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9" r:id="rId4"/>
    <p:sldId id="258" r:id="rId5"/>
    <p:sldId id="260" r:id="rId6"/>
    <p:sldId id="261" r:id="rId7"/>
    <p:sldId id="262" r:id="rId8"/>
    <p:sldId id="263" r:id="rId9"/>
    <p:sldId id="264" r:id="rId10"/>
    <p:sldId id="269" r:id="rId11"/>
    <p:sldId id="270" r:id="rId12"/>
    <p:sldId id="265" r:id="rId13"/>
    <p:sldId id="271" r:id="rId14"/>
    <p:sldId id="272" r:id="rId15"/>
    <p:sldId id="273" r:id="rId16"/>
    <p:sldId id="266" r:id="rId17"/>
    <p:sldId id="275" r:id="rId18"/>
    <p:sldId id="26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174" autoAdjust="0"/>
  </p:normalViewPr>
  <p:slideViewPr>
    <p:cSldViewPr snapToGrid="0" snapToObjects="1">
      <p:cViewPr>
        <p:scale>
          <a:sx n="63" d="100"/>
          <a:sy n="63" d="100"/>
        </p:scale>
        <p:origin x="-146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6C834A-0F47-7E42-83D5-7178B4C48691}" type="datetimeFigureOut">
              <a:rPr lang="en-US" smtClean="0"/>
              <a:t>11/25/12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D0A1CE-1664-2644-9527-E9737EA63692}" type="slidenum">
              <a:rPr lang="en-US" smtClean="0"/>
              <a:t>‹#›</a:t>
            </a:fld>
            <a:endParaRPr lang="en-US"/>
          </a:p>
        </p:txBody>
      </p:sp>
    </p:spTree>
    <p:extLst>
      <p:ext uri="{BB962C8B-B14F-4D97-AF65-F5344CB8AC3E}">
        <p14:creationId xmlns:p14="http://schemas.microsoft.com/office/powerpoint/2010/main" val="73537844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*Two perspectives are economic (economic influences on social life) and hedonistic (concerned with pleasure, enjoyment satisfaction and concerned with functioning and the realization of our potential (Clark :303)</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Within</a:t>
            </a:r>
            <a:r>
              <a:rPr lang="en-US" baseline="0" dirty="0" smtClean="0"/>
              <a:t> this paper, the domains I will be examine quality of life through are those of the independent variables</a:t>
            </a:r>
            <a:endParaRPr lang="en-US" dirty="0" smtClean="0"/>
          </a:p>
          <a:p>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3</a:t>
            </a:fld>
            <a:endParaRPr lang="en-US"/>
          </a:p>
        </p:txBody>
      </p:sp>
    </p:spTree>
    <p:extLst>
      <p:ext uri="{BB962C8B-B14F-4D97-AF65-F5344CB8AC3E}">
        <p14:creationId xmlns:p14="http://schemas.microsoft.com/office/powerpoint/2010/main" val="35745579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Hypothesis:</a:t>
            </a:r>
            <a:r>
              <a:rPr lang="en-US" baseline="0" dirty="0" smtClean="0"/>
              <a:t> </a:t>
            </a:r>
            <a:r>
              <a:rPr lang="en-US" dirty="0" smtClean="0"/>
              <a:t>The perceived walkability of a community by its residents has an influence on how those residents perceive their quality of life.</a:t>
            </a:r>
          </a:p>
          <a:p>
            <a:endParaRPr lang="en-US" dirty="0" smtClean="0"/>
          </a:p>
          <a:p>
            <a:r>
              <a:rPr lang="en-US" dirty="0" smtClean="0"/>
              <a:t>ANOVA</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12</a:t>
            </a:fld>
            <a:endParaRPr lang="en-US"/>
          </a:p>
        </p:txBody>
      </p:sp>
    </p:spTree>
    <p:extLst>
      <p:ext uri="{BB962C8B-B14F-4D97-AF65-F5344CB8AC3E}">
        <p14:creationId xmlns:p14="http://schemas.microsoft.com/office/powerpoint/2010/main" val="2194791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Hypothesis:</a:t>
            </a:r>
            <a:r>
              <a:rPr lang="en-US" baseline="0" dirty="0" smtClean="0"/>
              <a:t> </a:t>
            </a:r>
            <a:r>
              <a:rPr lang="en-US" dirty="0" smtClean="0"/>
              <a:t>The perceived walkability of a community by its residents has an influence on how those residents perceive their quality of life.</a:t>
            </a:r>
          </a:p>
          <a:p>
            <a:endParaRPr lang="en-US" dirty="0" smtClean="0"/>
          </a:p>
          <a:p>
            <a:r>
              <a:rPr lang="en-US" dirty="0" smtClean="0"/>
              <a:t>ANOVA</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13</a:t>
            </a:fld>
            <a:endParaRPr lang="en-US"/>
          </a:p>
        </p:txBody>
      </p:sp>
    </p:spTree>
    <p:extLst>
      <p:ext uri="{BB962C8B-B14F-4D97-AF65-F5344CB8AC3E}">
        <p14:creationId xmlns:p14="http://schemas.microsoft.com/office/powerpoint/2010/main" val="2194791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Hypothesis:</a:t>
            </a:r>
            <a:r>
              <a:rPr lang="en-US" baseline="0" dirty="0" smtClean="0"/>
              <a:t> </a:t>
            </a:r>
            <a:r>
              <a:rPr lang="en-US" dirty="0" smtClean="0"/>
              <a:t>The perceived walkability of a community by its residents has an influence on how those residents perceive their quality of life.</a:t>
            </a:r>
          </a:p>
          <a:p>
            <a:endParaRPr lang="en-US" dirty="0" smtClean="0"/>
          </a:p>
          <a:p>
            <a:r>
              <a:rPr lang="en-US" dirty="0" smtClean="0"/>
              <a:t>ANACOVA</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14</a:t>
            </a:fld>
            <a:endParaRPr lang="en-US"/>
          </a:p>
        </p:txBody>
      </p:sp>
    </p:spTree>
    <p:extLst>
      <p:ext uri="{BB962C8B-B14F-4D97-AF65-F5344CB8AC3E}">
        <p14:creationId xmlns:p14="http://schemas.microsoft.com/office/powerpoint/2010/main" val="21947911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Hypothesis:</a:t>
            </a:r>
            <a:r>
              <a:rPr lang="en-US" baseline="0" dirty="0" smtClean="0"/>
              <a:t> </a:t>
            </a:r>
            <a:r>
              <a:rPr lang="en-US" dirty="0" smtClean="0"/>
              <a:t>The perceived walkability of a community by its residents has an influence on how those residents perceive their quality of life.</a:t>
            </a:r>
          </a:p>
          <a:p>
            <a:endParaRPr lang="en-US" dirty="0" smtClean="0"/>
          </a:p>
          <a:p>
            <a:r>
              <a:rPr lang="en-US" smtClean="0"/>
              <a:t>ANACOVA</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15</a:t>
            </a:fld>
            <a:endParaRPr lang="en-US"/>
          </a:p>
        </p:txBody>
      </p:sp>
    </p:spTree>
    <p:extLst>
      <p:ext uri="{BB962C8B-B14F-4D97-AF65-F5344CB8AC3E}">
        <p14:creationId xmlns:p14="http://schemas.microsoft.com/office/powerpoint/2010/main" val="21947911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*possible reason for the skew in the Community Satisfaction Index</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16</a:t>
            </a:fld>
            <a:endParaRPr lang="en-US"/>
          </a:p>
        </p:txBody>
      </p:sp>
    </p:spTree>
    <p:extLst>
      <p:ext uri="{BB962C8B-B14F-4D97-AF65-F5344CB8AC3E}">
        <p14:creationId xmlns:p14="http://schemas.microsoft.com/office/powerpoint/2010/main" val="39248754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the results matter and why the relationships between Quality of life and Walking should be further examined.</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17</a:t>
            </a:fld>
            <a:endParaRPr lang="en-US"/>
          </a:p>
        </p:txBody>
      </p:sp>
    </p:spTree>
    <p:extLst>
      <p:ext uri="{BB962C8B-B14F-4D97-AF65-F5344CB8AC3E}">
        <p14:creationId xmlns:p14="http://schemas.microsoft.com/office/powerpoint/2010/main" val="2383565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I couldn’t find a good definition of walkability</a:t>
            </a:r>
            <a:r>
              <a:rPr lang="en-US" baseline="0" dirty="0" smtClean="0"/>
              <a:t>.  </a:t>
            </a:r>
          </a:p>
          <a:p>
            <a:pPr marL="171450" indent="-171450">
              <a:buFontTx/>
              <a:buChar char="•"/>
            </a:pPr>
            <a:endParaRPr lang="en-US" baseline="0" dirty="0" smtClean="0"/>
          </a:p>
          <a:p>
            <a:pPr marL="171450" indent="-171450">
              <a:buFontTx/>
              <a:buChar char="•"/>
            </a:pPr>
            <a:r>
              <a:rPr lang="en-US" baseline="0" dirty="0" err="1" smtClean="0"/>
              <a:t>Walkscore.com</a:t>
            </a:r>
            <a:r>
              <a:rPr lang="en-US" baseline="0" dirty="0" smtClean="0"/>
              <a:t> – check it out whether for additional research or to look up your neighborhood.  Next time I do research I think I’ll try to get a hold of their data</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4</a:t>
            </a:fld>
            <a:endParaRPr lang="en-US"/>
          </a:p>
        </p:txBody>
      </p:sp>
    </p:spTree>
    <p:extLst>
      <p:ext uri="{BB962C8B-B14F-4D97-AF65-F5344CB8AC3E}">
        <p14:creationId xmlns:p14="http://schemas.microsoft.com/office/powerpoint/2010/main" val="1132721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Most of this research focuses on the health of elderly individuals who engage in walking,</a:t>
            </a:r>
            <a:r>
              <a:rPr lang="en-US" baseline="0" dirty="0" smtClean="0"/>
              <a:t> particular cities that have been examined are Bogota, Columbia, cities in Sweden and a few cities in Germany.</a:t>
            </a:r>
          </a:p>
          <a:p>
            <a:pPr marL="171450" indent="-171450">
              <a:buFontTx/>
              <a:buChar char="•"/>
            </a:pPr>
            <a:endParaRPr lang="en-US" baseline="0" dirty="0" smtClean="0"/>
          </a:p>
          <a:p>
            <a:pPr marL="171450" indent="-171450">
              <a:buFontTx/>
              <a:buChar char="•"/>
            </a:pPr>
            <a:r>
              <a:rPr lang="en-US" baseline="0" dirty="0" smtClean="0"/>
              <a:t>Research done in Belgium, Australia and USA.  Primarily focuses on use of parks, health in relation to physical activity, types of activity, community centers, urban </a:t>
            </a:r>
            <a:r>
              <a:rPr lang="en-US" baseline="0" dirty="0" err="1" smtClean="0"/>
              <a:t>vs</a:t>
            </a:r>
            <a:r>
              <a:rPr lang="en-US" baseline="0" dirty="0" smtClean="0"/>
              <a:t> rural communities, male </a:t>
            </a:r>
            <a:r>
              <a:rPr lang="en-US" baseline="0" dirty="0" err="1" smtClean="0"/>
              <a:t>vs</a:t>
            </a:r>
            <a:r>
              <a:rPr lang="en-US" baseline="0" dirty="0" smtClean="0"/>
              <a:t> female and racial differences</a:t>
            </a:r>
          </a:p>
          <a:p>
            <a:pPr marL="171450" indent="-171450">
              <a:buFontTx/>
              <a:buChar char="•"/>
            </a:pPr>
            <a:endParaRPr lang="en-US" baseline="0" dirty="0" smtClean="0"/>
          </a:p>
          <a:p>
            <a:pPr marL="171450" indent="-171450">
              <a:buFontTx/>
              <a:buChar char="•"/>
            </a:pPr>
            <a:r>
              <a:rPr lang="en-US" baseline="0" dirty="0" smtClean="0"/>
              <a:t>How is walkability most effectively measured?  Quantitatively – distances to certain places (schools, parks, grocery, work) or qualitatively – how an individual perceives their community as walking friendly (safety, sidewalks, trees / shade, closeness or interaction with neighbors)</a:t>
            </a:r>
          </a:p>
          <a:p>
            <a:pPr marL="171450" indent="-171450">
              <a:buFontTx/>
              <a:buChar char="•"/>
            </a:pPr>
            <a:endParaRPr lang="en-US" baseline="0" dirty="0" smtClean="0"/>
          </a:p>
          <a:p>
            <a:pPr marL="171450" indent="-171450">
              <a:buFontTx/>
              <a:buChar char="•"/>
            </a:pPr>
            <a:r>
              <a:rPr lang="en-US" baseline="0" dirty="0" smtClean="0"/>
              <a:t>Mostly walking for leisure is lumped in with health and well-being research and walking for necessity is only occasionally found as a variable in transportation research.  Haven’t been able to locate any comparative studies</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5</a:t>
            </a:fld>
            <a:endParaRPr lang="en-US"/>
          </a:p>
        </p:txBody>
      </p:sp>
    </p:spTree>
    <p:extLst>
      <p:ext uri="{BB962C8B-B14F-4D97-AF65-F5344CB8AC3E}">
        <p14:creationId xmlns:p14="http://schemas.microsoft.com/office/powerpoint/2010/main" val="1819404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*walking for leisure is a community activity</a:t>
            </a:r>
            <a:r>
              <a:rPr lang="en-US" baseline="0" dirty="0" smtClean="0"/>
              <a:t> and walking for necessity becomes communal when social ties are developed (such as between people you pass regularly on the street)</a:t>
            </a:r>
          </a:p>
          <a:p>
            <a:endParaRPr lang="en-US" baseline="0" dirty="0" smtClean="0"/>
          </a:p>
          <a:p>
            <a:r>
              <a:rPr lang="en-US" baseline="0" dirty="0" smtClean="0"/>
              <a:t>Picture: One mile of walking in an urban neighborhood on the left and one mile of walking in a suburban neighborhood on the right.  </a:t>
            </a:r>
          </a:p>
          <a:p>
            <a:r>
              <a:rPr lang="en-US" baseline="0" dirty="0" smtClean="0"/>
              <a:t>More walkability = more social interaction = increased quality of life</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6</a:t>
            </a:fld>
            <a:endParaRPr lang="en-US"/>
          </a:p>
        </p:txBody>
      </p:sp>
    </p:spTree>
    <p:extLst>
      <p:ext uri="{BB962C8B-B14F-4D97-AF65-F5344CB8AC3E}">
        <p14:creationId xmlns:p14="http://schemas.microsoft.com/office/powerpoint/2010/main" val="1152455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7</a:t>
            </a:fld>
            <a:endParaRPr lang="en-US"/>
          </a:p>
        </p:txBody>
      </p:sp>
    </p:spTree>
    <p:extLst>
      <p:ext uri="{BB962C8B-B14F-4D97-AF65-F5344CB8AC3E}">
        <p14:creationId xmlns:p14="http://schemas.microsoft.com/office/powerpoint/2010/main" val="4100722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same questionnaire is used for interviews as for mail distribution</a:t>
            </a:r>
          </a:p>
          <a:p>
            <a:endParaRPr lang="en-US" dirty="0" smtClean="0"/>
          </a:p>
          <a:p>
            <a:pPr marL="171450" indent="-171450">
              <a:buFontTx/>
              <a:buChar char="•"/>
            </a:pPr>
            <a:r>
              <a:rPr lang="en-US" dirty="0" smtClean="0"/>
              <a:t>I</a:t>
            </a:r>
            <a:r>
              <a:rPr lang="en-US" baseline="0" dirty="0" smtClean="0"/>
              <a:t> used the 2001 survey because its feature topic was quality of life and thus it was more applicable than resent surveys</a:t>
            </a:r>
          </a:p>
          <a:p>
            <a:pPr marL="171450" indent="-171450">
              <a:buFontTx/>
              <a:buChar char="•"/>
            </a:pPr>
            <a:endParaRPr lang="en-US" baseline="0" dirty="0" smtClean="0"/>
          </a:p>
          <a:p>
            <a:pPr marL="171450" indent="-171450">
              <a:buFontTx/>
              <a:buChar char="•"/>
            </a:pPr>
            <a:r>
              <a:rPr lang="en-US" baseline="0" dirty="0" smtClean="0"/>
              <a:t>I also used this one because it is difficult to find datasets that fully address all dimensions of walkability that this one does while also having a variable that could work as an operationalization for quality of life</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8</a:t>
            </a:fld>
            <a:endParaRPr lang="en-US"/>
          </a:p>
        </p:txBody>
      </p:sp>
    </p:spTree>
    <p:extLst>
      <p:ext uri="{BB962C8B-B14F-4D97-AF65-F5344CB8AC3E}">
        <p14:creationId xmlns:p14="http://schemas.microsoft.com/office/powerpoint/2010/main" val="1496019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Additional</a:t>
            </a:r>
            <a:r>
              <a:rPr lang="en-US" baseline="0" dirty="0" smtClean="0"/>
              <a:t> ANOVAS and factorial ANOVAS were ran on walkability, but were not included in this project for the sake of brevity</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9</a:t>
            </a:fld>
            <a:endParaRPr lang="en-US"/>
          </a:p>
        </p:txBody>
      </p:sp>
    </p:spTree>
    <p:extLst>
      <p:ext uri="{BB962C8B-B14F-4D97-AF65-F5344CB8AC3E}">
        <p14:creationId xmlns:p14="http://schemas.microsoft.com/office/powerpoint/2010/main" val="2491125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Breeze through this slide</a:t>
            </a:r>
          </a:p>
          <a:p>
            <a:endParaRPr lang="en-US" dirty="0" smtClean="0"/>
          </a:p>
          <a:p>
            <a:r>
              <a:rPr lang="en-US" dirty="0" smtClean="0"/>
              <a:t>*this</a:t>
            </a:r>
            <a:r>
              <a:rPr lang="en-US" baseline="0" dirty="0" smtClean="0"/>
              <a:t> scale was created by the original survey developers based on an aggregate of factors measured in the survey</a:t>
            </a:r>
            <a:endParaRPr lang="en-US" dirty="0"/>
          </a:p>
        </p:txBody>
      </p:sp>
      <p:sp>
        <p:nvSpPr>
          <p:cNvPr id="4" name="Slide Number Placeholder 3"/>
          <p:cNvSpPr>
            <a:spLocks noGrp="1"/>
          </p:cNvSpPr>
          <p:nvPr>
            <p:ph type="sldNum" sz="quarter" idx="10"/>
          </p:nvPr>
        </p:nvSpPr>
        <p:spPr/>
        <p:txBody>
          <a:bodyPr/>
          <a:lstStyle/>
          <a:p>
            <a:fld id="{67D0A1CE-1664-2644-9527-E9737EA63692}" type="slidenum">
              <a:rPr lang="en-US" smtClean="0"/>
              <a:t>10</a:t>
            </a:fld>
            <a:endParaRPr lang="en-US"/>
          </a:p>
        </p:txBody>
      </p:sp>
    </p:spTree>
    <p:extLst>
      <p:ext uri="{BB962C8B-B14F-4D97-AF65-F5344CB8AC3E}">
        <p14:creationId xmlns:p14="http://schemas.microsoft.com/office/powerpoint/2010/main" val="648511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that I had the most trouble on</a:t>
            </a:r>
          </a:p>
          <a:p>
            <a:endParaRPr lang="en-US" dirty="0" smtClean="0"/>
          </a:p>
          <a:p>
            <a:r>
              <a:rPr lang="en-US" dirty="0" smtClean="0"/>
              <a:t>*The</a:t>
            </a:r>
            <a:r>
              <a:rPr lang="en-US" baseline="0" dirty="0" smtClean="0"/>
              <a:t> Community Satisfaction Index</a:t>
            </a:r>
            <a:r>
              <a:rPr lang="en-US" dirty="0" smtClean="0"/>
              <a:t> gave me the most trouble.</a:t>
            </a:r>
            <a:r>
              <a:rPr lang="en-US" baseline="0" dirty="0" smtClean="0"/>
              <a:t>  I tried just about every sort of correction including using the log and square route functions to transform the data but they were not as effective as the inverse function.  </a:t>
            </a:r>
          </a:p>
        </p:txBody>
      </p:sp>
      <p:sp>
        <p:nvSpPr>
          <p:cNvPr id="4" name="Slide Number Placeholder 3"/>
          <p:cNvSpPr>
            <a:spLocks noGrp="1"/>
          </p:cNvSpPr>
          <p:nvPr>
            <p:ph type="sldNum" sz="quarter" idx="10"/>
          </p:nvPr>
        </p:nvSpPr>
        <p:spPr/>
        <p:txBody>
          <a:bodyPr/>
          <a:lstStyle/>
          <a:p>
            <a:fld id="{67D0A1CE-1664-2644-9527-E9737EA63692}" type="slidenum">
              <a:rPr lang="en-US" smtClean="0"/>
              <a:t>11</a:t>
            </a:fld>
            <a:endParaRPr lang="en-US"/>
          </a:p>
        </p:txBody>
      </p:sp>
    </p:spTree>
    <p:extLst>
      <p:ext uri="{BB962C8B-B14F-4D97-AF65-F5344CB8AC3E}">
        <p14:creationId xmlns:p14="http://schemas.microsoft.com/office/powerpoint/2010/main" val="648511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34D8DEE8-7A87-4E01-8ADE-4C49CDD43F74}" type="datetime1">
              <a:rPr lang="en-US" smtClean="0"/>
              <a:pPr/>
              <a:t>11/25/12</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pPr algn="r"/>
            <a:fld id="{F7886C9C-DC18-4195-8FD5-A50AA931D419}" type="slidenum">
              <a:rPr lang="en-US" smtClean="0"/>
              <a:pPr algn="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8F9461-E3EB-40CD-B93F-E5CBBBD8E0BA}" type="datetimeFigureOut">
              <a:rPr lang="en-US" smtClean="0"/>
              <a:pPr/>
              <a:t>11/25/12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A7543-9AAE-4E9F-B28C-4FCCFD07D4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578FA3-38AD-400D-A4D2-18E8EF129E5F}" type="datetime1">
              <a:rPr lang="en-US" smtClean="0"/>
              <a:pPr/>
              <a:t>11/25/12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7886C9C-DC18-4195-8FD5-A50AA931D41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2EFF424-F111-43CB-9C75-D52325012943}" type="datetime1">
              <a:rPr lang="en-US" smtClean="0"/>
              <a:pPr/>
              <a:t>11/25/12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886C9C-DC18-4195-8FD5-A50AA931D419}"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74A8BBF0-342D-409A-9C0A-B1B451E92883}" type="datetime1">
              <a:rPr lang="en-US" smtClean="0"/>
              <a:pPr/>
              <a:t>11/25/12</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pPr algn="r"/>
            <a:fld id="{F7886C9C-DC18-4195-8FD5-A50AA931D419}" type="slidenum">
              <a:rPr lang="en-US" smtClean="0"/>
              <a:pPr algn="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345DA190-4BDC-4D39-B5BB-A14B3E8B1B3D}" type="datetime1">
              <a:rPr lang="en-US" smtClean="0"/>
              <a:pPr/>
              <a:t>11/25/12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81D52F2-9B11-4FC0-9217-7D20B3AC9849}" type="datetime1">
              <a:rPr lang="en-US" smtClean="0"/>
              <a:pPr/>
              <a:t>11/25/12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CF13737-8506-438E-ABC0-0BE7E06DCCA6}" type="datetime1">
              <a:rPr lang="en-US" smtClean="0"/>
              <a:pPr/>
              <a:t>11/25/12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886C9C-DC18-4195-8FD5-A50AA931D419}"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41D58AA-1C84-40C9-BFEE-631CCB17636C}" type="datetime1">
              <a:rPr lang="en-US" smtClean="0"/>
              <a:pPr/>
              <a:t>11/25/12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6542C1-4E96-413B-B72E-6C4B39D85C9D}" type="datetime1">
              <a:rPr lang="en-US" smtClean="0"/>
              <a:pPr/>
              <a:t>11/25/12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7886C9C-DC18-4195-8FD5-A50AA931D419}" type="slidenum">
              <a:rPr lang="en-US" smtClean="0"/>
              <a:pPr/>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542AA2-D442-471A-9D69-80392E1E581D}" type="datetime1">
              <a:rPr lang="en-US" smtClean="0"/>
              <a:pPr/>
              <a:t>11/25/12</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smtClean="0"/>
              <a:t>Second level</a:t>
            </a:r>
          </a:p>
          <a:p>
            <a:pPr lvl="2"/>
            <a:r>
              <a:rPr lang="en-US"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EC43563C-D9B3-4432-B336-144C997D6215}" type="datetime1">
              <a:rPr lang="en-US" smtClean="0"/>
              <a:pPr/>
              <a:t>11/25/12</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algn="r"/>
            <a:fld id="{F7886C9C-DC18-4195-8FD5-A50AA931D419}" type="slidenum">
              <a:rPr lang="en-US" smtClean="0"/>
              <a:pPr algn="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The Effect of Walkability on Quality of Life</a:t>
            </a:r>
            <a:endParaRPr lang="en-US" dirty="0"/>
          </a:p>
        </p:txBody>
      </p:sp>
      <p:sp>
        <p:nvSpPr>
          <p:cNvPr id="3" name="Title 2"/>
          <p:cNvSpPr>
            <a:spLocks noGrp="1"/>
          </p:cNvSpPr>
          <p:nvPr>
            <p:ph type="title"/>
          </p:nvPr>
        </p:nvSpPr>
        <p:spPr/>
        <p:txBody>
          <a:bodyPr/>
          <a:lstStyle/>
          <a:p>
            <a:r>
              <a:rPr lang="en-US" dirty="0" smtClean="0"/>
              <a:t>Walkability</a:t>
            </a:r>
            <a:endParaRPr lang="en-US" dirty="0"/>
          </a:p>
        </p:txBody>
      </p:sp>
    </p:spTree>
    <p:extLst>
      <p:ext uri="{BB962C8B-B14F-4D97-AF65-F5344CB8AC3E}">
        <p14:creationId xmlns:p14="http://schemas.microsoft.com/office/powerpoint/2010/main" val="4087077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955778"/>
          </a:xfrm>
        </p:spPr>
        <p:txBody>
          <a:bodyPr>
            <a:normAutofit lnSpcReduction="10000"/>
          </a:bodyPr>
          <a:lstStyle/>
          <a:p>
            <a:r>
              <a:rPr lang="en-US" u="sng" dirty="0" smtClean="0"/>
              <a:t>Dependent Variable</a:t>
            </a:r>
            <a:r>
              <a:rPr lang="en-US" dirty="0" smtClean="0"/>
              <a:t>:</a:t>
            </a:r>
          </a:p>
          <a:p>
            <a:pPr lvl="1"/>
            <a:r>
              <a:rPr lang="en-US" dirty="0" smtClean="0"/>
              <a:t>Community Satisfaction Index (COMM1):*</a:t>
            </a:r>
          </a:p>
          <a:p>
            <a:pPr lvl="2"/>
            <a:r>
              <a:rPr lang="en-US" dirty="0" smtClean="0"/>
              <a:t>Scale</a:t>
            </a:r>
          </a:p>
          <a:p>
            <a:pPr lvl="2"/>
            <a:r>
              <a:rPr lang="en-US" dirty="0" smtClean="0"/>
              <a:t>Values ranging from 1-7 in.25 increment attributes</a:t>
            </a:r>
          </a:p>
          <a:p>
            <a:r>
              <a:rPr lang="en-US" u="sng" dirty="0" smtClean="0"/>
              <a:t>Independent Variables</a:t>
            </a:r>
            <a:r>
              <a:rPr lang="en-US" dirty="0" smtClean="0"/>
              <a:t>:</a:t>
            </a:r>
          </a:p>
          <a:p>
            <a:pPr lvl="1"/>
            <a:r>
              <a:rPr lang="en-US" dirty="0" smtClean="0"/>
              <a:t>Walking Behavior for Leisure (WALKLEIS):</a:t>
            </a:r>
          </a:p>
          <a:p>
            <a:pPr lvl="2"/>
            <a:r>
              <a:rPr lang="en-US" dirty="0" smtClean="0"/>
              <a:t>Ordinal</a:t>
            </a:r>
          </a:p>
          <a:p>
            <a:pPr lvl="2"/>
            <a:r>
              <a:rPr lang="en-US" dirty="0" smtClean="0"/>
              <a:t>3 values ranging from .00 to 1 in .5 increments</a:t>
            </a:r>
          </a:p>
          <a:p>
            <a:pPr lvl="1"/>
            <a:r>
              <a:rPr lang="en-US" dirty="0" smtClean="0"/>
              <a:t>Walking Behavior Overall (WALKOVER)</a:t>
            </a:r>
          </a:p>
          <a:p>
            <a:pPr lvl="2"/>
            <a:r>
              <a:rPr lang="en-US" dirty="0" smtClean="0"/>
              <a:t>Ordinal</a:t>
            </a:r>
          </a:p>
          <a:p>
            <a:pPr lvl="2"/>
            <a:r>
              <a:rPr lang="en-US" dirty="0" smtClean="0"/>
              <a:t>Values ranging from 0 to 1 in .20 increments</a:t>
            </a:r>
          </a:p>
          <a:p>
            <a:r>
              <a:rPr lang="en-US" u="sng" dirty="0" smtClean="0"/>
              <a:t>Control Variables</a:t>
            </a:r>
            <a:r>
              <a:rPr lang="en-US" dirty="0" smtClean="0"/>
              <a:t>:</a:t>
            </a:r>
          </a:p>
          <a:p>
            <a:pPr lvl="1"/>
            <a:r>
              <a:rPr lang="en-US" dirty="0" smtClean="0"/>
              <a:t>Neighborhood conveniently located within walking distance of stores, parks, etc. (V162M)</a:t>
            </a:r>
          </a:p>
          <a:p>
            <a:pPr lvl="2"/>
            <a:r>
              <a:rPr lang="en-US" dirty="0" smtClean="0"/>
              <a:t>Ordinal</a:t>
            </a:r>
          </a:p>
          <a:p>
            <a:pPr lvl="2"/>
            <a:r>
              <a:rPr lang="en-US" dirty="0" err="1" smtClean="0"/>
              <a:t>Likert</a:t>
            </a:r>
            <a:r>
              <a:rPr lang="en-US" dirty="0" smtClean="0"/>
              <a:t> Scale</a:t>
            </a:r>
          </a:p>
        </p:txBody>
      </p:sp>
      <p:sp>
        <p:nvSpPr>
          <p:cNvPr id="3" name="Title 2"/>
          <p:cNvSpPr>
            <a:spLocks noGrp="1"/>
          </p:cNvSpPr>
          <p:nvPr>
            <p:ph type="title"/>
          </p:nvPr>
        </p:nvSpPr>
        <p:spPr/>
        <p:txBody>
          <a:bodyPr/>
          <a:lstStyle/>
          <a:p>
            <a:r>
              <a:rPr lang="en-US" dirty="0" smtClean="0"/>
              <a:t>Analysis: </a:t>
            </a:r>
            <a:r>
              <a:rPr lang="en-US" dirty="0" smtClean="0"/>
              <a:t>The Original variables</a:t>
            </a:r>
            <a:endParaRPr lang="en-US" dirty="0"/>
          </a:p>
        </p:txBody>
      </p:sp>
    </p:spTree>
    <p:extLst>
      <p:ext uri="{BB962C8B-B14F-4D97-AF65-F5344CB8AC3E}">
        <p14:creationId xmlns:p14="http://schemas.microsoft.com/office/powerpoint/2010/main" val="1491843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74377"/>
          </a:xfrm>
        </p:spPr>
        <p:txBody>
          <a:bodyPr>
            <a:normAutofit/>
          </a:bodyPr>
          <a:lstStyle/>
          <a:p>
            <a:r>
              <a:rPr lang="en-US" u="sng" dirty="0" smtClean="0"/>
              <a:t>COMM1 -&gt; LGCOMM1</a:t>
            </a:r>
            <a:r>
              <a:rPr lang="en-US" dirty="0" smtClean="0"/>
              <a:t>:</a:t>
            </a:r>
          </a:p>
          <a:p>
            <a:pPr lvl="1"/>
            <a:r>
              <a:rPr lang="en-US" dirty="0" smtClean="0"/>
              <a:t>How: I used the inverse transform function to normalize the data*</a:t>
            </a:r>
          </a:p>
          <a:p>
            <a:pPr lvl="1"/>
            <a:r>
              <a:rPr lang="en-US" dirty="0" smtClean="0"/>
              <a:t>Why: The index was negatively skewed, most of the answers were high community satisfaction.  This continually threw off the Levine’s test for homogeneity of variance</a:t>
            </a:r>
          </a:p>
          <a:p>
            <a:r>
              <a:rPr lang="en-US" u="sng" dirty="0" smtClean="0"/>
              <a:t>Walkover -&gt; REWALK</a:t>
            </a:r>
            <a:r>
              <a:rPr lang="en-US" dirty="0" smtClean="0"/>
              <a:t>:</a:t>
            </a:r>
          </a:p>
          <a:p>
            <a:pPr lvl="1"/>
            <a:r>
              <a:rPr lang="en-US" dirty="0" smtClean="0"/>
              <a:t>How: Minimized from 6 attributes into 3 ordinal attributes</a:t>
            </a:r>
          </a:p>
          <a:p>
            <a:pPr lvl="1"/>
            <a:r>
              <a:rPr lang="en-US" dirty="0" smtClean="0"/>
              <a:t>Why: To better fit the ANOVA model</a:t>
            </a:r>
          </a:p>
          <a:p>
            <a:r>
              <a:rPr lang="en-US" u="sng" dirty="0" smtClean="0"/>
              <a:t>V162M -&gt; RV162M</a:t>
            </a:r>
            <a:r>
              <a:rPr lang="en-US" dirty="0" smtClean="0"/>
              <a:t>:</a:t>
            </a:r>
          </a:p>
          <a:p>
            <a:pPr lvl="1"/>
            <a:r>
              <a:rPr lang="en-US" dirty="0" smtClean="0"/>
              <a:t>How: Minimized from 5 attributes into 3 ordinal attributes</a:t>
            </a:r>
          </a:p>
          <a:p>
            <a:pPr lvl="1"/>
            <a:r>
              <a:rPr lang="en-US" dirty="0" smtClean="0"/>
              <a:t>Why: To better fit the ANOVA model</a:t>
            </a:r>
          </a:p>
        </p:txBody>
      </p:sp>
      <p:sp>
        <p:nvSpPr>
          <p:cNvPr id="3" name="Title 2"/>
          <p:cNvSpPr>
            <a:spLocks noGrp="1"/>
          </p:cNvSpPr>
          <p:nvPr>
            <p:ph type="title"/>
          </p:nvPr>
        </p:nvSpPr>
        <p:spPr/>
        <p:txBody>
          <a:bodyPr/>
          <a:lstStyle/>
          <a:p>
            <a:r>
              <a:rPr lang="en-US" dirty="0" smtClean="0"/>
              <a:t>Analysis: </a:t>
            </a:r>
            <a:r>
              <a:rPr lang="en-US" dirty="0" smtClean="0"/>
              <a:t>Recoded Variables</a:t>
            </a:r>
            <a:endParaRPr lang="en-US" dirty="0"/>
          </a:p>
        </p:txBody>
      </p:sp>
    </p:spTree>
    <p:extLst>
      <p:ext uri="{BB962C8B-B14F-4D97-AF65-F5344CB8AC3E}">
        <p14:creationId xmlns:p14="http://schemas.microsoft.com/office/powerpoint/2010/main" val="2133645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0750" y="1691837"/>
            <a:ext cx="8544672" cy="5116027"/>
          </a:xfrm>
        </p:spPr>
        <p:txBody>
          <a:bodyPr>
            <a:normAutofit fontScale="92500" lnSpcReduction="10000"/>
          </a:bodyPr>
          <a:lstStyle/>
          <a:p>
            <a:pPr marL="45720" indent="0" algn="ctr">
              <a:buNone/>
            </a:pPr>
            <a:r>
              <a:rPr lang="en-US" dirty="0" smtClean="0"/>
              <a:t>The effect that Walking Behavior Overall has on the Community Satisfaction Index</a:t>
            </a:r>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smtClean="0"/>
          </a:p>
          <a:p>
            <a:pPr marL="45720" indent="0">
              <a:buNone/>
            </a:pPr>
            <a:endParaRPr lang="en-US" dirty="0" smtClean="0"/>
          </a:p>
          <a:p>
            <a:pPr marL="45720" indent="0">
              <a:buNone/>
            </a:pPr>
            <a:endParaRPr lang="en-US" dirty="0" smtClean="0"/>
          </a:p>
          <a:p>
            <a:pPr>
              <a:buFont typeface="Wingdings" charset="2"/>
              <a:buChar char="§"/>
            </a:pPr>
            <a:r>
              <a:rPr lang="en-US" sz="1600" u="sng" dirty="0" smtClean="0"/>
              <a:t>Method</a:t>
            </a:r>
            <a:r>
              <a:rPr lang="en-US" sz="1600" dirty="0" smtClean="0"/>
              <a:t>: One-Way ANOVA</a:t>
            </a:r>
          </a:p>
          <a:p>
            <a:pPr>
              <a:buFont typeface="Wingdings" charset="2"/>
              <a:buChar char="§"/>
            </a:pPr>
            <a:r>
              <a:rPr lang="en-US" sz="1600" u="sng" dirty="0" smtClean="0"/>
              <a:t>Hypothesis Supported</a:t>
            </a:r>
            <a:r>
              <a:rPr lang="en-US" sz="1600" dirty="0" smtClean="0"/>
              <a:t>: Yes, minimally</a:t>
            </a:r>
          </a:p>
          <a:p>
            <a:r>
              <a:rPr lang="en-US" sz="1600" u="sng" dirty="0" smtClean="0"/>
              <a:t>P Value</a:t>
            </a:r>
            <a:r>
              <a:rPr lang="en-US" sz="1600" dirty="0" smtClean="0"/>
              <a:t>: Significant</a:t>
            </a:r>
          </a:p>
          <a:p>
            <a:r>
              <a:rPr lang="en-US" sz="1600" u="sng" dirty="0" smtClean="0"/>
              <a:t>F Ratio</a:t>
            </a:r>
            <a:r>
              <a:rPr lang="en-US" sz="1600" dirty="0" smtClean="0"/>
              <a:t>: The means of the 3 groups are close together</a:t>
            </a:r>
          </a:p>
          <a:p>
            <a:r>
              <a:rPr lang="en-US" sz="1600" u="sng" dirty="0" smtClean="0"/>
              <a:t>Effect Size</a:t>
            </a:r>
            <a:r>
              <a:rPr lang="en-US" sz="1600" dirty="0" smtClean="0"/>
              <a:t>: Under .5 but Walking Behavior Overall still has an effect on Community Satisfaction</a:t>
            </a:r>
            <a:endParaRPr lang="en-US" sz="1600" dirty="0" smtClean="0"/>
          </a:p>
        </p:txBody>
      </p:sp>
      <p:sp>
        <p:nvSpPr>
          <p:cNvPr id="3" name="Title 2"/>
          <p:cNvSpPr>
            <a:spLocks noGrp="1"/>
          </p:cNvSpPr>
          <p:nvPr>
            <p:ph type="title"/>
          </p:nvPr>
        </p:nvSpPr>
        <p:spPr/>
        <p:txBody>
          <a:bodyPr/>
          <a:lstStyle/>
          <a:p>
            <a:r>
              <a:rPr lang="en-US" dirty="0" smtClean="0"/>
              <a:t>Analysis: The </a:t>
            </a:r>
            <a:r>
              <a:rPr lang="en-US" dirty="0" smtClean="0"/>
              <a:t>Results</a:t>
            </a:r>
            <a:endParaRPr lang="en-US" dirty="0"/>
          </a:p>
        </p:txBody>
      </p:sp>
      <p:pic>
        <p:nvPicPr>
          <p:cNvPr id="4" name="Picture 3" descr="Screen Shot 2012-11-27 at 11.56.41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2262334"/>
            <a:ext cx="7747000" cy="2946400"/>
          </a:xfrm>
          <a:prstGeom prst="rect">
            <a:avLst/>
          </a:prstGeom>
        </p:spPr>
      </p:pic>
      <p:pic>
        <p:nvPicPr>
          <p:cNvPr id="5" name="Picture 4" descr="Screen Shot 2012-11-27 at 11.58.10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34841" y="4383014"/>
            <a:ext cx="2657850" cy="1706516"/>
          </a:xfrm>
          <a:prstGeom prst="rect">
            <a:avLst/>
          </a:prstGeom>
        </p:spPr>
      </p:pic>
      <p:sp>
        <p:nvSpPr>
          <p:cNvPr id="8" name="Oval 7"/>
          <p:cNvSpPr/>
          <p:nvPr/>
        </p:nvSpPr>
        <p:spPr>
          <a:xfrm>
            <a:off x="8045241" y="4838918"/>
            <a:ext cx="822960" cy="822960"/>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Oval 10"/>
          <p:cNvSpPr/>
          <p:nvPr/>
        </p:nvSpPr>
        <p:spPr>
          <a:xfrm>
            <a:off x="6218945" y="3734784"/>
            <a:ext cx="690995" cy="448039"/>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p:cNvSpPr/>
          <p:nvPr/>
        </p:nvSpPr>
        <p:spPr>
          <a:xfrm>
            <a:off x="7451528" y="3734784"/>
            <a:ext cx="684131" cy="466713"/>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p:cNvSpPr/>
          <p:nvPr/>
        </p:nvSpPr>
        <p:spPr>
          <a:xfrm>
            <a:off x="5344165" y="3737792"/>
            <a:ext cx="690995" cy="448039"/>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704876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0750" y="1685951"/>
            <a:ext cx="8544672" cy="5116027"/>
          </a:xfrm>
        </p:spPr>
        <p:txBody>
          <a:bodyPr>
            <a:normAutofit fontScale="92500" lnSpcReduction="10000"/>
          </a:bodyPr>
          <a:lstStyle/>
          <a:p>
            <a:pPr marL="45720" indent="0" algn="ctr">
              <a:buNone/>
            </a:pPr>
            <a:r>
              <a:rPr lang="en-US" dirty="0" smtClean="0"/>
              <a:t>The effect that Walking Behavior for Leisure has on the Community Satisfaction Index</a:t>
            </a:r>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smtClean="0"/>
          </a:p>
          <a:p>
            <a:pPr>
              <a:buFont typeface="Wingdings" charset="2"/>
              <a:buChar char="§"/>
            </a:pPr>
            <a:endParaRPr lang="en-US" dirty="0" smtClean="0"/>
          </a:p>
          <a:p>
            <a:pPr marL="45720" indent="0">
              <a:buNone/>
            </a:pPr>
            <a:endParaRPr lang="en-US" dirty="0" smtClean="0"/>
          </a:p>
          <a:p>
            <a:pPr>
              <a:buFont typeface="Wingdings" charset="2"/>
              <a:buChar char="§"/>
            </a:pPr>
            <a:r>
              <a:rPr lang="en-US" sz="1600" u="sng" dirty="0" smtClean="0"/>
              <a:t>Method</a:t>
            </a:r>
            <a:r>
              <a:rPr lang="en-US" sz="1600" dirty="0" smtClean="0"/>
              <a:t>: One-Way ANOVA</a:t>
            </a:r>
          </a:p>
          <a:p>
            <a:pPr>
              <a:buFont typeface="Wingdings" charset="2"/>
              <a:buChar char="§"/>
            </a:pPr>
            <a:r>
              <a:rPr lang="en-US" sz="1600" u="sng" dirty="0" smtClean="0"/>
              <a:t>Hypothesis Supported</a:t>
            </a:r>
            <a:r>
              <a:rPr lang="en-US" sz="1600" dirty="0" smtClean="0"/>
              <a:t>: Yes, on a greater scale</a:t>
            </a:r>
          </a:p>
          <a:p>
            <a:r>
              <a:rPr lang="en-US" sz="1600" u="sng" dirty="0" smtClean="0"/>
              <a:t>P Value</a:t>
            </a:r>
            <a:r>
              <a:rPr lang="en-US" sz="1600" dirty="0" smtClean="0"/>
              <a:t>: Significant</a:t>
            </a:r>
          </a:p>
          <a:p>
            <a:r>
              <a:rPr lang="en-US" sz="1600" u="sng" dirty="0" smtClean="0"/>
              <a:t>F Ratio</a:t>
            </a:r>
            <a:r>
              <a:rPr lang="en-US" sz="1600" dirty="0" smtClean="0"/>
              <a:t>: Means of the 3 groups are farther apart</a:t>
            </a:r>
          </a:p>
          <a:p>
            <a:r>
              <a:rPr lang="en-US" sz="1600" u="sng" dirty="0" smtClean="0"/>
              <a:t>Effect Size</a:t>
            </a:r>
            <a:r>
              <a:rPr lang="en-US" sz="1600" dirty="0" smtClean="0"/>
              <a:t>: Under .5 but Walking Behavior for Leisure has a greater effect on Community </a:t>
            </a:r>
            <a:r>
              <a:rPr lang="en-US" sz="1600" dirty="0"/>
              <a:t>S</a:t>
            </a:r>
            <a:r>
              <a:rPr lang="en-US" sz="1600" dirty="0" smtClean="0"/>
              <a:t>atisfaction than Walking Behavior Overall </a:t>
            </a:r>
            <a:endParaRPr lang="en-US" sz="1600" dirty="0" smtClean="0"/>
          </a:p>
        </p:txBody>
      </p:sp>
      <p:sp>
        <p:nvSpPr>
          <p:cNvPr id="3" name="Title 2"/>
          <p:cNvSpPr>
            <a:spLocks noGrp="1"/>
          </p:cNvSpPr>
          <p:nvPr>
            <p:ph type="title"/>
          </p:nvPr>
        </p:nvSpPr>
        <p:spPr/>
        <p:txBody>
          <a:bodyPr/>
          <a:lstStyle/>
          <a:p>
            <a:r>
              <a:rPr lang="en-US" dirty="0" smtClean="0"/>
              <a:t>Analysis: The </a:t>
            </a:r>
            <a:r>
              <a:rPr lang="en-US" dirty="0" smtClean="0"/>
              <a:t>Results</a:t>
            </a:r>
            <a:endParaRPr lang="en-US" dirty="0"/>
          </a:p>
        </p:txBody>
      </p:sp>
      <p:pic>
        <p:nvPicPr>
          <p:cNvPr id="4" name="Picture 3" descr="Screen Shot 2012-11-27 at 11.59.34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4131" y="2275505"/>
            <a:ext cx="7747000" cy="2908300"/>
          </a:xfrm>
          <a:prstGeom prst="rect">
            <a:avLst/>
          </a:prstGeom>
        </p:spPr>
      </p:pic>
      <p:pic>
        <p:nvPicPr>
          <p:cNvPr id="5" name="Picture 4" descr="Screen Shot 2012-11-27 at 12.00.29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5253" y="4370581"/>
            <a:ext cx="2791582" cy="1739682"/>
          </a:xfrm>
          <a:prstGeom prst="rect">
            <a:avLst/>
          </a:prstGeom>
        </p:spPr>
      </p:pic>
      <p:sp>
        <p:nvSpPr>
          <p:cNvPr id="6" name="Oval 5"/>
          <p:cNvSpPr/>
          <p:nvPr/>
        </p:nvSpPr>
        <p:spPr>
          <a:xfrm>
            <a:off x="7936177" y="4856676"/>
            <a:ext cx="822960" cy="822960"/>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Oval 6"/>
          <p:cNvSpPr/>
          <p:nvPr/>
        </p:nvSpPr>
        <p:spPr>
          <a:xfrm>
            <a:off x="6293649" y="3772132"/>
            <a:ext cx="690995" cy="448039"/>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 name="Oval 7"/>
          <p:cNvSpPr/>
          <p:nvPr/>
        </p:nvSpPr>
        <p:spPr>
          <a:xfrm>
            <a:off x="7510581" y="3775140"/>
            <a:ext cx="690995" cy="448039"/>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 name="Oval 8"/>
          <p:cNvSpPr/>
          <p:nvPr/>
        </p:nvSpPr>
        <p:spPr>
          <a:xfrm>
            <a:off x="5341173" y="3753458"/>
            <a:ext cx="690995" cy="448039"/>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583183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0750" y="1658413"/>
            <a:ext cx="8544672" cy="5116027"/>
          </a:xfrm>
        </p:spPr>
        <p:txBody>
          <a:bodyPr>
            <a:normAutofit fontScale="85000" lnSpcReduction="20000"/>
          </a:bodyPr>
          <a:lstStyle/>
          <a:p>
            <a:pPr marL="45720" indent="0" algn="ctr">
              <a:buNone/>
            </a:pPr>
            <a:r>
              <a:rPr lang="en-US" dirty="0" smtClean="0"/>
              <a:t>The effect that Overall Walking Behavior has on the Community Satisfaction Index, with the covariate of the neighborhood being conveniently located within walking distance of stores, parks, etc.</a:t>
            </a:r>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smtClean="0"/>
          </a:p>
          <a:p>
            <a:pPr>
              <a:buFont typeface="Wingdings" charset="2"/>
              <a:buChar char="§"/>
            </a:pPr>
            <a:endParaRPr lang="en-US" dirty="0" smtClean="0"/>
          </a:p>
          <a:p>
            <a:pPr marL="45720" indent="0">
              <a:buNone/>
            </a:pPr>
            <a:endParaRPr lang="en-US" dirty="0" smtClean="0"/>
          </a:p>
          <a:p>
            <a:pPr marL="45720" indent="0">
              <a:buNone/>
            </a:pPr>
            <a:endParaRPr lang="en-US" dirty="0" smtClean="0"/>
          </a:p>
          <a:p>
            <a:pPr>
              <a:buFont typeface="Wingdings" charset="2"/>
              <a:buChar char="§"/>
            </a:pPr>
            <a:endParaRPr lang="en-US" sz="1700" dirty="0" smtClean="0"/>
          </a:p>
          <a:p>
            <a:pPr>
              <a:buFont typeface="Wingdings" charset="2"/>
              <a:buChar char="§"/>
            </a:pPr>
            <a:r>
              <a:rPr lang="en-US" sz="1700" u="sng" dirty="0" smtClean="0"/>
              <a:t>Method</a:t>
            </a:r>
            <a:r>
              <a:rPr lang="en-US" sz="1700" dirty="0" smtClean="0"/>
              <a:t>: ANACOVA</a:t>
            </a:r>
          </a:p>
          <a:p>
            <a:pPr>
              <a:buFont typeface="Wingdings" charset="2"/>
              <a:buChar char="§"/>
            </a:pPr>
            <a:r>
              <a:rPr lang="en-US" sz="1700" u="sng" dirty="0" smtClean="0"/>
              <a:t>Hypothesis Supported</a:t>
            </a:r>
            <a:r>
              <a:rPr lang="en-US" sz="1700" dirty="0" smtClean="0"/>
              <a:t>: Yes, minimally</a:t>
            </a:r>
          </a:p>
          <a:p>
            <a:r>
              <a:rPr lang="en-US" sz="1700" u="sng" dirty="0" smtClean="0"/>
              <a:t>P Value</a:t>
            </a:r>
            <a:r>
              <a:rPr lang="en-US" sz="1700" dirty="0" smtClean="0"/>
              <a:t>: Significant</a:t>
            </a:r>
          </a:p>
          <a:p>
            <a:r>
              <a:rPr lang="en-US" sz="1700" u="sng" dirty="0" smtClean="0"/>
              <a:t>F Ratio</a:t>
            </a:r>
            <a:r>
              <a:rPr lang="en-US" sz="1700" dirty="0" smtClean="0"/>
              <a:t>: The means of the groups, when accounting for the control variable, are close</a:t>
            </a:r>
          </a:p>
          <a:p>
            <a:r>
              <a:rPr lang="en-US" sz="1700" u="sng" dirty="0" smtClean="0"/>
              <a:t>Effect Size</a:t>
            </a:r>
            <a:r>
              <a:rPr lang="en-US" sz="1700" dirty="0" smtClean="0"/>
              <a:t>: Under .5 but Overall Walking Behavior, when controlling for the neighborhood being conveniently located within walking distance of stores, parks, etc., still has an effect on Community Satisfaction</a:t>
            </a:r>
            <a:endParaRPr lang="en-US" sz="1700" dirty="0" smtClean="0"/>
          </a:p>
        </p:txBody>
      </p:sp>
      <p:sp>
        <p:nvSpPr>
          <p:cNvPr id="3" name="Title 2"/>
          <p:cNvSpPr>
            <a:spLocks noGrp="1"/>
          </p:cNvSpPr>
          <p:nvPr>
            <p:ph type="title"/>
          </p:nvPr>
        </p:nvSpPr>
        <p:spPr/>
        <p:txBody>
          <a:bodyPr/>
          <a:lstStyle/>
          <a:p>
            <a:r>
              <a:rPr lang="en-US" dirty="0" smtClean="0"/>
              <a:t>Analysis: The </a:t>
            </a:r>
            <a:r>
              <a:rPr lang="en-US" dirty="0" smtClean="0"/>
              <a:t>Results</a:t>
            </a:r>
            <a:endParaRPr lang="en-US" dirty="0"/>
          </a:p>
        </p:txBody>
      </p:sp>
      <p:pic>
        <p:nvPicPr>
          <p:cNvPr id="5" name="Picture 4" descr="Screen Shot 2012-11-27 at 12.07.44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037" y="2438675"/>
            <a:ext cx="6119106" cy="2684511"/>
          </a:xfrm>
          <a:prstGeom prst="rect">
            <a:avLst/>
          </a:prstGeom>
        </p:spPr>
      </p:pic>
      <p:pic>
        <p:nvPicPr>
          <p:cNvPr id="7" name="Picture 6" descr="Screen Shot 2012-11-27 at 12.09.10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75995" y="4276327"/>
            <a:ext cx="2285560" cy="1520937"/>
          </a:xfrm>
          <a:prstGeom prst="rect">
            <a:avLst/>
          </a:prstGeom>
        </p:spPr>
      </p:pic>
      <p:sp>
        <p:nvSpPr>
          <p:cNvPr id="8" name="Oval 7"/>
          <p:cNvSpPr/>
          <p:nvPr/>
        </p:nvSpPr>
        <p:spPr>
          <a:xfrm>
            <a:off x="7824121" y="4539218"/>
            <a:ext cx="822960" cy="822960"/>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Oval 10"/>
          <p:cNvSpPr/>
          <p:nvPr/>
        </p:nvSpPr>
        <p:spPr>
          <a:xfrm>
            <a:off x="5420080" y="3551120"/>
            <a:ext cx="690995" cy="808677"/>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p:cNvSpPr/>
          <p:nvPr/>
        </p:nvSpPr>
        <p:spPr>
          <a:xfrm>
            <a:off x="4667906" y="3557203"/>
            <a:ext cx="690995" cy="808677"/>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p:cNvSpPr/>
          <p:nvPr/>
        </p:nvSpPr>
        <p:spPr>
          <a:xfrm>
            <a:off x="6273650" y="3569794"/>
            <a:ext cx="690995" cy="808677"/>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055504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0750" y="1624989"/>
            <a:ext cx="8544672" cy="5233011"/>
          </a:xfrm>
        </p:spPr>
        <p:txBody>
          <a:bodyPr>
            <a:normAutofit fontScale="85000" lnSpcReduction="10000"/>
          </a:bodyPr>
          <a:lstStyle/>
          <a:p>
            <a:pPr marL="45720" indent="0" algn="ctr">
              <a:buNone/>
            </a:pPr>
            <a:r>
              <a:rPr lang="en-US" dirty="0" smtClean="0"/>
              <a:t>The effect that Walking Behavior for Leisure has on the Community Satisfaction Index, with the covariate of the neighborhood </a:t>
            </a:r>
            <a:r>
              <a:rPr lang="en-US" dirty="0"/>
              <a:t>being conveniently located within walking distance of stores, parks, etc.</a:t>
            </a:r>
          </a:p>
          <a:p>
            <a:pPr marL="45720" indent="0" algn="ctr">
              <a:buNone/>
            </a:pPr>
            <a:endParaRPr lang="en-US" dirty="0" smtClean="0"/>
          </a:p>
          <a:p>
            <a:pPr>
              <a:buFont typeface="Wingdings" charset="2"/>
              <a:buChar char="§"/>
            </a:pPr>
            <a:endParaRPr lang="en-US" dirty="0"/>
          </a:p>
          <a:p>
            <a:pPr>
              <a:buFont typeface="Wingdings" charset="2"/>
              <a:buChar char="§"/>
            </a:pPr>
            <a:endParaRPr lang="en-US" dirty="0" smtClean="0"/>
          </a:p>
          <a:p>
            <a:pPr>
              <a:buFont typeface="Wingdings" charset="2"/>
              <a:buChar char="§"/>
            </a:pPr>
            <a:endParaRPr lang="en-US" dirty="0"/>
          </a:p>
          <a:p>
            <a:pPr>
              <a:buFont typeface="Wingdings" charset="2"/>
              <a:buChar char="§"/>
            </a:pPr>
            <a:endParaRPr lang="en-US" dirty="0" smtClean="0"/>
          </a:p>
          <a:p>
            <a:pPr marL="45720" indent="0">
              <a:buNone/>
            </a:pPr>
            <a:endParaRPr lang="en-US" dirty="0" smtClean="0"/>
          </a:p>
          <a:p>
            <a:pPr>
              <a:buFont typeface="Wingdings" charset="2"/>
              <a:buChar char="§"/>
            </a:pPr>
            <a:endParaRPr lang="en-US" dirty="0" smtClean="0"/>
          </a:p>
          <a:p>
            <a:pPr>
              <a:buFont typeface="Wingdings" charset="2"/>
              <a:buChar char="§"/>
            </a:pPr>
            <a:endParaRPr lang="en-US" dirty="0" smtClean="0"/>
          </a:p>
          <a:p>
            <a:pPr marL="45720" indent="0">
              <a:buNone/>
            </a:pPr>
            <a:endParaRPr lang="en-US" dirty="0"/>
          </a:p>
          <a:p>
            <a:pPr marL="45720" indent="0">
              <a:buNone/>
            </a:pPr>
            <a:endParaRPr lang="en-US" sz="1500" dirty="0" smtClean="0"/>
          </a:p>
          <a:p>
            <a:pPr>
              <a:buFont typeface="Wingdings" charset="2"/>
              <a:buChar char="§"/>
            </a:pPr>
            <a:r>
              <a:rPr lang="en-US" sz="1700" u="sng" dirty="0" smtClean="0"/>
              <a:t>Method</a:t>
            </a:r>
            <a:r>
              <a:rPr lang="en-US" sz="1700" dirty="0" smtClean="0"/>
              <a:t>: ANACOVA</a:t>
            </a:r>
          </a:p>
          <a:p>
            <a:pPr>
              <a:buFont typeface="Wingdings" charset="2"/>
              <a:buChar char="§"/>
            </a:pPr>
            <a:r>
              <a:rPr lang="en-US" sz="1700" u="sng" dirty="0" smtClean="0"/>
              <a:t>Hypothesis Supported</a:t>
            </a:r>
            <a:r>
              <a:rPr lang="en-US" sz="1700" dirty="0" smtClean="0"/>
              <a:t>: No</a:t>
            </a:r>
          </a:p>
          <a:p>
            <a:r>
              <a:rPr lang="en-US" sz="1700" u="sng" dirty="0" smtClean="0"/>
              <a:t>P Value</a:t>
            </a:r>
            <a:r>
              <a:rPr lang="en-US" sz="1700" dirty="0" smtClean="0"/>
              <a:t>: Insignificant</a:t>
            </a:r>
          </a:p>
          <a:p>
            <a:r>
              <a:rPr lang="en-US" sz="1700" u="sng" dirty="0" smtClean="0"/>
              <a:t>F Ratio</a:t>
            </a:r>
            <a:r>
              <a:rPr lang="en-US" sz="1700" dirty="0"/>
              <a:t>: The means of the groups, when accounting </a:t>
            </a:r>
            <a:endParaRPr lang="en-US" sz="1700" dirty="0" smtClean="0"/>
          </a:p>
          <a:p>
            <a:pPr marL="45720" indent="0">
              <a:buNone/>
            </a:pPr>
            <a:r>
              <a:rPr lang="en-US" sz="1700" dirty="0" smtClean="0"/>
              <a:t>   for </a:t>
            </a:r>
            <a:r>
              <a:rPr lang="en-US" sz="1700" dirty="0"/>
              <a:t>the control variable, are </a:t>
            </a:r>
            <a:r>
              <a:rPr lang="en-US" sz="1700" dirty="0" smtClean="0"/>
              <a:t>very close</a:t>
            </a:r>
            <a:endParaRPr lang="en-US" sz="1700" dirty="0" smtClean="0"/>
          </a:p>
          <a:p>
            <a:r>
              <a:rPr lang="en-US" sz="1700" u="sng" dirty="0" smtClean="0"/>
              <a:t>Effect Size</a:t>
            </a:r>
            <a:r>
              <a:rPr lang="en-US" sz="1700" dirty="0" smtClean="0"/>
              <a:t>: Doesn’t really matter since the results are not statistically significant</a:t>
            </a:r>
            <a:endParaRPr lang="en-US" sz="1700" dirty="0" smtClean="0"/>
          </a:p>
        </p:txBody>
      </p:sp>
      <p:sp>
        <p:nvSpPr>
          <p:cNvPr id="3" name="Title 2"/>
          <p:cNvSpPr>
            <a:spLocks noGrp="1"/>
          </p:cNvSpPr>
          <p:nvPr>
            <p:ph type="title"/>
          </p:nvPr>
        </p:nvSpPr>
        <p:spPr/>
        <p:txBody>
          <a:bodyPr/>
          <a:lstStyle/>
          <a:p>
            <a:r>
              <a:rPr lang="en-US" dirty="0" smtClean="0"/>
              <a:t>Analysis: The </a:t>
            </a:r>
            <a:r>
              <a:rPr lang="en-US" dirty="0" smtClean="0"/>
              <a:t>Results</a:t>
            </a:r>
            <a:endParaRPr lang="en-US" dirty="0"/>
          </a:p>
        </p:txBody>
      </p:sp>
      <p:pic>
        <p:nvPicPr>
          <p:cNvPr id="4" name="Picture 3" descr="Screen Shot 2012-11-27 at 12.10.3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69" y="2470515"/>
            <a:ext cx="6340538" cy="2679813"/>
          </a:xfrm>
          <a:prstGeom prst="rect">
            <a:avLst/>
          </a:prstGeom>
        </p:spPr>
      </p:pic>
      <p:pic>
        <p:nvPicPr>
          <p:cNvPr id="5" name="Picture 4" descr="Screen Shot 2012-11-27 at 12.10.55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20867" y="4466920"/>
            <a:ext cx="2221711" cy="1530512"/>
          </a:xfrm>
          <a:prstGeom prst="rect">
            <a:avLst/>
          </a:prstGeom>
        </p:spPr>
      </p:pic>
      <p:sp>
        <p:nvSpPr>
          <p:cNvPr id="6" name="Oval 5"/>
          <p:cNvSpPr/>
          <p:nvPr/>
        </p:nvSpPr>
        <p:spPr>
          <a:xfrm>
            <a:off x="7824121" y="4781980"/>
            <a:ext cx="822960" cy="822960"/>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Oval 6"/>
          <p:cNvSpPr/>
          <p:nvPr/>
        </p:nvSpPr>
        <p:spPr>
          <a:xfrm>
            <a:off x="4874311" y="3585391"/>
            <a:ext cx="690995" cy="808862"/>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Oval 9"/>
          <p:cNvSpPr/>
          <p:nvPr/>
        </p:nvSpPr>
        <p:spPr>
          <a:xfrm>
            <a:off x="5629872" y="3604065"/>
            <a:ext cx="690995" cy="808862"/>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Oval 10"/>
          <p:cNvSpPr/>
          <p:nvPr/>
        </p:nvSpPr>
        <p:spPr>
          <a:xfrm>
            <a:off x="6620672" y="3604065"/>
            <a:ext cx="690995" cy="808862"/>
          </a:xfrm>
          <a:prstGeom prst="ellipse">
            <a:avLst/>
          </a:prstGeom>
          <a:noFill/>
          <a:ln w="57150" cmpd="sng">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295378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72059"/>
          </a:xfrm>
        </p:spPr>
        <p:txBody>
          <a:bodyPr>
            <a:normAutofit fontScale="77500" lnSpcReduction="20000"/>
          </a:bodyPr>
          <a:lstStyle/>
          <a:p>
            <a:r>
              <a:rPr lang="en-US" u="sng" dirty="0" smtClean="0"/>
              <a:t>Was my hypothesis </a:t>
            </a:r>
            <a:r>
              <a:rPr lang="en-US" u="sng" dirty="0" smtClean="0"/>
              <a:t>correct</a:t>
            </a:r>
            <a:r>
              <a:rPr lang="en-US" u="sng" dirty="0" smtClean="0"/>
              <a:t>?</a:t>
            </a:r>
          </a:p>
          <a:p>
            <a:pPr lvl="1"/>
            <a:r>
              <a:rPr lang="en-US" dirty="0" smtClean="0"/>
              <a:t>Overall, yes, except for when using the covariate with Walking Behavior for Leisure.</a:t>
            </a:r>
            <a:endParaRPr lang="en-US" dirty="0" smtClean="0"/>
          </a:p>
          <a:p>
            <a:r>
              <a:rPr lang="en-US" u="sng" dirty="0" smtClean="0"/>
              <a:t>Limitations</a:t>
            </a:r>
            <a:r>
              <a:rPr lang="en-US" dirty="0" smtClean="0"/>
              <a:t>:</a:t>
            </a:r>
          </a:p>
          <a:p>
            <a:pPr lvl="1"/>
            <a:r>
              <a:rPr lang="en-US" dirty="0" smtClean="0"/>
              <a:t>Sample:</a:t>
            </a:r>
          </a:p>
          <a:p>
            <a:pPr lvl="2"/>
            <a:r>
              <a:rPr lang="en-US" dirty="0" smtClean="0"/>
              <a:t>The sample was skewed towards suburban single family dwellings in the metro Detroit area*</a:t>
            </a:r>
          </a:p>
          <a:p>
            <a:pPr lvl="2"/>
            <a:r>
              <a:rPr lang="en-US" dirty="0" smtClean="0"/>
              <a:t>There were a very limited number of quantitative variables</a:t>
            </a:r>
            <a:endParaRPr lang="en-US" dirty="0" smtClean="0"/>
          </a:p>
          <a:p>
            <a:pPr lvl="1"/>
            <a:r>
              <a:rPr lang="en-US" dirty="0" smtClean="0"/>
              <a:t>Procedure:</a:t>
            </a:r>
          </a:p>
          <a:p>
            <a:pPr lvl="2"/>
            <a:r>
              <a:rPr lang="en-US" dirty="0" smtClean="0"/>
              <a:t>It would have been nice if the dependent variable, Community Satisfaction Index, were normally distributed and thus would not have required as much manipulation as it did to fulfill the necessary assumptions of analysis</a:t>
            </a:r>
            <a:endParaRPr lang="en-US" dirty="0" smtClean="0"/>
          </a:p>
          <a:p>
            <a:pPr lvl="1"/>
            <a:r>
              <a:rPr lang="en-US" dirty="0" smtClean="0"/>
              <a:t>Analysis:</a:t>
            </a:r>
          </a:p>
          <a:p>
            <a:pPr lvl="2"/>
            <a:r>
              <a:rPr lang="en-US" dirty="0" smtClean="0"/>
              <a:t>More in depth analysis could be done if additional quantitative variables were available from the survey results</a:t>
            </a:r>
          </a:p>
          <a:p>
            <a:pPr lvl="2"/>
            <a:r>
              <a:rPr lang="en-US" dirty="0" smtClean="0"/>
              <a:t>May be interesting to examine combinations of independent variables or other possible </a:t>
            </a:r>
            <a:r>
              <a:rPr lang="en-US" dirty="0" err="1" smtClean="0"/>
              <a:t>covariations</a:t>
            </a:r>
            <a:endParaRPr lang="en-US" dirty="0" smtClean="0"/>
          </a:p>
          <a:p>
            <a:r>
              <a:rPr lang="en-US" u="sng" dirty="0" smtClean="0"/>
              <a:t>Suggestions for further </a:t>
            </a:r>
            <a:r>
              <a:rPr lang="en-US" u="sng" dirty="0" smtClean="0"/>
              <a:t>data collection and research</a:t>
            </a:r>
            <a:r>
              <a:rPr lang="en-US" dirty="0" smtClean="0"/>
              <a:t>:</a:t>
            </a:r>
          </a:p>
          <a:p>
            <a:pPr lvl="1"/>
            <a:r>
              <a:rPr lang="en-US" dirty="0" smtClean="0"/>
              <a:t>Smaller, more thorough samples of community enclaves, within the city and enclosed communities</a:t>
            </a:r>
          </a:p>
          <a:p>
            <a:pPr lvl="1"/>
            <a:r>
              <a:rPr lang="en-US" dirty="0" smtClean="0"/>
              <a:t>If a regional survey is done again, a larger, more representative sample would be beneficial</a:t>
            </a:r>
          </a:p>
          <a:p>
            <a:pPr lvl="1"/>
            <a:r>
              <a:rPr lang="en-US" dirty="0" smtClean="0"/>
              <a:t>This survey could be beneficial for use in other communities to examine their walkability</a:t>
            </a:r>
            <a:endParaRPr lang="en-US" dirty="0"/>
          </a:p>
        </p:txBody>
      </p:sp>
      <p:sp>
        <p:nvSpPr>
          <p:cNvPr id="3" name="Title 2"/>
          <p:cNvSpPr>
            <a:spLocks noGrp="1"/>
          </p:cNvSpPr>
          <p:nvPr>
            <p:ph type="title"/>
          </p:nvPr>
        </p:nvSpPr>
        <p:spPr/>
        <p:txBody>
          <a:bodyPr/>
          <a:lstStyle/>
          <a:p>
            <a:r>
              <a:rPr lang="en-US" dirty="0" smtClean="0"/>
              <a:t>Discussion</a:t>
            </a:r>
            <a:endParaRPr lang="en-US" dirty="0"/>
          </a:p>
        </p:txBody>
      </p:sp>
    </p:spTree>
    <p:extLst>
      <p:ext uri="{BB962C8B-B14F-4D97-AF65-F5344CB8AC3E}">
        <p14:creationId xmlns:p14="http://schemas.microsoft.com/office/powerpoint/2010/main" val="1420448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Rebecca </a:t>
            </a:r>
            <a:r>
              <a:rPr lang="en-US" dirty="0" err="1" smtClean="0"/>
              <a:t>Solnit</a:t>
            </a:r>
            <a:r>
              <a:rPr lang="en-US" dirty="0" smtClean="0"/>
              <a:t>, </a:t>
            </a:r>
          </a:p>
          <a:p>
            <a:r>
              <a:rPr lang="en-US" i="1" dirty="0" smtClean="0"/>
              <a:t>Wanderlust:   A History of Walking</a:t>
            </a:r>
            <a:endParaRPr lang="en-US" i="1" dirty="0"/>
          </a:p>
        </p:txBody>
      </p:sp>
      <p:sp>
        <p:nvSpPr>
          <p:cNvPr id="3" name="Title 2"/>
          <p:cNvSpPr>
            <a:spLocks noGrp="1"/>
          </p:cNvSpPr>
          <p:nvPr>
            <p:ph type="title"/>
          </p:nvPr>
        </p:nvSpPr>
        <p:spPr/>
        <p:txBody>
          <a:bodyPr/>
          <a:lstStyle/>
          <a:p>
            <a:r>
              <a:rPr lang="en-US" sz="1900" dirty="0" smtClean="0"/>
              <a:t>Perhaps walking is best imagined as an ‘indicator species,’ to use an ecologist’s term.  An indicator species signifies the health of an ecosystem and its endangerment or diminishment can be an early warning sign of systemic trouble.  Walking is an indicator species for various kinds of freedom and pleasures: free time, free and alluring space, and unhindered bodies.</a:t>
            </a:r>
            <a:endParaRPr lang="en-US" sz="1900" dirty="0"/>
          </a:p>
        </p:txBody>
      </p:sp>
    </p:spTree>
    <p:extLst>
      <p:ext uri="{BB962C8B-B14F-4D97-AF65-F5344CB8AC3E}">
        <p14:creationId xmlns:p14="http://schemas.microsoft.com/office/powerpoint/2010/main" val="2314112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15682"/>
          </a:xfrm>
        </p:spPr>
        <p:txBody>
          <a:bodyPr>
            <a:normAutofit fontScale="70000" lnSpcReduction="20000"/>
          </a:bodyPr>
          <a:lstStyle/>
          <a:p>
            <a:r>
              <a:rPr lang="en-US" dirty="0"/>
              <a:t>Clark, Terry Nichols, Richard Lloyd, Kenneth K. Wong and </a:t>
            </a:r>
            <a:r>
              <a:rPr lang="en-US" dirty="0" err="1"/>
              <a:t>Pushpam</a:t>
            </a:r>
            <a:r>
              <a:rPr lang="en-US" dirty="0"/>
              <a:t> Jain.  2002.  “Amenities Drive Urban Growth.”  </a:t>
            </a:r>
            <a:r>
              <a:rPr lang="en-US" i="1" dirty="0"/>
              <a:t>Journal of Urban Affairs</a:t>
            </a:r>
            <a:r>
              <a:rPr lang="en-US" dirty="0"/>
              <a:t> 24:493-515</a:t>
            </a:r>
            <a:r>
              <a:rPr lang="en-US" dirty="0" smtClean="0"/>
              <a:t>.</a:t>
            </a:r>
          </a:p>
          <a:p>
            <a:r>
              <a:rPr lang="en-US" dirty="0" smtClean="0"/>
              <a:t>Das</a:t>
            </a:r>
            <a:r>
              <a:rPr lang="en-US" dirty="0"/>
              <a:t>, Daisy.  2007.  “Urban Quality of Life: A Case Study of Guwahati.”  </a:t>
            </a:r>
            <a:r>
              <a:rPr lang="en-US" i="1" dirty="0"/>
              <a:t>Social Indicators Research</a:t>
            </a:r>
            <a:r>
              <a:rPr lang="en-US" dirty="0"/>
              <a:t> 88:297-310</a:t>
            </a:r>
            <a:r>
              <a:rPr lang="en-US" dirty="0" smtClean="0"/>
              <a:t>.</a:t>
            </a:r>
          </a:p>
          <a:p>
            <a:r>
              <a:rPr lang="en-US" dirty="0"/>
              <a:t>Detroit Area Study, 2001: Quality of Life in the Metro-Detroit Area.  2001.  </a:t>
            </a:r>
            <a:r>
              <a:rPr lang="en-US" i="1" dirty="0"/>
              <a:t>Detroit Area Study. </a:t>
            </a:r>
            <a:r>
              <a:rPr lang="en-US" dirty="0"/>
              <a:t>Ann Arbor, MI: University of Michigan [producer]. Ann Arbor, MI: Inter-university Consortium for Political and Social Research [distributor]</a:t>
            </a:r>
            <a:r>
              <a:rPr lang="en-US" dirty="0" smtClean="0"/>
              <a:t>.</a:t>
            </a:r>
          </a:p>
          <a:p>
            <a:r>
              <a:rPr lang="en-US" dirty="0" smtClean="0"/>
              <a:t>Gallimore</a:t>
            </a:r>
            <a:r>
              <a:rPr lang="en-US" dirty="0"/>
              <a:t>, Jonathan, Barbara Brown and Carol Werner.  2011.  “Walking Routs to School in New Urban and Suburban Neighborhoods.” </a:t>
            </a:r>
            <a:r>
              <a:rPr lang="en-US" i="1" dirty="0"/>
              <a:t>Journal of Environmental Psychology </a:t>
            </a:r>
            <a:r>
              <a:rPr lang="en-US" dirty="0"/>
              <a:t>31:184-191</a:t>
            </a:r>
            <a:r>
              <a:rPr lang="en-US" dirty="0" smtClean="0"/>
              <a:t>.</a:t>
            </a:r>
            <a:endParaRPr lang="en-US" dirty="0"/>
          </a:p>
          <a:p>
            <a:r>
              <a:rPr lang="en-US" dirty="0" err="1" smtClean="0"/>
              <a:t>Gerson</a:t>
            </a:r>
            <a:r>
              <a:rPr lang="en-US" dirty="0"/>
              <a:t>, </a:t>
            </a:r>
            <a:r>
              <a:rPr lang="en-US" dirty="0" err="1"/>
              <a:t>Elihu</a:t>
            </a:r>
            <a:r>
              <a:rPr lang="en-US" dirty="0"/>
              <a:t> M.  1976. “On ‘Quality of Life’.” </a:t>
            </a:r>
            <a:r>
              <a:rPr lang="en-US" i="1" dirty="0"/>
              <a:t>American Sociological Review</a:t>
            </a:r>
            <a:r>
              <a:rPr lang="en-US" dirty="0"/>
              <a:t> 41:793-806</a:t>
            </a:r>
            <a:r>
              <a:rPr lang="en-US" dirty="0" smtClean="0"/>
              <a:t>.</a:t>
            </a:r>
          </a:p>
          <a:p>
            <a:r>
              <a:rPr lang="en-US" dirty="0"/>
              <a:t>Hajiran, </a:t>
            </a:r>
            <a:r>
              <a:rPr lang="en-US" dirty="0" err="1"/>
              <a:t>Homayoun</a:t>
            </a:r>
            <a:r>
              <a:rPr lang="en-US" dirty="0"/>
              <a:t>.  2006.  “Toward a Quality of Life Theory: Net Domestic Product of Happiness.”  </a:t>
            </a:r>
            <a:r>
              <a:rPr lang="en-US" i="1" dirty="0"/>
              <a:t>Social Indicators Research</a:t>
            </a:r>
            <a:r>
              <a:rPr lang="en-US" dirty="0"/>
              <a:t> 75:31-43</a:t>
            </a:r>
            <a:r>
              <a:rPr lang="en-US" dirty="0" smtClean="0"/>
              <a:t>.</a:t>
            </a:r>
          </a:p>
          <a:p>
            <a:r>
              <a:rPr lang="en-US" dirty="0" smtClean="0"/>
              <a:t>Kim</a:t>
            </a:r>
            <a:r>
              <a:rPr lang="en-US" dirty="0"/>
              <a:t>, </a:t>
            </a:r>
            <a:r>
              <a:rPr lang="en-US" dirty="0" err="1"/>
              <a:t>Seoyong</a:t>
            </a:r>
            <a:r>
              <a:rPr lang="en-US" dirty="0"/>
              <a:t> and </a:t>
            </a:r>
            <a:r>
              <a:rPr lang="en-US" dirty="0" err="1"/>
              <a:t>Hyesun</a:t>
            </a:r>
            <a:r>
              <a:rPr lang="en-US" dirty="0"/>
              <a:t> Kim.  2008.  “Does Cultural Capital Matter?: Cultural Capital Divide and Quality of Life.”  </a:t>
            </a:r>
            <a:r>
              <a:rPr lang="en-US" i="1" dirty="0"/>
              <a:t>Social Indicators Research</a:t>
            </a:r>
            <a:r>
              <a:rPr lang="en-US" dirty="0"/>
              <a:t> 93:295-313.</a:t>
            </a:r>
            <a:r>
              <a:rPr lang="en-US" b="1" dirty="0"/>
              <a:t> </a:t>
            </a:r>
            <a:endParaRPr lang="en-US" dirty="0"/>
          </a:p>
          <a:p>
            <a:r>
              <a:rPr lang="en-US" dirty="0"/>
              <a:t>Robinson, John P. and Steven Martin. 2008. “What Do Happy People Do?” </a:t>
            </a:r>
            <a:r>
              <a:rPr lang="en-US" i="1" dirty="0"/>
              <a:t>Social Indicators Research</a:t>
            </a:r>
            <a:r>
              <a:rPr lang="en-US" dirty="0"/>
              <a:t> 89:565-71. </a:t>
            </a:r>
          </a:p>
          <a:p>
            <a:r>
              <a:rPr lang="en-US" dirty="0" smtClean="0"/>
              <a:t>Rogers</a:t>
            </a:r>
            <a:r>
              <a:rPr lang="en-US" dirty="0"/>
              <a:t>, Shannon H., John M. Halstead, Kevin H. Gardner and Cynthia H. Carlson. 2010.  “Examining Walkability and Social Capital as Indicators of Quality of Life at the Municipal and Neighborhood Scales.”  </a:t>
            </a:r>
            <a:r>
              <a:rPr lang="en-US" i="1" dirty="0"/>
              <a:t>Applied Research in Quality of Life</a:t>
            </a:r>
            <a:r>
              <a:rPr lang="en-US" dirty="0"/>
              <a:t> 6:201-13.</a:t>
            </a:r>
          </a:p>
          <a:p>
            <a:r>
              <a:rPr lang="en-US" dirty="0"/>
              <a:t>Stalker, Glenn John.  2011.  “Leisure Diversity as an Indicator of Cultural Capital.”  </a:t>
            </a:r>
            <a:r>
              <a:rPr lang="en-US" i="1" dirty="0"/>
              <a:t>Leisure Sciences</a:t>
            </a:r>
            <a:r>
              <a:rPr lang="en-US" dirty="0"/>
              <a:t> 33:81-102</a:t>
            </a:r>
            <a:r>
              <a:rPr lang="en-US" dirty="0" smtClean="0"/>
              <a:t>.</a:t>
            </a:r>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793172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76469" y="2760997"/>
            <a:ext cx="6929317" cy="2399799"/>
          </a:xfrm>
        </p:spPr>
        <p:txBody>
          <a:bodyPr>
            <a:normAutofit/>
          </a:bodyPr>
          <a:lstStyle/>
          <a:p>
            <a:pPr marL="502920" indent="-457200">
              <a:buFont typeface="+mj-lt"/>
              <a:buAutoNum type="arabicPeriod"/>
            </a:pPr>
            <a:r>
              <a:rPr lang="en-US" sz="2800" dirty="0" smtClean="0"/>
              <a:t>Introduce </a:t>
            </a:r>
            <a:r>
              <a:rPr lang="en-US" sz="2800" dirty="0" smtClean="0"/>
              <a:t>concepts and why you should care</a:t>
            </a:r>
            <a:endParaRPr lang="en-US" sz="2800" dirty="0" smtClean="0"/>
          </a:p>
          <a:p>
            <a:pPr marL="502920" indent="-457200">
              <a:buFont typeface="+mj-lt"/>
              <a:buAutoNum type="arabicPeriod"/>
            </a:pPr>
            <a:r>
              <a:rPr lang="en-US" sz="2800" dirty="0" smtClean="0"/>
              <a:t>Address </a:t>
            </a:r>
            <a:r>
              <a:rPr lang="en-US" sz="2800" dirty="0" smtClean="0"/>
              <a:t>data and method </a:t>
            </a:r>
            <a:r>
              <a:rPr lang="en-US" sz="2800" dirty="0" smtClean="0"/>
              <a:t>of analysis</a:t>
            </a:r>
          </a:p>
          <a:p>
            <a:pPr marL="502920" indent="-457200">
              <a:buFont typeface="+mj-lt"/>
              <a:buAutoNum type="arabicPeriod"/>
            </a:pPr>
            <a:r>
              <a:rPr lang="en-US" sz="2800" dirty="0" smtClean="0"/>
              <a:t>Discuss </a:t>
            </a:r>
            <a:r>
              <a:rPr lang="en-US" sz="2800" dirty="0" smtClean="0"/>
              <a:t>analysis</a:t>
            </a:r>
            <a:endParaRPr lang="en-US" sz="2800" dirty="0"/>
          </a:p>
        </p:txBody>
      </p:sp>
      <p:sp>
        <p:nvSpPr>
          <p:cNvPr id="3" name="Title 2"/>
          <p:cNvSpPr>
            <a:spLocks noGrp="1"/>
          </p:cNvSpPr>
          <p:nvPr>
            <p:ph type="title"/>
          </p:nvPr>
        </p:nvSpPr>
        <p:spPr/>
        <p:txBody>
          <a:bodyPr/>
          <a:lstStyle/>
          <a:p>
            <a:r>
              <a:rPr lang="en-US" dirty="0" smtClean="0"/>
              <a:t>A simple Overview</a:t>
            </a:r>
            <a:endParaRPr lang="en-US" dirty="0"/>
          </a:p>
        </p:txBody>
      </p:sp>
    </p:spTree>
    <p:extLst>
      <p:ext uri="{BB962C8B-B14F-4D97-AF65-F5344CB8AC3E}">
        <p14:creationId xmlns:p14="http://schemas.microsoft.com/office/powerpoint/2010/main" val="3402539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955778"/>
          </a:xfrm>
        </p:spPr>
        <p:txBody>
          <a:bodyPr/>
          <a:lstStyle/>
          <a:p>
            <a:r>
              <a:rPr lang="en-US" u="sng" dirty="0" smtClean="0"/>
              <a:t>Quality of Life</a:t>
            </a:r>
            <a:r>
              <a:rPr lang="en-US" dirty="0" smtClean="0"/>
              <a:t>:*</a:t>
            </a:r>
          </a:p>
          <a:p>
            <a:pPr lvl="1"/>
            <a:r>
              <a:rPr lang="en-US" dirty="0" smtClean="0"/>
              <a:t>I am appropriating the definition of quality of life from </a:t>
            </a:r>
            <a:r>
              <a:rPr lang="en-US" dirty="0" err="1" smtClean="0"/>
              <a:t>Harjiran</a:t>
            </a:r>
            <a:r>
              <a:rPr lang="en-US" dirty="0" smtClean="0"/>
              <a:t> “as the product of interactions between an individuals personality and the continuous episodes of life events as influenced by a multidimensional set of domains that constitute life…a community’s quality of life is the sum of its members” (2006:33)*</a:t>
            </a:r>
          </a:p>
          <a:p>
            <a:pPr lvl="1"/>
            <a:r>
              <a:rPr lang="en-US" dirty="0" smtClean="0"/>
              <a:t>No universally agreed upon definition</a:t>
            </a:r>
          </a:p>
          <a:p>
            <a:pPr lvl="1"/>
            <a:r>
              <a:rPr lang="en-US" dirty="0" smtClean="0"/>
              <a:t>Research into this areas of study has been spurred by:</a:t>
            </a:r>
          </a:p>
          <a:p>
            <a:pPr lvl="2"/>
            <a:r>
              <a:rPr lang="en-US" dirty="0" smtClean="0"/>
              <a:t>Urban gentrification and revitalization (Das 2007:500)</a:t>
            </a:r>
          </a:p>
          <a:p>
            <a:pPr lvl="2"/>
            <a:r>
              <a:rPr lang="en-US" dirty="0" smtClean="0"/>
              <a:t>Changing living conditions (298)</a:t>
            </a:r>
          </a:p>
          <a:p>
            <a:pPr lvl="2"/>
            <a:r>
              <a:rPr lang="en-US" dirty="0" smtClean="0"/>
              <a:t>Individuals need to be happy within society (</a:t>
            </a:r>
            <a:r>
              <a:rPr lang="en-US" dirty="0" err="1" smtClean="0"/>
              <a:t>Gerson</a:t>
            </a:r>
            <a:r>
              <a:rPr lang="en-US" dirty="0" smtClean="0"/>
              <a:t> 1976:794)</a:t>
            </a:r>
          </a:p>
          <a:p>
            <a:r>
              <a:rPr lang="en-US" u="sng" dirty="0" smtClean="0"/>
              <a:t>Operationalized: The Community Satisfaction Index</a:t>
            </a:r>
            <a:r>
              <a:rPr lang="en-US" dirty="0" smtClean="0"/>
              <a:t>:</a:t>
            </a:r>
          </a:p>
          <a:p>
            <a:pPr lvl="1"/>
            <a:r>
              <a:rPr lang="en-US" dirty="0" smtClean="0"/>
              <a:t>Dependent variable</a:t>
            </a:r>
          </a:p>
          <a:p>
            <a:pPr lvl="1"/>
            <a:r>
              <a:rPr lang="en-US" dirty="0" smtClean="0"/>
              <a:t>Measurement from the data by which I will be gauging quality of life </a:t>
            </a:r>
            <a:endParaRPr lang="en-US" dirty="0"/>
          </a:p>
        </p:txBody>
      </p:sp>
      <p:sp>
        <p:nvSpPr>
          <p:cNvPr id="3" name="Title 2"/>
          <p:cNvSpPr>
            <a:spLocks noGrp="1"/>
          </p:cNvSpPr>
          <p:nvPr>
            <p:ph type="title"/>
          </p:nvPr>
        </p:nvSpPr>
        <p:spPr/>
        <p:txBody>
          <a:bodyPr/>
          <a:lstStyle/>
          <a:p>
            <a:r>
              <a:rPr lang="en-US" dirty="0" smtClean="0"/>
              <a:t>Literature Review:</a:t>
            </a:r>
            <a:br>
              <a:rPr lang="en-US" dirty="0" smtClean="0"/>
            </a:br>
            <a:r>
              <a:rPr lang="en-US" dirty="0" smtClean="0"/>
              <a:t>Quality of Life</a:t>
            </a:r>
            <a:endParaRPr lang="en-US" dirty="0"/>
          </a:p>
        </p:txBody>
      </p:sp>
    </p:spTree>
    <p:extLst>
      <p:ext uri="{BB962C8B-B14F-4D97-AF65-F5344CB8AC3E}">
        <p14:creationId xmlns:p14="http://schemas.microsoft.com/office/powerpoint/2010/main" val="693908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5625" y="1686510"/>
            <a:ext cx="8528391" cy="5138929"/>
          </a:xfrm>
        </p:spPr>
        <p:txBody>
          <a:bodyPr>
            <a:normAutofit fontScale="85000" lnSpcReduction="20000"/>
          </a:bodyPr>
          <a:lstStyle/>
          <a:p>
            <a:r>
              <a:rPr lang="en-US" u="sng" dirty="0" smtClean="0"/>
              <a:t>Walkability</a:t>
            </a:r>
            <a:r>
              <a:rPr lang="en-US" dirty="0" smtClean="0"/>
              <a:t>:</a:t>
            </a:r>
          </a:p>
          <a:p>
            <a:pPr lvl="1"/>
            <a:r>
              <a:rPr lang="en-US" dirty="0" smtClean="0"/>
              <a:t>The ability to access necessary and pleasurable destinations within a community while considering the variables listed below</a:t>
            </a:r>
          </a:p>
          <a:p>
            <a:pPr lvl="1"/>
            <a:r>
              <a:rPr lang="en-US" dirty="0" smtClean="0"/>
              <a:t>Often measured as a component variable and represented as an aggregate of the following variables (Gallimore et al 2011:188) :*</a:t>
            </a:r>
          </a:p>
          <a:p>
            <a:pPr lvl="2"/>
            <a:r>
              <a:rPr lang="en-US" dirty="0" smtClean="0"/>
              <a:t>Traffic Safety</a:t>
            </a:r>
          </a:p>
          <a:p>
            <a:pPr lvl="2"/>
            <a:r>
              <a:rPr lang="en-US" dirty="0" smtClean="0"/>
              <a:t>Accessibility</a:t>
            </a:r>
          </a:p>
          <a:p>
            <a:pPr lvl="2"/>
            <a:r>
              <a:rPr lang="en-US" dirty="0" err="1" smtClean="0"/>
              <a:t>Pleasurability</a:t>
            </a:r>
            <a:endParaRPr lang="en-US" dirty="0" smtClean="0"/>
          </a:p>
          <a:p>
            <a:pPr lvl="2"/>
            <a:r>
              <a:rPr lang="en-US" dirty="0" smtClean="0"/>
              <a:t>Crime Safety</a:t>
            </a:r>
          </a:p>
          <a:p>
            <a:pPr lvl="2"/>
            <a:r>
              <a:rPr lang="en-US" dirty="0" smtClean="0"/>
              <a:t>Density</a:t>
            </a:r>
          </a:p>
          <a:p>
            <a:pPr lvl="2"/>
            <a:r>
              <a:rPr lang="en-US" dirty="0" smtClean="0"/>
              <a:t>Diversity</a:t>
            </a:r>
          </a:p>
          <a:p>
            <a:pPr lvl="2"/>
            <a:r>
              <a:rPr lang="en-US" dirty="0" smtClean="0"/>
              <a:t>Routes</a:t>
            </a:r>
            <a:endParaRPr lang="en-US" dirty="0" smtClean="0"/>
          </a:p>
          <a:p>
            <a:pPr lvl="1"/>
            <a:r>
              <a:rPr lang="en-US" dirty="0" smtClean="0"/>
              <a:t>“Walkability enhances social capital by providing the means and locations for individuals to connect, share information and interact with those that they might not otherwise meet” (Rogers et al 2010:212)</a:t>
            </a:r>
          </a:p>
          <a:p>
            <a:pPr lvl="1"/>
            <a:r>
              <a:rPr lang="en-US" dirty="0" smtClean="0"/>
              <a:t>“Patterns of joint participation in multiple settings are…at the heart of any conception of quality of life” (</a:t>
            </a:r>
            <a:r>
              <a:rPr lang="en-US" dirty="0" err="1" smtClean="0"/>
              <a:t>Gerson</a:t>
            </a:r>
            <a:r>
              <a:rPr lang="en-US" dirty="0" smtClean="0"/>
              <a:t> 1976:799)</a:t>
            </a:r>
            <a:endParaRPr lang="en-US" dirty="0"/>
          </a:p>
          <a:p>
            <a:r>
              <a:rPr lang="en-US" u="sng" dirty="0" smtClean="0"/>
              <a:t>Operationalized: Walking Behavior for Leisure and Walking Behavior Overall</a:t>
            </a:r>
            <a:r>
              <a:rPr lang="en-US" dirty="0" smtClean="0"/>
              <a:t>:</a:t>
            </a:r>
          </a:p>
          <a:p>
            <a:pPr lvl="1"/>
            <a:r>
              <a:rPr lang="en-US" dirty="0" smtClean="0"/>
              <a:t>Independent variables</a:t>
            </a:r>
          </a:p>
          <a:p>
            <a:pPr lvl="1"/>
            <a:r>
              <a:rPr lang="en-US" dirty="0" smtClean="0"/>
              <a:t>Measurements from the data by which I will be gauging walkability</a:t>
            </a:r>
          </a:p>
          <a:p>
            <a:pPr lvl="1"/>
            <a:r>
              <a:rPr lang="en-US" dirty="0" smtClean="0"/>
              <a:t>Going against the popular method of creating a component variable and using a non-quantitative approach</a:t>
            </a:r>
          </a:p>
          <a:p>
            <a:pPr lvl="1"/>
            <a:endParaRPr lang="en-US" dirty="0"/>
          </a:p>
        </p:txBody>
      </p:sp>
      <p:sp>
        <p:nvSpPr>
          <p:cNvPr id="3" name="Title 2"/>
          <p:cNvSpPr>
            <a:spLocks noGrp="1"/>
          </p:cNvSpPr>
          <p:nvPr>
            <p:ph type="title"/>
          </p:nvPr>
        </p:nvSpPr>
        <p:spPr/>
        <p:txBody>
          <a:bodyPr/>
          <a:lstStyle/>
          <a:p>
            <a:r>
              <a:rPr lang="en-US" dirty="0" smtClean="0"/>
              <a:t>Literature Review:</a:t>
            </a:r>
            <a:br>
              <a:rPr lang="en-US" dirty="0" smtClean="0"/>
            </a:br>
            <a:r>
              <a:rPr lang="en-US" dirty="0" smtClean="0"/>
              <a:t>Walkability</a:t>
            </a:r>
            <a:endParaRPr lang="en-US" dirty="0"/>
          </a:p>
        </p:txBody>
      </p:sp>
    </p:spTree>
    <p:extLst>
      <p:ext uri="{BB962C8B-B14F-4D97-AF65-F5344CB8AC3E}">
        <p14:creationId xmlns:p14="http://schemas.microsoft.com/office/powerpoint/2010/main" val="1995168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06937"/>
          </a:xfrm>
        </p:spPr>
        <p:txBody>
          <a:bodyPr/>
          <a:lstStyle/>
          <a:p>
            <a:r>
              <a:rPr lang="en-US" u="sng" dirty="0" smtClean="0"/>
              <a:t>Prevalent Research</a:t>
            </a:r>
            <a:r>
              <a:rPr lang="en-US" dirty="0" smtClean="0"/>
              <a:t>:</a:t>
            </a:r>
          </a:p>
          <a:p>
            <a:pPr lvl="1"/>
            <a:r>
              <a:rPr lang="en-US" dirty="0" smtClean="0"/>
              <a:t>Quality of life research pertaining to health (well-being)</a:t>
            </a:r>
          </a:p>
          <a:p>
            <a:pPr lvl="1"/>
            <a:r>
              <a:rPr lang="en-US" dirty="0" smtClean="0"/>
              <a:t>Urban planning, transportation (not much in walking as transportation)</a:t>
            </a:r>
          </a:p>
          <a:p>
            <a:pPr lvl="1"/>
            <a:r>
              <a:rPr lang="en-US" dirty="0" smtClean="0"/>
              <a:t>Use of leisure time and physical activity pertaining to general leisure activities (not explicitly walking) and type of community*</a:t>
            </a:r>
          </a:p>
          <a:p>
            <a:r>
              <a:rPr lang="en-US" u="sng" dirty="0" smtClean="0"/>
              <a:t>Very Minimal Research</a:t>
            </a:r>
            <a:r>
              <a:rPr lang="en-US" dirty="0" smtClean="0"/>
              <a:t>:</a:t>
            </a:r>
          </a:p>
          <a:p>
            <a:pPr lvl="1"/>
            <a:r>
              <a:rPr lang="en-US" dirty="0" smtClean="0"/>
              <a:t>Measuring walkability within communities</a:t>
            </a:r>
          </a:p>
          <a:p>
            <a:pPr lvl="1"/>
            <a:r>
              <a:rPr lang="en-US" dirty="0" smtClean="0"/>
              <a:t>Examining quantitative vs. qualitative perceptions and measurements of walkability*</a:t>
            </a:r>
          </a:p>
          <a:p>
            <a:pPr lvl="1"/>
            <a:r>
              <a:rPr lang="en-US" dirty="0" smtClean="0"/>
              <a:t>Walking for leisure vs. </a:t>
            </a:r>
            <a:r>
              <a:rPr lang="en-US" dirty="0"/>
              <a:t>w</a:t>
            </a:r>
            <a:r>
              <a:rPr lang="en-US" dirty="0" smtClean="0"/>
              <a:t>alking for necessity*</a:t>
            </a:r>
          </a:p>
        </p:txBody>
      </p:sp>
      <p:sp>
        <p:nvSpPr>
          <p:cNvPr id="3" name="Title 2"/>
          <p:cNvSpPr>
            <a:spLocks noGrp="1"/>
          </p:cNvSpPr>
          <p:nvPr>
            <p:ph type="title"/>
          </p:nvPr>
        </p:nvSpPr>
        <p:spPr/>
        <p:txBody>
          <a:bodyPr/>
          <a:lstStyle/>
          <a:p>
            <a:r>
              <a:rPr lang="en-US" dirty="0" smtClean="0"/>
              <a:t>Literature Review:</a:t>
            </a:r>
            <a:br>
              <a:rPr lang="en-US" dirty="0" smtClean="0"/>
            </a:br>
            <a:r>
              <a:rPr lang="en-US" dirty="0" smtClean="0"/>
              <a:t>Additional Research</a:t>
            </a:r>
            <a:endParaRPr lang="en-US" dirty="0"/>
          </a:p>
        </p:txBody>
      </p:sp>
    </p:spTree>
    <p:extLst>
      <p:ext uri="{BB962C8B-B14F-4D97-AF65-F5344CB8AC3E}">
        <p14:creationId xmlns:p14="http://schemas.microsoft.com/office/powerpoint/2010/main" val="3530160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2871922"/>
          </a:xfrm>
        </p:spPr>
        <p:txBody>
          <a:bodyPr>
            <a:normAutofit fontScale="85000" lnSpcReduction="20000"/>
          </a:bodyPr>
          <a:lstStyle/>
          <a:p>
            <a:pPr marL="502920" indent="-457200">
              <a:buFont typeface="+mj-lt"/>
              <a:buAutoNum type="arabicPeriod"/>
            </a:pPr>
            <a:r>
              <a:rPr lang="en-US" dirty="0" smtClean="0"/>
              <a:t>The developing causes of durable networks within communities are created by communal activities, socializing (Kim and Kim 2008, Robinson and Martin 2008:596) and leisure activities engaged within a community atmosphere (Clark et al 2002, Rogers et al 2010 and Stalker 2011)*</a:t>
            </a:r>
            <a:endParaRPr lang="en-US" dirty="0" smtClean="0"/>
          </a:p>
          <a:p>
            <a:pPr marL="502920" indent="-457200">
              <a:buFont typeface="+mj-lt"/>
              <a:buAutoNum type="arabicPeriod"/>
            </a:pPr>
            <a:r>
              <a:rPr lang="en-US" dirty="0" smtClean="0"/>
              <a:t>Depending on the infrastructure that supports the interaction of the community, residents may increase their interaction through walking which leads to an increased degree of social capital, community integration and quality of life (Rogers et al 2010)</a:t>
            </a:r>
          </a:p>
          <a:p>
            <a:pPr marL="502920" indent="-457200">
              <a:buFont typeface="+mj-lt"/>
              <a:buAutoNum type="arabicPeriod"/>
            </a:pPr>
            <a:r>
              <a:rPr lang="en-US" dirty="0" smtClean="0"/>
              <a:t>The structural dimensions of a community, which allow for walkability, can greatly influence that community’s quality of life and thus should be taken into consideration by urban planners</a:t>
            </a:r>
            <a:endParaRPr lang="en-US" dirty="0"/>
          </a:p>
        </p:txBody>
      </p:sp>
      <p:sp>
        <p:nvSpPr>
          <p:cNvPr id="3" name="Title 2"/>
          <p:cNvSpPr>
            <a:spLocks noGrp="1"/>
          </p:cNvSpPr>
          <p:nvPr>
            <p:ph type="title"/>
          </p:nvPr>
        </p:nvSpPr>
        <p:spPr/>
        <p:txBody>
          <a:bodyPr/>
          <a:lstStyle/>
          <a:p>
            <a:r>
              <a:rPr lang="en-US" dirty="0" smtClean="0"/>
              <a:t>Why Walkability and Quality of Life Matter</a:t>
            </a:r>
            <a:endParaRPr lang="en-US" dirty="0"/>
          </a:p>
        </p:txBody>
      </p:sp>
      <p:pic>
        <p:nvPicPr>
          <p:cNvPr id="4" name="Picture 3" descr="Screen Shot 2012-11-27 at 12.40.41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63202" y="4436038"/>
            <a:ext cx="3494634" cy="2112639"/>
          </a:xfrm>
          <a:prstGeom prst="rect">
            <a:avLst/>
          </a:prstGeom>
        </p:spPr>
      </p:pic>
    </p:spTree>
    <p:extLst>
      <p:ext uri="{BB962C8B-B14F-4D97-AF65-F5344CB8AC3E}">
        <p14:creationId xmlns:p14="http://schemas.microsoft.com/office/powerpoint/2010/main" val="257674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lgn="ctr">
              <a:buNone/>
            </a:pPr>
            <a:endParaRPr lang="en-US" dirty="0" smtClean="0"/>
          </a:p>
          <a:p>
            <a:pPr marL="45720" indent="0" algn="ctr">
              <a:buNone/>
            </a:pPr>
            <a:endParaRPr lang="en-US" sz="2800" dirty="0" smtClean="0"/>
          </a:p>
          <a:p>
            <a:pPr marL="45720" indent="0" algn="ctr">
              <a:buNone/>
            </a:pPr>
            <a:r>
              <a:rPr lang="en-US" sz="2800" dirty="0" smtClean="0"/>
              <a:t>The perceived walkability of a community </a:t>
            </a:r>
          </a:p>
          <a:p>
            <a:pPr marL="45720" indent="0" algn="ctr">
              <a:buNone/>
            </a:pPr>
            <a:r>
              <a:rPr lang="en-US" sz="2800" dirty="0" smtClean="0"/>
              <a:t>by its residents </a:t>
            </a:r>
          </a:p>
          <a:p>
            <a:pPr marL="45720" indent="0" algn="ctr">
              <a:buNone/>
            </a:pPr>
            <a:r>
              <a:rPr lang="en-US" sz="2800" dirty="0" smtClean="0"/>
              <a:t>has an influence on how those residents </a:t>
            </a:r>
          </a:p>
          <a:p>
            <a:pPr marL="45720" indent="0" algn="ctr">
              <a:buNone/>
            </a:pPr>
            <a:r>
              <a:rPr lang="en-US" sz="2800" dirty="0" smtClean="0"/>
              <a:t>perceive their quality of life.</a:t>
            </a:r>
            <a:endParaRPr lang="en-US" sz="2800" dirty="0"/>
          </a:p>
        </p:txBody>
      </p:sp>
      <p:sp>
        <p:nvSpPr>
          <p:cNvPr id="3" name="Title 2"/>
          <p:cNvSpPr>
            <a:spLocks noGrp="1"/>
          </p:cNvSpPr>
          <p:nvPr>
            <p:ph type="title"/>
          </p:nvPr>
        </p:nvSpPr>
        <p:spPr/>
        <p:txBody>
          <a:bodyPr/>
          <a:lstStyle/>
          <a:p>
            <a:r>
              <a:rPr lang="en-US" dirty="0" smtClean="0"/>
              <a:t>Hypothesis</a:t>
            </a:r>
            <a:endParaRPr lang="en-US" dirty="0"/>
          </a:p>
        </p:txBody>
      </p:sp>
    </p:spTree>
    <p:extLst>
      <p:ext uri="{BB962C8B-B14F-4D97-AF65-F5344CB8AC3E}">
        <p14:creationId xmlns:p14="http://schemas.microsoft.com/office/powerpoint/2010/main" val="4136321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972058"/>
          </a:xfrm>
        </p:spPr>
        <p:txBody>
          <a:bodyPr>
            <a:normAutofit/>
          </a:bodyPr>
          <a:lstStyle/>
          <a:p>
            <a:pPr marL="45720" indent="0" algn="ctr">
              <a:buNone/>
            </a:pPr>
            <a:r>
              <a:rPr lang="en-US" sz="2800" dirty="0" smtClean="0"/>
              <a:t>Detroit Area Study, 2001: Quality of Life in the Metro-Detroit Area</a:t>
            </a:r>
          </a:p>
          <a:p>
            <a:pPr marL="45720" indent="0" algn="ctr">
              <a:buNone/>
            </a:pPr>
            <a:endParaRPr lang="en-US" sz="900" dirty="0" smtClean="0"/>
          </a:p>
          <a:p>
            <a:r>
              <a:rPr lang="en-US" u="sng" dirty="0" smtClean="0"/>
              <a:t>Who</a:t>
            </a:r>
            <a:r>
              <a:rPr lang="en-US" dirty="0" smtClean="0"/>
              <a:t>:</a:t>
            </a:r>
          </a:p>
          <a:p>
            <a:pPr lvl="1"/>
            <a:r>
              <a:rPr lang="en-US" dirty="0" smtClean="0"/>
              <a:t>Funded: 300-400 face-to-face interviews are funded by the University of Michigan.  The city, state, regional and county governments fund the surveys distributed in the mail</a:t>
            </a:r>
            <a:endParaRPr lang="en-US" dirty="0" smtClean="0"/>
          </a:p>
          <a:p>
            <a:pPr lvl="1"/>
            <a:r>
              <a:rPr lang="en-US" dirty="0" smtClean="0"/>
              <a:t>Research and Analysis </a:t>
            </a:r>
            <a:r>
              <a:rPr lang="en-US" dirty="0"/>
              <a:t>: Through the DAS research and training facility at University </a:t>
            </a:r>
            <a:r>
              <a:rPr lang="en-US" dirty="0" smtClean="0"/>
              <a:t>of </a:t>
            </a:r>
            <a:r>
              <a:rPr lang="en-US" dirty="0"/>
              <a:t>Michigan</a:t>
            </a:r>
          </a:p>
          <a:p>
            <a:r>
              <a:rPr lang="en-US" u="sng" dirty="0" smtClean="0"/>
              <a:t>Why the survey was initially created</a:t>
            </a:r>
            <a:r>
              <a:rPr lang="en-US" dirty="0" smtClean="0"/>
              <a:t>:</a:t>
            </a:r>
          </a:p>
          <a:p>
            <a:pPr lvl="1"/>
            <a:r>
              <a:rPr lang="en-US" dirty="0" smtClean="0"/>
              <a:t>Established in 1951 to provide data on the Detroit metropolitan area</a:t>
            </a:r>
          </a:p>
          <a:p>
            <a:pPr lvl="1"/>
            <a:r>
              <a:rPr lang="en-US" dirty="0" smtClean="0"/>
              <a:t>Distributed annually*</a:t>
            </a:r>
            <a:endParaRPr lang="en-US" dirty="0" smtClean="0"/>
          </a:p>
        </p:txBody>
      </p:sp>
      <p:sp>
        <p:nvSpPr>
          <p:cNvPr id="3" name="Title 2"/>
          <p:cNvSpPr>
            <a:spLocks noGrp="1"/>
          </p:cNvSpPr>
          <p:nvPr>
            <p:ph type="title"/>
          </p:nvPr>
        </p:nvSpPr>
        <p:spPr/>
        <p:txBody>
          <a:bodyPr/>
          <a:lstStyle/>
          <a:p>
            <a:r>
              <a:rPr lang="en-US" dirty="0" smtClean="0"/>
              <a:t>The Dataset</a:t>
            </a:r>
            <a:endParaRPr lang="en-US" dirty="0"/>
          </a:p>
        </p:txBody>
      </p:sp>
    </p:spTree>
    <p:extLst>
      <p:ext uri="{BB962C8B-B14F-4D97-AF65-F5344CB8AC3E}">
        <p14:creationId xmlns:p14="http://schemas.microsoft.com/office/powerpoint/2010/main" val="3305428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41817"/>
          </a:xfrm>
        </p:spPr>
        <p:txBody>
          <a:bodyPr>
            <a:normAutofit/>
          </a:bodyPr>
          <a:lstStyle/>
          <a:p>
            <a:r>
              <a:rPr lang="en-US" u="sng" dirty="0"/>
              <a:t>Method of </a:t>
            </a:r>
            <a:r>
              <a:rPr lang="en-US" u="sng" dirty="0" smtClean="0"/>
              <a:t>Sampling</a:t>
            </a:r>
            <a:r>
              <a:rPr lang="en-US" dirty="0"/>
              <a:t>: </a:t>
            </a:r>
            <a:endParaRPr lang="en-US" dirty="0" smtClean="0"/>
          </a:p>
          <a:p>
            <a:pPr lvl="1"/>
            <a:r>
              <a:rPr lang="en-US" dirty="0" smtClean="0"/>
              <a:t>Multi</a:t>
            </a:r>
            <a:r>
              <a:rPr lang="en-US" dirty="0"/>
              <a:t>-stage probability sample</a:t>
            </a:r>
          </a:p>
          <a:p>
            <a:r>
              <a:rPr lang="en-US" u="sng" dirty="0"/>
              <a:t>Survey </a:t>
            </a:r>
            <a:r>
              <a:rPr lang="en-US" u="sng" dirty="0" smtClean="0"/>
              <a:t>Instrument</a:t>
            </a:r>
            <a:r>
              <a:rPr lang="en-US" u="sng" dirty="0"/>
              <a:t>: </a:t>
            </a:r>
            <a:endParaRPr lang="en-US" u="sng" dirty="0" smtClean="0"/>
          </a:p>
          <a:p>
            <a:pPr lvl="1"/>
            <a:r>
              <a:rPr lang="en-US" dirty="0" smtClean="0"/>
              <a:t>Questionnaire</a:t>
            </a:r>
            <a:endParaRPr lang="en-US" dirty="0" smtClean="0"/>
          </a:p>
          <a:p>
            <a:r>
              <a:rPr lang="en-US" u="sng" dirty="0" smtClean="0"/>
              <a:t>Population</a:t>
            </a:r>
            <a:r>
              <a:rPr lang="en-US" dirty="0" smtClean="0"/>
              <a:t>: </a:t>
            </a:r>
          </a:p>
          <a:p>
            <a:pPr lvl="1"/>
            <a:r>
              <a:rPr lang="en-US" dirty="0" smtClean="0"/>
              <a:t>Face-to-face Interviews: Randomly conducted on 300 to 400 individuals within 60 minutes of the University of Michigan</a:t>
            </a:r>
          </a:p>
          <a:p>
            <a:pPr lvl="1"/>
            <a:r>
              <a:rPr lang="en-US" dirty="0" smtClean="0"/>
              <a:t>Mail surveys: </a:t>
            </a:r>
            <a:r>
              <a:rPr lang="en-US" dirty="0" smtClean="0"/>
              <a:t>7 counties in southeast Michigan, often referred to as the metro Detroit area.</a:t>
            </a:r>
            <a:endParaRPr lang="en-US" dirty="0" smtClean="0"/>
          </a:p>
          <a:p>
            <a:r>
              <a:rPr lang="en-US" u="sng" dirty="0" smtClean="0"/>
              <a:t>Sample</a:t>
            </a:r>
            <a:r>
              <a:rPr lang="en-US" dirty="0" smtClean="0"/>
              <a:t>:</a:t>
            </a:r>
          </a:p>
          <a:p>
            <a:pPr lvl="1"/>
            <a:r>
              <a:rPr lang="en-US" dirty="0" smtClean="0"/>
              <a:t>4,392 individuals</a:t>
            </a:r>
            <a:endParaRPr lang="en-US" dirty="0" smtClean="0"/>
          </a:p>
          <a:p>
            <a:r>
              <a:rPr lang="en-US" u="sng" dirty="0" smtClean="0"/>
              <a:t>Analysis</a:t>
            </a:r>
            <a:r>
              <a:rPr lang="en-US" dirty="0" smtClean="0"/>
              <a:t>:</a:t>
            </a:r>
          </a:p>
          <a:p>
            <a:pPr lvl="1"/>
            <a:r>
              <a:rPr lang="en-US" dirty="0" smtClean="0"/>
              <a:t>The </a:t>
            </a:r>
            <a:r>
              <a:rPr lang="en-US" dirty="0" smtClean="0"/>
              <a:t>method </a:t>
            </a:r>
            <a:r>
              <a:rPr lang="en-US" dirty="0" smtClean="0"/>
              <a:t>most appropriate for this data set was an analysis of variance (ANOVA) and analysis of covariance (ANACOVA)*</a:t>
            </a:r>
            <a:endParaRPr lang="en-US" dirty="0"/>
          </a:p>
        </p:txBody>
      </p:sp>
      <p:sp>
        <p:nvSpPr>
          <p:cNvPr id="3" name="Title 2"/>
          <p:cNvSpPr>
            <a:spLocks noGrp="1"/>
          </p:cNvSpPr>
          <p:nvPr>
            <p:ph type="title"/>
          </p:nvPr>
        </p:nvSpPr>
        <p:spPr/>
        <p:txBody>
          <a:bodyPr/>
          <a:lstStyle/>
          <a:p>
            <a:r>
              <a:rPr lang="en-US" dirty="0" smtClean="0"/>
              <a:t>The Methods</a:t>
            </a:r>
            <a:endParaRPr lang="en-US" dirty="0"/>
          </a:p>
        </p:txBody>
      </p:sp>
    </p:spTree>
    <p:extLst>
      <p:ext uri="{BB962C8B-B14F-4D97-AF65-F5344CB8AC3E}">
        <p14:creationId xmlns:p14="http://schemas.microsoft.com/office/powerpoint/2010/main" val="2732145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Grid.thmx</Template>
  <TotalTime>2280</TotalTime>
  <Words>2473</Words>
  <Application>Microsoft Macintosh PowerPoint</Application>
  <PresentationFormat>On-screen Show (4:3)</PresentationFormat>
  <Paragraphs>257</Paragraphs>
  <Slides>18</Slides>
  <Notes>15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Grid</vt:lpstr>
      <vt:lpstr>Walkability</vt:lpstr>
      <vt:lpstr>A simple Overview</vt:lpstr>
      <vt:lpstr>Literature Review: Quality of Life</vt:lpstr>
      <vt:lpstr>Literature Review: Walkability</vt:lpstr>
      <vt:lpstr>Literature Review: Additional Research</vt:lpstr>
      <vt:lpstr>Why Walkability and Quality of Life Matter</vt:lpstr>
      <vt:lpstr>Hypothesis</vt:lpstr>
      <vt:lpstr>The Dataset</vt:lpstr>
      <vt:lpstr>The Methods</vt:lpstr>
      <vt:lpstr>Analysis: The Original variables</vt:lpstr>
      <vt:lpstr>Analysis: Recoded Variables</vt:lpstr>
      <vt:lpstr>Analysis: The Results</vt:lpstr>
      <vt:lpstr>Analysis: The Results</vt:lpstr>
      <vt:lpstr>Analysis: The Results</vt:lpstr>
      <vt:lpstr>Analysis: The Results</vt:lpstr>
      <vt:lpstr>Discussion</vt:lpstr>
      <vt:lpstr>Perhaps walking is best imagined as an ‘indicator species,’ to use an ecologist’s term.  An indicator species signifies the health of an ecosystem and its endangerment or diminishment can be an early warning sign of systemic trouble.  Walking is an indicator species for various kinds of freedom and pleasures: free time, free and alluring space, and unhindered bodies.</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Bogumil</dc:creator>
  <cp:lastModifiedBy>Elizabeth Bogumil</cp:lastModifiedBy>
  <cp:revision>80</cp:revision>
  <dcterms:created xsi:type="dcterms:W3CDTF">2012-11-21T03:32:26Z</dcterms:created>
  <dcterms:modified xsi:type="dcterms:W3CDTF">2012-11-27T21:17:39Z</dcterms:modified>
</cp:coreProperties>
</file>