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9"/>
  </p:notesMasterIdLst>
  <p:sldIdLst>
    <p:sldId id="256" r:id="rId2"/>
    <p:sldId id="259" r:id="rId3"/>
    <p:sldId id="260" r:id="rId4"/>
    <p:sldId id="261" r:id="rId5"/>
    <p:sldId id="262" r:id="rId6"/>
    <p:sldId id="263" r:id="rId7"/>
    <p:sldId id="264" r:id="rId8"/>
    <p:sldId id="265" r:id="rId9"/>
    <p:sldId id="270" r:id="rId10"/>
    <p:sldId id="266" r:id="rId11"/>
    <p:sldId id="267" r:id="rId12"/>
    <p:sldId id="269" r:id="rId13"/>
    <p:sldId id="268" r:id="rId14"/>
    <p:sldId id="271" r:id="rId15"/>
    <p:sldId id="272" r:id="rId16"/>
    <p:sldId id="273" r:id="rId17"/>
    <p:sldId id="274"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7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00A783-534F-4231-8124-CC152E5CF625}" type="datetimeFigureOut">
              <a:rPr lang="en-US" smtClean="0"/>
              <a:t>7/3/2012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82E69D-A784-4EA3-887C-4BF07DB98D8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482E69D-A784-4EA3-887C-4BF07DB98D8D}"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15363"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15364"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endParaRPr lang="en-US"/>
          </a:p>
        </p:txBody>
      </p:sp>
      <p:sp>
        <p:nvSpPr>
          <p:cNvPr id="1536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1536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15367" name="Rectangle 7"/>
          <p:cNvSpPr>
            <a:spLocks noGrp="1" noChangeArrowheads="1"/>
          </p:cNvSpPr>
          <p:nvPr>
            <p:ph type="dt" sz="half" idx="2"/>
          </p:nvPr>
        </p:nvSpPr>
        <p:spPr/>
        <p:txBody>
          <a:bodyPr/>
          <a:lstStyle>
            <a:lvl1pPr>
              <a:defRPr/>
            </a:lvl1pPr>
          </a:lstStyle>
          <a:p>
            <a:endParaRPr lang="en-US"/>
          </a:p>
        </p:txBody>
      </p:sp>
      <p:sp>
        <p:nvSpPr>
          <p:cNvPr id="15368" name="Rectangle 8"/>
          <p:cNvSpPr>
            <a:spLocks noGrp="1" noChangeArrowheads="1"/>
          </p:cNvSpPr>
          <p:nvPr>
            <p:ph type="ftr" sz="quarter" idx="3"/>
          </p:nvPr>
        </p:nvSpPr>
        <p:spPr>
          <a:xfrm>
            <a:off x="3352800" y="6391275"/>
            <a:ext cx="2895600" cy="457200"/>
          </a:xfrm>
        </p:spPr>
        <p:txBody>
          <a:bodyPr/>
          <a:lstStyle>
            <a:lvl1pPr>
              <a:defRPr/>
            </a:lvl1pPr>
          </a:lstStyle>
          <a:p>
            <a:endParaRPr lang="en-US"/>
          </a:p>
        </p:txBody>
      </p:sp>
      <p:sp>
        <p:nvSpPr>
          <p:cNvPr id="15369" name="Rectangle 9"/>
          <p:cNvSpPr>
            <a:spLocks noGrp="1" noChangeArrowheads="1"/>
          </p:cNvSpPr>
          <p:nvPr>
            <p:ph type="sldNum" sz="quarter" idx="4"/>
          </p:nvPr>
        </p:nvSpPr>
        <p:spPr>
          <a:xfrm>
            <a:off x="6858000" y="6391275"/>
            <a:ext cx="1600200" cy="457200"/>
          </a:xfrm>
        </p:spPr>
        <p:txBody>
          <a:bodyPr/>
          <a:lstStyle>
            <a:lvl1pPr>
              <a:defRPr/>
            </a:lvl1pPr>
          </a:lstStyle>
          <a:p>
            <a:fld id="{384224B1-7768-4EAE-A205-F8377DC3635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64A1D12-08CE-4BA8-B7B7-966A47FB085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A21C14-2EB8-4FC9-8E72-12979A9D02D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DB393D-CAAC-4337-A93D-703B25FC2A4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19EFB9-EF0C-4B77-BC91-55356C2C9D7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547D55-08B1-49F3-B25A-EFB4DCE49C5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5888CF2-C220-4254-879E-6393540B55F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7192621-1B03-4801-93C0-600CAD1B8F4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2C7FE34-D6FC-430D-865F-60B0A9DE186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A8B7CAD-9BFB-4B1E-87A3-665D1203076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214D13-0A0C-4FBC-9E3B-B037AC6648F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0"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4341"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4342"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fld id="{1FE66F79-9042-4507-AC73-EA3AA81AD1F7}" type="slidenum">
              <a:rPr lang="en-US"/>
              <a:pPr/>
              <a:t>‹#›</a:t>
            </a:fld>
            <a:endParaRPr lang="en-US"/>
          </a:p>
        </p:txBody>
      </p:sp>
      <p:grpSp>
        <p:nvGrpSpPr>
          <p:cNvPr id="14343" name="Group 7"/>
          <p:cNvGrpSpPr>
            <a:grpSpLocks/>
          </p:cNvGrpSpPr>
          <p:nvPr/>
        </p:nvGrpSpPr>
        <p:grpSpPr bwMode="auto">
          <a:xfrm>
            <a:off x="168275" y="228600"/>
            <a:ext cx="8823325" cy="6096000"/>
            <a:chOff x="106" y="144"/>
            <a:chExt cx="5558" cy="3840"/>
          </a:xfrm>
        </p:grpSpPr>
        <p:sp>
          <p:nvSpPr>
            <p:cNvPr id="14344"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endParaRPr lang="en-US" sz="2400">
                <a:latin typeface="Times New Roman" pitchFamily="18" charset="0"/>
              </a:endParaRPr>
            </a:p>
          </p:txBody>
        </p:sp>
        <p:sp>
          <p:nvSpPr>
            <p:cNvPr id="14345"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defRPr>
      </a:lvl2pPr>
      <a:lvl3pPr algn="l" rtl="0" fontAlgn="base">
        <a:spcBef>
          <a:spcPct val="0"/>
        </a:spcBef>
        <a:spcAft>
          <a:spcPct val="0"/>
        </a:spcAft>
        <a:defRPr sz="3300">
          <a:solidFill>
            <a:schemeClr val="tx2"/>
          </a:solidFill>
          <a:latin typeface="Arial Black" pitchFamily="34" charset="0"/>
        </a:defRPr>
      </a:lvl3pPr>
      <a:lvl4pPr algn="l" rtl="0" fontAlgn="base">
        <a:spcBef>
          <a:spcPct val="0"/>
        </a:spcBef>
        <a:spcAft>
          <a:spcPct val="0"/>
        </a:spcAft>
        <a:defRPr sz="3300">
          <a:solidFill>
            <a:schemeClr val="tx2"/>
          </a:solidFill>
          <a:latin typeface="Arial Black" pitchFamily="34" charset="0"/>
        </a:defRPr>
      </a:lvl4pPr>
      <a:lvl5pPr algn="l" rtl="0" fontAlgn="base">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ik.ed.uiuc.edu/index.php/Role_playing"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sun.edu/EED681assmnt.ht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t>Classroom Management  and Communication</a:t>
            </a:r>
          </a:p>
        </p:txBody>
      </p:sp>
      <p:sp>
        <p:nvSpPr>
          <p:cNvPr id="2051" name="Rectangle 3"/>
          <p:cNvSpPr>
            <a:spLocks noGrp="1" noChangeArrowheads="1"/>
          </p:cNvSpPr>
          <p:nvPr>
            <p:ph type="subTitle" idx="1"/>
          </p:nvPr>
        </p:nvSpPr>
        <p:spPr>
          <a:xfrm>
            <a:off x="1828800" y="3429000"/>
            <a:ext cx="5334000" cy="1828800"/>
          </a:xfrm>
        </p:spPr>
        <p:txBody>
          <a:bodyPr/>
          <a:lstStyle/>
          <a:p>
            <a:r>
              <a:rPr lang="en-US" dirty="0" smtClean="0"/>
              <a:t>What Teachers Need to Know about Classroom Communication and Positive Discipline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a:t>Encouragement</a:t>
            </a:r>
          </a:p>
        </p:txBody>
      </p:sp>
      <p:sp>
        <p:nvSpPr>
          <p:cNvPr id="19459" name="Rectangle 3"/>
          <p:cNvSpPr>
            <a:spLocks noGrp="1" noChangeArrowheads="1"/>
          </p:cNvSpPr>
          <p:nvPr>
            <p:ph type="body" idx="1"/>
          </p:nvPr>
        </p:nvSpPr>
        <p:spPr/>
        <p:txBody>
          <a:bodyPr/>
          <a:lstStyle/>
          <a:p>
            <a:pPr>
              <a:lnSpc>
                <a:spcPct val="80000"/>
              </a:lnSpc>
              <a:buFont typeface="Wingdings" pitchFamily="2" charset="2"/>
              <a:buNone/>
            </a:pPr>
            <a:r>
              <a:rPr lang="en-US" sz="1800"/>
              <a:t>     The essence of encouragement is to increase the child's confidence in himself and to convey to him that he is good enough as he is not just as he might be. It is directed toward increasing the child's belief in himself. </a:t>
            </a:r>
          </a:p>
          <a:p>
            <a:pPr>
              <a:lnSpc>
                <a:spcPct val="80000"/>
              </a:lnSpc>
            </a:pPr>
            <a:r>
              <a:rPr lang="en-US" sz="1800"/>
              <a:t>Avoid discouragement. </a:t>
            </a:r>
          </a:p>
          <a:p>
            <a:pPr>
              <a:lnSpc>
                <a:spcPct val="80000"/>
              </a:lnSpc>
            </a:pPr>
            <a:r>
              <a:rPr lang="en-US" sz="1800"/>
              <a:t>Work for improvement, not perfection. </a:t>
            </a:r>
          </a:p>
          <a:p>
            <a:pPr>
              <a:lnSpc>
                <a:spcPct val="80000"/>
              </a:lnSpc>
            </a:pPr>
            <a:r>
              <a:rPr lang="en-US" sz="1800"/>
              <a:t>Comment on effort rather than results. </a:t>
            </a:r>
          </a:p>
          <a:p>
            <a:pPr>
              <a:lnSpc>
                <a:spcPct val="80000"/>
              </a:lnSpc>
            </a:pPr>
            <a:r>
              <a:rPr lang="en-US" sz="1800"/>
              <a:t>Separate the deed from the doer. </a:t>
            </a:r>
          </a:p>
          <a:p>
            <a:pPr>
              <a:lnSpc>
                <a:spcPct val="80000"/>
              </a:lnSpc>
            </a:pPr>
            <a:r>
              <a:rPr lang="en-US" sz="1800"/>
              <a:t>Build on strength, not on weaknesses. </a:t>
            </a:r>
          </a:p>
          <a:p>
            <a:pPr>
              <a:lnSpc>
                <a:spcPct val="80000"/>
              </a:lnSpc>
            </a:pPr>
            <a:r>
              <a:rPr lang="en-US" sz="1800"/>
              <a:t>Show your faith in the child. </a:t>
            </a:r>
          </a:p>
          <a:p>
            <a:pPr>
              <a:lnSpc>
                <a:spcPct val="80000"/>
              </a:lnSpc>
            </a:pPr>
            <a:r>
              <a:rPr lang="en-US" sz="1800"/>
              <a:t>Mistakes should not be viewed as failures. </a:t>
            </a:r>
          </a:p>
          <a:p>
            <a:pPr>
              <a:lnSpc>
                <a:spcPct val="80000"/>
              </a:lnSpc>
            </a:pPr>
            <a:r>
              <a:rPr lang="en-US" sz="1800"/>
              <a:t>Integrate the child into the group. </a:t>
            </a:r>
          </a:p>
          <a:p>
            <a:pPr>
              <a:lnSpc>
                <a:spcPct val="80000"/>
              </a:lnSpc>
            </a:pPr>
            <a:r>
              <a:rPr lang="en-US" sz="1800"/>
              <a:t>Praise is not the same as encouragement. </a:t>
            </a:r>
          </a:p>
          <a:p>
            <a:pPr>
              <a:lnSpc>
                <a:spcPct val="80000"/>
              </a:lnSpc>
            </a:pPr>
            <a:r>
              <a:rPr lang="en-US" sz="1800"/>
              <a:t>Help the child develop the courage to be imperfect. </a:t>
            </a:r>
            <a:r>
              <a:rPr lang="en-US" sz="1800" b="1"/>
              <a:t>Dreikurs</a:t>
            </a:r>
            <a:r>
              <a:rPr lang="en-US" sz="1800"/>
              <a:t>, 1972, pp. 49-59) </a:t>
            </a:r>
          </a:p>
          <a:p>
            <a:pPr>
              <a:lnSpc>
                <a:spcPct val="80000"/>
              </a:lnSpc>
            </a:pPr>
            <a:endParaRPr lang="en-US"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Differences between praise and encouragement </a:t>
            </a:r>
          </a:p>
        </p:txBody>
      </p:sp>
      <p:sp>
        <p:nvSpPr>
          <p:cNvPr id="20483" name="Rectangle 3"/>
          <p:cNvSpPr>
            <a:spLocks noGrp="1" noChangeArrowheads="1"/>
          </p:cNvSpPr>
          <p:nvPr>
            <p:ph type="body" idx="1"/>
          </p:nvPr>
        </p:nvSpPr>
        <p:spPr/>
        <p:txBody>
          <a:bodyPr/>
          <a:lstStyle/>
          <a:p>
            <a:r>
              <a:rPr lang="en-US"/>
              <a:t>Praise can be discouraging. </a:t>
            </a:r>
          </a:p>
          <a:p>
            <a:r>
              <a:rPr lang="en-US"/>
              <a:t>Praise recognizes the actor, encouragement acknowledges the act.</a:t>
            </a:r>
          </a:p>
          <a:p>
            <a:r>
              <a:rPr lang="en-US"/>
              <a:t>Too much praise makes a child dependent on the teacher"  </a:t>
            </a:r>
            <a:br>
              <a:rPr lang="en-US"/>
            </a:b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a:t>Logical Consequences</a:t>
            </a:r>
            <a:r>
              <a:rPr lang="en-US"/>
              <a:t> </a:t>
            </a:r>
            <a:br>
              <a:rPr lang="en-US"/>
            </a:br>
            <a:endParaRPr lang="en-US"/>
          </a:p>
        </p:txBody>
      </p:sp>
      <p:sp>
        <p:nvSpPr>
          <p:cNvPr id="22531" name="Rectangle 3"/>
          <p:cNvSpPr>
            <a:spLocks noGrp="1" noChangeArrowheads="1"/>
          </p:cNvSpPr>
          <p:nvPr>
            <p:ph type="body" idx="1"/>
          </p:nvPr>
        </p:nvSpPr>
        <p:spPr>
          <a:xfrm>
            <a:off x="457200" y="1752600"/>
            <a:ext cx="8458200" cy="4572000"/>
          </a:xfrm>
        </p:spPr>
        <p:txBody>
          <a:bodyPr/>
          <a:lstStyle/>
          <a:p>
            <a:pPr>
              <a:lnSpc>
                <a:spcPct val="90000"/>
              </a:lnSpc>
            </a:pPr>
            <a:r>
              <a:rPr lang="en-US" sz="2700"/>
              <a:t>      Every act has a consequence, and if we are to avoid unpleasant results of our acts we must then behave in a way which will help to guarantee more favorable results </a:t>
            </a:r>
            <a:r>
              <a:rPr lang="en-US" sz="1600" b="1"/>
              <a:t>(Dreikurs, 1968, p. 62).</a:t>
            </a:r>
            <a:r>
              <a:rPr lang="en-US" sz="2700"/>
              <a:t> </a:t>
            </a:r>
          </a:p>
          <a:p>
            <a:pPr>
              <a:lnSpc>
                <a:spcPct val="90000"/>
              </a:lnSpc>
              <a:buFont typeface="Wingdings" pitchFamily="2" charset="2"/>
              <a:buNone/>
            </a:pPr>
            <a:r>
              <a:rPr lang="en-US" sz="2700"/>
              <a:t>       Logical consequences should offer the child a clear and logical choice of behavior and results. The child must perceive that he has a choice and accept the relationship of his choice to what followed </a:t>
            </a:r>
            <a:r>
              <a:rPr lang="en-US" sz="1600"/>
              <a:t>(</a:t>
            </a:r>
            <a:r>
              <a:rPr lang="en-US" sz="1600" b="1"/>
              <a:t>Dreikurs</a:t>
            </a:r>
            <a:r>
              <a:rPr lang="en-US" sz="1600"/>
              <a:t>, </a:t>
            </a:r>
            <a:r>
              <a:rPr lang="en-US" sz="1600" b="1"/>
              <a:t>1968, p. 82).</a:t>
            </a:r>
            <a:r>
              <a:rPr lang="en-US" sz="1600"/>
              <a:t> </a:t>
            </a:r>
          </a:p>
          <a:p>
            <a:pPr>
              <a:lnSpc>
                <a:spcPct val="90000"/>
              </a:lnSpc>
            </a:pPr>
            <a:r>
              <a:rPr lang="en-US" sz="2700"/>
              <a:t>      It is structured and arranged by the adult, must be experienced by the child as logical in nature </a:t>
            </a:r>
            <a:r>
              <a:rPr lang="en-US" sz="1600" b="1"/>
              <a:t>(Dreikurs, 1972, p. 62).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a:t>Classroom Meetings</a:t>
            </a:r>
            <a:r>
              <a:rPr lang="en-US"/>
              <a:t> </a:t>
            </a:r>
            <a:br>
              <a:rPr lang="en-US"/>
            </a:br>
            <a:endParaRPr lang="en-US"/>
          </a:p>
        </p:txBody>
      </p:sp>
      <p:sp>
        <p:nvSpPr>
          <p:cNvPr id="21507" name="Rectangle 3"/>
          <p:cNvSpPr>
            <a:spLocks noGrp="1" noChangeArrowheads="1"/>
          </p:cNvSpPr>
          <p:nvPr>
            <p:ph type="body" idx="1"/>
          </p:nvPr>
        </p:nvSpPr>
        <p:spPr>
          <a:xfrm>
            <a:off x="762000" y="1752600"/>
            <a:ext cx="7696200" cy="4495800"/>
          </a:xfrm>
        </p:spPr>
        <p:txBody>
          <a:bodyPr/>
          <a:lstStyle/>
          <a:p>
            <a:pPr>
              <a:lnSpc>
                <a:spcPct val="150000"/>
              </a:lnSpc>
              <a:buFont typeface="Wingdings" pitchFamily="2" charset="2"/>
              <a:buNone/>
            </a:pPr>
            <a:r>
              <a:rPr lang="en-US" sz="1400"/>
              <a:t>          </a:t>
            </a:r>
            <a:r>
              <a:rPr lang="en-US" sz="2400"/>
              <a:t>Students need to practice </a:t>
            </a:r>
            <a:r>
              <a:rPr lang="en-US" sz="2400" b="1"/>
              <a:t>democratic</a:t>
            </a:r>
            <a:r>
              <a:rPr lang="en-US" sz="2400"/>
              <a:t> </a:t>
            </a:r>
            <a:r>
              <a:rPr lang="en-US" sz="2400" b="1"/>
              <a:t>principles</a:t>
            </a:r>
            <a:r>
              <a:rPr lang="en-US" sz="2400"/>
              <a:t> in school in order to learn how to contribute later to society as a whole. The central process for carrying out this modeling of democracy is the use of the class meeting. Any problem child is a problem for the whole class, and the solution to the problem grows most naturally out of the helpful involvement of all class members (</a:t>
            </a:r>
            <a:r>
              <a:rPr lang="en-US" sz="2400" b="1"/>
              <a:t>Dreikurs</a:t>
            </a:r>
            <a:r>
              <a:rPr lang="en-US" sz="2400"/>
              <a:t>, 1972, p. 78). </a:t>
            </a:r>
          </a:p>
          <a:p>
            <a:pPr>
              <a:lnSpc>
                <a:spcPct val="150000"/>
              </a:lnSpc>
              <a:buFont typeface="Wingdings" pitchFamily="2" charset="2"/>
              <a:buNone/>
            </a:pPr>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b="1" i="1"/>
              <a:t>Purpose of </a:t>
            </a:r>
            <a:r>
              <a:rPr lang="en-US" b="1"/>
              <a:t>classroom</a:t>
            </a:r>
            <a:r>
              <a:rPr lang="en-US"/>
              <a:t> meetings </a:t>
            </a:r>
            <a:br>
              <a:rPr lang="en-US"/>
            </a:br>
            <a:endParaRPr lang="en-US"/>
          </a:p>
        </p:txBody>
      </p:sp>
      <p:sp>
        <p:nvSpPr>
          <p:cNvPr id="24579" name="Rectangle 3"/>
          <p:cNvSpPr>
            <a:spLocks noGrp="1" noChangeArrowheads="1"/>
          </p:cNvSpPr>
          <p:nvPr>
            <p:ph type="body" idx="1"/>
          </p:nvPr>
        </p:nvSpPr>
        <p:spPr>
          <a:xfrm>
            <a:off x="304800" y="1905000"/>
            <a:ext cx="8458200" cy="4038600"/>
          </a:xfrm>
        </p:spPr>
        <p:txBody>
          <a:bodyPr/>
          <a:lstStyle/>
          <a:p>
            <a:pPr>
              <a:lnSpc>
                <a:spcPct val="90000"/>
              </a:lnSpc>
              <a:buFont typeface="Wingdings" pitchFamily="2" charset="2"/>
              <a:buNone/>
            </a:pPr>
            <a:r>
              <a:rPr lang="en-US" b="1" i="1"/>
              <a:t>      </a:t>
            </a:r>
            <a:r>
              <a:rPr lang="en-US"/>
              <a:t>Open </a:t>
            </a:r>
            <a:r>
              <a:rPr lang="en-US" b="1"/>
              <a:t>classroom</a:t>
            </a:r>
            <a:r>
              <a:rPr lang="en-US"/>
              <a:t> meetings create a context for developing empathy and group membership. Group discussions provide the teacher with an opportunity to help the children understand themselves, and to change their concept of themselves and others which will eventually change their motivations from hostile to cooperative living (</a:t>
            </a:r>
            <a:r>
              <a:rPr lang="en-US" sz="1600" b="1"/>
              <a:t>Dreikurs, 1972, p. 79). </a:t>
            </a:r>
          </a:p>
          <a:p>
            <a:pPr>
              <a:lnSpc>
                <a:spcPct val="90000"/>
              </a:lnSpc>
            </a:pPr>
            <a:endParaRPr lang="en-US" sz="16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i="1"/>
              <a:t>Eight building blocks of effective </a:t>
            </a:r>
            <a:r>
              <a:rPr lang="en-US" b="1" i="1"/>
              <a:t>classroom</a:t>
            </a:r>
            <a:r>
              <a:rPr lang="en-US" i="1"/>
              <a:t> meetings</a:t>
            </a:r>
          </a:p>
        </p:txBody>
      </p:sp>
      <p:sp>
        <p:nvSpPr>
          <p:cNvPr id="25603" name="Rectangle 3"/>
          <p:cNvSpPr>
            <a:spLocks noGrp="1" noChangeArrowheads="1"/>
          </p:cNvSpPr>
          <p:nvPr>
            <p:ph type="body" sz="half" idx="1"/>
          </p:nvPr>
        </p:nvSpPr>
        <p:spPr>
          <a:xfrm>
            <a:off x="762000" y="1905000"/>
            <a:ext cx="3962400" cy="3429000"/>
          </a:xfrm>
        </p:spPr>
        <p:txBody>
          <a:bodyPr/>
          <a:lstStyle/>
          <a:p>
            <a:pPr marL="438150" indent="-438150">
              <a:lnSpc>
                <a:spcPct val="80000"/>
              </a:lnSpc>
              <a:buFont typeface="Wingdings" pitchFamily="2" charset="2"/>
              <a:buAutoNum type="arabicPeriod"/>
            </a:pPr>
            <a:endParaRPr lang="en-US" sz="1800" i="1"/>
          </a:p>
          <a:p>
            <a:pPr marL="438150" indent="-438150">
              <a:lnSpc>
                <a:spcPct val="80000"/>
              </a:lnSpc>
              <a:buFont typeface="Wingdings" pitchFamily="2" charset="2"/>
              <a:buNone/>
            </a:pPr>
            <a:r>
              <a:rPr lang="en-US" sz="2400" i="1"/>
              <a:t>1. Form a circle </a:t>
            </a:r>
            <a:br>
              <a:rPr lang="en-US" sz="2400" i="1"/>
            </a:br>
            <a:endParaRPr lang="en-US" sz="2400" i="1"/>
          </a:p>
          <a:p>
            <a:pPr marL="438150" indent="-438150">
              <a:lnSpc>
                <a:spcPct val="80000"/>
              </a:lnSpc>
              <a:buFont typeface="Wingdings" pitchFamily="2" charset="2"/>
              <a:buNone/>
            </a:pPr>
            <a:r>
              <a:rPr lang="en-US" sz="2400" i="1"/>
              <a:t>2. Practice compliments and appreciation </a:t>
            </a:r>
            <a:br>
              <a:rPr lang="en-US" sz="2400" i="1"/>
            </a:br>
            <a:endParaRPr lang="en-US" sz="2400" i="1"/>
          </a:p>
          <a:p>
            <a:pPr marL="438150" indent="-438150">
              <a:lnSpc>
                <a:spcPct val="80000"/>
              </a:lnSpc>
              <a:buFont typeface="Wingdings" pitchFamily="2" charset="2"/>
              <a:buNone/>
            </a:pPr>
            <a:r>
              <a:rPr lang="en-US" sz="2400" i="1"/>
              <a:t>3. Create an agenda </a:t>
            </a:r>
            <a:br>
              <a:rPr lang="en-US" sz="2400" i="1"/>
            </a:br>
            <a:endParaRPr lang="en-US" sz="2400" i="1"/>
          </a:p>
          <a:p>
            <a:pPr marL="438150" indent="-438150">
              <a:lnSpc>
                <a:spcPct val="80000"/>
              </a:lnSpc>
              <a:buFont typeface="Wingdings" pitchFamily="2" charset="2"/>
              <a:buNone/>
            </a:pPr>
            <a:r>
              <a:rPr lang="en-US" sz="2400" i="1"/>
              <a:t>4. Develop communication </a:t>
            </a:r>
          </a:p>
          <a:p>
            <a:pPr marL="438150" indent="-438150">
              <a:lnSpc>
                <a:spcPct val="80000"/>
              </a:lnSpc>
              <a:buFont typeface="Wingdings" pitchFamily="2" charset="2"/>
              <a:buNone/>
            </a:pPr>
            <a:r>
              <a:rPr lang="en-US" sz="2400" i="1"/>
              <a:t>     skills </a:t>
            </a:r>
          </a:p>
          <a:p>
            <a:pPr marL="438150" indent="-438150">
              <a:lnSpc>
                <a:spcPct val="80000"/>
              </a:lnSpc>
              <a:buFont typeface="Wingdings" pitchFamily="2" charset="2"/>
              <a:buAutoNum type="arabicPeriod"/>
            </a:pPr>
            <a:endParaRPr lang="en-US" sz="2400" i="1"/>
          </a:p>
        </p:txBody>
      </p:sp>
      <p:sp>
        <p:nvSpPr>
          <p:cNvPr id="25604" name="Rectangle 4"/>
          <p:cNvSpPr>
            <a:spLocks noGrp="1" noChangeArrowheads="1"/>
          </p:cNvSpPr>
          <p:nvPr>
            <p:ph type="body" sz="half" idx="2"/>
          </p:nvPr>
        </p:nvSpPr>
        <p:spPr>
          <a:xfrm>
            <a:off x="4686300" y="1905000"/>
            <a:ext cx="3771900" cy="3505200"/>
          </a:xfrm>
        </p:spPr>
        <p:txBody>
          <a:bodyPr/>
          <a:lstStyle/>
          <a:p>
            <a:pPr marL="381000" indent="-381000">
              <a:lnSpc>
                <a:spcPct val="80000"/>
              </a:lnSpc>
              <a:buFont typeface="Wingdings" pitchFamily="2" charset="2"/>
              <a:buNone/>
            </a:pPr>
            <a:r>
              <a:rPr lang="en-US" sz="2400" i="1"/>
              <a:t>5</a:t>
            </a:r>
            <a:r>
              <a:rPr lang="en-US" sz="1800" i="1"/>
              <a:t>. </a:t>
            </a:r>
            <a:r>
              <a:rPr lang="en-US" sz="2400" i="1"/>
              <a:t>Learn about separate realities </a:t>
            </a:r>
          </a:p>
          <a:p>
            <a:pPr marL="381000" indent="-381000">
              <a:lnSpc>
                <a:spcPct val="80000"/>
              </a:lnSpc>
              <a:buFont typeface="Wingdings" pitchFamily="2" charset="2"/>
              <a:buNone/>
            </a:pPr>
            <a:r>
              <a:rPr lang="en-US" sz="2400" i="1"/>
              <a:t>6. Recognize the four purposes of behavior </a:t>
            </a:r>
            <a:br>
              <a:rPr lang="en-US" sz="2400" i="1"/>
            </a:br>
            <a:endParaRPr lang="en-US" sz="2400" i="1"/>
          </a:p>
          <a:p>
            <a:pPr marL="381000" indent="-381000">
              <a:lnSpc>
                <a:spcPct val="80000"/>
              </a:lnSpc>
              <a:buFont typeface="Wingdings" pitchFamily="2" charset="2"/>
              <a:buNone/>
            </a:pPr>
            <a:r>
              <a:rPr lang="en-US" sz="2400" i="1"/>
              <a:t>7. Practice </a:t>
            </a:r>
            <a:r>
              <a:rPr lang="en-US" sz="2400" i="1">
                <a:hlinkClick r:id="rId3" tooltip="Role playing"/>
              </a:rPr>
              <a:t>role playing</a:t>
            </a:r>
            <a:r>
              <a:rPr lang="en-US" sz="2400" i="1"/>
              <a:t> and brainstorming </a:t>
            </a:r>
            <a:br>
              <a:rPr lang="en-US" sz="2400" i="1"/>
            </a:br>
            <a:endParaRPr lang="en-US" sz="2400" i="1"/>
          </a:p>
          <a:p>
            <a:pPr marL="381000" indent="-381000">
              <a:lnSpc>
                <a:spcPct val="80000"/>
              </a:lnSpc>
              <a:buFont typeface="Wingdings" pitchFamily="2" charset="2"/>
              <a:buNone/>
            </a:pPr>
            <a:r>
              <a:rPr lang="en-US" sz="2400" i="1"/>
              <a:t> 8.  Focus on non-punitive solutions</a:t>
            </a:r>
            <a:r>
              <a:rPr lang="en-US" sz="1400" i="1"/>
              <a:t>)) </a:t>
            </a:r>
          </a:p>
          <a:p>
            <a:pPr marL="381000" indent="-381000">
              <a:lnSpc>
                <a:spcPct val="80000"/>
              </a:lnSpc>
              <a:buFont typeface="Wingdings" pitchFamily="2" charset="2"/>
              <a:buNone/>
            </a:pPr>
            <a:endParaRPr lang="en-US" sz="1400"/>
          </a:p>
          <a:p>
            <a:pPr marL="381000" indent="-381000">
              <a:lnSpc>
                <a:spcPct val="80000"/>
              </a:lnSpc>
              <a:buFont typeface="Wingdings" pitchFamily="2" charset="2"/>
              <a:buNone/>
            </a:pPr>
            <a:endParaRPr lang="en-US" sz="1400"/>
          </a:p>
        </p:txBody>
      </p:sp>
      <p:sp>
        <p:nvSpPr>
          <p:cNvPr id="25606" name="Text Box 6"/>
          <p:cNvSpPr txBox="1">
            <a:spLocks noChangeArrowheads="1"/>
          </p:cNvSpPr>
          <p:nvPr/>
        </p:nvSpPr>
        <p:spPr bwMode="auto">
          <a:xfrm>
            <a:off x="2971800" y="5562600"/>
            <a:ext cx="5562600" cy="366713"/>
          </a:xfrm>
          <a:prstGeom prst="rect">
            <a:avLst/>
          </a:prstGeom>
          <a:noFill/>
          <a:ln w="9525">
            <a:noFill/>
            <a:miter lim="800000"/>
            <a:headEnd/>
            <a:tailEnd/>
          </a:ln>
          <a:effectLst/>
        </p:spPr>
        <p:txBody>
          <a:bodyPr>
            <a:spAutoFit/>
          </a:bodyPr>
          <a:lstStyle/>
          <a:p>
            <a:pPr>
              <a:spcBef>
                <a:spcPct val="50000"/>
              </a:spcBef>
            </a:pPr>
            <a:r>
              <a:rPr lang="en-US"/>
              <a:t>(</a:t>
            </a:r>
            <a:r>
              <a:rPr lang="en-US" sz="1600" i="1"/>
              <a:t>Suggested by Jane Nelson--a Dreikurs-Adlerian writer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Books by Dreikurs</a:t>
            </a:r>
          </a:p>
        </p:txBody>
      </p:sp>
      <p:sp>
        <p:nvSpPr>
          <p:cNvPr id="27651" name="Rectangle 3"/>
          <p:cNvSpPr>
            <a:spLocks noGrp="1" noChangeArrowheads="1"/>
          </p:cNvSpPr>
          <p:nvPr>
            <p:ph type="body" idx="1"/>
          </p:nvPr>
        </p:nvSpPr>
        <p:spPr/>
        <p:txBody>
          <a:bodyPr/>
          <a:lstStyle/>
          <a:p>
            <a:pPr>
              <a:lnSpc>
                <a:spcPct val="90000"/>
              </a:lnSpc>
            </a:pPr>
            <a:r>
              <a:rPr lang="en-US" sz="2200" i="1"/>
              <a:t>A Parent's Guide to Child Discipline</a:t>
            </a:r>
            <a:r>
              <a:rPr lang="en-US" sz="2200"/>
              <a:t> by Rudolf </a:t>
            </a:r>
            <a:r>
              <a:rPr lang="en-US" sz="2200" b="1"/>
              <a:t>Dreikurs</a:t>
            </a:r>
            <a:r>
              <a:rPr lang="en-US" sz="2200"/>
              <a:t> and Loren Grey </a:t>
            </a:r>
          </a:p>
          <a:p>
            <a:pPr>
              <a:lnSpc>
                <a:spcPct val="90000"/>
              </a:lnSpc>
            </a:pPr>
            <a:r>
              <a:rPr lang="en-US" sz="2200" i="1"/>
              <a:t>The Challenge of Parenthood</a:t>
            </a:r>
            <a:r>
              <a:rPr lang="en-US" sz="2200"/>
              <a:t> </a:t>
            </a:r>
          </a:p>
          <a:p>
            <a:pPr>
              <a:lnSpc>
                <a:spcPct val="90000"/>
              </a:lnSpc>
            </a:pPr>
            <a:r>
              <a:rPr lang="en-US" sz="2200" i="1"/>
              <a:t>Children: The Challenge</a:t>
            </a:r>
            <a:r>
              <a:rPr lang="en-US" sz="2200"/>
              <a:t> -- by Rudolf </a:t>
            </a:r>
            <a:r>
              <a:rPr lang="en-US" sz="2200" b="1"/>
              <a:t>Dreikurs</a:t>
            </a:r>
            <a:r>
              <a:rPr lang="en-US" sz="2200"/>
              <a:t>, Vicki Soltz </a:t>
            </a:r>
          </a:p>
          <a:p>
            <a:pPr>
              <a:lnSpc>
                <a:spcPct val="90000"/>
              </a:lnSpc>
            </a:pPr>
            <a:r>
              <a:rPr lang="en-US" sz="2200" i="1"/>
              <a:t>Coping With Children's Misbehavior, a Parent's Guide</a:t>
            </a:r>
            <a:r>
              <a:rPr lang="en-US" sz="2200"/>
              <a:t> </a:t>
            </a:r>
          </a:p>
          <a:p>
            <a:pPr>
              <a:lnSpc>
                <a:spcPct val="90000"/>
              </a:lnSpc>
            </a:pPr>
            <a:r>
              <a:rPr lang="en-US" sz="2200" i="1"/>
              <a:t>Discipline Without Tears</a:t>
            </a:r>
            <a:r>
              <a:rPr lang="en-US" sz="2200"/>
              <a:t> -- by Rudolf </a:t>
            </a:r>
            <a:r>
              <a:rPr lang="en-US" sz="2200" b="1"/>
              <a:t>Dreikurs</a:t>
            </a:r>
            <a:r>
              <a:rPr lang="en-US" sz="2200"/>
              <a:t>, et al </a:t>
            </a:r>
          </a:p>
          <a:p>
            <a:pPr>
              <a:lnSpc>
                <a:spcPct val="90000"/>
              </a:lnSpc>
            </a:pPr>
            <a:r>
              <a:rPr lang="en-US" sz="2200" i="1"/>
              <a:t>Encouraging Children to Learn</a:t>
            </a:r>
            <a:r>
              <a:rPr lang="en-US" sz="2200"/>
              <a:t> by Rudolf </a:t>
            </a:r>
            <a:r>
              <a:rPr lang="en-US" sz="2200" b="1"/>
              <a:t>Dreikurs</a:t>
            </a:r>
            <a:r>
              <a:rPr lang="en-US" sz="2200"/>
              <a:t>, Don, Sr. Dinkmeyer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Assignments for Next Session</a:t>
            </a:r>
          </a:p>
        </p:txBody>
      </p:sp>
      <p:sp>
        <p:nvSpPr>
          <p:cNvPr id="28675" name="Rectangle 3"/>
          <p:cNvSpPr>
            <a:spLocks noGrp="1" noChangeArrowheads="1"/>
          </p:cNvSpPr>
          <p:nvPr>
            <p:ph type="body" idx="1"/>
          </p:nvPr>
        </p:nvSpPr>
        <p:spPr>
          <a:xfrm>
            <a:off x="762000" y="1905000"/>
            <a:ext cx="7696200" cy="4343400"/>
          </a:xfrm>
        </p:spPr>
        <p:txBody>
          <a:bodyPr/>
          <a:lstStyle/>
          <a:p>
            <a:pPr>
              <a:lnSpc>
                <a:spcPct val="90000"/>
              </a:lnSpc>
              <a:buFont typeface="Wingdings" pitchFamily="2" charset="2"/>
              <a:buNone/>
            </a:pPr>
            <a:r>
              <a:rPr lang="en-US" altLang="ja-JP" sz="2200" b="1">
                <a:ea typeface="ＭＳ Ｐゴシック" charset="-128"/>
              </a:rPr>
              <a:t>Read Charles :</a:t>
            </a:r>
          </a:p>
          <a:p>
            <a:pPr>
              <a:lnSpc>
                <a:spcPct val="90000"/>
              </a:lnSpc>
            </a:pPr>
            <a:r>
              <a:rPr lang="en-US" altLang="ja-JP" sz="2200" b="1">
                <a:ea typeface="ＭＳ Ｐゴシック" charset="-128"/>
              </a:rPr>
              <a:t>Chapter 3 - </a:t>
            </a:r>
            <a:r>
              <a:rPr lang="en-US" sz="2200"/>
              <a:t>Canter’s Assertive Discipline.  </a:t>
            </a:r>
          </a:p>
          <a:p>
            <a:pPr>
              <a:lnSpc>
                <a:spcPct val="90000"/>
              </a:lnSpc>
            </a:pPr>
            <a:r>
              <a:rPr lang="en-US" altLang="ja-JP" sz="2200" b="1">
                <a:ea typeface="ＭＳ Ｐゴシック" charset="-128"/>
              </a:rPr>
              <a:t>Chapter 4 - </a:t>
            </a:r>
            <a:r>
              <a:rPr lang="en-US" sz="2200"/>
              <a:t>Jones’s Positive Classroom Discipline</a:t>
            </a:r>
            <a:endParaRPr lang="en-US" altLang="ja-JP" sz="2200" b="1">
              <a:ea typeface="ＭＳ Ｐゴシック" charset="-128"/>
            </a:endParaRPr>
          </a:p>
          <a:p>
            <a:pPr>
              <a:lnSpc>
                <a:spcPct val="90000"/>
              </a:lnSpc>
            </a:pPr>
            <a:r>
              <a:rPr lang="en-US" altLang="ja-JP" sz="2200" b="1">
                <a:ea typeface="ＭＳ Ｐゴシック" charset="-128"/>
              </a:rPr>
              <a:t>Chapter 5  - </a:t>
            </a:r>
            <a:r>
              <a:rPr lang="en-US" sz="2200"/>
              <a:t>Positive Discipline in the Classroom.  </a:t>
            </a:r>
          </a:p>
          <a:p>
            <a:pPr>
              <a:lnSpc>
                <a:spcPct val="90000"/>
              </a:lnSpc>
              <a:buFont typeface="Wingdings" pitchFamily="2" charset="2"/>
              <a:buNone/>
            </a:pPr>
            <a:endParaRPr lang="en-US" sz="2200" b="1"/>
          </a:p>
          <a:p>
            <a:pPr>
              <a:lnSpc>
                <a:spcPct val="90000"/>
              </a:lnSpc>
              <a:buFont typeface="Wingdings" pitchFamily="2" charset="2"/>
              <a:buNone/>
            </a:pPr>
            <a:r>
              <a:rPr lang="en-US" sz="2200" b="1"/>
              <a:t>Be prepared to contrast models of assertive discipline with models of positive discipline</a:t>
            </a:r>
          </a:p>
          <a:p>
            <a:pPr>
              <a:lnSpc>
                <a:spcPct val="90000"/>
              </a:lnSpc>
              <a:buFont typeface="Wingdings" pitchFamily="2" charset="2"/>
              <a:buNone/>
            </a:pPr>
            <a:endParaRPr lang="en-US" sz="2200" b="1"/>
          </a:p>
          <a:p>
            <a:pPr>
              <a:lnSpc>
                <a:spcPct val="90000"/>
              </a:lnSpc>
              <a:buFont typeface="Wingdings" pitchFamily="2" charset="2"/>
              <a:buNone/>
            </a:pPr>
            <a:r>
              <a:rPr lang="en-US" sz="2200" b="1"/>
              <a:t>Review the </a:t>
            </a:r>
            <a:r>
              <a:rPr lang="en-US" altLang="ja-JP" sz="2200" b="1">
                <a:ea typeface="ＭＳ Ｐゴシック" charset="-128"/>
                <a:hlinkClick r:id="rId3"/>
              </a:rPr>
              <a:t>Rubric</a:t>
            </a:r>
            <a:r>
              <a:rPr lang="en-US" altLang="ja-JP" sz="2200" b="1">
                <a:ea typeface="ＭＳ Ｐゴシック" charset="-128"/>
              </a:rPr>
              <a:t> </a:t>
            </a:r>
            <a:r>
              <a:rPr lang="en-US" sz="2200" b="1"/>
              <a:t>on the Classroom Management Plan that we will be working on the latter half of the course.</a:t>
            </a:r>
          </a:p>
          <a:p>
            <a:pPr>
              <a:lnSpc>
                <a:spcPct val="90000"/>
              </a:lnSpc>
              <a:buFont typeface="Wingdings" pitchFamily="2" charset="2"/>
              <a:buNone/>
            </a:pPr>
            <a:endParaRPr lang="en-US" sz="2200"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Dreikur’s Democratic Principles</a:t>
            </a:r>
          </a:p>
        </p:txBody>
      </p:sp>
      <p:sp>
        <p:nvSpPr>
          <p:cNvPr id="8195" name="Rectangle 3"/>
          <p:cNvSpPr>
            <a:spLocks noGrp="1" noChangeArrowheads="1"/>
          </p:cNvSpPr>
          <p:nvPr>
            <p:ph type="body" idx="1"/>
          </p:nvPr>
        </p:nvSpPr>
        <p:spPr/>
        <p:txBody>
          <a:bodyPr/>
          <a:lstStyle/>
          <a:p>
            <a:pPr>
              <a:lnSpc>
                <a:spcPct val="90000"/>
              </a:lnSpc>
              <a:buFont typeface="Wingdings" pitchFamily="2" charset="2"/>
              <a:buNone/>
            </a:pPr>
            <a:r>
              <a:rPr lang="en-US" sz="2200" b="1"/>
              <a:t>Basics of Adler and Dreikurs’ social theory</a:t>
            </a:r>
            <a:r>
              <a:rPr lang="en-US" sz="2200"/>
              <a:t> </a:t>
            </a:r>
          </a:p>
          <a:p>
            <a:pPr>
              <a:lnSpc>
                <a:spcPct val="90000"/>
              </a:lnSpc>
              <a:buFont typeface="Wingdings" pitchFamily="2" charset="2"/>
              <a:buNone/>
            </a:pPr>
            <a:r>
              <a:rPr lang="en-US" sz="2200" i="1"/>
              <a:t>Adler’s Basic premises</a:t>
            </a:r>
            <a:r>
              <a:rPr lang="en-US" sz="2200"/>
              <a:t> </a:t>
            </a:r>
            <a:r>
              <a:rPr lang="en-US" sz="1600"/>
              <a:t>(</a:t>
            </a:r>
            <a:r>
              <a:rPr lang="en-US" sz="1600" b="1"/>
              <a:t>Dreikurs</a:t>
            </a:r>
            <a:r>
              <a:rPr lang="en-US" sz="1600"/>
              <a:t>, 1972, pp. 8-9) </a:t>
            </a:r>
          </a:p>
          <a:p>
            <a:pPr>
              <a:lnSpc>
                <a:spcPct val="90000"/>
              </a:lnSpc>
              <a:buFont typeface="Wingdings" pitchFamily="2" charset="2"/>
              <a:buNone/>
            </a:pPr>
            <a:r>
              <a:rPr lang="en-US" sz="2200"/>
              <a:t>i) Man is a social being and his main desire (the basic motivation) is to belong. </a:t>
            </a:r>
          </a:p>
          <a:p>
            <a:pPr>
              <a:lnSpc>
                <a:spcPct val="90000"/>
              </a:lnSpc>
              <a:buFont typeface="Wingdings" pitchFamily="2" charset="2"/>
              <a:buNone/>
            </a:pPr>
            <a:r>
              <a:rPr lang="en-US" sz="2200"/>
              <a:t>ii) All behavior is purposive. One cannot understand behavior of another person unless one knows to which goal it is directed, and it is always directed towards finding one's place. </a:t>
            </a:r>
          </a:p>
          <a:p>
            <a:pPr>
              <a:lnSpc>
                <a:spcPct val="90000"/>
              </a:lnSpc>
              <a:buFont typeface="Wingdings" pitchFamily="2" charset="2"/>
              <a:buNone/>
            </a:pPr>
            <a:r>
              <a:rPr lang="en-US" sz="2200"/>
              <a:t>iii) Man is a decision-making organism. </a:t>
            </a:r>
          </a:p>
          <a:p>
            <a:pPr>
              <a:lnSpc>
                <a:spcPct val="90000"/>
              </a:lnSpc>
              <a:buFont typeface="Wingdings" pitchFamily="2" charset="2"/>
              <a:buNone/>
            </a:pPr>
            <a:r>
              <a:rPr lang="en-US" sz="2200"/>
              <a:t>iv) Man does not see reality as it is, but only as he perceives it, and his perception may be mistaken or biased.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r>
              <a:rPr lang="en-US" i="1"/>
              <a:t>Basic Assumption</a:t>
            </a:r>
            <a:r>
              <a:rPr lang="en-US"/>
              <a:t> </a:t>
            </a:r>
            <a:br>
              <a:rPr lang="en-US"/>
            </a:br>
            <a:endParaRPr lang="en-US"/>
          </a:p>
        </p:txBody>
      </p:sp>
      <p:sp>
        <p:nvSpPr>
          <p:cNvPr id="9222" name="Rectangle 6"/>
          <p:cNvSpPr>
            <a:spLocks noGrp="1" noChangeArrowheads="1"/>
          </p:cNvSpPr>
          <p:nvPr>
            <p:ph type="body" idx="1"/>
          </p:nvPr>
        </p:nvSpPr>
        <p:spPr/>
        <p:txBody>
          <a:bodyPr/>
          <a:lstStyle/>
          <a:p>
            <a:pPr>
              <a:buFont typeface="Wingdings" pitchFamily="2" charset="2"/>
              <a:buNone/>
            </a:pPr>
            <a:r>
              <a:rPr lang="en-US" sz="3900"/>
              <a:t>       All misbehavior is the result of a child’s mistaken assumption about the way he can find a place and gain status </a:t>
            </a:r>
            <a:r>
              <a:rPr lang="en-US" sz="1600"/>
              <a:t>(Dreikurs, 1968, p. 36).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i="1"/>
              <a:t>Attention Getting</a:t>
            </a:r>
            <a:r>
              <a:rPr lang="en-US"/>
              <a:t> </a:t>
            </a:r>
          </a:p>
        </p:txBody>
      </p:sp>
      <p:sp>
        <p:nvSpPr>
          <p:cNvPr id="11267" name="Rectangle 3"/>
          <p:cNvSpPr>
            <a:spLocks noGrp="1" noChangeArrowheads="1"/>
          </p:cNvSpPr>
          <p:nvPr>
            <p:ph type="body" idx="1"/>
          </p:nvPr>
        </p:nvSpPr>
        <p:spPr/>
        <p:txBody>
          <a:bodyPr/>
          <a:lstStyle/>
          <a:p>
            <a:pPr>
              <a:lnSpc>
                <a:spcPct val="80000"/>
              </a:lnSpc>
              <a:buFont typeface="Wingdings" pitchFamily="2" charset="2"/>
              <a:buNone/>
            </a:pPr>
            <a:r>
              <a:rPr lang="en-US" sz="2700"/>
              <a:t>        Students who are looking to belong and be recognized in the class. This is more often identified with disturbing behavior. Many times this occurs because students are not getting the recognition that they feel they deserve.</a:t>
            </a:r>
          </a:p>
          <a:p>
            <a:pPr>
              <a:lnSpc>
                <a:spcPct val="80000"/>
              </a:lnSpc>
              <a:buFont typeface="Wingdings" pitchFamily="2" charset="2"/>
              <a:buNone/>
            </a:pPr>
            <a:r>
              <a:rPr lang="en-US" sz="2700"/>
              <a:t>       If students cannot get attention for their positive behaviors (being on task, completing work, arriving on time, etc.), they will seek it with inappropriate behaviors (continually calling out, refusing to work, asking irrelevant questions, etc.)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2900" i="1"/>
              <a:t>Power and </a:t>
            </a:r>
            <a:r>
              <a:rPr lang="en-US" i="1"/>
              <a:t>Control</a:t>
            </a:r>
            <a:br>
              <a:rPr lang="en-US" i="1"/>
            </a:br>
            <a:r>
              <a:rPr lang="en-US" i="1"/>
              <a:t>                          </a:t>
            </a:r>
            <a:r>
              <a:rPr lang="en-US" sz="2900"/>
              <a:t> (power struggles)</a:t>
            </a:r>
          </a:p>
        </p:txBody>
      </p:sp>
      <p:sp>
        <p:nvSpPr>
          <p:cNvPr id="12291" name="Rectangle 3"/>
          <p:cNvSpPr>
            <a:spLocks noGrp="1" noChangeArrowheads="1"/>
          </p:cNvSpPr>
          <p:nvPr>
            <p:ph type="body" idx="1"/>
          </p:nvPr>
        </p:nvSpPr>
        <p:spPr/>
        <p:txBody>
          <a:bodyPr/>
          <a:lstStyle/>
          <a:p>
            <a:pPr>
              <a:lnSpc>
                <a:spcPct val="80000"/>
              </a:lnSpc>
            </a:pPr>
            <a:r>
              <a:rPr lang="en-US" sz="2700"/>
              <a:t>Students feel inferiority, so they try “to be your boss.” </a:t>
            </a:r>
          </a:p>
          <a:p>
            <a:pPr>
              <a:lnSpc>
                <a:spcPct val="80000"/>
              </a:lnSpc>
            </a:pPr>
            <a:r>
              <a:rPr lang="en-US" sz="2700"/>
              <a:t>Once the battle has been joined, the child has already won it. </a:t>
            </a:r>
          </a:p>
          <a:p>
            <a:pPr>
              <a:lnSpc>
                <a:spcPct val="80000"/>
              </a:lnSpc>
            </a:pPr>
            <a:r>
              <a:rPr lang="en-US" sz="2700"/>
              <a:t>Behavior characteristics consist of the student repetitively doing a behavior to make him or her the center of attention. When asked to stop, he or she becomes defiant and escalates his or her negative behavior and challenges the adult. The teacher will feel annoyed at the students' actions.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381000"/>
            <a:ext cx="7696200" cy="609600"/>
          </a:xfrm>
        </p:spPr>
        <p:txBody>
          <a:bodyPr/>
          <a:lstStyle/>
          <a:p>
            <a:r>
              <a:rPr lang="en-US" i="1"/>
              <a:t>Revenge</a:t>
            </a:r>
            <a:r>
              <a:rPr lang="en-US"/>
              <a:t> </a:t>
            </a:r>
          </a:p>
        </p:txBody>
      </p:sp>
      <p:sp>
        <p:nvSpPr>
          <p:cNvPr id="13315" name="Rectangle 3"/>
          <p:cNvSpPr>
            <a:spLocks noGrp="1" noChangeArrowheads="1"/>
          </p:cNvSpPr>
          <p:nvPr>
            <p:ph type="body" idx="1"/>
          </p:nvPr>
        </p:nvSpPr>
        <p:spPr/>
        <p:txBody>
          <a:bodyPr/>
          <a:lstStyle/>
          <a:p>
            <a:pPr>
              <a:lnSpc>
                <a:spcPct val="90000"/>
              </a:lnSpc>
            </a:pPr>
            <a:r>
              <a:rPr lang="en-US" sz="2700"/>
              <a:t>Students who think the only way to get recognition is to retaliate against adults for the way they feel they have been unfairly treated. This is formed after a long series of discouragement by failing trials for attention getting and power. </a:t>
            </a:r>
          </a:p>
          <a:p>
            <a:pPr>
              <a:lnSpc>
                <a:spcPct val="90000"/>
              </a:lnSpc>
            </a:pPr>
            <a:r>
              <a:rPr lang="en-US" sz="2700"/>
              <a:t>Behavior characteristics consist of a student who hurts others physically or psychologically. The teacher will feel hurt in relation to the student's actions.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i="1"/>
              <a:t>Teachers’ Role</a:t>
            </a:r>
          </a:p>
        </p:txBody>
      </p:sp>
      <p:sp>
        <p:nvSpPr>
          <p:cNvPr id="17411" name="Rectangle 3"/>
          <p:cNvSpPr>
            <a:spLocks noGrp="1" noChangeArrowheads="1"/>
          </p:cNvSpPr>
          <p:nvPr>
            <p:ph type="body" idx="1"/>
          </p:nvPr>
        </p:nvSpPr>
        <p:spPr/>
        <p:txBody>
          <a:bodyPr/>
          <a:lstStyle/>
          <a:p>
            <a:pPr>
              <a:lnSpc>
                <a:spcPct val="90000"/>
              </a:lnSpc>
              <a:buFont typeface="Wingdings" pitchFamily="2" charset="2"/>
              <a:buNone/>
            </a:pPr>
            <a:endParaRPr lang="en-US"/>
          </a:p>
          <a:p>
            <a:pPr>
              <a:lnSpc>
                <a:spcPct val="90000"/>
              </a:lnSpc>
              <a:buFont typeface="Wingdings" pitchFamily="2" charset="2"/>
              <a:buNone/>
            </a:pPr>
            <a:r>
              <a:rPr lang="en-US"/>
              <a:t>• The teacher must recognize students’ inner goal and then help the students change to the more appropriate goal of learning how to belong with others (Wolfgang, 2001, p. 115). </a:t>
            </a:r>
          </a:p>
          <a:p>
            <a:pPr>
              <a:lnSpc>
                <a:spcPct val="90000"/>
              </a:lnSpc>
            </a:pPr>
            <a:r>
              <a:rPr lang="en-US"/>
              <a:t/>
            </a:r>
            <a:br>
              <a:rPr lang="en-US"/>
            </a:b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i="1"/>
              <a:t>Techniques of modifying the child’s motivation</a:t>
            </a:r>
          </a:p>
        </p:txBody>
      </p:sp>
      <p:sp>
        <p:nvSpPr>
          <p:cNvPr id="18435" name="Rectangle 3"/>
          <p:cNvSpPr>
            <a:spLocks noGrp="1" noChangeArrowheads="1"/>
          </p:cNvSpPr>
          <p:nvPr>
            <p:ph type="body" idx="1"/>
          </p:nvPr>
        </p:nvSpPr>
        <p:spPr/>
        <p:txBody>
          <a:bodyPr/>
          <a:lstStyle/>
          <a:p>
            <a:r>
              <a:rPr lang="en-US"/>
              <a:t>Observe the child’s behavior in detail. </a:t>
            </a:r>
          </a:p>
          <a:p>
            <a:r>
              <a:rPr lang="en-US"/>
              <a:t>Be psychologically sensitive to your own reaction. </a:t>
            </a:r>
          </a:p>
          <a:p>
            <a:pPr>
              <a:buFont typeface="Wingdings" pitchFamily="2" charset="2"/>
              <a:buNone/>
            </a:pPr>
            <a:endParaRPr lang="en-US"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533400"/>
            <a:ext cx="8382000" cy="1143000"/>
          </a:xfrm>
        </p:spPr>
        <p:txBody>
          <a:bodyPr/>
          <a:lstStyle/>
          <a:p>
            <a:r>
              <a:rPr lang="en-US" sz="2900"/>
              <a:t>Confront the child with the four goals. </a:t>
            </a:r>
            <a:br>
              <a:rPr lang="en-US" sz="2900"/>
            </a:br>
            <a:endParaRPr lang="en-US" sz="2900"/>
          </a:p>
        </p:txBody>
      </p:sp>
      <p:sp>
        <p:nvSpPr>
          <p:cNvPr id="23555" name="Rectangle 3"/>
          <p:cNvSpPr>
            <a:spLocks noGrp="1" noChangeArrowheads="1"/>
          </p:cNvSpPr>
          <p:nvPr>
            <p:ph type="body" idx="1"/>
          </p:nvPr>
        </p:nvSpPr>
        <p:spPr>
          <a:xfrm>
            <a:off x="762000" y="1905000"/>
            <a:ext cx="7696200" cy="4343400"/>
          </a:xfrm>
        </p:spPr>
        <p:txBody>
          <a:bodyPr/>
          <a:lstStyle/>
          <a:p>
            <a:pPr lvl="1"/>
            <a:r>
              <a:rPr lang="en-US"/>
              <a:t>The purpose of confrontation is to disclose and confirm the mistaken goal to the child. </a:t>
            </a:r>
          </a:p>
          <a:p>
            <a:pPr lvl="1"/>
            <a:r>
              <a:rPr lang="en-US"/>
              <a:t>Use the four "could it be…" questions: </a:t>
            </a:r>
          </a:p>
          <a:p>
            <a:pPr lvl="2">
              <a:buFontTx/>
              <a:buNone/>
            </a:pPr>
            <a:r>
              <a:rPr lang="en-US" b="1"/>
              <a:t>1. Could it be that you want special attention?</a:t>
            </a:r>
          </a:p>
          <a:p>
            <a:pPr lvl="2">
              <a:buFontTx/>
              <a:buNone/>
            </a:pPr>
            <a:r>
              <a:rPr lang="en-US" b="1"/>
              <a:t>2. Could it be that you want your own way and hope to be boss? </a:t>
            </a:r>
          </a:p>
          <a:p>
            <a:pPr lvl="2">
              <a:buFontTx/>
              <a:buNone/>
            </a:pPr>
            <a:r>
              <a:rPr lang="en-US" b="1"/>
              <a:t>3. Could it be that you want to hurt others as much as you feel hurt by them? </a:t>
            </a:r>
          </a:p>
          <a:p>
            <a:pPr lvl="2">
              <a:buFontTx/>
              <a:buNone/>
            </a:pPr>
            <a:r>
              <a:rPr lang="en-US" b="1"/>
              <a:t>4. Could it be that you want to be left alone? Dreikurs, 1972, p. 34, 41) </a:t>
            </a:r>
          </a:p>
          <a:p>
            <a:endParaRPr lang="en-US"/>
          </a:p>
        </p:txBody>
      </p:sp>
    </p:spTree>
  </p:cSld>
  <p:clrMapOvr>
    <a:masterClrMapping/>
  </p:clrMapOvr>
</p:sld>
</file>

<file path=ppt/theme/theme1.xml><?xml version="1.0" encoding="utf-8"?>
<a:theme xmlns:a="http://schemas.openxmlformats.org/drawingml/2006/main" name="Studio">
  <a:themeElements>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381</TotalTime>
  <Words>1159</Words>
  <Application>Microsoft Office PowerPoint</Application>
  <PresentationFormat>On-screen Show (4:3)</PresentationFormat>
  <Paragraphs>104</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Black</vt:lpstr>
      <vt:lpstr>Times New Roman</vt:lpstr>
      <vt:lpstr>Wingdings</vt:lpstr>
      <vt:lpstr>ＭＳ Ｐゴシック</vt:lpstr>
      <vt:lpstr>Studio</vt:lpstr>
      <vt:lpstr>Classroom Management  and Communication</vt:lpstr>
      <vt:lpstr>Dreikur’s Democratic Principles</vt:lpstr>
      <vt:lpstr>Basic Assumption  </vt:lpstr>
      <vt:lpstr>Attention Getting </vt:lpstr>
      <vt:lpstr>Power and Control                            (power struggles)</vt:lpstr>
      <vt:lpstr>Revenge </vt:lpstr>
      <vt:lpstr>Teachers’ Role</vt:lpstr>
      <vt:lpstr>Techniques of modifying the child’s motivation</vt:lpstr>
      <vt:lpstr>Confront the child with the four goals.  </vt:lpstr>
      <vt:lpstr>Encouragement</vt:lpstr>
      <vt:lpstr>Differences between praise and encouragement </vt:lpstr>
      <vt:lpstr>Logical Consequences  </vt:lpstr>
      <vt:lpstr>Classroom Meetings  </vt:lpstr>
      <vt:lpstr>Purpose of classroom meetings  </vt:lpstr>
      <vt:lpstr>Eight building blocks of effective classroom meetings</vt:lpstr>
      <vt:lpstr>Books by Dreikurs</vt:lpstr>
      <vt:lpstr>Assignments for Next Session</vt:lpstr>
    </vt:vector>
  </TitlesOfParts>
  <Company>Educeru Associates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Classroom management  and communication</dc:title>
  <dc:creator>Susan Belgrad</dc:creator>
  <cp:keywords>Understanding student needs;positive discipline;democratic classrooms</cp:keywords>
  <cp:lastModifiedBy>Susan Belgrad</cp:lastModifiedBy>
  <cp:revision>8</cp:revision>
  <dcterms:created xsi:type="dcterms:W3CDTF">2007-02-27T19:50:05Z</dcterms:created>
  <dcterms:modified xsi:type="dcterms:W3CDTF">2012-07-03T23:30:19Z</dcterms:modified>
</cp:coreProperties>
</file>