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Default Extension="doc" ContentType="application/msword"/>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44"/>
  </p:notesMasterIdLst>
  <p:handoutMasterIdLst>
    <p:handoutMasterId r:id="rId45"/>
  </p:handoutMasterIdLst>
  <p:sldIdLst>
    <p:sldId id="256" r:id="rId2"/>
    <p:sldId id="295" r:id="rId3"/>
    <p:sldId id="257" r:id="rId4"/>
    <p:sldId id="258" r:id="rId5"/>
    <p:sldId id="259" r:id="rId6"/>
    <p:sldId id="260" r:id="rId7"/>
    <p:sldId id="298" r:id="rId8"/>
    <p:sldId id="261" r:id="rId9"/>
    <p:sldId id="262" r:id="rId10"/>
    <p:sldId id="263" r:id="rId11"/>
    <p:sldId id="264" r:id="rId12"/>
    <p:sldId id="265" r:id="rId13"/>
    <p:sldId id="297"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A0F0"/>
    <a:srgbClr val="66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00" autoAdjust="0"/>
    <p:restoredTop sz="94600"/>
  </p:normalViewPr>
  <p:slideViewPr>
    <p:cSldViewPr>
      <p:cViewPr varScale="1">
        <p:scale>
          <a:sx n="70" d="100"/>
          <a:sy n="70" d="100"/>
        </p:scale>
        <p:origin x="-108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eaLnBrk="0" fontAlgn="base" hangingPunct="0">
              <a:spcBef>
                <a:spcPct val="0"/>
              </a:spcBef>
              <a:spcAft>
                <a:spcPct val="0"/>
              </a:spcAft>
              <a:defRPr sz="1000" i="1">
                <a:latin typeface="Symbol" pitchFamily="18" charset="2"/>
              </a:defRPr>
            </a:lvl1pPr>
          </a:lstStyle>
          <a:p>
            <a:endParaRPr 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eaLnBrk="0" fontAlgn="base" hangingPunct="0">
              <a:spcBef>
                <a:spcPct val="0"/>
              </a:spcBef>
              <a:spcAft>
                <a:spcPct val="0"/>
              </a:spcAft>
              <a:defRPr sz="1000" i="1">
                <a:latin typeface="Symbol" pitchFamily="18" charset="2"/>
              </a:defRPr>
            </a:lvl1pPr>
          </a:lstStyle>
          <a:p>
            <a:endParaRPr lang="en-US"/>
          </a:p>
        </p:txBody>
      </p:sp>
      <p:sp>
        <p:nvSpPr>
          <p:cNvPr id="307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eaLnBrk="0" fontAlgn="base" hangingPunct="0">
              <a:spcBef>
                <a:spcPct val="0"/>
              </a:spcBef>
              <a:spcAft>
                <a:spcPct val="0"/>
              </a:spcAft>
              <a:defRPr sz="1000" i="1">
                <a:latin typeface="Symbol" pitchFamily="18" charset="2"/>
              </a:defRPr>
            </a:lvl1pPr>
          </a:lstStyle>
          <a:p>
            <a:endParaRPr 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eaLnBrk="0" fontAlgn="base" hangingPunct="0">
              <a:spcBef>
                <a:spcPct val="0"/>
              </a:spcBef>
              <a:spcAft>
                <a:spcPct val="0"/>
              </a:spcAft>
              <a:defRPr sz="1000" i="1">
                <a:latin typeface="Symbol" pitchFamily="18" charset="2"/>
              </a:defRPr>
            </a:lvl1pPr>
          </a:lstStyle>
          <a:p>
            <a:fld id="{76565770-59B7-42BD-8008-1971A4EAE3C7}" type="slidenum">
              <a:rPr lang="en-US"/>
              <a:pPr/>
              <a:t>‹#›</a:t>
            </a:fld>
            <a:endParaRPr lang="en-US"/>
          </a:p>
        </p:txBody>
      </p:sp>
      <p:sp>
        <p:nvSpPr>
          <p:cNvPr id="3078" name="Rectangle 6"/>
          <p:cNvSpPr>
            <a:spLocks noChangeArrowheads="1"/>
          </p:cNvSpPr>
          <p:nvPr/>
        </p:nvSpPr>
        <p:spPr bwMode="auto">
          <a:xfrm>
            <a:off x="6397625" y="8748713"/>
            <a:ext cx="392113" cy="304800"/>
          </a:xfrm>
          <a:prstGeom prst="rect">
            <a:avLst/>
          </a:prstGeom>
          <a:noFill/>
          <a:ln w="9525">
            <a:noFill/>
            <a:miter lim="800000"/>
            <a:headEnd/>
            <a:tailEnd/>
          </a:ln>
          <a:effectLst/>
        </p:spPr>
        <p:txBody>
          <a:bodyPr wrap="none" lIns="92075" tIns="46037" rIns="92075" bIns="46037" anchor="ctr">
            <a:spAutoFit/>
          </a:bodyPr>
          <a:lstStyle/>
          <a:p>
            <a:pPr algn="r" eaLnBrk="0" fontAlgn="base" hangingPunct="0">
              <a:spcBef>
                <a:spcPct val="0"/>
              </a:spcBef>
              <a:spcAft>
                <a:spcPct val="0"/>
              </a:spcAft>
            </a:pPr>
            <a:fld id="{FD698048-28A2-4350-B433-E985AA450514}" type="slidenum">
              <a:rPr lang="en-US" sz="1400">
                <a:latin typeface="Times New Roman" pitchFamily="18" charset="0"/>
              </a:rPr>
              <a:pPr algn="r" eaLnBrk="0" fontAlgn="base" hangingPunct="0">
                <a:spcBef>
                  <a:spcPct val="0"/>
                </a:spcBef>
                <a:spcAft>
                  <a:spcPct val="0"/>
                </a:spcAft>
              </a:pPr>
              <a:t>‹#›</a:t>
            </a:fld>
            <a:endParaRPr lang="en-US" sz="1400">
              <a:latin typeface="Times New Roman" pitchFamily="18"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eaLnBrk="0" fontAlgn="base" hangingPunct="0">
              <a:spcBef>
                <a:spcPct val="0"/>
              </a:spcBef>
              <a:spcAft>
                <a:spcPct val="0"/>
              </a:spcAft>
              <a:defRPr sz="1000" i="1">
                <a:latin typeface="Times New Roman" pitchFamily="18" charset="0"/>
              </a:defRPr>
            </a:lvl1pPr>
          </a:lstStyle>
          <a:p>
            <a:endParaRPr lang="en-US"/>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eaLnBrk="0" fontAlgn="base" hangingPunct="0">
              <a:spcBef>
                <a:spcPct val="0"/>
              </a:spcBef>
              <a:spcAft>
                <a:spcPct val="0"/>
              </a:spcAft>
              <a:defRPr sz="1000" i="1">
                <a:latin typeface="Times New Roman" pitchFamily="18" charset="0"/>
              </a:defRPr>
            </a:lvl1pPr>
          </a:lstStyle>
          <a:p>
            <a:endParaRPr lang="en-US"/>
          </a:p>
        </p:txBody>
      </p:sp>
      <p:sp>
        <p:nvSpPr>
          <p:cNvPr id="2052" name="Rectangle 4"/>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eaLnBrk="0" fontAlgn="base" hangingPunct="0">
              <a:spcBef>
                <a:spcPct val="0"/>
              </a:spcBef>
              <a:spcAft>
                <a:spcPct val="0"/>
              </a:spcAft>
              <a:defRPr sz="1000" i="1">
                <a:latin typeface="Times New Roman" pitchFamily="18" charset="0"/>
              </a:defRPr>
            </a:lvl1pPr>
          </a:lstStyle>
          <a:p>
            <a:endParaRPr lang="en-US"/>
          </a:p>
        </p:txBody>
      </p:sp>
      <p:sp>
        <p:nvSpPr>
          <p:cNvPr id="2053" name="Rectangle 5"/>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eaLnBrk="0" fontAlgn="base" hangingPunct="0">
              <a:spcBef>
                <a:spcPct val="0"/>
              </a:spcBef>
              <a:spcAft>
                <a:spcPct val="0"/>
              </a:spcAft>
              <a:defRPr sz="1000" i="1">
                <a:latin typeface="Times New Roman" pitchFamily="18" charset="0"/>
              </a:defRPr>
            </a:lvl1pPr>
          </a:lstStyle>
          <a:p>
            <a:fld id="{B3B2605E-54F2-4E8D-BCA1-2B6648B7EEA0}" type="slidenum">
              <a:rPr lang="en-US"/>
              <a:pPr/>
              <a:t>‹#›</a:t>
            </a:fld>
            <a:endParaRPr lang="en-US"/>
          </a:p>
        </p:txBody>
      </p:sp>
      <p:sp>
        <p:nvSpPr>
          <p:cNvPr id="2054" name="Rectangle 6"/>
          <p:cNvSpPr>
            <a:spLocks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
        <p:nvSpPr>
          <p:cNvPr id="2055" name="Rectangle 7"/>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2075" tIns="46037" rIns="92075" bIns="46037" numCol="1" anchor="t" anchorCtr="0" compatLnSpc="1">
            <a:prstTxWarp prst="textNoShape">
              <a:avLst/>
            </a:prstTxWarp>
          </a:bodyPr>
          <a:lstStyle/>
          <a:p>
            <a:pPr lvl="0"/>
            <a:r>
              <a:rPr lang="en-US" smtClean="0"/>
              <a:t>Click to edit Master notes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6" name="Rectangle 8"/>
          <p:cNvSpPr>
            <a:spLocks noChangeArrowheads="1"/>
          </p:cNvSpPr>
          <p:nvPr/>
        </p:nvSpPr>
        <p:spPr bwMode="auto">
          <a:xfrm>
            <a:off x="6397625" y="8748713"/>
            <a:ext cx="392113" cy="304800"/>
          </a:xfrm>
          <a:prstGeom prst="rect">
            <a:avLst/>
          </a:prstGeom>
          <a:noFill/>
          <a:ln w="9525">
            <a:noFill/>
            <a:miter lim="800000"/>
            <a:headEnd/>
            <a:tailEnd/>
          </a:ln>
          <a:effectLst/>
        </p:spPr>
        <p:txBody>
          <a:bodyPr wrap="none" lIns="92075" tIns="46037" rIns="92075" bIns="46037" anchor="ctr">
            <a:spAutoFit/>
          </a:bodyPr>
          <a:lstStyle/>
          <a:p>
            <a:pPr algn="r" eaLnBrk="0" fontAlgn="base" hangingPunct="0">
              <a:spcBef>
                <a:spcPct val="0"/>
              </a:spcBef>
              <a:spcAft>
                <a:spcPct val="0"/>
              </a:spcAft>
            </a:pPr>
            <a:fld id="{272A4847-5097-4A4E-9B86-E83F6E559E45}" type="slidenum">
              <a:rPr lang="en-US" sz="1400">
                <a:latin typeface="Times New Roman" pitchFamily="18" charset="0"/>
              </a:rPr>
              <a:pPr algn="r" eaLnBrk="0" fontAlgn="base" hangingPunct="0">
                <a:spcBef>
                  <a:spcPct val="0"/>
                </a:spcBef>
                <a:spcAft>
                  <a:spcPct val="0"/>
                </a:spcAft>
              </a:pPr>
              <a:t>‹#›</a:t>
            </a:fld>
            <a:endParaRPr lang="en-US" sz="1400">
              <a:latin typeface="Times New Roman" pitchFamily="18"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6FA9FC3-E9F5-4556-B7F7-CA5549D1EEBD}" type="slidenum">
              <a:rPr lang="en-US"/>
              <a:pPr/>
              <a:t>1</a:t>
            </a:fld>
            <a:endParaRPr lang="en-US"/>
          </a:p>
        </p:txBody>
      </p:sp>
      <p:sp>
        <p:nvSpPr>
          <p:cNvPr id="5122" name="Rectangle 2"/>
          <p:cNvSpPr>
            <a:spLocks noChangeArrowheads="1" noTextEdit="1"/>
          </p:cNvSpPr>
          <p:nvPr>
            <p:ph type="sldImg"/>
          </p:nvPr>
        </p:nvSpPr>
        <p:spPr>
          <a:xfrm>
            <a:off x="1150938" y="692150"/>
            <a:ext cx="4556125" cy="3416300"/>
          </a:xfrm>
          <a:ln cap="flat"/>
        </p:spPr>
      </p:sp>
      <p:sp>
        <p:nvSpPr>
          <p:cNvPr id="512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45C4E3D-554B-42A4-A8F2-7A0D948131BA}" type="slidenum">
              <a:rPr lang="en-US"/>
              <a:pPr/>
              <a:t>10</a:t>
            </a:fld>
            <a:endParaRPr lang="en-US"/>
          </a:p>
        </p:txBody>
      </p:sp>
      <p:sp>
        <p:nvSpPr>
          <p:cNvPr id="20482" name="Rectangle 2"/>
          <p:cNvSpPr>
            <a:spLocks noChangeArrowheads="1" noTextEdit="1"/>
          </p:cNvSpPr>
          <p:nvPr>
            <p:ph type="sldImg"/>
          </p:nvPr>
        </p:nvSpPr>
        <p:spPr>
          <a:xfrm>
            <a:off x="1150938" y="692150"/>
            <a:ext cx="4556125" cy="3416300"/>
          </a:xfrm>
          <a:ln cap="flat"/>
        </p:spPr>
      </p:sp>
      <p:sp>
        <p:nvSpPr>
          <p:cNvPr id="2048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5DA010B-F00F-4D7A-B723-BDF5413F5E5D}" type="slidenum">
              <a:rPr lang="en-US"/>
              <a:pPr/>
              <a:t>11</a:t>
            </a:fld>
            <a:endParaRPr lang="en-US"/>
          </a:p>
        </p:txBody>
      </p:sp>
      <p:sp>
        <p:nvSpPr>
          <p:cNvPr id="22530" name="Rectangle 2"/>
          <p:cNvSpPr>
            <a:spLocks noChangeArrowheads="1" noTextEdit="1"/>
          </p:cNvSpPr>
          <p:nvPr>
            <p:ph type="sldImg"/>
          </p:nvPr>
        </p:nvSpPr>
        <p:spPr>
          <a:xfrm>
            <a:off x="1150938" y="692150"/>
            <a:ext cx="4556125" cy="3416300"/>
          </a:xfrm>
          <a:ln cap="flat"/>
        </p:spPr>
      </p:sp>
      <p:sp>
        <p:nvSpPr>
          <p:cNvPr id="2253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740AC6F-C5C6-4B5A-A6E3-A4659D59DB01}" type="slidenum">
              <a:rPr lang="en-US"/>
              <a:pPr/>
              <a:t>12</a:t>
            </a:fld>
            <a:endParaRPr lang="en-US"/>
          </a:p>
        </p:txBody>
      </p:sp>
      <p:sp>
        <p:nvSpPr>
          <p:cNvPr id="24578" name="Rectangle 2"/>
          <p:cNvSpPr>
            <a:spLocks noChangeArrowheads="1" noTextEdit="1"/>
          </p:cNvSpPr>
          <p:nvPr>
            <p:ph type="sldImg"/>
          </p:nvPr>
        </p:nvSpPr>
        <p:spPr>
          <a:xfrm>
            <a:off x="1150938" y="692150"/>
            <a:ext cx="4556125" cy="3416300"/>
          </a:xfrm>
          <a:ln cap="flat"/>
        </p:spPr>
      </p:sp>
      <p:sp>
        <p:nvSpPr>
          <p:cNvPr id="2457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87AD0EA-FBB1-4A9B-9CB7-EBDDC52CC243}" type="slidenum">
              <a:rPr lang="en-US"/>
              <a:pPr/>
              <a:t>13</a:t>
            </a:fld>
            <a:endParaRPr lang="en-US"/>
          </a:p>
        </p:txBody>
      </p:sp>
      <p:sp>
        <p:nvSpPr>
          <p:cNvPr id="89090" name="Rectangle 2"/>
          <p:cNvSpPr>
            <a:spLocks noChangeArrowheads="1" noTextEdit="1"/>
          </p:cNvSpPr>
          <p:nvPr>
            <p:ph type="sldImg"/>
          </p:nvPr>
        </p:nvSpPr>
        <p:spPr>
          <a:xfrm>
            <a:off x="1150938" y="692150"/>
            <a:ext cx="4556125" cy="3416300"/>
          </a:xfrm>
          <a:ln cap="flat"/>
        </p:spPr>
      </p:sp>
      <p:sp>
        <p:nvSpPr>
          <p:cNvPr id="8909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DEBDF377-D811-41A9-8C59-5FA4D8CF07E4}" type="slidenum">
              <a:rPr lang="en-US"/>
              <a:pPr/>
              <a:t>14</a:t>
            </a:fld>
            <a:endParaRPr lang="en-US"/>
          </a:p>
        </p:txBody>
      </p:sp>
      <p:sp>
        <p:nvSpPr>
          <p:cNvPr id="26626" name="Rectangle 2"/>
          <p:cNvSpPr>
            <a:spLocks noChangeArrowheads="1" noTextEdit="1"/>
          </p:cNvSpPr>
          <p:nvPr>
            <p:ph type="sldImg"/>
          </p:nvPr>
        </p:nvSpPr>
        <p:spPr>
          <a:xfrm>
            <a:off x="1150938" y="692150"/>
            <a:ext cx="4556125" cy="3416300"/>
          </a:xfrm>
          <a:ln cap="flat"/>
        </p:spPr>
      </p:sp>
      <p:sp>
        <p:nvSpPr>
          <p:cNvPr id="2662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7250324C-C68C-464F-8945-11663689B799}" type="slidenum">
              <a:rPr lang="en-US"/>
              <a:pPr/>
              <a:t>15</a:t>
            </a:fld>
            <a:endParaRPr lang="en-US"/>
          </a:p>
        </p:txBody>
      </p:sp>
      <p:sp>
        <p:nvSpPr>
          <p:cNvPr id="28674" name="Rectangle 2"/>
          <p:cNvSpPr>
            <a:spLocks noChangeArrowheads="1" noTextEdit="1"/>
          </p:cNvSpPr>
          <p:nvPr>
            <p:ph type="sldImg"/>
          </p:nvPr>
        </p:nvSpPr>
        <p:spPr>
          <a:xfrm>
            <a:off x="1150938" y="692150"/>
            <a:ext cx="4556125" cy="3416300"/>
          </a:xfrm>
          <a:ln cap="flat"/>
        </p:spPr>
      </p:sp>
      <p:sp>
        <p:nvSpPr>
          <p:cNvPr id="2867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F3414EB-9BDE-4ACB-A591-0CF4066ADAE0}" type="slidenum">
              <a:rPr lang="en-US"/>
              <a:pPr/>
              <a:t>16</a:t>
            </a:fld>
            <a:endParaRPr lang="en-US"/>
          </a:p>
        </p:txBody>
      </p:sp>
      <p:sp>
        <p:nvSpPr>
          <p:cNvPr id="30722" name="Rectangle 2"/>
          <p:cNvSpPr>
            <a:spLocks noChangeArrowheads="1" noTextEdit="1"/>
          </p:cNvSpPr>
          <p:nvPr>
            <p:ph type="sldImg"/>
          </p:nvPr>
        </p:nvSpPr>
        <p:spPr>
          <a:xfrm>
            <a:off x="1150938" y="692150"/>
            <a:ext cx="4556125" cy="3416300"/>
          </a:xfrm>
          <a:ln cap="flat"/>
        </p:spPr>
      </p:sp>
      <p:sp>
        <p:nvSpPr>
          <p:cNvPr id="3072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82025DE-DF98-44AC-94DF-DC96550DE020}" type="slidenum">
              <a:rPr lang="en-US"/>
              <a:pPr/>
              <a:t>17</a:t>
            </a:fld>
            <a:endParaRPr lang="en-US"/>
          </a:p>
        </p:txBody>
      </p:sp>
      <p:sp>
        <p:nvSpPr>
          <p:cNvPr id="32770" name="Rectangle 2"/>
          <p:cNvSpPr>
            <a:spLocks noChangeArrowheads="1" noTextEdit="1"/>
          </p:cNvSpPr>
          <p:nvPr>
            <p:ph type="sldImg"/>
          </p:nvPr>
        </p:nvSpPr>
        <p:spPr>
          <a:xfrm>
            <a:off x="1150938" y="692150"/>
            <a:ext cx="4556125" cy="3416300"/>
          </a:xfrm>
          <a:ln cap="flat"/>
        </p:spPr>
      </p:sp>
      <p:sp>
        <p:nvSpPr>
          <p:cNvPr id="3277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1F56C64-8F6D-4287-AF49-93E5D2498C36}" type="slidenum">
              <a:rPr lang="en-US"/>
              <a:pPr/>
              <a:t>18</a:t>
            </a:fld>
            <a:endParaRPr lang="en-US"/>
          </a:p>
        </p:txBody>
      </p:sp>
      <p:sp>
        <p:nvSpPr>
          <p:cNvPr id="34818" name="Rectangle 2"/>
          <p:cNvSpPr>
            <a:spLocks noChangeArrowheads="1" noTextEdit="1"/>
          </p:cNvSpPr>
          <p:nvPr>
            <p:ph type="sldImg"/>
          </p:nvPr>
        </p:nvSpPr>
        <p:spPr>
          <a:xfrm>
            <a:off x="1150938" y="692150"/>
            <a:ext cx="4556125" cy="3416300"/>
          </a:xfrm>
          <a:ln cap="flat"/>
        </p:spPr>
      </p:sp>
      <p:sp>
        <p:nvSpPr>
          <p:cNvPr id="3481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373B6B29-8DE9-4732-8FA9-8C5EEB9D831E}" type="slidenum">
              <a:rPr lang="en-US"/>
              <a:pPr/>
              <a:t>19</a:t>
            </a:fld>
            <a:endParaRPr lang="en-US"/>
          </a:p>
        </p:txBody>
      </p:sp>
      <p:sp>
        <p:nvSpPr>
          <p:cNvPr id="36866" name="Rectangle 2"/>
          <p:cNvSpPr>
            <a:spLocks noChangeArrowheads="1" noTextEdit="1"/>
          </p:cNvSpPr>
          <p:nvPr>
            <p:ph type="sldImg"/>
          </p:nvPr>
        </p:nvSpPr>
        <p:spPr>
          <a:xfrm>
            <a:off x="1150938" y="692150"/>
            <a:ext cx="4556125" cy="3416300"/>
          </a:xfrm>
          <a:ln cap="flat"/>
        </p:spPr>
      </p:sp>
      <p:sp>
        <p:nvSpPr>
          <p:cNvPr id="3686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B2605E-54F2-4E8D-BCA1-2B6648B7EEA0}"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4D71327-29C8-4AFE-8DB6-E5942DED5F81}" type="slidenum">
              <a:rPr lang="en-US"/>
              <a:pPr/>
              <a:t>20</a:t>
            </a:fld>
            <a:endParaRPr lang="en-US"/>
          </a:p>
        </p:txBody>
      </p:sp>
      <p:sp>
        <p:nvSpPr>
          <p:cNvPr id="38914" name="Rectangle 2"/>
          <p:cNvSpPr>
            <a:spLocks noChangeArrowheads="1" noTextEdit="1"/>
          </p:cNvSpPr>
          <p:nvPr>
            <p:ph type="sldImg"/>
          </p:nvPr>
        </p:nvSpPr>
        <p:spPr>
          <a:xfrm>
            <a:off x="1150938" y="692150"/>
            <a:ext cx="4556125" cy="3416300"/>
          </a:xfrm>
          <a:ln cap="flat"/>
        </p:spPr>
      </p:sp>
      <p:sp>
        <p:nvSpPr>
          <p:cNvPr id="3891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541135D-D8D3-4B2B-86D3-0E01C44CE176}" type="slidenum">
              <a:rPr lang="en-US"/>
              <a:pPr/>
              <a:t>21</a:t>
            </a:fld>
            <a:endParaRPr lang="en-US"/>
          </a:p>
        </p:txBody>
      </p:sp>
      <p:sp>
        <p:nvSpPr>
          <p:cNvPr id="40962" name="Rectangle 2"/>
          <p:cNvSpPr>
            <a:spLocks noChangeArrowheads="1" noTextEdit="1"/>
          </p:cNvSpPr>
          <p:nvPr>
            <p:ph type="sldImg"/>
          </p:nvPr>
        </p:nvSpPr>
        <p:spPr>
          <a:xfrm>
            <a:off x="1150938" y="692150"/>
            <a:ext cx="4556125" cy="3416300"/>
          </a:xfrm>
          <a:ln cap="flat"/>
        </p:spPr>
      </p:sp>
      <p:sp>
        <p:nvSpPr>
          <p:cNvPr id="4096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CDE4BF44-6743-4849-8B5A-DD4A493B254B}" type="slidenum">
              <a:rPr lang="en-US"/>
              <a:pPr/>
              <a:t>22</a:t>
            </a:fld>
            <a:endParaRPr lang="en-US"/>
          </a:p>
        </p:txBody>
      </p:sp>
      <p:sp>
        <p:nvSpPr>
          <p:cNvPr id="43010" name="Rectangle 2"/>
          <p:cNvSpPr>
            <a:spLocks noChangeArrowheads="1" noTextEdit="1"/>
          </p:cNvSpPr>
          <p:nvPr>
            <p:ph type="sldImg"/>
          </p:nvPr>
        </p:nvSpPr>
        <p:spPr>
          <a:xfrm>
            <a:off x="1150938" y="692150"/>
            <a:ext cx="4556125" cy="3416300"/>
          </a:xfrm>
          <a:ln cap="flat"/>
        </p:spPr>
      </p:sp>
      <p:sp>
        <p:nvSpPr>
          <p:cNvPr id="4301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0C72C33-19A4-46B9-A091-D2BAF7CE3AD5}" type="slidenum">
              <a:rPr lang="en-US"/>
              <a:pPr/>
              <a:t>23</a:t>
            </a:fld>
            <a:endParaRPr lang="en-US"/>
          </a:p>
        </p:txBody>
      </p:sp>
      <p:sp>
        <p:nvSpPr>
          <p:cNvPr id="45058" name="Rectangle 2"/>
          <p:cNvSpPr>
            <a:spLocks noChangeArrowheads="1" noTextEdit="1"/>
          </p:cNvSpPr>
          <p:nvPr>
            <p:ph type="sldImg"/>
          </p:nvPr>
        </p:nvSpPr>
        <p:spPr>
          <a:xfrm>
            <a:off x="1150938" y="692150"/>
            <a:ext cx="4556125" cy="3416300"/>
          </a:xfrm>
          <a:ln cap="flat"/>
        </p:spPr>
      </p:sp>
      <p:sp>
        <p:nvSpPr>
          <p:cNvPr id="4505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72CFE01E-1E9B-44B3-A56D-A526A8F2DB07}" type="slidenum">
              <a:rPr lang="en-US"/>
              <a:pPr/>
              <a:t>24</a:t>
            </a:fld>
            <a:endParaRPr lang="en-US"/>
          </a:p>
        </p:txBody>
      </p:sp>
      <p:sp>
        <p:nvSpPr>
          <p:cNvPr id="47106" name="Rectangle 2"/>
          <p:cNvSpPr>
            <a:spLocks noChangeArrowheads="1" noTextEdit="1"/>
          </p:cNvSpPr>
          <p:nvPr>
            <p:ph type="sldImg"/>
          </p:nvPr>
        </p:nvSpPr>
        <p:spPr>
          <a:xfrm>
            <a:off x="1150938" y="692150"/>
            <a:ext cx="4556125" cy="3416300"/>
          </a:xfrm>
          <a:ln cap="flat"/>
        </p:spPr>
      </p:sp>
      <p:sp>
        <p:nvSpPr>
          <p:cNvPr id="4710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EBE0A50-479D-4472-8291-2DB570E8CF66}" type="slidenum">
              <a:rPr lang="en-US"/>
              <a:pPr/>
              <a:t>25</a:t>
            </a:fld>
            <a:endParaRPr lang="en-US"/>
          </a:p>
        </p:txBody>
      </p:sp>
      <p:sp>
        <p:nvSpPr>
          <p:cNvPr id="49154" name="Rectangle 2"/>
          <p:cNvSpPr>
            <a:spLocks noChangeArrowheads="1" noTextEdit="1"/>
          </p:cNvSpPr>
          <p:nvPr>
            <p:ph type="sldImg"/>
          </p:nvPr>
        </p:nvSpPr>
        <p:spPr>
          <a:xfrm>
            <a:off x="1150938" y="692150"/>
            <a:ext cx="4556125" cy="3416300"/>
          </a:xfrm>
          <a:ln cap="flat"/>
        </p:spPr>
      </p:sp>
      <p:sp>
        <p:nvSpPr>
          <p:cNvPr id="4915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11CADFB-9CEB-4516-A237-58BF6C9DBF89}" type="slidenum">
              <a:rPr lang="en-US"/>
              <a:pPr/>
              <a:t>26</a:t>
            </a:fld>
            <a:endParaRPr lang="en-US"/>
          </a:p>
        </p:txBody>
      </p:sp>
      <p:sp>
        <p:nvSpPr>
          <p:cNvPr id="51202" name="Rectangle 2"/>
          <p:cNvSpPr>
            <a:spLocks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4DA55BC-5D27-46CA-AD19-64C874837C0F}" type="slidenum">
              <a:rPr lang="en-US"/>
              <a:pPr/>
              <a:t>27</a:t>
            </a:fld>
            <a:endParaRPr lang="en-US"/>
          </a:p>
        </p:txBody>
      </p:sp>
      <p:sp>
        <p:nvSpPr>
          <p:cNvPr id="53250" name="Rectangle 2"/>
          <p:cNvSpPr>
            <a:spLocks noChangeArrowheads="1" noTextEdit="1"/>
          </p:cNvSpPr>
          <p:nvPr>
            <p:ph type="sldImg"/>
          </p:nvPr>
        </p:nvSpPr>
        <p:spPr>
          <a:xfrm>
            <a:off x="1150938" y="692150"/>
            <a:ext cx="4556125" cy="3416300"/>
          </a:xfrm>
          <a:ln cap="flat"/>
        </p:spPr>
      </p:sp>
      <p:sp>
        <p:nvSpPr>
          <p:cNvPr id="5325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E3AE78A6-7C27-4028-A67F-2D9CB1D2E3CD}" type="slidenum">
              <a:rPr lang="en-US"/>
              <a:pPr/>
              <a:t>28</a:t>
            </a:fld>
            <a:endParaRPr lang="en-US"/>
          </a:p>
        </p:txBody>
      </p:sp>
      <p:sp>
        <p:nvSpPr>
          <p:cNvPr id="55298" name="Rectangle 2"/>
          <p:cNvSpPr>
            <a:spLocks noChangeArrowheads="1" noTextEdit="1"/>
          </p:cNvSpPr>
          <p:nvPr>
            <p:ph type="sldImg"/>
          </p:nvPr>
        </p:nvSpPr>
        <p:spPr>
          <a:xfrm>
            <a:off x="1150938" y="692150"/>
            <a:ext cx="4556125" cy="3416300"/>
          </a:xfrm>
          <a:ln cap="flat"/>
        </p:spPr>
      </p:sp>
      <p:sp>
        <p:nvSpPr>
          <p:cNvPr id="5529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5AC4627-5E9E-48FD-B358-E1A68F68F2A5}" type="slidenum">
              <a:rPr lang="en-US"/>
              <a:pPr/>
              <a:t>29</a:t>
            </a:fld>
            <a:endParaRPr lang="en-US"/>
          </a:p>
        </p:txBody>
      </p:sp>
      <p:sp>
        <p:nvSpPr>
          <p:cNvPr id="57346" name="Rectangle 2"/>
          <p:cNvSpPr>
            <a:spLocks noChangeArrowheads="1" noTextEdit="1"/>
          </p:cNvSpPr>
          <p:nvPr>
            <p:ph type="sldImg"/>
          </p:nvPr>
        </p:nvSpPr>
        <p:spPr>
          <a:xfrm>
            <a:off x="1150938" y="692150"/>
            <a:ext cx="4556125" cy="3416300"/>
          </a:xfrm>
          <a:ln cap="flat"/>
        </p:spPr>
      </p:sp>
      <p:sp>
        <p:nvSpPr>
          <p:cNvPr id="5734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90E415B-E5CF-4B77-A0E4-10CD3D23FD16}" type="slidenum">
              <a:rPr lang="en-US"/>
              <a:pPr/>
              <a:t>3</a:t>
            </a:fld>
            <a:endParaRPr lang="en-US"/>
          </a:p>
        </p:txBody>
      </p:sp>
      <p:sp>
        <p:nvSpPr>
          <p:cNvPr id="8194" name="Rectangle 2"/>
          <p:cNvSpPr>
            <a:spLocks noChangeArrowheads="1" noTextEdit="1"/>
          </p:cNvSpPr>
          <p:nvPr>
            <p:ph type="sldImg"/>
          </p:nvPr>
        </p:nvSpPr>
        <p:spPr>
          <a:xfrm>
            <a:off x="1150938" y="692150"/>
            <a:ext cx="4556125" cy="3416300"/>
          </a:xfrm>
          <a:ln cap="flat"/>
        </p:spPr>
      </p:sp>
      <p:sp>
        <p:nvSpPr>
          <p:cNvPr id="819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E627CB5-D18B-4E27-B13D-8B777E51AAF6}" type="slidenum">
              <a:rPr lang="en-US"/>
              <a:pPr/>
              <a:t>30</a:t>
            </a:fld>
            <a:endParaRPr lang="en-US"/>
          </a:p>
        </p:txBody>
      </p:sp>
      <p:sp>
        <p:nvSpPr>
          <p:cNvPr id="59394" name="Rectangle 2"/>
          <p:cNvSpPr>
            <a:spLocks noChangeArrowheads="1" noTextEdit="1"/>
          </p:cNvSpPr>
          <p:nvPr>
            <p:ph type="sldImg"/>
          </p:nvPr>
        </p:nvSpPr>
        <p:spPr>
          <a:xfrm>
            <a:off x="1150938" y="692150"/>
            <a:ext cx="4556125" cy="3416300"/>
          </a:xfrm>
          <a:ln cap="flat"/>
        </p:spPr>
      </p:sp>
      <p:sp>
        <p:nvSpPr>
          <p:cNvPr id="5939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E6DDC354-55C2-4922-9079-33667B40E408}" type="slidenum">
              <a:rPr lang="en-US"/>
              <a:pPr/>
              <a:t>31</a:t>
            </a:fld>
            <a:endParaRPr lang="en-US"/>
          </a:p>
        </p:txBody>
      </p:sp>
      <p:sp>
        <p:nvSpPr>
          <p:cNvPr id="61442" name="Rectangle 2"/>
          <p:cNvSpPr>
            <a:spLocks noChangeArrowheads="1" noTextEdit="1"/>
          </p:cNvSpPr>
          <p:nvPr>
            <p:ph type="sldImg"/>
          </p:nvPr>
        </p:nvSpPr>
        <p:spPr>
          <a:xfrm>
            <a:off x="1150938" y="692150"/>
            <a:ext cx="4556125" cy="3416300"/>
          </a:xfrm>
          <a:ln cap="flat"/>
        </p:spPr>
      </p:sp>
      <p:sp>
        <p:nvSpPr>
          <p:cNvPr id="6144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580B5500-7F03-4F9A-A6C8-3647C1A9B984}" type="slidenum">
              <a:rPr lang="en-US"/>
              <a:pPr/>
              <a:t>32</a:t>
            </a:fld>
            <a:endParaRPr lang="en-US"/>
          </a:p>
        </p:txBody>
      </p:sp>
      <p:sp>
        <p:nvSpPr>
          <p:cNvPr id="63490" name="Rectangle 2"/>
          <p:cNvSpPr>
            <a:spLocks noChangeArrowheads="1" noTextEdit="1"/>
          </p:cNvSpPr>
          <p:nvPr>
            <p:ph type="sldImg"/>
          </p:nvPr>
        </p:nvSpPr>
        <p:spPr>
          <a:xfrm>
            <a:off x="1150938" y="692150"/>
            <a:ext cx="4556125" cy="3416300"/>
          </a:xfrm>
          <a:ln cap="flat"/>
        </p:spPr>
      </p:sp>
      <p:sp>
        <p:nvSpPr>
          <p:cNvPr id="6349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7A38E11-EFE4-422F-823D-02460481F253}" type="slidenum">
              <a:rPr lang="en-US"/>
              <a:pPr/>
              <a:t>33</a:t>
            </a:fld>
            <a:endParaRPr lang="en-US"/>
          </a:p>
        </p:txBody>
      </p:sp>
      <p:sp>
        <p:nvSpPr>
          <p:cNvPr id="65538" name="Rectangle 2"/>
          <p:cNvSpPr>
            <a:spLocks noChangeArrowheads="1" noTextEdit="1"/>
          </p:cNvSpPr>
          <p:nvPr>
            <p:ph type="sldImg"/>
          </p:nvPr>
        </p:nvSpPr>
        <p:spPr>
          <a:xfrm>
            <a:off x="1150938" y="692150"/>
            <a:ext cx="4556125" cy="3416300"/>
          </a:xfrm>
          <a:ln cap="flat"/>
        </p:spPr>
      </p:sp>
      <p:sp>
        <p:nvSpPr>
          <p:cNvPr id="6553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DA9E1FAB-E34B-489B-86B5-E307AB2B92A6}" type="slidenum">
              <a:rPr lang="en-US"/>
              <a:pPr/>
              <a:t>34</a:t>
            </a:fld>
            <a:endParaRPr lang="en-US"/>
          </a:p>
        </p:txBody>
      </p:sp>
      <p:sp>
        <p:nvSpPr>
          <p:cNvPr id="67586" name="Rectangle 2"/>
          <p:cNvSpPr>
            <a:spLocks noChangeArrowheads="1" noTextEdit="1"/>
          </p:cNvSpPr>
          <p:nvPr>
            <p:ph type="sldImg"/>
          </p:nvPr>
        </p:nvSpPr>
        <p:spPr>
          <a:xfrm>
            <a:off x="1150938" y="692150"/>
            <a:ext cx="4556125" cy="3416300"/>
          </a:xfrm>
          <a:ln cap="flat"/>
        </p:spPr>
      </p:sp>
      <p:sp>
        <p:nvSpPr>
          <p:cNvPr id="6758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364632F-D680-4B3A-B63B-83544BA0FC11}" type="slidenum">
              <a:rPr lang="en-US"/>
              <a:pPr/>
              <a:t>35</a:t>
            </a:fld>
            <a:endParaRPr lang="en-US"/>
          </a:p>
        </p:txBody>
      </p:sp>
      <p:sp>
        <p:nvSpPr>
          <p:cNvPr id="69634" name="Rectangle 2"/>
          <p:cNvSpPr>
            <a:spLocks noChangeArrowheads="1" noTextEdit="1"/>
          </p:cNvSpPr>
          <p:nvPr>
            <p:ph type="sldImg"/>
          </p:nvPr>
        </p:nvSpPr>
        <p:spPr>
          <a:xfrm>
            <a:off x="1150938" y="692150"/>
            <a:ext cx="4556125" cy="3416300"/>
          </a:xfrm>
          <a:ln cap="flat"/>
        </p:spPr>
      </p:sp>
      <p:sp>
        <p:nvSpPr>
          <p:cNvPr id="6963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604F6F0-A460-45A2-B7EB-762451CAD29F}" type="slidenum">
              <a:rPr lang="en-US"/>
              <a:pPr/>
              <a:t>36</a:t>
            </a:fld>
            <a:endParaRPr lang="en-US"/>
          </a:p>
        </p:txBody>
      </p:sp>
      <p:sp>
        <p:nvSpPr>
          <p:cNvPr id="71682" name="Rectangle 2"/>
          <p:cNvSpPr>
            <a:spLocks noChangeArrowheads="1" noTextEdit="1"/>
          </p:cNvSpPr>
          <p:nvPr>
            <p:ph type="sldImg"/>
          </p:nvPr>
        </p:nvSpPr>
        <p:spPr>
          <a:xfrm>
            <a:off x="1150938" y="692150"/>
            <a:ext cx="4556125" cy="3416300"/>
          </a:xfrm>
          <a:ln cap="flat"/>
        </p:spPr>
      </p:sp>
      <p:sp>
        <p:nvSpPr>
          <p:cNvPr id="7168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6E04074-DBCC-4518-B0DE-44E3330420BE}" type="slidenum">
              <a:rPr lang="en-US"/>
              <a:pPr/>
              <a:t>37</a:t>
            </a:fld>
            <a:endParaRPr lang="en-US"/>
          </a:p>
        </p:txBody>
      </p:sp>
      <p:sp>
        <p:nvSpPr>
          <p:cNvPr id="73730" name="Rectangle 2"/>
          <p:cNvSpPr>
            <a:spLocks noChangeArrowheads="1" noTextEdit="1"/>
          </p:cNvSpPr>
          <p:nvPr>
            <p:ph type="sldImg"/>
          </p:nvPr>
        </p:nvSpPr>
        <p:spPr>
          <a:xfrm>
            <a:off x="1150938" y="692150"/>
            <a:ext cx="4556125" cy="3416300"/>
          </a:xfrm>
          <a:ln cap="flat"/>
        </p:spPr>
      </p:sp>
      <p:sp>
        <p:nvSpPr>
          <p:cNvPr id="7373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E0FC408C-6941-48A5-8F14-9F7B62D8944A}" type="slidenum">
              <a:rPr lang="en-US"/>
              <a:pPr/>
              <a:t>38</a:t>
            </a:fld>
            <a:endParaRPr lang="en-US"/>
          </a:p>
        </p:txBody>
      </p:sp>
      <p:sp>
        <p:nvSpPr>
          <p:cNvPr id="75778" name="Rectangle 2"/>
          <p:cNvSpPr>
            <a:spLocks noChangeArrowheads="1" noTextEdit="1"/>
          </p:cNvSpPr>
          <p:nvPr>
            <p:ph type="sldImg"/>
          </p:nvPr>
        </p:nvSpPr>
        <p:spPr>
          <a:xfrm>
            <a:off x="1150938" y="692150"/>
            <a:ext cx="4556125" cy="3416300"/>
          </a:xfrm>
          <a:ln cap="flat"/>
        </p:spPr>
      </p:sp>
      <p:sp>
        <p:nvSpPr>
          <p:cNvPr id="7577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DFECBDB2-FE85-4842-B3F4-FE644F35DF66}" type="slidenum">
              <a:rPr lang="en-US"/>
              <a:pPr/>
              <a:t>39</a:t>
            </a:fld>
            <a:endParaRPr lang="en-US"/>
          </a:p>
        </p:txBody>
      </p:sp>
      <p:sp>
        <p:nvSpPr>
          <p:cNvPr id="77826" name="Rectangle 2"/>
          <p:cNvSpPr>
            <a:spLocks noChangeArrowheads="1" noTextEdit="1"/>
          </p:cNvSpPr>
          <p:nvPr>
            <p:ph type="sldImg"/>
          </p:nvPr>
        </p:nvSpPr>
        <p:spPr>
          <a:xfrm>
            <a:off x="1150938" y="692150"/>
            <a:ext cx="4556125" cy="3416300"/>
          </a:xfrm>
          <a:ln cap="flat"/>
        </p:spPr>
      </p:sp>
      <p:sp>
        <p:nvSpPr>
          <p:cNvPr id="7782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F07E105-63CC-4F40-B967-30BDC4335022}" type="slidenum">
              <a:rPr lang="en-US"/>
              <a:pPr/>
              <a:t>4</a:t>
            </a:fld>
            <a:endParaRPr lang="en-US"/>
          </a:p>
        </p:txBody>
      </p:sp>
      <p:sp>
        <p:nvSpPr>
          <p:cNvPr id="10242" name="Rectangle 2"/>
          <p:cNvSpPr>
            <a:spLocks noChangeArrowheads="1" noTextEdit="1"/>
          </p:cNvSpPr>
          <p:nvPr>
            <p:ph type="sldImg"/>
          </p:nvPr>
        </p:nvSpPr>
        <p:spPr>
          <a:xfrm>
            <a:off x="1150938" y="692150"/>
            <a:ext cx="4556125" cy="3416300"/>
          </a:xfrm>
          <a:ln cap="flat"/>
        </p:spPr>
      </p:sp>
      <p:sp>
        <p:nvSpPr>
          <p:cNvPr id="1024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12BA3A7-5C69-4A07-8991-720A37ACCA2F}" type="slidenum">
              <a:rPr lang="en-US"/>
              <a:pPr/>
              <a:t>40</a:t>
            </a:fld>
            <a:endParaRPr lang="en-US"/>
          </a:p>
        </p:txBody>
      </p:sp>
      <p:sp>
        <p:nvSpPr>
          <p:cNvPr id="79874" name="Rectangle 2"/>
          <p:cNvSpPr>
            <a:spLocks noChangeArrowheads="1" noTextEdit="1"/>
          </p:cNvSpPr>
          <p:nvPr>
            <p:ph type="sldImg"/>
          </p:nvPr>
        </p:nvSpPr>
        <p:spPr>
          <a:xfrm>
            <a:off x="1150938" y="692150"/>
            <a:ext cx="4556125" cy="3416300"/>
          </a:xfrm>
          <a:ln cap="flat"/>
        </p:spPr>
      </p:sp>
      <p:sp>
        <p:nvSpPr>
          <p:cNvPr id="7987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5E44AD2-8540-4C30-BA69-039C3A299111}" type="slidenum">
              <a:rPr lang="en-US"/>
              <a:pPr/>
              <a:t>41</a:t>
            </a:fld>
            <a:endParaRPr lang="en-US"/>
          </a:p>
        </p:txBody>
      </p:sp>
      <p:sp>
        <p:nvSpPr>
          <p:cNvPr id="81922" name="Rectangle 2"/>
          <p:cNvSpPr>
            <a:spLocks noChangeArrowheads="1" noTextEdit="1"/>
          </p:cNvSpPr>
          <p:nvPr>
            <p:ph type="sldImg"/>
          </p:nvPr>
        </p:nvSpPr>
        <p:spPr>
          <a:xfrm>
            <a:off x="1150938" y="692150"/>
            <a:ext cx="4556125" cy="3416300"/>
          </a:xfrm>
          <a:ln cap="flat"/>
        </p:spPr>
      </p:sp>
      <p:sp>
        <p:nvSpPr>
          <p:cNvPr id="8192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37BEF72-DB3E-4374-884A-D96D368FBDC5}" type="slidenum">
              <a:rPr lang="en-US"/>
              <a:pPr/>
              <a:t>42</a:t>
            </a:fld>
            <a:endParaRPr lang="en-US"/>
          </a:p>
        </p:txBody>
      </p:sp>
      <p:sp>
        <p:nvSpPr>
          <p:cNvPr id="83970" name="Rectangle 2"/>
          <p:cNvSpPr>
            <a:spLocks noChangeArrowheads="1" noTextEdit="1"/>
          </p:cNvSpPr>
          <p:nvPr>
            <p:ph type="sldImg"/>
          </p:nvPr>
        </p:nvSpPr>
        <p:spPr>
          <a:xfrm>
            <a:off x="1150938" y="692150"/>
            <a:ext cx="4556125" cy="3416300"/>
          </a:xfrm>
          <a:ln cap="flat"/>
        </p:spPr>
      </p:sp>
      <p:sp>
        <p:nvSpPr>
          <p:cNvPr id="8397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E385E4C9-8976-4476-9768-409EB5F8C3C0}" type="slidenum">
              <a:rPr lang="en-US"/>
              <a:pPr/>
              <a:t>5</a:t>
            </a:fld>
            <a:endParaRPr lang="en-US"/>
          </a:p>
        </p:txBody>
      </p:sp>
      <p:sp>
        <p:nvSpPr>
          <p:cNvPr id="12290" name="Rectangle 2"/>
          <p:cNvSpPr>
            <a:spLocks noChangeArrowheads="1" noTextEdit="1"/>
          </p:cNvSpPr>
          <p:nvPr>
            <p:ph type="sldImg"/>
          </p:nvPr>
        </p:nvSpPr>
        <p:spPr>
          <a:xfrm>
            <a:off x="1150938" y="692150"/>
            <a:ext cx="4556125" cy="3416300"/>
          </a:xfrm>
          <a:ln cap="flat"/>
        </p:spPr>
      </p:sp>
      <p:sp>
        <p:nvSpPr>
          <p:cNvPr id="1229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41E1B028-DA07-4E1D-9F60-D2ACF6FB2D24}" type="slidenum">
              <a:rPr lang="en-US"/>
              <a:pPr/>
              <a:t>6</a:t>
            </a:fld>
            <a:endParaRPr lang="en-US"/>
          </a:p>
        </p:txBody>
      </p:sp>
      <p:sp>
        <p:nvSpPr>
          <p:cNvPr id="14338" name="Rectangle 2"/>
          <p:cNvSpPr>
            <a:spLocks noChangeArrowheads="1" noTextEdit="1"/>
          </p:cNvSpPr>
          <p:nvPr>
            <p:ph type="sldImg"/>
          </p:nvPr>
        </p:nvSpPr>
        <p:spPr>
          <a:xfrm>
            <a:off x="1150938" y="692150"/>
            <a:ext cx="4556125" cy="3416300"/>
          </a:xfrm>
          <a:ln cap="flat"/>
        </p:spPr>
      </p:sp>
      <p:sp>
        <p:nvSpPr>
          <p:cNvPr id="1433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B2605E-54F2-4E8D-BCA1-2B6648B7EEA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8A21A944-B403-402B-829D-D42C907C1C09}" type="slidenum">
              <a:rPr lang="en-US"/>
              <a:pPr/>
              <a:t>8</a:t>
            </a:fld>
            <a:endParaRPr lang="en-US"/>
          </a:p>
        </p:txBody>
      </p:sp>
      <p:sp>
        <p:nvSpPr>
          <p:cNvPr id="16386" name="Rectangle 2"/>
          <p:cNvSpPr>
            <a:spLocks noChangeArrowheads="1" noTextEdit="1"/>
          </p:cNvSpPr>
          <p:nvPr>
            <p:ph type="sldImg"/>
          </p:nvPr>
        </p:nvSpPr>
        <p:spPr>
          <a:xfrm>
            <a:off x="1150938" y="692150"/>
            <a:ext cx="4556125" cy="3416300"/>
          </a:xfrm>
          <a:ln cap="flat"/>
        </p:spPr>
      </p:sp>
      <p:sp>
        <p:nvSpPr>
          <p:cNvPr id="1638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4586CDB-9F5C-42A9-BFC1-8A5F1129B0DC}" type="slidenum">
              <a:rPr lang="en-US"/>
              <a:pPr/>
              <a:t>9</a:t>
            </a:fld>
            <a:endParaRPr lang="en-US"/>
          </a:p>
        </p:txBody>
      </p:sp>
      <p:sp>
        <p:nvSpPr>
          <p:cNvPr id="18434" name="Rectangle 2"/>
          <p:cNvSpPr>
            <a:spLocks noChangeArrowheads="1" noTextEdit="1"/>
          </p:cNvSpPr>
          <p:nvPr>
            <p:ph type="sldImg"/>
          </p:nvPr>
        </p:nvSpPr>
        <p:spPr>
          <a:xfrm>
            <a:off x="1150938" y="692150"/>
            <a:ext cx="4556125" cy="3416300"/>
          </a:xfrm>
          <a:ln cap="flat"/>
        </p:spPr>
      </p:sp>
      <p:sp>
        <p:nvSpPr>
          <p:cNvPr id="18435" name="Rectangle 3"/>
          <p:cNvSpPr>
            <a:spLocks noGrp="1" noChangeArrowheads="1"/>
          </p:cNvSpPr>
          <p:nvPr>
            <p:ph type="body" idx="1"/>
          </p:nvPr>
        </p:nvSpPr>
        <p:spPr>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3186" name="Rectangle 2"/>
          <p:cNvSpPr>
            <a:spLocks noGrp="1" noRot="1" noChangeArrowheads="1"/>
          </p:cNvSpPr>
          <p:nvPr>
            <p:ph type="ctrTitle"/>
          </p:nvPr>
        </p:nvSpPr>
        <p:spPr bwMode="auto">
          <a:xfrm>
            <a:off x="685800" y="1981200"/>
            <a:ext cx="7772400" cy="16002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Click to edit Master title style</a:t>
            </a:r>
          </a:p>
        </p:txBody>
      </p:sp>
      <p:sp>
        <p:nvSpPr>
          <p:cNvPr id="93187" name="Rectangle 3"/>
          <p:cNvSpPr>
            <a:spLocks noGrp="1" noRot="1" noChangeArrowheads="1"/>
          </p:cNvSpPr>
          <p:nvPr>
            <p:ph type="subTitle"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US"/>
              <a:t>Click to edit Master subtitle style</a:t>
            </a:r>
          </a:p>
        </p:txBody>
      </p:sp>
      <p:sp>
        <p:nvSpPr>
          <p:cNvPr id="93188" name="Rectangle 4"/>
          <p:cNvSpPr>
            <a:spLocks noGrp="1" noChangeArrowheads="1"/>
          </p:cNvSpPr>
          <p:nvPr>
            <p:ph type="dt" sz="quarter" idx="2"/>
          </p:nvPr>
        </p:nvSpPr>
        <p:spPr/>
        <p:txBody>
          <a:bodyPr/>
          <a:lstStyle>
            <a:lvl1pPr>
              <a:defRPr/>
            </a:lvl1pPr>
          </a:lstStyle>
          <a:p>
            <a:endParaRPr lang="en-US"/>
          </a:p>
        </p:txBody>
      </p:sp>
      <p:sp>
        <p:nvSpPr>
          <p:cNvPr id="93189" name="Rectangle 5"/>
          <p:cNvSpPr>
            <a:spLocks noGrp="1" noChangeArrowheads="1"/>
          </p:cNvSpPr>
          <p:nvPr>
            <p:ph type="ftr" sz="quarter" idx="3"/>
          </p:nvPr>
        </p:nvSpPr>
        <p:spPr/>
        <p:txBody>
          <a:bodyPr/>
          <a:lstStyle>
            <a:lvl1pPr>
              <a:defRPr/>
            </a:lvl1pPr>
          </a:lstStyle>
          <a:p>
            <a:endParaRPr lang="en-US"/>
          </a:p>
        </p:txBody>
      </p:sp>
      <p:sp>
        <p:nvSpPr>
          <p:cNvPr id="93190" name="Rectangle 6"/>
          <p:cNvSpPr>
            <a:spLocks noGrp="1" noChangeArrowheads="1"/>
          </p:cNvSpPr>
          <p:nvPr>
            <p:ph type="sldNum" sz="quarter" idx="4"/>
          </p:nvPr>
        </p:nvSpPr>
        <p:spPr/>
        <p:txBody>
          <a:bodyPr/>
          <a:lstStyle>
            <a:lvl1pPr>
              <a:defRPr/>
            </a:lvl1pPr>
          </a:lstStyle>
          <a:p>
            <a:fld id="{9F9C140E-6A72-41BA-B935-EA67D124C83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8BFB45C-33C6-45EE-8598-114DD85DD13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7828534-EBBB-4090-B22E-2212BE813814}"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301625" y="1676400"/>
            <a:ext cx="4194175" cy="4422775"/>
          </a:xfrm>
        </p:spPr>
        <p:txBody>
          <a:bodyPr/>
          <a:lstStyle/>
          <a:p>
            <a:endParaRPr lang="en-US"/>
          </a:p>
        </p:txBody>
      </p:sp>
      <p:sp>
        <p:nvSpPr>
          <p:cNvPr id="4" name="Text Placeholder 3"/>
          <p:cNvSpPr>
            <a:spLocks noGrp="1"/>
          </p:cNvSpPr>
          <p:nvPr>
            <p:ph type="body" sz="half" idx="2"/>
          </p:nvPr>
        </p:nvSpPr>
        <p:spPr>
          <a:xfrm>
            <a:off x="4648200" y="1676400"/>
            <a:ext cx="4194175"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04800" y="6245225"/>
            <a:ext cx="22860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286000" cy="476250"/>
          </a:xfrm>
        </p:spPr>
        <p:txBody>
          <a:bodyPr/>
          <a:lstStyle>
            <a:lvl1pPr>
              <a:defRPr/>
            </a:lvl1pPr>
          </a:lstStyle>
          <a:p>
            <a:fld id="{9E6C80D2-FB88-48DF-B53A-DA1FDDF32A15}"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01625" y="1676400"/>
            <a:ext cx="8540750" cy="4422775"/>
          </a:xfrm>
        </p:spPr>
        <p:txBody>
          <a:bodyPr/>
          <a:lstStyle/>
          <a:p>
            <a:endParaRPr lang="en-US"/>
          </a:p>
        </p:txBody>
      </p:sp>
      <p:sp>
        <p:nvSpPr>
          <p:cNvPr id="4" name="Date Placeholder 3"/>
          <p:cNvSpPr>
            <a:spLocks noGrp="1"/>
          </p:cNvSpPr>
          <p:nvPr>
            <p:ph type="dt" sz="half" idx="10"/>
          </p:nvPr>
        </p:nvSpPr>
        <p:spPr>
          <a:xfrm>
            <a:off x="304800" y="6245225"/>
            <a:ext cx="22860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286000" cy="476250"/>
          </a:xfrm>
        </p:spPr>
        <p:txBody>
          <a:bodyPr/>
          <a:lstStyle>
            <a:lvl1pPr>
              <a:defRPr/>
            </a:lvl1pPr>
          </a:lstStyle>
          <a:p>
            <a:fld id="{FD3CDBCF-EEC2-4DA5-9751-B69821EB2C86}"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76400"/>
            <a:ext cx="4194175"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76400"/>
            <a:ext cx="4194175" cy="4422775"/>
          </a:xfrm>
        </p:spPr>
        <p:txBody>
          <a:bodyPr/>
          <a:lstStyle/>
          <a:p>
            <a:endParaRPr lang="en-US"/>
          </a:p>
        </p:txBody>
      </p:sp>
      <p:sp>
        <p:nvSpPr>
          <p:cNvPr id="5" name="Date Placeholder 4"/>
          <p:cNvSpPr>
            <a:spLocks noGrp="1"/>
          </p:cNvSpPr>
          <p:nvPr>
            <p:ph type="dt" sz="half" idx="10"/>
          </p:nvPr>
        </p:nvSpPr>
        <p:spPr>
          <a:xfrm>
            <a:off x="304800" y="6245225"/>
            <a:ext cx="22860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286000" cy="476250"/>
          </a:xfrm>
        </p:spPr>
        <p:txBody>
          <a:bodyPr/>
          <a:lstStyle>
            <a:lvl1pPr>
              <a:defRPr/>
            </a:lvl1pPr>
          </a:lstStyle>
          <a:p>
            <a:fld id="{16A5B9B7-25EE-4ECE-81A6-741610591C6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E52A7DD-AF7A-4273-8F23-7D3DD512136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A4F498C-E12E-47D5-A72D-907D6B43D7A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3EFCE24-FC65-4F56-97EE-A7A5955783E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3D97131-37A8-4B8E-A0B5-A619F707108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04030DF-8510-4DB6-B06E-8EB2A5B3AE0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0AD254F-3DE3-4AD7-99F1-0DB540869C5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9ED4409-CA7F-4A72-9754-4FDD20975D2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7CF5B15-BF6C-476C-A44E-AF3ED833D63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92162"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63"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164"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fontAlgn="base">
              <a:spcBef>
                <a:spcPct val="0"/>
              </a:spcBef>
              <a:spcAft>
                <a:spcPct val="0"/>
              </a:spcAft>
              <a:defRPr sz="1400">
                <a:effectLst>
                  <a:outerShdw blurRad="38100" dist="38100" dir="2700000" algn="tl">
                    <a:srgbClr val="000000"/>
                  </a:outerShdw>
                </a:effectLst>
                <a:latin typeface="+mn-lt"/>
              </a:defRPr>
            </a:lvl1pPr>
          </a:lstStyle>
          <a:p>
            <a:endParaRPr lang="en-US"/>
          </a:p>
        </p:txBody>
      </p:sp>
      <p:sp>
        <p:nvSpPr>
          <p:cNvPr id="9216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fontAlgn="base">
              <a:spcBef>
                <a:spcPct val="0"/>
              </a:spcBef>
              <a:spcAft>
                <a:spcPct val="0"/>
              </a:spcAft>
              <a:defRPr sz="1400">
                <a:effectLst>
                  <a:outerShdw blurRad="38100" dist="38100" dir="2700000" algn="tl">
                    <a:srgbClr val="000000"/>
                  </a:outerShdw>
                </a:effectLst>
                <a:latin typeface="+mn-lt"/>
              </a:defRPr>
            </a:lvl1pPr>
          </a:lstStyle>
          <a:p>
            <a:endParaRPr lang="en-US"/>
          </a:p>
        </p:txBody>
      </p:sp>
      <p:sp>
        <p:nvSpPr>
          <p:cNvPr id="92166"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fontAlgn="base">
              <a:spcBef>
                <a:spcPct val="0"/>
              </a:spcBef>
              <a:spcAft>
                <a:spcPct val="0"/>
              </a:spcAft>
              <a:defRPr sz="1400">
                <a:effectLst>
                  <a:outerShdw blurRad="38100" dist="38100" dir="2700000" algn="tl">
                    <a:srgbClr val="000000"/>
                  </a:outerShdw>
                </a:effectLst>
                <a:latin typeface="+mn-lt"/>
              </a:defRPr>
            </a:lvl1pPr>
          </a:lstStyle>
          <a:p>
            <a:fld id="{20EAF1AB-C39F-48CD-92F0-8383A9DC9BB7}"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 id="2147483665" r:id="rId14"/>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9pPr>
    </p:titleStyle>
    <p:bodyStyle>
      <a:lvl1pPr marL="342900" indent="-342900" algn="l" rtl="0" fontAlgn="base">
        <a:spcBef>
          <a:spcPct val="20000"/>
        </a:spcBef>
        <a:spcAft>
          <a:spcPct val="0"/>
        </a:spcAft>
        <a:buClr>
          <a:schemeClr val="hlink"/>
        </a:buClr>
        <a:buFont typeface="Wingdings" pitchFamily="2" charset="2"/>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Font typeface="Wingdings" pitchFamily="2" charset="2"/>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Font typeface="Wingdings" pitchFamily="2" charset="2"/>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Microsoft_Office_Word_97_-_2003_Document2.doc"/></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Microsoft_Office_Word_97_-_2003_Document3.doc"/></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2.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4.xml"/><Relationship Id="rId1" Type="http://schemas.openxmlformats.org/officeDocument/2006/relationships/vmlDrawing" Target="../drawings/vmlDrawing6.vml"/><Relationship Id="rId4" Type="http://schemas.openxmlformats.org/officeDocument/2006/relationships/oleObject" Target="../embeddings/oleObject3.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3.xml"/><Relationship Id="rId1" Type="http://schemas.openxmlformats.org/officeDocument/2006/relationships/vmlDrawing" Target="../drawings/vmlDrawing7.vml"/><Relationship Id="rId4" Type="http://schemas.openxmlformats.org/officeDocument/2006/relationships/oleObject" Target="../embeddings/Microsoft_Office_Word_97_-_2003_Document4.doc"/></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3.xml"/><Relationship Id="rId1" Type="http://schemas.openxmlformats.org/officeDocument/2006/relationships/vmlDrawing" Target="../drawings/vmlDrawing8.vml"/><Relationship Id="rId4" Type="http://schemas.openxmlformats.org/officeDocument/2006/relationships/oleObject" Target="../embeddings/Microsoft_Office_Word_97_-_2003_Document5.doc"/></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oleObject4.bin"/></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jpeg"/><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3.xml"/><Relationship Id="rId1" Type="http://schemas.openxmlformats.org/officeDocument/2006/relationships/vmlDrawing" Target="../drawings/vmlDrawing2.vml"/><Relationship Id="rId4" Type="http://schemas.openxmlformats.org/officeDocument/2006/relationships/oleObject" Target="../embeddings/Microsoft_Office_Word_97_-_2003_Document1.doc"/></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ctrTitle"/>
          </p:nvPr>
        </p:nvSpPr>
        <p:spPr>
          <a:xfrm>
            <a:off x="533400" y="914400"/>
            <a:ext cx="7772400" cy="1676400"/>
          </a:xfrm>
          <a:noFill/>
          <a:ln/>
        </p:spPr>
        <p:txBody>
          <a:bodyPr lIns="92075" tIns="46037" rIns="92075" bIns="46037"/>
          <a:lstStyle/>
          <a:p>
            <a:r>
              <a:rPr lang="en-US" dirty="0" smtClean="0">
                <a:solidFill>
                  <a:srgbClr val="00A0F0"/>
                </a:solidFill>
              </a:rPr>
              <a:t>COLLABORATIVE </a:t>
            </a:r>
            <a:r>
              <a:rPr lang="en-US" dirty="0">
                <a:solidFill>
                  <a:srgbClr val="00A0F0"/>
                </a:solidFill>
              </a:rPr>
              <a:t>LEARNING</a:t>
            </a:r>
          </a:p>
        </p:txBody>
      </p:sp>
      <p:sp>
        <p:nvSpPr>
          <p:cNvPr id="4099" name="Rectangle 3"/>
          <p:cNvSpPr>
            <a:spLocks noGrp="1" noRot="1" noChangeArrowheads="1"/>
          </p:cNvSpPr>
          <p:nvPr>
            <p:ph type="subTitle" idx="1"/>
          </p:nvPr>
        </p:nvSpPr>
        <p:spPr>
          <a:xfrm>
            <a:off x="1371600" y="2819400"/>
            <a:ext cx="6400800" cy="3962400"/>
          </a:xfrm>
          <a:noFill/>
          <a:ln/>
        </p:spPr>
        <p:txBody>
          <a:bodyPr lIns="92075" tIns="46037" rIns="92075" bIns="46037"/>
          <a:lstStyle/>
          <a:p>
            <a:pPr marL="342900" indent="-342900">
              <a:lnSpc>
                <a:spcPct val="90000"/>
              </a:lnSpc>
            </a:pPr>
            <a:r>
              <a:rPr lang="en-US" dirty="0"/>
              <a:t>PROMOTING COLLABORATIVE      AND PROBLEM-BASED LEARNING IN </a:t>
            </a:r>
            <a:r>
              <a:rPr lang="en-US" dirty="0" smtClean="0"/>
              <a:t>THE 21</a:t>
            </a:r>
            <a:r>
              <a:rPr lang="en-US" baseline="30000" dirty="0" smtClean="0"/>
              <a:t>st</a:t>
            </a:r>
            <a:r>
              <a:rPr lang="en-US" dirty="0" smtClean="0"/>
              <a:t> CENTURY </a:t>
            </a:r>
            <a:r>
              <a:rPr lang="en-US" dirty="0"/>
              <a:t>CLASSROOM</a:t>
            </a:r>
          </a:p>
          <a:p>
            <a:pPr marL="342900" indent="-342900">
              <a:lnSpc>
                <a:spcPct val="90000"/>
              </a:lnSpc>
            </a:pPr>
            <a:r>
              <a:rPr lang="en-US" dirty="0" smtClean="0"/>
              <a:t> </a:t>
            </a:r>
            <a:endParaRPr lang="en-US" dirty="0"/>
          </a:p>
          <a:p>
            <a:pPr marL="342900" indent="-342900">
              <a:lnSpc>
                <a:spcPct val="90000"/>
              </a:lnSpc>
            </a:pPr>
            <a:r>
              <a:rPr lang="en-US" dirty="0"/>
              <a:t>Dr. Susan Belgrad</a:t>
            </a:r>
          </a:p>
          <a:p>
            <a:pPr marL="342900" indent="-342900">
              <a:lnSpc>
                <a:spcPct val="90000"/>
              </a:lnSpc>
            </a:pPr>
            <a:r>
              <a:rPr lang="en-US" dirty="0"/>
              <a:t>California  State University, Northridge</a:t>
            </a:r>
          </a:p>
        </p:txBody>
      </p:sp>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noFill/>
          <a:ln/>
        </p:spPr>
        <p:txBody>
          <a:bodyPr lIns="92075" tIns="46037" rIns="92075" bIns="46037"/>
          <a:lstStyle/>
          <a:p>
            <a:r>
              <a:rPr lang="en-US" sz="4000" dirty="0">
                <a:solidFill>
                  <a:srgbClr val="FF0000"/>
                </a:solidFill>
              </a:rPr>
              <a:t>Old vs. New </a:t>
            </a:r>
            <a:r>
              <a:rPr lang="en-US" sz="4000" dirty="0" smtClean="0">
                <a:solidFill>
                  <a:srgbClr val="FF0000"/>
                </a:solidFill>
              </a:rPr>
              <a:t/>
            </a:r>
            <a:br>
              <a:rPr lang="en-US" sz="4000" dirty="0" smtClean="0">
                <a:solidFill>
                  <a:srgbClr val="FF0000"/>
                </a:solidFill>
              </a:rPr>
            </a:br>
            <a:r>
              <a:rPr lang="en-US" sz="4000" dirty="0" smtClean="0">
                <a:solidFill>
                  <a:srgbClr val="FF0000"/>
                </a:solidFill>
              </a:rPr>
              <a:t>Standards </a:t>
            </a:r>
            <a:r>
              <a:rPr lang="en-US" sz="4000" dirty="0">
                <a:solidFill>
                  <a:srgbClr val="FF0000"/>
                </a:solidFill>
              </a:rPr>
              <a:t>of Learning</a:t>
            </a:r>
          </a:p>
        </p:txBody>
      </p:sp>
      <p:sp>
        <p:nvSpPr>
          <p:cNvPr id="19459" name="Rectangle 3"/>
          <p:cNvSpPr>
            <a:spLocks noGrp="1" noRot="1" noChangeArrowheads="1"/>
          </p:cNvSpPr>
          <p:nvPr>
            <p:ph type="body" sz="half" idx="1"/>
          </p:nvPr>
        </p:nvSpPr>
        <p:spPr>
          <a:xfrm>
            <a:off x="301625" y="1676400"/>
            <a:ext cx="4186238" cy="4422775"/>
          </a:xfrm>
          <a:noFill/>
          <a:ln/>
        </p:spPr>
        <p:txBody>
          <a:bodyPr lIns="92075" tIns="46037" rIns="92075" bIns="46037"/>
          <a:lstStyle/>
          <a:p>
            <a:pPr algn="ctr">
              <a:lnSpc>
                <a:spcPct val="80000"/>
              </a:lnSpc>
              <a:buFont typeface="Wingdings" pitchFamily="2" charset="2"/>
              <a:buNone/>
            </a:pPr>
            <a:r>
              <a:rPr lang="en-US" sz="2400" b="1" dirty="0"/>
              <a:t>OLD STANDARDS</a:t>
            </a:r>
          </a:p>
          <a:p>
            <a:pPr algn="ctr">
              <a:lnSpc>
                <a:spcPct val="80000"/>
              </a:lnSpc>
              <a:buFont typeface="Wingdings" pitchFamily="2" charset="2"/>
              <a:buNone/>
            </a:pPr>
            <a:endParaRPr lang="en-US" sz="2400" dirty="0"/>
          </a:p>
          <a:p>
            <a:pPr>
              <a:lnSpc>
                <a:spcPct val="80000"/>
              </a:lnSpc>
            </a:pPr>
            <a:r>
              <a:rPr lang="en-US" sz="2400" b="1" dirty="0" smtClean="0"/>
              <a:t>Teach   by  telling</a:t>
            </a:r>
          </a:p>
          <a:p>
            <a:pPr>
              <a:lnSpc>
                <a:spcPct val="80000"/>
              </a:lnSpc>
            </a:pPr>
            <a:r>
              <a:rPr lang="en-US" sz="2400" b="1" dirty="0" smtClean="0"/>
              <a:t>Paper-Pencil tasks</a:t>
            </a:r>
          </a:p>
          <a:p>
            <a:pPr>
              <a:lnSpc>
                <a:spcPct val="80000"/>
              </a:lnSpc>
            </a:pPr>
            <a:r>
              <a:rPr lang="en-US" sz="2400" b="1" dirty="0" smtClean="0"/>
              <a:t>Competitive </a:t>
            </a:r>
            <a:r>
              <a:rPr lang="en-US" sz="2400" b="1" dirty="0"/>
              <a:t>environment</a:t>
            </a:r>
          </a:p>
          <a:p>
            <a:pPr>
              <a:lnSpc>
                <a:spcPct val="80000"/>
              </a:lnSpc>
            </a:pPr>
            <a:r>
              <a:rPr lang="en-US" sz="2400" b="1" dirty="0" smtClean="0"/>
              <a:t>Minimal technology-not </a:t>
            </a:r>
            <a:r>
              <a:rPr lang="en-US" sz="2400" b="1" dirty="0"/>
              <a:t>allowed</a:t>
            </a:r>
          </a:p>
          <a:p>
            <a:pPr>
              <a:lnSpc>
                <a:spcPct val="80000"/>
              </a:lnSpc>
            </a:pPr>
            <a:r>
              <a:rPr lang="en-US" sz="2400" b="1" dirty="0" smtClean="0"/>
              <a:t>Don’t think just do (only one right way)</a:t>
            </a:r>
          </a:p>
          <a:p>
            <a:pPr>
              <a:lnSpc>
                <a:spcPct val="80000"/>
              </a:lnSpc>
            </a:pPr>
            <a:r>
              <a:rPr lang="en-US" sz="2400" b="1" dirty="0" smtClean="0"/>
              <a:t>Must </a:t>
            </a:r>
            <a:r>
              <a:rPr lang="en-US" sz="2400" b="1" dirty="0"/>
              <a:t>follow the rules</a:t>
            </a:r>
          </a:p>
          <a:p>
            <a:pPr>
              <a:lnSpc>
                <a:spcPct val="80000"/>
              </a:lnSpc>
            </a:pPr>
            <a:r>
              <a:rPr lang="en-US" sz="2400" b="1" dirty="0" smtClean="0"/>
              <a:t>Look </a:t>
            </a:r>
            <a:r>
              <a:rPr lang="en-US" sz="2400" b="1" dirty="0"/>
              <a:t>for </a:t>
            </a:r>
            <a:r>
              <a:rPr lang="en-US" sz="2400" b="1" dirty="0" smtClean="0"/>
              <a:t>clues to the right solution</a:t>
            </a:r>
            <a:endParaRPr lang="en-US" sz="2400" b="1" dirty="0"/>
          </a:p>
          <a:p>
            <a:pPr>
              <a:lnSpc>
                <a:spcPct val="80000"/>
              </a:lnSpc>
              <a:buFont typeface="Wingdings" pitchFamily="2" charset="2"/>
              <a:buNone/>
            </a:pPr>
            <a:endParaRPr lang="en-US" sz="2400" b="1" dirty="0"/>
          </a:p>
        </p:txBody>
      </p:sp>
      <p:sp>
        <p:nvSpPr>
          <p:cNvPr id="19460" name="Rectangle 4"/>
          <p:cNvSpPr>
            <a:spLocks noGrp="1" noRot="1" noChangeArrowheads="1"/>
          </p:cNvSpPr>
          <p:nvPr>
            <p:ph type="body" sz="half" idx="2"/>
          </p:nvPr>
        </p:nvSpPr>
        <p:spPr>
          <a:xfrm>
            <a:off x="4495800" y="1676400"/>
            <a:ext cx="4335462" cy="4953000"/>
          </a:xfrm>
          <a:noFill/>
          <a:ln/>
        </p:spPr>
        <p:txBody>
          <a:bodyPr lIns="92075" tIns="46037" rIns="92075" bIns="46037"/>
          <a:lstStyle/>
          <a:p>
            <a:pPr algn="ctr">
              <a:lnSpc>
                <a:spcPct val="80000"/>
              </a:lnSpc>
              <a:buFont typeface="Wingdings" pitchFamily="2" charset="2"/>
              <a:buNone/>
            </a:pPr>
            <a:r>
              <a:rPr lang="en-US" sz="2000" b="1" dirty="0" smtClean="0"/>
              <a:t>21</a:t>
            </a:r>
            <a:r>
              <a:rPr lang="en-US" sz="2000" b="1" baseline="30000" dirty="0" smtClean="0"/>
              <a:t>ST</a:t>
            </a:r>
            <a:r>
              <a:rPr lang="en-US" sz="2000" b="1" dirty="0" smtClean="0"/>
              <a:t> CENTURY STANDARDS</a:t>
            </a:r>
            <a:endParaRPr lang="en-US" sz="2000" b="1" dirty="0"/>
          </a:p>
          <a:p>
            <a:pPr algn="ctr">
              <a:lnSpc>
                <a:spcPct val="80000"/>
              </a:lnSpc>
              <a:buFont typeface="Wingdings" pitchFamily="2" charset="2"/>
              <a:buNone/>
            </a:pPr>
            <a:endParaRPr lang="en-US" sz="2400" dirty="0"/>
          </a:p>
          <a:p>
            <a:pPr>
              <a:lnSpc>
                <a:spcPct val="80000"/>
              </a:lnSpc>
            </a:pPr>
            <a:r>
              <a:rPr lang="en-US" sz="2400" b="1" dirty="0" smtClean="0"/>
              <a:t>Learning by doing in a c</a:t>
            </a:r>
            <a:r>
              <a:rPr lang="en-US" sz="2400" b="1" dirty="0" smtClean="0"/>
              <a:t>ollaborative classroom</a:t>
            </a:r>
            <a:endParaRPr lang="en-US" sz="2400" b="1" dirty="0"/>
          </a:p>
          <a:p>
            <a:pPr>
              <a:lnSpc>
                <a:spcPct val="80000"/>
              </a:lnSpc>
            </a:pPr>
            <a:r>
              <a:rPr lang="en-US" sz="2400" b="1" dirty="0" smtClean="0"/>
              <a:t>Hands-on/Physical materials</a:t>
            </a:r>
          </a:p>
          <a:p>
            <a:pPr>
              <a:lnSpc>
                <a:spcPct val="80000"/>
              </a:lnSpc>
            </a:pPr>
            <a:r>
              <a:rPr lang="en-US" sz="2400" b="1" dirty="0" smtClean="0"/>
              <a:t>Technology integration amplifies learning</a:t>
            </a:r>
            <a:endParaRPr lang="en-US" sz="2400" b="1" dirty="0"/>
          </a:p>
          <a:p>
            <a:pPr>
              <a:lnSpc>
                <a:spcPct val="80000"/>
              </a:lnSpc>
            </a:pPr>
            <a:r>
              <a:rPr lang="en-US" sz="2400" b="1" dirty="0" smtClean="0"/>
              <a:t>Inquire, </a:t>
            </a:r>
            <a:r>
              <a:rPr lang="en-US" sz="2400" b="1" dirty="0" smtClean="0"/>
              <a:t>explore, justify thinking</a:t>
            </a:r>
            <a:endParaRPr lang="en-US" sz="2400" b="1" dirty="0"/>
          </a:p>
          <a:p>
            <a:pPr>
              <a:lnSpc>
                <a:spcPct val="80000"/>
              </a:lnSpc>
            </a:pPr>
            <a:r>
              <a:rPr lang="en-US" sz="2400" b="1" dirty="0"/>
              <a:t>Alternative approaches </a:t>
            </a:r>
            <a:r>
              <a:rPr lang="en-US" sz="2400" b="1" dirty="0" smtClean="0"/>
              <a:t>to problem solving</a:t>
            </a:r>
            <a:endParaRPr lang="en-US" sz="2400" b="1" dirty="0"/>
          </a:p>
          <a:p>
            <a:pPr>
              <a:lnSpc>
                <a:spcPct val="80000"/>
              </a:lnSpc>
            </a:pPr>
            <a:r>
              <a:rPr lang="en-US" sz="2400" b="1" dirty="0" smtClean="0"/>
              <a:t>Respect for others and flexibility in thinking. </a:t>
            </a:r>
            <a:endParaRPr lang="en-US" sz="2400" b="1" dirty="0"/>
          </a:p>
          <a:p>
            <a:pPr>
              <a:lnSpc>
                <a:spcPct val="80000"/>
              </a:lnSpc>
              <a:buFont typeface="Wingdings" pitchFamily="2" charset="2"/>
              <a:buNone/>
            </a:pPr>
            <a:endParaRPr lang="en-US" sz="2400" b="1" dirty="0"/>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box(out)">
                                      <p:cBhvr>
                                        <p:cTn id="7" dur="500"/>
                                        <p:tgtEl>
                                          <p:spTgt spid="194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9459">
                                            <p:txEl>
                                              <p:pRg st="2" end="2"/>
                                            </p:txEl>
                                          </p:spTgt>
                                        </p:tgtEl>
                                        <p:attrNameLst>
                                          <p:attrName>style.visibility</p:attrName>
                                        </p:attrNameLst>
                                      </p:cBhvr>
                                      <p:to>
                                        <p:strVal val="visible"/>
                                      </p:to>
                                    </p:set>
                                    <p:animEffect transition="in" filter="box(out)">
                                      <p:cBhvr>
                                        <p:cTn id="12" dur="500"/>
                                        <p:tgtEl>
                                          <p:spTgt spid="1945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9459">
                                            <p:txEl>
                                              <p:pRg st="3" end="3"/>
                                            </p:txEl>
                                          </p:spTgt>
                                        </p:tgtEl>
                                        <p:attrNameLst>
                                          <p:attrName>style.visibility</p:attrName>
                                        </p:attrNameLst>
                                      </p:cBhvr>
                                      <p:to>
                                        <p:strVal val="visible"/>
                                      </p:to>
                                    </p:set>
                                    <p:animEffect transition="in" filter="box(out)">
                                      <p:cBhvr>
                                        <p:cTn id="17" dur="500"/>
                                        <p:tgtEl>
                                          <p:spTgt spid="1945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9459">
                                            <p:txEl>
                                              <p:pRg st="4" end="4"/>
                                            </p:txEl>
                                          </p:spTgt>
                                        </p:tgtEl>
                                        <p:attrNameLst>
                                          <p:attrName>style.visibility</p:attrName>
                                        </p:attrNameLst>
                                      </p:cBhvr>
                                      <p:to>
                                        <p:strVal val="visible"/>
                                      </p:to>
                                    </p:set>
                                    <p:animEffect transition="in" filter="box(out)">
                                      <p:cBhvr>
                                        <p:cTn id="22" dur="500"/>
                                        <p:tgtEl>
                                          <p:spTgt spid="1945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19459">
                                            <p:txEl>
                                              <p:pRg st="5" end="5"/>
                                            </p:txEl>
                                          </p:spTgt>
                                        </p:tgtEl>
                                        <p:attrNameLst>
                                          <p:attrName>style.visibility</p:attrName>
                                        </p:attrNameLst>
                                      </p:cBhvr>
                                      <p:to>
                                        <p:strVal val="visible"/>
                                      </p:to>
                                    </p:set>
                                    <p:animEffect transition="in" filter="box(out)">
                                      <p:cBhvr>
                                        <p:cTn id="27" dur="500"/>
                                        <p:tgtEl>
                                          <p:spTgt spid="1945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19459">
                                            <p:txEl>
                                              <p:pRg st="6" end="6"/>
                                            </p:txEl>
                                          </p:spTgt>
                                        </p:tgtEl>
                                        <p:attrNameLst>
                                          <p:attrName>style.visibility</p:attrName>
                                        </p:attrNameLst>
                                      </p:cBhvr>
                                      <p:to>
                                        <p:strVal val="visible"/>
                                      </p:to>
                                    </p:set>
                                    <p:animEffect transition="in" filter="box(out)">
                                      <p:cBhvr>
                                        <p:cTn id="32" dur="500"/>
                                        <p:tgtEl>
                                          <p:spTgt spid="1945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19459">
                                            <p:txEl>
                                              <p:pRg st="7" end="7"/>
                                            </p:txEl>
                                          </p:spTgt>
                                        </p:tgtEl>
                                        <p:attrNameLst>
                                          <p:attrName>style.visibility</p:attrName>
                                        </p:attrNameLst>
                                      </p:cBhvr>
                                      <p:to>
                                        <p:strVal val="visible"/>
                                      </p:to>
                                    </p:set>
                                    <p:animEffect transition="in" filter="box(out)">
                                      <p:cBhvr>
                                        <p:cTn id="37" dur="500"/>
                                        <p:tgtEl>
                                          <p:spTgt spid="1945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19459">
                                            <p:txEl>
                                              <p:pRg st="8" end="8"/>
                                            </p:txEl>
                                          </p:spTgt>
                                        </p:tgtEl>
                                        <p:attrNameLst>
                                          <p:attrName>style.visibility</p:attrName>
                                        </p:attrNameLst>
                                      </p:cBhvr>
                                      <p:to>
                                        <p:strVal val="visible"/>
                                      </p:to>
                                    </p:set>
                                    <p:animEffect transition="in" filter="box(out)">
                                      <p:cBhvr>
                                        <p:cTn id="42" dur="500"/>
                                        <p:tgtEl>
                                          <p:spTgt spid="1945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noFill/>
          <a:ln/>
        </p:spPr>
        <p:txBody>
          <a:bodyPr lIns="92075" tIns="46037" rIns="92075" bIns="46037"/>
          <a:lstStyle/>
          <a:p>
            <a:r>
              <a:rPr lang="en-US"/>
              <a:t>Old vs. New Standards of Learning</a:t>
            </a:r>
          </a:p>
        </p:txBody>
      </p:sp>
      <p:sp>
        <p:nvSpPr>
          <p:cNvPr id="21507" name="Rectangle 3"/>
          <p:cNvSpPr>
            <a:spLocks noGrp="1" noRot="1" noChangeArrowheads="1"/>
          </p:cNvSpPr>
          <p:nvPr>
            <p:ph type="body" sz="half" idx="1"/>
          </p:nvPr>
        </p:nvSpPr>
        <p:spPr>
          <a:xfrm>
            <a:off x="301625" y="1676400"/>
            <a:ext cx="4186238" cy="4422775"/>
          </a:xfrm>
          <a:noFill/>
          <a:ln/>
        </p:spPr>
        <p:txBody>
          <a:bodyPr lIns="92075" tIns="46037" rIns="92075" bIns="46037"/>
          <a:lstStyle/>
          <a:p>
            <a:pPr algn="ctr">
              <a:buFont typeface="Wingdings" pitchFamily="2" charset="2"/>
              <a:buNone/>
            </a:pPr>
            <a:r>
              <a:rPr lang="en-US" b="1"/>
              <a:t>OLD STANDARDS</a:t>
            </a:r>
          </a:p>
          <a:p>
            <a:pPr algn="ctr">
              <a:buFont typeface="Wingdings" pitchFamily="2" charset="2"/>
              <a:buNone/>
            </a:pPr>
            <a:endParaRPr lang="en-US" sz="2000" b="1"/>
          </a:p>
          <a:p>
            <a:r>
              <a:rPr lang="en-US" sz="2000" b="1"/>
              <a:t>Topic Isolation</a:t>
            </a:r>
          </a:p>
          <a:p>
            <a:r>
              <a:rPr lang="en-US" sz="2000" b="1"/>
              <a:t>Teacher talks</a:t>
            </a:r>
          </a:p>
          <a:p>
            <a:pPr>
              <a:buFont typeface="Wingdings" pitchFamily="2" charset="2"/>
              <a:buNone/>
            </a:pPr>
            <a:endParaRPr lang="en-US" sz="2000" b="1"/>
          </a:p>
          <a:p>
            <a:r>
              <a:rPr lang="en-US" sz="2000" b="1"/>
              <a:t>Individual responsibility for learning</a:t>
            </a:r>
          </a:p>
        </p:txBody>
      </p:sp>
      <p:sp>
        <p:nvSpPr>
          <p:cNvPr id="21508" name="Rectangle 4"/>
          <p:cNvSpPr>
            <a:spLocks noGrp="1" noRot="1" noChangeArrowheads="1"/>
          </p:cNvSpPr>
          <p:nvPr>
            <p:ph type="body" sz="half" idx="2"/>
          </p:nvPr>
        </p:nvSpPr>
        <p:spPr>
          <a:xfrm>
            <a:off x="4656138" y="1676400"/>
            <a:ext cx="4186237" cy="4422775"/>
          </a:xfrm>
          <a:noFill/>
          <a:ln/>
        </p:spPr>
        <p:txBody>
          <a:bodyPr lIns="92075" tIns="46037" rIns="92075" bIns="46037"/>
          <a:lstStyle/>
          <a:p>
            <a:pPr algn="ctr">
              <a:buFont typeface="Wingdings" pitchFamily="2" charset="2"/>
              <a:buNone/>
            </a:pPr>
            <a:r>
              <a:rPr lang="en-US" b="1" dirty="0"/>
              <a:t>NEW STANDARDS</a:t>
            </a:r>
          </a:p>
          <a:p>
            <a:pPr algn="ctr">
              <a:buFont typeface="Wingdings" pitchFamily="2" charset="2"/>
              <a:buNone/>
            </a:pPr>
            <a:endParaRPr lang="en-US" sz="2000" b="1" dirty="0"/>
          </a:p>
          <a:p>
            <a:r>
              <a:rPr lang="en-US" sz="2000" b="1" dirty="0"/>
              <a:t>Integrated topics</a:t>
            </a:r>
          </a:p>
          <a:p>
            <a:r>
              <a:rPr lang="en-US" sz="2000" b="1" dirty="0"/>
              <a:t>Students discuss/develop ideas</a:t>
            </a:r>
          </a:p>
          <a:p>
            <a:r>
              <a:rPr lang="en-US" sz="2000" b="1" dirty="0"/>
              <a:t>Activity between students/ group responsibility and individual responsibility; learner </a:t>
            </a:r>
            <a:r>
              <a:rPr lang="en-US" sz="2000" i="1" u="sng" dirty="0"/>
              <a:t>interdependence</a:t>
            </a:r>
          </a:p>
          <a:p>
            <a:pPr>
              <a:buFont typeface="Wingdings" pitchFamily="2" charset="2"/>
              <a:buNone/>
            </a:pPr>
            <a:endParaRPr lang="en-US" sz="2000" b="1" dirty="0"/>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1507">
                                            <p:txEl>
                                              <p:pRg st="2" end="2"/>
                                            </p:txEl>
                                          </p:spTgt>
                                        </p:tgtEl>
                                        <p:attrNameLst>
                                          <p:attrName>style.visibility</p:attrName>
                                        </p:attrNameLst>
                                      </p:cBhvr>
                                      <p:to>
                                        <p:strVal val="visible"/>
                                      </p:to>
                                    </p:set>
                                    <p:anim calcmode="lin" valueType="num">
                                      <p:cBhvr additive="base">
                                        <p:cTn id="13" dur="500" fill="hold"/>
                                        <p:tgtEl>
                                          <p:spTgt spid="2150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15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1507">
                                            <p:txEl>
                                              <p:pRg st="3" end="3"/>
                                            </p:txEl>
                                          </p:spTgt>
                                        </p:tgtEl>
                                        <p:attrNameLst>
                                          <p:attrName>style.visibility</p:attrName>
                                        </p:attrNameLst>
                                      </p:cBhvr>
                                      <p:to>
                                        <p:strVal val="visible"/>
                                      </p:to>
                                    </p:set>
                                    <p:anim calcmode="lin" valueType="num">
                                      <p:cBhvr additive="base">
                                        <p:cTn id="19" dur="500" fill="hold"/>
                                        <p:tgtEl>
                                          <p:spTgt spid="2150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150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1507">
                                            <p:txEl>
                                              <p:pRg st="5" end="5"/>
                                            </p:txEl>
                                          </p:spTgt>
                                        </p:tgtEl>
                                        <p:attrNameLst>
                                          <p:attrName>style.visibility</p:attrName>
                                        </p:attrNameLst>
                                      </p:cBhvr>
                                      <p:to>
                                        <p:strVal val="visible"/>
                                      </p:to>
                                    </p:set>
                                    <p:anim calcmode="lin" valueType="num">
                                      <p:cBhvr additive="base">
                                        <p:cTn id="25" dur="500" fill="hold"/>
                                        <p:tgtEl>
                                          <p:spTgt spid="21507">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150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noFill/>
          <a:ln/>
        </p:spPr>
        <p:txBody>
          <a:bodyPr lIns="92075" tIns="46037" rIns="92075" bIns="46037"/>
          <a:lstStyle/>
          <a:p>
            <a:r>
              <a:rPr lang="en-US"/>
              <a:t>AGREE/DISAGREE</a:t>
            </a:r>
          </a:p>
        </p:txBody>
      </p:sp>
      <p:graphicFrame>
        <p:nvGraphicFramePr>
          <p:cNvPr id="23556" name="Object 4"/>
          <p:cNvGraphicFramePr>
            <a:graphicFrameLocks/>
          </p:cNvGraphicFramePr>
          <p:nvPr/>
        </p:nvGraphicFramePr>
        <p:xfrm>
          <a:off x="228600" y="1519238"/>
          <a:ext cx="8054975" cy="8364537"/>
        </p:xfrm>
        <a:graphic>
          <a:graphicData uri="http://schemas.openxmlformats.org/presentationml/2006/ole">
            <p:oleObj spid="_x0000_s23556" name="Document" r:id="rId4" imgW="7944516" imgH="8220017" progId="Word.Document.8">
              <p:embed/>
            </p:oleObj>
          </a:graphicData>
        </a:graphic>
      </p:graphicFrame>
    </p:spTree>
  </p:cSld>
  <p:clrMapOvr>
    <a:masterClrMapping/>
  </p:clrMapOvr>
  <p:transition>
    <p:cover dir="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Rot="1" noChangeArrowheads="1"/>
          </p:cNvSpPr>
          <p:nvPr>
            <p:ph type="title"/>
          </p:nvPr>
        </p:nvSpPr>
        <p:spPr>
          <a:noFill/>
          <a:ln/>
        </p:spPr>
        <p:txBody>
          <a:bodyPr lIns="92075" tIns="46037" rIns="92075" bIns="46037"/>
          <a:lstStyle/>
          <a:p>
            <a:r>
              <a:rPr lang="en-US"/>
              <a:t>AGREE/DISAGREE</a:t>
            </a:r>
          </a:p>
        </p:txBody>
      </p:sp>
      <p:graphicFrame>
        <p:nvGraphicFramePr>
          <p:cNvPr id="88068" name="Object 4"/>
          <p:cNvGraphicFramePr>
            <a:graphicFrameLocks/>
          </p:cNvGraphicFramePr>
          <p:nvPr/>
        </p:nvGraphicFramePr>
        <p:xfrm>
          <a:off x="646113" y="1639888"/>
          <a:ext cx="7959725" cy="8283575"/>
        </p:xfrm>
        <a:graphic>
          <a:graphicData uri="http://schemas.openxmlformats.org/presentationml/2006/ole">
            <p:oleObj spid="_x0000_s88068" name="Document" r:id="rId4" imgW="7961316" imgH="8287143" progId="Word.Document.8">
              <p:embed/>
            </p:oleObj>
          </a:graphicData>
        </a:graphic>
      </p:graphicFrame>
    </p:spTree>
  </p:cSld>
  <p:clrMapOvr>
    <a:masterClrMapping/>
  </p:clrMapOvr>
  <p:transition>
    <p:cover dir="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noFill/>
          <a:ln/>
        </p:spPr>
        <p:txBody>
          <a:bodyPr lIns="92075" tIns="46037" rIns="92075" bIns="46037"/>
          <a:lstStyle/>
          <a:p>
            <a:r>
              <a:rPr lang="en-US" sz="4000" b="1" dirty="0">
                <a:solidFill>
                  <a:srgbClr val="FF0000"/>
                </a:solidFill>
              </a:rPr>
              <a:t>CHARACTERISTICS OF INTELLIGENT BEHAVIOR</a:t>
            </a:r>
          </a:p>
        </p:txBody>
      </p:sp>
      <p:sp>
        <p:nvSpPr>
          <p:cNvPr id="25603" name="Rectangle 3"/>
          <p:cNvSpPr>
            <a:spLocks noGrp="1" noRot="1" noChangeArrowheads="1"/>
          </p:cNvSpPr>
          <p:nvPr>
            <p:ph type="body" idx="1"/>
          </p:nvPr>
        </p:nvSpPr>
        <p:spPr>
          <a:noFill/>
          <a:ln/>
        </p:spPr>
        <p:txBody>
          <a:bodyPr lIns="92075" tIns="46037" rIns="92075" bIns="46037"/>
          <a:lstStyle/>
          <a:p>
            <a:pPr>
              <a:buClrTx/>
              <a:buSzPct val="90000"/>
              <a:buFont typeface="Monotype Sorts" pitchFamily="2" charset="2"/>
              <a:buChar char=""/>
            </a:pPr>
            <a:r>
              <a:rPr lang="en-US" b="1"/>
              <a:t>PERSISTENCE</a:t>
            </a:r>
          </a:p>
          <a:p>
            <a:pPr>
              <a:buClrTx/>
              <a:buSzPct val="90000"/>
              <a:buFont typeface="Monotype Sorts" pitchFamily="2" charset="2"/>
              <a:buChar char=""/>
            </a:pPr>
            <a:r>
              <a:rPr lang="en-US" b="1"/>
              <a:t>DECREASING IMPULSIVITY</a:t>
            </a:r>
          </a:p>
          <a:p>
            <a:pPr>
              <a:buClrTx/>
              <a:buSzPct val="90000"/>
              <a:buFont typeface="Monotype Sorts" pitchFamily="2" charset="2"/>
              <a:buChar char=""/>
            </a:pPr>
            <a:r>
              <a:rPr lang="en-US" b="1"/>
              <a:t>EMPATHIC LISTENING</a:t>
            </a:r>
          </a:p>
          <a:p>
            <a:pPr>
              <a:buClrTx/>
              <a:buSzPct val="90000"/>
              <a:buFont typeface="Monotype Sorts" pitchFamily="2" charset="2"/>
              <a:buChar char=""/>
            </a:pPr>
            <a:r>
              <a:rPr lang="en-US" b="1"/>
              <a:t>FLEXIBILITY IN THINKING</a:t>
            </a:r>
          </a:p>
          <a:p>
            <a:pPr>
              <a:buClrTx/>
              <a:buSzPct val="90000"/>
              <a:buFont typeface="Monotype Sorts" pitchFamily="2" charset="2"/>
              <a:buChar char=""/>
            </a:pPr>
            <a:r>
              <a:rPr lang="en-US" b="1"/>
              <a:t>METACOGNITIVE AWARENESS</a:t>
            </a:r>
          </a:p>
          <a:p>
            <a:pPr>
              <a:buClrTx/>
              <a:buSzPct val="90000"/>
              <a:buFont typeface="Monotype Sorts" pitchFamily="2" charset="2"/>
              <a:buChar char=""/>
            </a:pPr>
            <a:r>
              <a:rPr lang="en-US" b="1"/>
              <a:t>CHECKING FOR ACCURACY</a:t>
            </a:r>
          </a:p>
          <a:p>
            <a:pPr>
              <a:buClrTx/>
              <a:buSzPct val="90000"/>
              <a:buFont typeface="Monotype Sorts" pitchFamily="2" charset="2"/>
              <a:buNone/>
            </a:pPr>
            <a:endParaRPr lang="en-US" b="1"/>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dissolve">
                                      <p:cBhvr>
                                        <p:cTn id="7" dur="500"/>
                                        <p:tgtEl>
                                          <p:spTgt spid="256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dissolve">
                                      <p:cBhvr>
                                        <p:cTn id="12" dur="500"/>
                                        <p:tgtEl>
                                          <p:spTgt spid="256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dissolve">
                                      <p:cBhvr>
                                        <p:cTn id="17" dur="500"/>
                                        <p:tgtEl>
                                          <p:spTgt spid="256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5603">
                                            <p:txEl>
                                              <p:pRg st="3" end="3"/>
                                            </p:txEl>
                                          </p:spTgt>
                                        </p:tgtEl>
                                        <p:attrNameLst>
                                          <p:attrName>style.visibility</p:attrName>
                                        </p:attrNameLst>
                                      </p:cBhvr>
                                      <p:to>
                                        <p:strVal val="visible"/>
                                      </p:to>
                                    </p:set>
                                    <p:animEffect transition="in" filter="dissolve">
                                      <p:cBhvr>
                                        <p:cTn id="22" dur="500"/>
                                        <p:tgtEl>
                                          <p:spTgt spid="2560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5603">
                                            <p:txEl>
                                              <p:pRg st="4" end="4"/>
                                            </p:txEl>
                                          </p:spTgt>
                                        </p:tgtEl>
                                        <p:attrNameLst>
                                          <p:attrName>style.visibility</p:attrName>
                                        </p:attrNameLst>
                                      </p:cBhvr>
                                      <p:to>
                                        <p:strVal val="visible"/>
                                      </p:to>
                                    </p:set>
                                    <p:animEffect transition="in" filter="dissolve">
                                      <p:cBhvr>
                                        <p:cTn id="27" dur="500"/>
                                        <p:tgtEl>
                                          <p:spTgt spid="2560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5603">
                                            <p:txEl>
                                              <p:pRg st="5" end="5"/>
                                            </p:txEl>
                                          </p:spTgt>
                                        </p:tgtEl>
                                        <p:attrNameLst>
                                          <p:attrName>style.visibility</p:attrName>
                                        </p:attrNameLst>
                                      </p:cBhvr>
                                      <p:to>
                                        <p:strVal val="visible"/>
                                      </p:to>
                                    </p:set>
                                    <p:animEffect transition="in" filter="dissolve">
                                      <p:cBhvr>
                                        <p:cTn id="32" dur="500"/>
                                        <p:tgtEl>
                                          <p:spTgt spid="2560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noFill/>
          <a:ln/>
        </p:spPr>
        <p:txBody>
          <a:bodyPr lIns="92075" tIns="46037" rIns="92075" bIns="46037"/>
          <a:lstStyle/>
          <a:p>
            <a:r>
              <a:rPr lang="en-US" sz="4000" b="1" dirty="0">
                <a:solidFill>
                  <a:srgbClr val="FF0000"/>
                </a:solidFill>
              </a:rPr>
              <a:t>CHARACTERISTICS OF INTELLIGENT BEHAVIOR</a:t>
            </a:r>
          </a:p>
        </p:txBody>
      </p:sp>
      <p:sp>
        <p:nvSpPr>
          <p:cNvPr id="27651" name="Rectangle 3"/>
          <p:cNvSpPr>
            <a:spLocks noGrp="1" noRot="1" noChangeArrowheads="1"/>
          </p:cNvSpPr>
          <p:nvPr>
            <p:ph type="body" idx="1"/>
          </p:nvPr>
        </p:nvSpPr>
        <p:spPr>
          <a:noFill/>
          <a:ln/>
        </p:spPr>
        <p:txBody>
          <a:bodyPr lIns="92075" tIns="46037" rIns="92075" bIns="46037"/>
          <a:lstStyle/>
          <a:p>
            <a:pPr>
              <a:buClrTx/>
              <a:buSzPct val="90000"/>
              <a:buFont typeface="Monotype Sorts" pitchFamily="2" charset="2"/>
              <a:buChar char=""/>
            </a:pPr>
            <a:r>
              <a:rPr lang="en-US" b="1"/>
              <a:t>QUESTIONING</a:t>
            </a:r>
          </a:p>
          <a:p>
            <a:pPr>
              <a:buClrTx/>
              <a:buSzPct val="90000"/>
              <a:buFont typeface="Monotype Sorts" pitchFamily="2" charset="2"/>
              <a:buChar char=""/>
            </a:pPr>
            <a:r>
              <a:rPr lang="en-US" b="1"/>
              <a:t>PROBLEM POSING</a:t>
            </a:r>
          </a:p>
          <a:p>
            <a:pPr>
              <a:buClrTx/>
              <a:buSzPct val="90000"/>
              <a:buFont typeface="Monotype Sorts" pitchFamily="2" charset="2"/>
              <a:buChar char=""/>
            </a:pPr>
            <a:r>
              <a:rPr lang="en-US" b="1"/>
              <a:t>DRAWING ON PAST KNOWLEDGE</a:t>
            </a:r>
          </a:p>
          <a:p>
            <a:pPr>
              <a:buClrTx/>
              <a:buSzPct val="90000"/>
              <a:buFont typeface="Monotype Sorts" pitchFamily="2" charset="2"/>
              <a:buChar char=""/>
            </a:pPr>
            <a:r>
              <a:rPr lang="en-US" b="1"/>
              <a:t>APPLYING TO NEW SITUATIONS</a:t>
            </a:r>
          </a:p>
          <a:p>
            <a:pPr>
              <a:buClrTx/>
              <a:buSzPct val="90000"/>
              <a:buFont typeface="Monotype Sorts" pitchFamily="2" charset="2"/>
              <a:buChar char=""/>
            </a:pPr>
            <a:r>
              <a:rPr lang="en-US" b="1"/>
              <a:t>PRECISION OF LANGUAGE AND THOUGHT</a:t>
            </a:r>
          </a:p>
          <a:p>
            <a:pPr>
              <a:buClrTx/>
              <a:buSzPct val="90000"/>
              <a:buFont typeface="Monotype Sorts" pitchFamily="2" charset="2"/>
              <a:buChar char=""/>
            </a:pPr>
            <a:r>
              <a:rPr lang="en-US" b="1"/>
              <a:t>USING ALL THE SENSES</a:t>
            </a: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barn(outHorizontal)">
                                      <p:cBhvr>
                                        <p:cTn id="7" dur="500"/>
                                        <p:tgtEl>
                                          <p:spTgt spid="276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barn(outHorizontal)">
                                      <p:cBhvr>
                                        <p:cTn id="12" dur="500"/>
                                        <p:tgtEl>
                                          <p:spTgt spid="276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42" fill="hold" grpId="0" nodeType="clickEffect">
                                  <p:stCondLst>
                                    <p:cond delay="0"/>
                                  </p:stCondLst>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barn(outHorizontal)">
                                      <p:cBhvr>
                                        <p:cTn id="17" dur="500"/>
                                        <p:tgtEl>
                                          <p:spTgt spid="276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42" fill="hold" grpId="0" nodeType="clickEffect">
                                  <p:stCondLst>
                                    <p:cond delay="0"/>
                                  </p:stCondLst>
                                  <p:childTnLst>
                                    <p:set>
                                      <p:cBhvr>
                                        <p:cTn id="21" dur="1" fill="hold">
                                          <p:stCondLst>
                                            <p:cond delay="0"/>
                                          </p:stCondLst>
                                        </p:cTn>
                                        <p:tgtEl>
                                          <p:spTgt spid="27651">
                                            <p:txEl>
                                              <p:pRg st="3" end="3"/>
                                            </p:txEl>
                                          </p:spTgt>
                                        </p:tgtEl>
                                        <p:attrNameLst>
                                          <p:attrName>style.visibility</p:attrName>
                                        </p:attrNameLst>
                                      </p:cBhvr>
                                      <p:to>
                                        <p:strVal val="visible"/>
                                      </p:to>
                                    </p:set>
                                    <p:animEffect transition="in" filter="barn(outHorizontal)">
                                      <p:cBhvr>
                                        <p:cTn id="22" dur="500"/>
                                        <p:tgtEl>
                                          <p:spTgt spid="2765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42" fill="hold" grpId="0" nodeType="clickEffect">
                                  <p:stCondLst>
                                    <p:cond delay="0"/>
                                  </p:stCondLst>
                                  <p:childTnLst>
                                    <p:set>
                                      <p:cBhvr>
                                        <p:cTn id="26" dur="1" fill="hold">
                                          <p:stCondLst>
                                            <p:cond delay="0"/>
                                          </p:stCondLst>
                                        </p:cTn>
                                        <p:tgtEl>
                                          <p:spTgt spid="27651">
                                            <p:txEl>
                                              <p:pRg st="4" end="4"/>
                                            </p:txEl>
                                          </p:spTgt>
                                        </p:tgtEl>
                                        <p:attrNameLst>
                                          <p:attrName>style.visibility</p:attrName>
                                        </p:attrNameLst>
                                      </p:cBhvr>
                                      <p:to>
                                        <p:strVal val="visible"/>
                                      </p:to>
                                    </p:set>
                                    <p:animEffect transition="in" filter="barn(outHorizontal)">
                                      <p:cBhvr>
                                        <p:cTn id="27" dur="500"/>
                                        <p:tgtEl>
                                          <p:spTgt spid="2765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42" fill="hold" grpId="0" nodeType="clickEffect">
                                  <p:stCondLst>
                                    <p:cond delay="0"/>
                                  </p:stCondLst>
                                  <p:childTnLst>
                                    <p:set>
                                      <p:cBhvr>
                                        <p:cTn id="31" dur="1" fill="hold">
                                          <p:stCondLst>
                                            <p:cond delay="0"/>
                                          </p:stCondLst>
                                        </p:cTn>
                                        <p:tgtEl>
                                          <p:spTgt spid="27651">
                                            <p:txEl>
                                              <p:pRg st="5" end="5"/>
                                            </p:txEl>
                                          </p:spTgt>
                                        </p:tgtEl>
                                        <p:attrNameLst>
                                          <p:attrName>style.visibility</p:attrName>
                                        </p:attrNameLst>
                                      </p:cBhvr>
                                      <p:to>
                                        <p:strVal val="visible"/>
                                      </p:to>
                                    </p:set>
                                    <p:animEffect transition="in" filter="barn(outHorizontal)">
                                      <p:cBhvr>
                                        <p:cTn id="32" dur="500"/>
                                        <p:tgtEl>
                                          <p:spTgt spid="276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a:noFill/>
          <a:ln/>
        </p:spPr>
        <p:txBody>
          <a:bodyPr lIns="92075" tIns="46037" rIns="92075" bIns="46037"/>
          <a:lstStyle/>
          <a:p>
            <a:r>
              <a:rPr lang="en-US" sz="4000" b="1" dirty="0">
                <a:solidFill>
                  <a:srgbClr val="FF0000"/>
                </a:solidFill>
              </a:rPr>
              <a:t>CHARACTERISTICS OF INTELLIGENT BEHAVIOR</a:t>
            </a:r>
          </a:p>
        </p:txBody>
      </p:sp>
      <p:sp>
        <p:nvSpPr>
          <p:cNvPr id="29699" name="Rectangle 3"/>
          <p:cNvSpPr>
            <a:spLocks noGrp="1" noRot="1" noChangeArrowheads="1"/>
          </p:cNvSpPr>
          <p:nvPr>
            <p:ph type="body" idx="1"/>
          </p:nvPr>
        </p:nvSpPr>
        <p:spPr>
          <a:noFill/>
          <a:ln/>
        </p:spPr>
        <p:txBody>
          <a:bodyPr lIns="92075" tIns="46037" rIns="92075" bIns="46037"/>
          <a:lstStyle/>
          <a:p>
            <a:pPr>
              <a:buFont typeface="Wingdings" pitchFamily="2" charset="2"/>
              <a:buNone/>
            </a:pPr>
            <a:endParaRPr lang="en-US" b="1"/>
          </a:p>
          <a:p>
            <a:pPr>
              <a:buClrTx/>
              <a:buSzPct val="90000"/>
              <a:buFont typeface="Monotype Sorts" pitchFamily="2" charset="2"/>
              <a:buChar char=""/>
            </a:pPr>
            <a:r>
              <a:rPr lang="en-US" b="1"/>
              <a:t>INGENUITY, ORIGINALITY, INSIGHTFULNESS &amp; CREATIVITY</a:t>
            </a:r>
          </a:p>
          <a:p>
            <a:pPr>
              <a:buClrTx/>
              <a:buSzPct val="90000"/>
              <a:buFont typeface="Monotype Sorts" pitchFamily="2" charset="2"/>
              <a:buChar char=""/>
            </a:pPr>
            <a:r>
              <a:rPr lang="en-US" b="1"/>
              <a:t>INQUISITIVENESS AND CURIOSITY</a:t>
            </a:r>
          </a:p>
          <a:p>
            <a:pPr>
              <a:buClrTx/>
              <a:buSzPct val="90000"/>
              <a:buFont typeface="Monotype Sorts" pitchFamily="2" charset="2"/>
              <a:buChar char=""/>
            </a:pPr>
            <a:r>
              <a:rPr lang="en-US" b="1"/>
              <a:t>ENJOYMENT OF PROBLEM SOLVING</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9699">
                                            <p:txEl>
                                              <p:pRg st="1" end="1"/>
                                            </p:txEl>
                                          </p:spTgt>
                                        </p:tgtEl>
                                        <p:attrNameLst>
                                          <p:attrName>style.visibility</p:attrName>
                                        </p:attrNameLst>
                                      </p:cBhvr>
                                      <p:to>
                                        <p:strVal val="visible"/>
                                      </p:to>
                                    </p:set>
                                    <p:animEffect transition="in" filter="wipe(right)">
                                      <p:cBhvr>
                                        <p:cTn id="7" dur="500"/>
                                        <p:tgtEl>
                                          <p:spTgt spid="2969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29699">
                                            <p:txEl>
                                              <p:pRg st="2" end="2"/>
                                            </p:txEl>
                                          </p:spTgt>
                                        </p:tgtEl>
                                        <p:attrNameLst>
                                          <p:attrName>style.visibility</p:attrName>
                                        </p:attrNameLst>
                                      </p:cBhvr>
                                      <p:to>
                                        <p:strVal val="visible"/>
                                      </p:to>
                                    </p:set>
                                    <p:animEffect transition="in" filter="wipe(right)">
                                      <p:cBhvr>
                                        <p:cTn id="12" dur="500"/>
                                        <p:tgtEl>
                                          <p:spTgt spid="296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29699">
                                            <p:txEl>
                                              <p:pRg st="3" end="3"/>
                                            </p:txEl>
                                          </p:spTgt>
                                        </p:tgtEl>
                                        <p:attrNameLst>
                                          <p:attrName>style.visibility</p:attrName>
                                        </p:attrNameLst>
                                      </p:cBhvr>
                                      <p:to>
                                        <p:strVal val="visible"/>
                                      </p:to>
                                    </p:set>
                                    <p:animEffect transition="in" filter="wipe(right)">
                                      <p:cBhvr>
                                        <p:cTn id="17" dur="500"/>
                                        <p:tgtEl>
                                          <p:spTgt spid="296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a:noFill/>
          <a:ln/>
        </p:spPr>
        <p:txBody>
          <a:bodyPr lIns="92075" tIns="46037" rIns="92075" bIns="46037"/>
          <a:lstStyle/>
          <a:p>
            <a:r>
              <a:rPr lang="en-US" sz="4000" b="1" dirty="0">
                <a:solidFill>
                  <a:srgbClr val="FFFF00"/>
                </a:solidFill>
              </a:rPr>
              <a:t>HOW TO PROMOTE COOPERATIVE LEARNING</a:t>
            </a:r>
          </a:p>
        </p:txBody>
      </p:sp>
      <p:graphicFrame>
        <p:nvGraphicFramePr>
          <p:cNvPr id="31747" name="Object 3"/>
          <p:cNvGraphicFramePr>
            <a:graphicFrameLocks/>
          </p:cNvGraphicFramePr>
          <p:nvPr>
            <p:ph idx="1"/>
          </p:nvPr>
        </p:nvGraphicFramePr>
        <p:xfrm>
          <a:off x="1562100" y="1676400"/>
          <a:ext cx="5605463" cy="3686175"/>
        </p:xfrm>
        <a:graphic>
          <a:graphicData uri="http://schemas.openxmlformats.org/presentationml/2006/ole">
            <p:oleObj spid="_x0000_s31747" name="ClipArt" r:id="rId4" imgW="715459" imgH="715459" progId="MS_ClipArt_Gallery.2">
              <p:embed/>
            </p:oleObj>
          </a:graphicData>
        </a:graphic>
      </p:graphicFrame>
      <p:sp>
        <p:nvSpPr>
          <p:cNvPr id="31748" name="Rectangle 4"/>
          <p:cNvSpPr>
            <a:spLocks noChangeArrowheads="1"/>
          </p:cNvSpPr>
          <p:nvPr/>
        </p:nvSpPr>
        <p:spPr bwMode="auto">
          <a:xfrm>
            <a:off x="1828800" y="5622925"/>
            <a:ext cx="5562600" cy="641350"/>
          </a:xfrm>
          <a:prstGeom prst="rect">
            <a:avLst/>
          </a:prstGeom>
          <a:noFill/>
          <a:ln w="9525">
            <a:noFill/>
            <a:miter lim="800000"/>
            <a:headEnd/>
            <a:tailEnd/>
          </a:ln>
          <a:effectLst/>
        </p:spPr>
        <p:txBody>
          <a:bodyPr lIns="92075" tIns="46037" rIns="92075" bIns="46037">
            <a:spAutoFit/>
          </a:bodyPr>
          <a:lstStyle/>
          <a:p>
            <a:pPr algn="ctr" eaLnBrk="0" fontAlgn="base" hangingPunct="0">
              <a:spcBef>
                <a:spcPct val="0"/>
              </a:spcBef>
              <a:spcAft>
                <a:spcPct val="0"/>
              </a:spcAft>
            </a:pPr>
            <a:r>
              <a:rPr lang="en-US" sz="3600" dirty="0">
                <a:solidFill>
                  <a:srgbClr val="FFFF00"/>
                </a:solidFill>
                <a:latin typeface="Times New Roman" pitchFamily="18" charset="0"/>
              </a:rPr>
              <a:t>THE GOOSE STORY</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Rot="1" noChangeArrowheads="1"/>
          </p:cNvSpPr>
          <p:nvPr>
            <p:ph type="ctrTitle"/>
          </p:nvPr>
        </p:nvSpPr>
        <p:spPr>
          <a:xfrm>
            <a:off x="685800" y="914400"/>
            <a:ext cx="7772400" cy="685800"/>
          </a:xfrm>
          <a:noFill/>
          <a:ln/>
        </p:spPr>
        <p:txBody>
          <a:bodyPr lIns="92075" tIns="46037" rIns="92075" bIns="46037"/>
          <a:lstStyle/>
          <a:p>
            <a:r>
              <a:rPr lang="en-US" dirty="0">
                <a:solidFill>
                  <a:srgbClr val="FFFF00"/>
                </a:solidFill>
              </a:rPr>
              <a:t>THE GOOSE STORY</a:t>
            </a:r>
          </a:p>
        </p:txBody>
      </p:sp>
      <p:sp>
        <p:nvSpPr>
          <p:cNvPr id="33795" name="Rectangle 3"/>
          <p:cNvSpPr>
            <a:spLocks noGrp="1" noRot="1" noChangeArrowheads="1"/>
          </p:cNvSpPr>
          <p:nvPr>
            <p:ph type="subTitle" idx="1"/>
          </p:nvPr>
        </p:nvSpPr>
        <p:spPr>
          <a:xfrm>
            <a:off x="1371600" y="1676400"/>
            <a:ext cx="6400800" cy="4495800"/>
          </a:xfrm>
          <a:noFill/>
          <a:ln/>
        </p:spPr>
        <p:txBody>
          <a:bodyPr lIns="92075" tIns="46037" rIns="92075" bIns="46037"/>
          <a:lstStyle/>
          <a:p>
            <a:pPr marL="342900" indent="-342900" algn="l"/>
            <a:r>
              <a:rPr lang="en-US" sz="2800"/>
              <a:t>Next fall when you see geese heading south for the winter flying along in a “V” formation, you might be interested in knowing why they fly that way.  It has been learned that as each bird flaps its wings, it creates an uplift for the bird immediately following.  By flying in a “V” formation, the whole flock adds at least 71% greater flying range than if each bird flew on its own.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wipe(left)">
                                      <p:cBhvr>
                                        <p:cTn id="7" dur="500"/>
                                        <p:tgtEl>
                                          <p:spTgt spid="337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Rot="1" noChangeArrowheads="1"/>
          </p:cNvSpPr>
          <p:nvPr>
            <p:ph type="subTitle" idx="1"/>
          </p:nvPr>
        </p:nvSpPr>
        <p:spPr>
          <a:xfrm>
            <a:off x="990600" y="609600"/>
            <a:ext cx="7543800" cy="5562600"/>
          </a:xfrm>
          <a:noFill/>
          <a:ln/>
        </p:spPr>
        <p:txBody>
          <a:bodyPr lIns="92075" tIns="46037" rIns="92075" bIns="46037"/>
          <a:lstStyle/>
          <a:p>
            <a:pPr marL="342900" indent="-342900" algn="l"/>
            <a:r>
              <a:rPr lang="en-US" dirty="0"/>
              <a:t> </a:t>
            </a:r>
            <a:r>
              <a:rPr lang="en-US" sz="2800" b="1" dirty="0">
                <a:solidFill>
                  <a:schemeClr val="tx2"/>
                </a:solidFill>
              </a:rPr>
              <a:t>People who share common direction and sense of community can get where they are traveling on the thrust of one another</a:t>
            </a:r>
            <a:r>
              <a:rPr lang="en-US" sz="2800" dirty="0">
                <a:solidFill>
                  <a:schemeClr val="tx2"/>
                </a:solidFill>
              </a:rPr>
              <a:t>.</a:t>
            </a:r>
            <a:r>
              <a:rPr lang="en-US" dirty="0">
                <a:solidFill>
                  <a:schemeClr val="tx2"/>
                </a:solidFill>
              </a:rPr>
              <a:t> </a:t>
            </a:r>
            <a:r>
              <a:rPr lang="en-US" sz="2800" dirty="0"/>
              <a:t>Whenever a goose falls out of formation, it suddenly feels a drag and resistance of trying to go it alone, and quickly gets into formation to take advantage of the lifting power of the bird immediately in front.</a:t>
            </a:r>
            <a:r>
              <a:rPr lang="en-US" sz="2800" b="1" dirty="0">
                <a:solidFill>
                  <a:schemeClr val="tx2"/>
                </a:solidFill>
              </a:rPr>
              <a:t>  If we have as much sense as a goose, we will stay in formation with those who are headed the same way we are going.</a:t>
            </a: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randombar(horizontal)">
                                      <p:cBhvr>
                                        <p:cTn id="7" dur="500"/>
                                        <p:tgtEl>
                                          <p:spTgt spid="3584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a:noFill/>
          <a:ln/>
        </p:spPr>
        <p:txBody>
          <a:bodyPr lIns="92075" tIns="46037" rIns="92075" bIns="46037"/>
          <a:lstStyle/>
          <a:p>
            <a:r>
              <a:rPr lang="en-US"/>
              <a:t>A Definition and a Distinction</a:t>
            </a:r>
            <a:br>
              <a:rPr lang="en-US"/>
            </a:br>
            <a:endParaRPr lang="en-US"/>
          </a:p>
        </p:txBody>
      </p:sp>
      <p:sp>
        <p:nvSpPr>
          <p:cNvPr id="6147" name="Rectangle 3"/>
          <p:cNvSpPr>
            <a:spLocks noGrp="1" noRot="1" noChangeArrowheads="1"/>
          </p:cNvSpPr>
          <p:nvPr>
            <p:ph type="body" idx="1"/>
          </p:nvPr>
        </p:nvSpPr>
        <p:spPr>
          <a:noFill/>
          <a:ln/>
        </p:spPr>
        <p:txBody>
          <a:bodyPr lIns="92075" tIns="46037" rIns="92075" bIns="46037"/>
          <a:lstStyle/>
          <a:p>
            <a:r>
              <a:rPr lang="en-US" dirty="0"/>
              <a:t>Cooperative learning is the presence of joint goals, mutual rewards, shared resources and complementary roles among members of a </a:t>
            </a:r>
            <a:r>
              <a:rPr lang="en-US" dirty="0" smtClean="0"/>
              <a:t>learning group</a:t>
            </a:r>
            <a:endParaRPr lang="en-US" dirty="0"/>
          </a:p>
          <a:p>
            <a:r>
              <a:rPr lang="en-US" dirty="0"/>
              <a:t>Competitive learning conversely is the presence of a goal or reward that only one or a few group member(s) could achieve be outperforming the others.</a:t>
            </a: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barn(inVertical)">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barn(inVertical)">
                                      <p:cBhvr>
                                        <p:cTn id="12" dur="500"/>
                                        <p:tgtEl>
                                          <p:spTgt spid="61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Rot="1" noChangeArrowheads="1"/>
          </p:cNvSpPr>
          <p:nvPr>
            <p:ph type="subTitle" idx="1"/>
          </p:nvPr>
        </p:nvSpPr>
        <p:spPr>
          <a:xfrm>
            <a:off x="1143000" y="762000"/>
            <a:ext cx="6934200" cy="5867400"/>
          </a:xfrm>
          <a:noFill/>
          <a:ln/>
        </p:spPr>
        <p:txBody>
          <a:bodyPr lIns="92075" tIns="46037" rIns="92075" bIns="46037"/>
          <a:lstStyle/>
          <a:p>
            <a:pPr marL="342900" indent="-342900" algn="l"/>
            <a:r>
              <a:rPr lang="en-US" sz="2800" dirty="0"/>
              <a:t>When the lead goose gets tired, he rotates back in the wing and another goose flies to point.  </a:t>
            </a:r>
            <a:r>
              <a:rPr lang="en-US" sz="2800" b="1" dirty="0">
                <a:solidFill>
                  <a:schemeClr val="tx2"/>
                </a:solidFill>
              </a:rPr>
              <a:t>It pays to take turns doing hard jobs.</a:t>
            </a:r>
          </a:p>
          <a:p>
            <a:pPr marL="342900" indent="-342900" algn="l"/>
            <a:r>
              <a:rPr lang="en-US" sz="2800" dirty="0"/>
              <a:t>The geese honk from behind to encourage those up front to keep up their speed.. </a:t>
            </a:r>
            <a:r>
              <a:rPr lang="en-US" sz="2800" b="1" dirty="0">
                <a:solidFill>
                  <a:schemeClr val="tx2"/>
                </a:solidFill>
              </a:rPr>
              <a:t>An encouraging word goes a long way</a:t>
            </a:r>
            <a:endParaRPr lang="en-US" sz="2800" dirty="0"/>
          </a:p>
          <a:p>
            <a:pPr marL="342900" indent="-342900" algn="l"/>
            <a:r>
              <a:rPr lang="en-US" sz="2800" dirty="0"/>
              <a:t>Finally, when a goose gets sick, or is wounded by a gun shot and falls out, two geese fall out of formation and follow him down to help and protect him.</a:t>
            </a: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7890">
                                            <p:txEl>
                                              <p:pRg st="0" end="0"/>
                                            </p:txEl>
                                          </p:spTgt>
                                        </p:tgtEl>
                                        <p:attrNameLst>
                                          <p:attrName>style.visibility</p:attrName>
                                        </p:attrNameLst>
                                      </p:cBhvr>
                                      <p:to>
                                        <p:strVal val="visible"/>
                                      </p:to>
                                    </p:set>
                                    <p:animEffect transition="in" filter="strips(downRight)">
                                      <p:cBhvr>
                                        <p:cTn id="7" dur="500"/>
                                        <p:tgtEl>
                                          <p:spTgt spid="3789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7890">
                                            <p:txEl>
                                              <p:pRg st="1" end="1"/>
                                            </p:txEl>
                                          </p:spTgt>
                                        </p:tgtEl>
                                        <p:attrNameLst>
                                          <p:attrName>style.visibility</p:attrName>
                                        </p:attrNameLst>
                                      </p:cBhvr>
                                      <p:to>
                                        <p:strVal val="visible"/>
                                      </p:to>
                                    </p:set>
                                    <p:animEffect transition="in" filter="strips(downRight)">
                                      <p:cBhvr>
                                        <p:cTn id="12" dur="500"/>
                                        <p:tgtEl>
                                          <p:spTgt spid="3789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37890">
                                            <p:txEl>
                                              <p:pRg st="2" end="2"/>
                                            </p:txEl>
                                          </p:spTgt>
                                        </p:tgtEl>
                                        <p:attrNameLst>
                                          <p:attrName>style.visibility</p:attrName>
                                        </p:attrNameLst>
                                      </p:cBhvr>
                                      <p:to>
                                        <p:strVal val="visible"/>
                                      </p:to>
                                    </p:set>
                                    <p:animEffect transition="in" filter="strips(downRight)">
                                      <p:cBhvr>
                                        <p:cTn id="17" dur="500"/>
                                        <p:tgtEl>
                                          <p:spTgt spid="3789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Rot="1" noChangeArrowheads="1"/>
          </p:cNvSpPr>
          <p:nvPr>
            <p:ph type="body" sz="half" idx="1"/>
          </p:nvPr>
        </p:nvSpPr>
        <p:spPr>
          <a:xfrm>
            <a:off x="301624" y="1676400"/>
            <a:ext cx="4498975" cy="4876800"/>
          </a:xfrm>
          <a:noFill/>
          <a:ln/>
        </p:spPr>
        <p:txBody>
          <a:bodyPr lIns="92075" tIns="46037" rIns="92075" bIns="46037"/>
          <a:lstStyle/>
          <a:p>
            <a:pPr>
              <a:buFont typeface="Wingdings" pitchFamily="2" charset="2"/>
              <a:buNone/>
            </a:pPr>
            <a:r>
              <a:rPr lang="en-US" sz="2400" dirty="0"/>
              <a:t>They stay with him until he is either able to fly or until he is dead, and they launch out on their own or with another formation to catch up with the group.   </a:t>
            </a:r>
          </a:p>
          <a:p>
            <a:pPr>
              <a:buFont typeface="Wingdings" pitchFamily="2" charset="2"/>
              <a:buNone/>
            </a:pPr>
            <a:r>
              <a:rPr lang="en-US" sz="2400" b="1" dirty="0">
                <a:solidFill>
                  <a:schemeClr val="tx2"/>
                </a:solidFill>
              </a:rPr>
              <a:t>If we have the sense of a goose we will stand by each other like that.</a:t>
            </a:r>
            <a:endParaRPr lang="en-US" sz="2400" dirty="0"/>
          </a:p>
          <a:p>
            <a:pPr>
              <a:buFont typeface="Wingdings" pitchFamily="2" charset="2"/>
              <a:buNone/>
            </a:pPr>
            <a:endParaRPr lang="en-US" sz="2400" dirty="0"/>
          </a:p>
          <a:p>
            <a:pPr>
              <a:buFont typeface="Wingdings" pitchFamily="2" charset="2"/>
              <a:buNone/>
            </a:pPr>
            <a:r>
              <a:rPr lang="en-US" sz="2400" dirty="0"/>
              <a:t>					Author Unknown</a:t>
            </a:r>
          </a:p>
        </p:txBody>
      </p:sp>
      <p:graphicFrame>
        <p:nvGraphicFramePr>
          <p:cNvPr id="39939" name="Object 3"/>
          <p:cNvGraphicFramePr>
            <a:graphicFrameLocks/>
          </p:cNvGraphicFramePr>
          <p:nvPr>
            <p:ph type="clipArt" sz="half" idx="2"/>
          </p:nvPr>
        </p:nvGraphicFramePr>
        <p:xfrm>
          <a:off x="4660900" y="1844675"/>
          <a:ext cx="4176713" cy="4086225"/>
        </p:xfrm>
        <a:graphic>
          <a:graphicData uri="http://schemas.openxmlformats.org/presentationml/2006/ole">
            <p:oleObj spid="_x0000_s39939" name="ClipArt" r:id="rId4" imgW="715459" imgH="715459" progId="MS_ClipArt_Gallery.2">
              <p:embed/>
            </p:oleObj>
          </a:graphicData>
        </a:graphic>
      </p:graphicFrame>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9938">
                                            <p:txEl>
                                              <p:pRg st="0" end="0"/>
                                            </p:txEl>
                                          </p:spTgt>
                                        </p:tgtEl>
                                        <p:attrNameLst>
                                          <p:attrName>style.visibility</p:attrName>
                                        </p:attrNameLst>
                                      </p:cBhvr>
                                      <p:to>
                                        <p:strVal val="visible"/>
                                      </p:to>
                                    </p:set>
                                    <p:animEffect transition="in" filter="wipe(up)">
                                      <p:cBhvr>
                                        <p:cTn id="7" dur="500"/>
                                        <p:tgtEl>
                                          <p:spTgt spid="3993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9938">
                                            <p:txEl>
                                              <p:pRg st="1" end="1"/>
                                            </p:txEl>
                                          </p:spTgt>
                                        </p:tgtEl>
                                        <p:attrNameLst>
                                          <p:attrName>style.visibility</p:attrName>
                                        </p:attrNameLst>
                                      </p:cBhvr>
                                      <p:to>
                                        <p:strVal val="visible"/>
                                      </p:to>
                                    </p:set>
                                    <p:animEffect transition="in" filter="wipe(up)">
                                      <p:cBhvr>
                                        <p:cTn id="12" dur="500"/>
                                        <p:tgtEl>
                                          <p:spTgt spid="3993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9938">
                                            <p:txEl>
                                              <p:pRg st="3" end="3"/>
                                            </p:txEl>
                                          </p:spTgt>
                                        </p:tgtEl>
                                        <p:attrNameLst>
                                          <p:attrName>style.visibility</p:attrName>
                                        </p:attrNameLst>
                                      </p:cBhvr>
                                      <p:to>
                                        <p:strVal val="visible"/>
                                      </p:to>
                                    </p:set>
                                    <p:animEffect transition="in" filter="wipe(up)">
                                      <p:cBhvr>
                                        <p:cTn id="17" dur="500"/>
                                        <p:tgtEl>
                                          <p:spTgt spid="399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a:noFill/>
          <a:ln/>
        </p:spPr>
        <p:txBody>
          <a:bodyPr lIns="92075" tIns="46037" rIns="92075" bIns="46037"/>
          <a:lstStyle/>
          <a:p>
            <a:r>
              <a:rPr lang="en-US" sz="4000" b="1" dirty="0">
                <a:solidFill>
                  <a:srgbClr val="FF0000"/>
                </a:solidFill>
              </a:rPr>
              <a:t>HOW COOP GROUPS DIFFER</a:t>
            </a:r>
          </a:p>
        </p:txBody>
      </p:sp>
      <p:sp>
        <p:nvSpPr>
          <p:cNvPr id="41987" name="Rectangle 3"/>
          <p:cNvSpPr>
            <a:spLocks noGrp="1" noRot="1" noChangeArrowheads="1"/>
          </p:cNvSpPr>
          <p:nvPr>
            <p:ph type="body" sz="half" idx="1"/>
          </p:nvPr>
        </p:nvSpPr>
        <p:spPr>
          <a:xfrm>
            <a:off x="301625" y="1676400"/>
            <a:ext cx="4186238" cy="4422775"/>
          </a:xfrm>
          <a:noFill/>
          <a:ln/>
        </p:spPr>
        <p:txBody>
          <a:bodyPr lIns="92075" tIns="46037" rIns="92075" bIns="46037"/>
          <a:lstStyle/>
          <a:p>
            <a:pPr>
              <a:buFont typeface="Wingdings" pitchFamily="2" charset="2"/>
              <a:buNone/>
            </a:pPr>
            <a:r>
              <a:rPr lang="en-US" sz="2400" b="1"/>
              <a:t>TRADITIONAL GROUPS</a:t>
            </a:r>
          </a:p>
          <a:p>
            <a:r>
              <a:rPr lang="en-US" sz="2400" b="1"/>
              <a:t>One goal/task learned at a time</a:t>
            </a:r>
          </a:p>
          <a:p>
            <a:r>
              <a:rPr lang="en-US" sz="2400" b="1"/>
              <a:t>Groups are done when product/task is done</a:t>
            </a:r>
          </a:p>
          <a:p>
            <a:r>
              <a:rPr lang="en-US" sz="2400" b="1"/>
              <a:t>Social skills are taken as a given</a:t>
            </a:r>
          </a:p>
          <a:p>
            <a:r>
              <a:rPr lang="en-US" sz="2400" b="1"/>
              <a:t>One leader gets main role</a:t>
            </a:r>
          </a:p>
          <a:p>
            <a:pPr>
              <a:buFont typeface="Wingdings" pitchFamily="2" charset="2"/>
              <a:buNone/>
            </a:pPr>
            <a:endParaRPr lang="en-US" sz="2400" b="1"/>
          </a:p>
        </p:txBody>
      </p:sp>
      <p:sp>
        <p:nvSpPr>
          <p:cNvPr id="41988" name="Rectangle 4"/>
          <p:cNvSpPr>
            <a:spLocks noGrp="1" noRot="1" noChangeArrowheads="1"/>
          </p:cNvSpPr>
          <p:nvPr>
            <p:ph type="body" sz="half" idx="2"/>
          </p:nvPr>
        </p:nvSpPr>
        <p:spPr>
          <a:xfrm>
            <a:off x="4656138" y="1676400"/>
            <a:ext cx="4186237" cy="4422775"/>
          </a:xfrm>
          <a:noFill/>
          <a:ln/>
        </p:spPr>
        <p:txBody>
          <a:bodyPr lIns="92075" tIns="46037" rIns="92075" bIns="46037"/>
          <a:lstStyle/>
          <a:p>
            <a:pPr>
              <a:buFont typeface="Wingdings" pitchFamily="2" charset="2"/>
              <a:buNone/>
            </a:pPr>
            <a:r>
              <a:rPr lang="en-US" sz="2400" b="1"/>
              <a:t>COOPERATIVE GROUPS</a:t>
            </a:r>
          </a:p>
          <a:p>
            <a:r>
              <a:rPr lang="en-US" sz="2400" b="1"/>
              <a:t>Higher order thinking is woven into every lesson</a:t>
            </a:r>
          </a:p>
          <a:p>
            <a:r>
              <a:rPr lang="en-US" sz="2400" b="1"/>
              <a:t>Groups continue to work together</a:t>
            </a:r>
          </a:p>
          <a:p>
            <a:r>
              <a:rPr lang="en-US" sz="2400" b="1"/>
              <a:t>Social skills are </a:t>
            </a:r>
            <a:r>
              <a:rPr lang="en-US" sz="2400" b="1" u="sng"/>
              <a:t>taught</a:t>
            </a:r>
          </a:p>
          <a:p>
            <a:pPr>
              <a:buFont typeface="Wingdings" pitchFamily="2" charset="2"/>
              <a:buNone/>
            </a:pPr>
            <a:endParaRPr lang="en-US" sz="2400" b="1" u="sng"/>
          </a:p>
          <a:p>
            <a:r>
              <a:rPr lang="en-US" sz="2400" b="1"/>
              <a:t>Roles are shared and mixed</a:t>
            </a:r>
          </a:p>
          <a:p>
            <a:pPr>
              <a:buFont typeface="Wingdings" pitchFamily="2" charset="2"/>
              <a:buNone/>
            </a:pPr>
            <a:endParaRPr lang="en-US" sz="2400" b="1"/>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 to="" calcmode="lin" valueType="num">
                                      <p:cBhvr>
                                        <p:cTn id="7" dur="1" fill="hold"/>
                                        <p:tgtEl>
                                          <p:spTgt spid="41987">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1987">
                                            <p:txEl>
                                              <p:pRg st="1" end="1"/>
                                            </p:txEl>
                                          </p:spTgt>
                                        </p:tgtEl>
                                        <p:attrNameLst>
                                          <p:attrName>style.visibility</p:attrName>
                                        </p:attrNameLst>
                                      </p:cBhvr>
                                      <p:to>
                                        <p:strVal val="visible"/>
                                      </p:to>
                                    </p:set>
                                    <p:anim to="" calcmode="lin" valueType="num">
                                      <p:cBhvr>
                                        <p:cTn id="12" dur="1" fill="hold"/>
                                        <p:tgtEl>
                                          <p:spTgt spid="41987">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1987">
                                            <p:txEl>
                                              <p:pRg st="2" end="2"/>
                                            </p:txEl>
                                          </p:spTgt>
                                        </p:tgtEl>
                                        <p:attrNameLst>
                                          <p:attrName>style.visibility</p:attrName>
                                        </p:attrNameLst>
                                      </p:cBhvr>
                                      <p:to>
                                        <p:strVal val="visible"/>
                                      </p:to>
                                    </p:set>
                                    <p:anim to="" calcmode="lin" valueType="num">
                                      <p:cBhvr>
                                        <p:cTn id="17" dur="1" fill="hold"/>
                                        <p:tgtEl>
                                          <p:spTgt spid="41987">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41987">
                                            <p:txEl>
                                              <p:pRg st="3" end="3"/>
                                            </p:txEl>
                                          </p:spTgt>
                                        </p:tgtEl>
                                        <p:attrNameLst>
                                          <p:attrName>style.visibility</p:attrName>
                                        </p:attrNameLst>
                                      </p:cBhvr>
                                      <p:to>
                                        <p:strVal val="visible"/>
                                      </p:to>
                                    </p:set>
                                    <p:anim to="" calcmode="lin" valueType="num">
                                      <p:cBhvr>
                                        <p:cTn id="22" dur="1" fill="hold"/>
                                        <p:tgtEl>
                                          <p:spTgt spid="41987">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41987">
                                            <p:txEl>
                                              <p:pRg st="4" end="4"/>
                                            </p:txEl>
                                          </p:spTgt>
                                        </p:tgtEl>
                                        <p:attrNameLst>
                                          <p:attrName>style.visibility</p:attrName>
                                        </p:attrNameLst>
                                      </p:cBhvr>
                                      <p:to>
                                        <p:strVal val="visible"/>
                                      </p:to>
                                    </p:set>
                                    <p:anim to="" calcmode="lin" valueType="num">
                                      <p:cBhvr>
                                        <p:cTn id="27" dur="1" fill="hold"/>
                                        <p:tgtEl>
                                          <p:spTgt spid="41987">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a:noFill/>
          <a:ln/>
        </p:spPr>
        <p:txBody>
          <a:bodyPr lIns="92075" tIns="46037" rIns="92075" bIns="46037"/>
          <a:lstStyle/>
          <a:p>
            <a:r>
              <a:rPr lang="en-US" sz="4000" b="1" dirty="0">
                <a:solidFill>
                  <a:srgbClr val="FF0000"/>
                </a:solidFill>
              </a:rPr>
              <a:t>HOW COOP GROUPS DIFFER</a:t>
            </a:r>
          </a:p>
        </p:txBody>
      </p:sp>
      <p:sp>
        <p:nvSpPr>
          <p:cNvPr id="44035" name="Rectangle 3"/>
          <p:cNvSpPr>
            <a:spLocks noGrp="1" noRot="1" noChangeArrowheads="1"/>
          </p:cNvSpPr>
          <p:nvPr>
            <p:ph type="body" sz="half" idx="1"/>
          </p:nvPr>
        </p:nvSpPr>
        <p:spPr>
          <a:xfrm>
            <a:off x="468313" y="1839913"/>
            <a:ext cx="4187825" cy="4259262"/>
          </a:xfrm>
          <a:noFill/>
          <a:ln/>
        </p:spPr>
        <p:txBody>
          <a:bodyPr lIns="92075" tIns="46037" rIns="92075" bIns="46037"/>
          <a:lstStyle/>
          <a:p>
            <a:pPr>
              <a:buFont typeface="Wingdings" pitchFamily="2" charset="2"/>
              <a:buNone/>
            </a:pPr>
            <a:r>
              <a:rPr lang="en-US" sz="2400" b="1"/>
              <a:t>TRADITIONAL GROUPS</a:t>
            </a:r>
          </a:p>
          <a:p>
            <a:r>
              <a:rPr lang="en-US" sz="2400" b="1"/>
              <a:t>Group is assessed without looking at individual efforts</a:t>
            </a:r>
          </a:p>
          <a:p>
            <a:r>
              <a:rPr lang="en-US" sz="2400" b="1"/>
              <a:t>Teacher grades product</a:t>
            </a:r>
          </a:p>
          <a:p>
            <a:pPr>
              <a:buFont typeface="Wingdings" pitchFamily="2" charset="2"/>
              <a:buNone/>
            </a:pPr>
            <a:endParaRPr lang="en-US" sz="2400" b="1"/>
          </a:p>
          <a:p>
            <a:pPr>
              <a:buFont typeface="Wingdings" pitchFamily="2" charset="2"/>
              <a:buNone/>
            </a:pPr>
            <a:endParaRPr lang="en-US" sz="2400" b="1"/>
          </a:p>
          <a:p>
            <a:r>
              <a:rPr lang="en-US" sz="2400" b="1"/>
              <a:t>Homogenous groups created </a:t>
            </a:r>
          </a:p>
          <a:p>
            <a:pPr>
              <a:buFont typeface="Wingdings" pitchFamily="2" charset="2"/>
              <a:buNone/>
            </a:pPr>
            <a:endParaRPr lang="en-US" sz="2400" b="1"/>
          </a:p>
        </p:txBody>
      </p:sp>
      <p:sp>
        <p:nvSpPr>
          <p:cNvPr id="44036" name="Rectangle 4"/>
          <p:cNvSpPr>
            <a:spLocks noGrp="1" noRot="1" noChangeArrowheads="1"/>
          </p:cNvSpPr>
          <p:nvPr>
            <p:ph type="body" sz="half" idx="2"/>
          </p:nvPr>
        </p:nvSpPr>
        <p:spPr>
          <a:xfrm>
            <a:off x="4648200" y="2133600"/>
            <a:ext cx="3810000" cy="4114800"/>
          </a:xfrm>
          <a:noFill/>
          <a:ln/>
        </p:spPr>
        <p:txBody>
          <a:bodyPr lIns="92075" tIns="46037" rIns="92075" bIns="46037"/>
          <a:lstStyle/>
          <a:p>
            <a:pPr>
              <a:buFont typeface="Wingdings" pitchFamily="2" charset="2"/>
              <a:buNone/>
            </a:pPr>
            <a:r>
              <a:rPr lang="en-US" sz="2400" b="1"/>
              <a:t>COOPERATIVE GROUPS</a:t>
            </a:r>
          </a:p>
          <a:p>
            <a:r>
              <a:rPr lang="en-US" sz="2400" b="1"/>
              <a:t>Individual contribution to group goal is assessed</a:t>
            </a:r>
          </a:p>
          <a:p>
            <a:pPr>
              <a:buFont typeface="Wingdings" pitchFamily="2" charset="2"/>
              <a:buNone/>
            </a:pPr>
            <a:endParaRPr lang="en-US" sz="2400" b="1"/>
          </a:p>
          <a:p>
            <a:r>
              <a:rPr lang="en-US" sz="2400" b="1"/>
              <a:t>Groups look back and process interactions and group work</a:t>
            </a:r>
          </a:p>
          <a:p>
            <a:r>
              <a:rPr lang="en-US" sz="2400" b="1"/>
              <a:t>Students with different characteristics are mixed/matched</a:t>
            </a:r>
          </a:p>
          <a:p>
            <a:pPr>
              <a:buFont typeface="Wingdings" pitchFamily="2" charset="2"/>
              <a:buNone/>
            </a:pPr>
            <a:endParaRPr lang="en-US" sz="2400" b="1"/>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additive="base">
                                        <p:cTn id="7" dur="5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403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44035">
                                            <p:txEl>
                                              <p:pRg st="1" end="1"/>
                                            </p:txEl>
                                          </p:spTgt>
                                        </p:tgtEl>
                                        <p:attrNameLst>
                                          <p:attrName>style.visibility</p:attrName>
                                        </p:attrNameLst>
                                      </p:cBhvr>
                                      <p:to>
                                        <p:strVal val="visible"/>
                                      </p:to>
                                    </p:set>
                                    <p:anim calcmode="lin" valueType="num">
                                      <p:cBhvr additive="base">
                                        <p:cTn id="13" dur="500" fill="hold"/>
                                        <p:tgtEl>
                                          <p:spTgt spid="440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403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44035">
                                            <p:txEl>
                                              <p:pRg st="2" end="2"/>
                                            </p:txEl>
                                          </p:spTgt>
                                        </p:tgtEl>
                                        <p:attrNameLst>
                                          <p:attrName>style.visibility</p:attrName>
                                        </p:attrNameLst>
                                      </p:cBhvr>
                                      <p:to>
                                        <p:strVal val="visible"/>
                                      </p:to>
                                    </p:set>
                                    <p:anim calcmode="lin" valueType="num">
                                      <p:cBhvr additive="base">
                                        <p:cTn id="19" dur="5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403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44035">
                                            <p:txEl>
                                              <p:pRg st="5" end="5"/>
                                            </p:txEl>
                                          </p:spTgt>
                                        </p:tgtEl>
                                        <p:attrNameLst>
                                          <p:attrName>style.visibility</p:attrName>
                                        </p:attrNameLst>
                                      </p:cBhvr>
                                      <p:to>
                                        <p:strVal val="visible"/>
                                      </p:to>
                                    </p:set>
                                    <p:anim calcmode="lin" valueType="num">
                                      <p:cBhvr additive="base">
                                        <p:cTn id="25" dur="500" fill="hold"/>
                                        <p:tgtEl>
                                          <p:spTgt spid="4403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4035">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Rot="1" noChangeArrowheads="1"/>
          </p:cNvSpPr>
          <p:nvPr>
            <p:ph type="title"/>
          </p:nvPr>
        </p:nvSpPr>
        <p:spPr>
          <a:noFill/>
          <a:ln/>
        </p:spPr>
        <p:txBody>
          <a:bodyPr lIns="92075" tIns="46037" rIns="92075" bIns="46037"/>
          <a:lstStyle/>
          <a:p>
            <a:r>
              <a:rPr lang="en-US" sz="4000" b="1" dirty="0">
                <a:solidFill>
                  <a:srgbClr val="FF0000"/>
                </a:solidFill>
              </a:rPr>
              <a:t>HOW COOP GROUPS DIFFER</a:t>
            </a:r>
          </a:p>
        </p:txBody>
      </p:sp>
      <p:sp>
        <p:nvSpPr>
          <p:cNvPr id="46083" name="Rectangle 3"/>
          <p:cNvSpPr>
            <a:spLocks noGrp="1" noRot="1" noChangeArrowheads="1"/>
          </p:cNvSpPr>
          <p:nvPr>
            <p:ph type="body" sz="half" idx="1"/>
          </p:nvPr>
        </p:nvSpPr>
        <p:spPr>
          <a:xfrm>
            <a:off x="301625" y="1676400"/>
            <a:ext cx="4186238" cy="4422775"/>
          </a:xfrm>
          <a:noFill/>
          <a:ln/>
        </p:spPr>
        <p:txBody>
          <a:bodyPr lIns="92075" tIns="46037" rIns="92075" bIns="46037"/>
          <a:lstStyle/>
          <a:p>
            <a:pPr>
              <a:buFont typeface="Wingdings" pitchFamily="2" charset="2"/>
              <a:buNone/>
            </a:pPr>
            <a:r>
              <a:rPr lang="en-US" sz="2400" b="1"/>
              <a:t>TRADITIONAL GROUPS</a:t>
            </a:r>
          </a:p>
          <a:p>
            <a:r>
              <a:rPr lang="en-US" sz="2400" b="1"/>
              <a:t>Students only responsible for themselves</a:t>
            </a:r>
          </a:p>
          <a:p>
            <a:r>
              <a:rPr lang="en-US" sz="2400" b="1"/>
              <a:t>Each student relies on him/herself</a:t>
            </a:r>
          </a:p>
        </p:txBody>
      </p:sp>
      <p:sp>
        <p:nvSpPr>
          <p:cNvPr id="46084" name="Rectangle 4"/>
          <p:cNvSpPr>
            <a:spLocks noGrp="1" noRot="1" noChangeArrowheads="1"/>
          </p:cNvSpPr>
          <p:nvPr>
            <p:ph type="body" sz="half" idx="2"/>
          </p:nvPr>
        </p:nvSpPr>
        <p:spPr>
          <a:xfrm>
            <a:off x="4656138" y="1676400"/>
            <a:ext cx="4186237" cy="4422775"/>
          </a:xfrm>
          <a:noFill/>
          <a:ln/>
        </p:spPr>
        <p:txBody>
          <a:bodyPr lIns="92075" tIns="46037" rIns="92075" bIns="46037"/>
          <a:lstStyle/>
          <a:p>
            <a:pPr>
              <a:buFont typeface="Wingdings" pitchFamily="2" charset="2"/>
              <a:buNone/>
            </a:pPr>
            <a:r>
              <a:rPr lang="en-US" sz="2400" b="1"/>
              <a:t>COOPERATIVE GROUPS</a:t>
            </a:r>
          </a:p>
          <a:p>
            <a:r>
              <a:rPr lang="en-US" sz="2400" b="1"/>
              <a:t>Members share responsibility for the group</a:t>
            </a:r>
          </a:p>
          <a:p>
            <a:r>
              <a:rPr lang="en-US" sz="2400" b="1"/>
              <a:t>Students rely on each other</a:t>
            </a:r>
          </a:p>
          <a:p>
            <a:pPr>
              <a:buFont typeface="Wingdings" pitchFamily="2" charset="2"/>
              <a:buNone/>
            </a:pPr>
            <a:endParaRPr lang="en-US" sz="2400" b="1"/>
          </a:p>
          <a:p>
            <a:pPr>
              <a:buFont typeface="Wingdings" pitchFamily="2" charset="2"/>
              <a:buNone/>
            </a:pPr>
            <a:endParaRPr lang="en-US" sz="2400" b="1"/>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 to="" calcmode="lin" valueType="num">
                                      <p:cBhvr>
                                        <p:cTn id="7" dur="1" fill="hold"/>
                                        <p:tgtEl>
                                          <p:spTgt spid="4608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6083">
                                            <p:txEl>
                                              <p:pRg st="1" end="1"/>
                                            </p:txEl>
                                          </p:spTgt>
                                        </p:tgtEl>
                                        <p:attrNameLst>
                                          <p:attrName>style.visibility</p:attrName>
                                        </p:attrNameLst>
                                      </p:cBhvr>
                                      <p:to>
                                        <p:strVal val="visible"/>
                                      </p:to>
                                    </p:set>
                                    <p:anim to="" calcmode="lin" valueType="num">
                                      <p:cBhvr>
                                        <p:cTn id="12" dur="1" fill="hold"/>
                                        <p:tgtEl>
                                          <p:spTgt spid="4608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6083">
                                            <p:txEl>
                                              <p:pRg st="2" end="2"/>
                                            </p:txEl>
                                          </p:spTgt>
                                        </p:tgtEl>
                                        <p:attrNameLst>
                                          <p:attrName>style.visibility</p:attrName>
                                        </p:attrNameLst>
                                      </p:cBhvr>
                                      <p:to>
                                        <p:strVal val="visible"/>
                                      </p:to>
                                    </p:set>
                                    <p:anim to="" calcmode="lin" valueType="num">
                                      <p:cBhvr>
                                        <p:cTn id="17" dur="1" fill="hold"/>
                                        <p:tgtEl>
                                          <p:spTgt spid="4608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rrowheads="1"/>
          </p:cNvSpPr>
          <p:nvPr>
            <p:ph type="title"/>
          </p:nvPr>
        </p:nvSpPr>
        <p:spPr>
          <a:xfrm>
            <a:off x="457200" y="304800"/>
            <a:ext cx="7772400" cy="1295400"/>
          </a:xfrm>
          <a:noFill/>
          <a:ln/>
        </p:spPr>
        <p:txBody>
          <a:bodyPr lIns="92075" tIns="46037" rIns="92075" bIns="46037"/>
          <a:lstStyle/>
          <a:p>
            <a:r>
              <a:rPr lang="en-US" sz="4000" b="1" dirty="0"/>
              <a:t/>
            </a:r>
            <a:br>
              <a:rPr lang="en-US" sz="4000" b="1" dirty="0"/>
            </a:br>
            <a:r>
              <a:rPr lang="en-US" sz="4000" b="1" dirty="0"/>
              <a:t>TRIPLE T-CHART</a:t>
            </a:r>
            <a:br>
              <a:rPr lang="en-US" sz="4000" b="1" dirty="0"/>
            </a:br>
            <a:r>
              <a:rPr lang="en-US" sz="4000" b="1" dirty="0"/>
              <a:t>ATTENTIVE LISTENING</a:t>
            </a:r>
            <a:br>
              <a:rPr lang="en-US" sz="4000" b="1" dirty="0"/>
            </a:br>
            <a:endParaRPr lang="en-US" sz="4000" b="1" dirty="0"/>
          </a:p>
        </p:txBody>
      </p:sp>
      <p:graphicFrame>
        <p:nvGraphicFramePr>
          <p:cNvPr id="48133" name="Object 5"/>
          <p:cNvGraphicFramePr>
            <a:graphicFrameLocks/>
          </p:cNvGraphicFramePr>
          <p:nvPr/>
        </p:nvGraphicFramePr>
        <p:xfrm>
          <a:off x="762000" y="1600200"/>
          <a:ext cx="7539037" cy="4881562"/>
        </p:xfrm>
        <a:graphic>
          <a:graphicData uri="http://schemas.openxmlformats.org/presentationml/2006/ole">
            <p:oleObj spid="_x0000_s48133" name="Document" r:id="rId4" imgW="5642839" imgH="3766314" progId="Word.Document.8">
              <p:embed/>
            </p:oleObj>
          </a:graphicData>
        </a:graphic>
      </p:graphicFrame>
    </p:spTree>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a:xfrm>
            <a:off x="533400" y="533400"/>
            <a:ext cx="7772400" cy="1295400"/>
          </a:xfrm>
          <a:noFill/>
          <a:ln/>
        </p:spPr>
        <p:txBody>
          <a:bodyPr lIns="92075" tIns="46037" rIns="92075" bIns="46037"/>
          <a:lstStyle/>
          <a:p>
            <a:r>
              <a:rPr lang="en-US" sz="4000" b="1"/>
              <a:t/>
            </a:r>
            <a:br>
              <a:rPr lang="en-US" sz="4000" b="1"/>
            </a:br>
            <a:r>
              <a:rPr lang="en-US" sz="4000" b="1"/>
              <a:t>TRIPLE T-CHART</a:t>
            </a:r>
            <a:br>
              <a:rPr lang="en-US" sz="4000" b="1"/>
            </a:br>
            <a:r>
              <a:rPr lang="en-US" sz="4000" b="1"/>
              <a:t>TEAM BUILDING</a:t>
            </a:r>
            <a:br>
              <a:rPr lang="en-US" sz="4000" b="1"/>
            </a:br>
            <a:endParaRPr lang="en-US" sz="4000" b="1"/>
          </a:p>
        </p:txBody>
      </p:sp>
      <p:graphicFrame>
        <p:nvGraphicFramePr>
          <p:cNvPr id="50180" name="Object 4"/>
          <p:cNvGraphicFramePr>
            <a:graphicFrameLocks/>
          </p:cNvGraphicFramePr>
          <p:nvPr/>
        </p:nvGraphicFramePr>
        <p:xfrm>
          <a:off x="766763" y="1976438"/>
          <a:ext cx="7543800" cy="5056187"/>
        </p:xfrm>
        <a:graphic>
          <a:graphicData uri="http://schemas.openxmlformats.org/presentationml/2006/ole">
            <p:oleObj spid="_x0000_s50180" name="Document" r:id="rId4" imgW="5642839" imgH="3766314" progId="Word.Document.8">
              <p:embed/>
            </p:oleObj>
          </a:graphicData>
        </a:graphic>
      </p:graphicFrame>
    </p:spTree>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Rot="1" noChangeArrowheads="1"/>
          </p:cNvSpPr>
          <p:nvPr>
            <p:ph type="title"/>
          </p:nvPr>
        </p:nvSpPr>
        <p:spPr>
          <a:xfrm>
            <a:off x="685800" y="228600"/>
            <a:ext cx="7772400" cy="1905000"/>
          </a:xfrm>
          <a:noFill/>
          <a:ln/>
        </p:spPr>
        <p:txBody>
          <a:bodyPr lIns="92075" tIns="46037" rIns="92075" bIns="46037"/>
          <a:lstStyle/>
          <a:p>
            <a:r>
              <a:rPr lang="en-US" sz="3600" b="1" dirty="0">
                <a:solidFill>
                  <a:srgbClr val="FF0000"/>
                </a:solidFill>
              </a:rPr>
              <a:t>SOCIAL SKILLS WE NEED TO TEACH IN COOPERATIVE LEARNING</a:t>
            </a:r>
          </a:p>
        </p:txBody>
      </p:sp>
      <p:sp>
        <p:nvSpPr>
          <p:cNvPr id="52227" name="Rectangle 3"/>
          <p:cNvSpPr>
            <a:spLocks noGrp="1" noRot="1" noChangeArrowheads="1"/>
          </p:cNvSpPr>
          <p:nvPr>
            <p:ph type="body" idx="1"/>
          </p:nvPr>
        </p:nvSpPr>
        <p:spPr>
          <a:xfrm>
            <a:off x="685800" y="2895600"/>
            <a:ext cx="7772400" cy="3352800"/>
          </a:xfrm>
          <a:noFill/>
          <a:ln/>
        </p:spPr>
        <p:txBody>
          <a:bodyPr lIns="92075" tIns="46037" rIns="92075" bIns="46037"/>
          <a:lstStyle/>
          <a:p>
            <a:pPr>
              <a:buClrTx/>
              <a:buSzPct val="90000"/>
              <a:buFont typeface="Wingdings" pitchFamily="2" charset="2"/>
              <a:buChar char="J"/>
            </a:pPr>
            <a:r>
              <a:rPr lang="en-US" sz="4000" b="1"/>
              <a:t>FORMATION OF GROUPS</a:t>
            </a:r>
          </a:p>
          <a:p>
            <a:pPr>
              <a:buClrTx/>
              <a:buSzPct val="90000"/>
              <a:buFont typeface="Wingdings" pitchFamily="2" charset="2"/>
              <a:buChar char="J"/>
            </a:pPr>
            <a:r>
              <a:rPr lang="en-US" sz="4000" b="1"/>
              <a:t>SUPPORT</a:t>
            </a:r>
          </a:p>
          <a:p>
            <a:pPr>
              <a:buClrTx/>
              <a:buSzPct val="90000"/>
              <a:buFont typeface="Wingdings" pitchFamily="2" charset="2"/>
              <a:buChar char="J"/>
            </a:pPr>
            <a:r>
              <a:rPr lang="en-US" sz="4000" b="1"/>
              <a:t>COMMUNICATION</a:t>
            </a:r>
          </a:p>
          <a:p>
            <a:pPr>
              <a:buClrTx/>
              <a:buSzPct val="90000"/>
              <a:buFont typeface="Wingdings" pitchFamily="2" charset="2"/>
              <a:buChar char="J"/>
            </a:pPr>
            <a:r>
              <a:rPr lang="en-US" sz="4000" b="1"/>
              <a:t>CONFLICT RESOLUTION</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 fill="hold"/>
                                        <p:tgtEl>
                                          <p:spTgt spid="522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22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2227">
                                            <p:txEl>
                                              <p:pRg st="1" end="1"/>
                                            </p:txEl>
                                          </p:spTgt>
                                        </p:tgtEl>
                                        <p:attrNameLst>
                                          <p:attrName>style.visibility</p:attrName>
                                        </p:attrNameLst>
                                      </p:cBhvr>
                                      <p:to>
                                        <p:strVal val="visible"/>
                                      </p:to>
                                    </p:set>
                                    <p:anim calcmode="lin" valueType="num">
                                      <p:cBhvr additive="base">
                                        <p:cTn id="13" dur="500" fill="hold"/>
                                        <p:tgtEl>
                                          <p:spTgt spid="522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22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2227">
                                            <p:txEl>
                                              <p:pRg st="2" end="2"/>
                                            </p:txEl>
                                          </p:spTgt>
                                        </p:tgtEl>
                                        <p:attrNameLst>
                                          <p:attrName>style.visibility</p:attrName>
                                        </p:attrNameLst>
                                      </p:cBhvr>
                                      <p:to>
                                        <p:strVal val="visible"/>
                                      </p:to>
                                    </p:set>
                                    <p:anim calcmode="lin" valueType="num">
                                      <p:cBhvr additive="base">
                                        <p:cTn id="19" dur="500" fill="hold"/>
                                        <p:tgtEl>
                                          <p:spTgt spid="522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22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2227">
                                            <p:txEl>
                                              <p:pRg st="3" end="3"/>
                                            </p:txEl>
                                          </p:spTgt>
                                        </p:tgtEl>
                                        <p:attrNameLst>
                                          <p:attrName>style.visibility</p:attrName>
                                        </p:attrNameLst>
                                      </p:cBhvr>
                                      <p:to>
                                        <p:strVal val="visible"/>
                                      </p:to>
                                    </p:set>
                                    <p:anim calcmode="lin" valueType="num">
                                      <p:cBhvr additive="base">
                                        <p:cTn id="25" dur="500" fill="hold"/>
                                        <p:tgtEl>
                                          <p:spTgt spid="522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222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rrowheads="1"/>
          </p:cNvSpPr>
          <p:nvPr>
            <p:ph type="title"/>
          </p:nvPr>
        </p:nvSpPr>
        <p:spPr>
          <a:noFill/>
          <a:ln/>
        </p:spPr>
        <p:txBody>
          <a:bodyPr lIns="92075" tIns="46037" rIns="92075" bIns="46037"/>
          <a:lstStyle/>
          <a:p>
            <a:r>
              <a:rPr lang="en-US" sz="4000" b="1" dirty="0">
                <a:solidFill>
                  <a:srgbClr val="FF0000"/>
                </a:solidFill>
              </a:rPr>
              <a:t>FORMATION OF GROUPS</a:t>
            </a:r>
          </a:p>
        </p:txBody>
      </p:sp>
      <p:sp>
        <p:nvSpPr>
          <p:cNvPr id="54275" name="Rectangle 3"/>
          <p:cNvSpPr>
            <a:spLocks noGrp="1" noRot="1" noChangeArrowheads="1"/>
          </p:cNvSpPr>
          <p:nvPr>
            <p:ph type="body" idx="1"/>
          </p:nvPr>
        </p:nvSpPr>
        <p:spPr>
          <a:noFill/>
          <a:ln/>
        </p:spPr>
        <p:txBody>
          <a:bodyPr lIns="92075" tIns="46037" rIns="92075" bIns="46037"/>
          <a:lstStyle/>
          <a:p>
            <a:pPr>
              <a:buClrTx/>
              <a:buSzPct val="90000"/>
              <a:buFont typeface="Wingdings" pitchFamily="2" charset="2"/>
              <a:buChar char="J"/>
            </a:pPr>
            <a:r>
              <a:rPr lang="en-US" sz="3600" b="1"/>
              <a:t>  FORM GROUPS QUIETLY</a:t>
            </a:r>
          </a:p>
          <a:p>
            <a:pPr>
              <a:buClrTx/>
              <a:buSzPct val="90000"/>
              <a:buFont typeface="Wingdings" pitchFamily="2" charset="2"/>
              <a:buChar char="J"/>
            </a:pPr>
            <a:r>
              <a:rPr lang="en-US" sz="3600" b="1"/>
              <a:t>  SIT EYEBALL TO EYEBALL</a:t>
            </a:r>
          </a:p>
          <a:p>
            <a:pPr>
              <a:buClrTx/>
              <a:buSzPct val="90000"/>
              <a:buFont typeface="Wingdings" pitchFamily="2" charset="2"/>
              <a:buChar char="J"/>
            </a:pPr>
            <a:r>
              <a:rPr lang="en-US" sz="3600" b="1"/>
              <a:t>  MAKE EYE CONTACT</a:t>
            </a:r>
          </a:p>
          <a:p>
            <a:pPr>
              <a:buClrTx/>
              <a:buSzPct val="90000"/>
              <a:buFont typeface="Wingdings" pitchFamily="2" charset="2"/>
              <a:buChar char="J"/>
            </a:pPr>
            <a:r>
              <a:rPr lang="en-US" sz="3600" b="1"/>
              <a:t>  USE EACH OTHER’S NAMES</a:t>
            </a:r>
          </a:p>
          <a:p>
            <a:pPr>
              <a:buClrTx/>
              <a:buSzPct val="90000"/>
              <a:buFont typeface="Wingdings" pitchFamily="2" charset="2"/>
              <a:buChar char="J"/>
            </a:pPr>
            <a:r>
              <a:rPr lang="en-US" sz="3600" b="1"/>
              <a:t>  SHARE MATERIALS</a:t>
            </a:r>
          </a:p>
          <a:p>
            <a:pPr>
              <a:buClrTx/>
              <a:buSzPct val="90000"/>
              <a:buFont typeface="Wingdings" pitchFamily="2" charset="2"/>
              <a:buChar char="J"/>
            </a:pPr>
            <a:r>
              <a:rPr lang="en-US" sz="3600" b="1"/>
              <a:t>  FOLLOW ROLE ASSIGNMENTS</a:t>
            </a:r>
          </a:p>
          <a:p>
            <a:pPr>
              <a:buFont typeface="Wingdings" pitchFamily="2" charset="2"/>
              <a:buNone/>
            </a:pPr>
            <a:endParaRPr lang="en-US" sz="3600" b="1"/>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rrowheads="1"/>
          </p:cNvSpPr>
          <p:nvPr>
            <p:ph type="title"/>
          </p:nvPr>
        </p:nvSpPr>
        <p:spPr>
          <a:xfrm>
            <a:off x="685800" y="381000"/>
            <a:ext cx="7772400" cy="609600"/>
          </a:xfrm>
          <a:noFill/>
          <a:ln/>
        </p:spPr>
        <p:txBody>
          <a:bodyPr lIns="92075" tIns="46037" rIns="92075" bIns="46037"/>
          <a:lstStyle/>
          <a:p>
            <a:r>
              <a:rPr lang="en-US" sz="4000" b="1" dirty="0">
                <a:solidFill>
                  <a:srgbClr val="FF0000"/>
                </a:solidFill>
              </a:rPr>
              <a:t>SUPPORT</a:t>
            </a:r>
          </a:p>
        </p:txBody>
      </p:sp>
      <p:sp>
        <p:nvSpPr>
          <p:cNvPr id="56323" name="Rectangle 3"/>
          <p:cNvSpPr>
            <a:spLocks noGrp="1" noRot="1" noChangeArrowheads="1"/>
          </p:cNvSpPr>
          <p:nvPr>
            <p:ph type="body" idx="1"/>
          </p:nvPr>
        </p:nvSpPr>
        <p:spPr>
          <a:xfrm>
            <a:off x="685800" y="990600"/>
            <a:ext cx="7772400" cy="5562600"/>
          </a:xfrm>
          <a:noFill/>
          <a:ln/>
        </p:spPr>
        <p:txBody>
          <a:bodyPr lIns="92075" tIns="46037" rIns="92075" bIns="46037"/>
          <a:lstStyle/>
          <a:p>
            <a:pPr>
              <a:buClrTx/>
              <a:buSzPct val="90000"/>
              <a:buFont typeface="Wingdings" pitchFamily="2" charset="2"/>
              <a:buChar char="J"/>
            </a:pPr>
            <a:r>
              <a:rPr lang="en-US" sz="3600" b="1" dirty="0"/>
              <a:t>  </a:t>
            </a:r>
            <a:r>
              <a:rPr lang="en-US" sz="2800" b="1" dirty="0"/>
              <a:t>CHECK FOR UNDERSTANDING</a:t>
            </a:r>
          </a:p>
          <a:p>
            <a:pPr>
              <a:buClrTx/>
              <a:buSzPct val="90000"/>
              <a:buFont typeface="Wingdings" pitchFamily="2" charset="2"/>
              <a:buChar char="J"/>
            </a:pPr>
            <a:r>
              <a:rPr lang="en-US" sz="2800" b="1" dirty="0"/>
              <a:t>  OFFER YOUR HELP</a:t>
            </a:r>
          </a:p>
          <a:p>
            <a:pPr>
              <a:buClrTx/>
              <a:buSzPct val="90000"/>
              <a:buFont typeface="Wingdings" pitchFamily="2" charset="2"/>
              <a:buChar char="J"/>
            </a:pPr>
            <a:r>
              <a:rPr lang="en-US" sz="2800" b="1" dirty="0"/>
              <a:t>  ASK YOUR GROUP FIRST FOR </a:t>
            </a:r>
          </a:p>
          <a:p>
            <a:pPr>
              <a:buFont typeface="Wingdings" pitchFamily="2" charset="2"/>
              <a:buNone/>
            </a:pPr>
            <a:r>
              <a:rPr lang="en-US" sz="2800" b="1" dirty="0"/>
              <a:t>     HELP IF YOU DON’T    </a:t>
            </a:r>
          </a:p>
          <a:p>
            <a:pPr>
              <a:buFont typeface="Wingdings" pitchFamily="2" charset="2"/>
              <a:buNone/>
            </a:pPr>
            <a:r>
              <a:rPr lang="en-US" sz="2800" b="1" dirty="0"/>
              <a:t>     UNDERSTAND</a:t>
            </a:r>
          </a:p>
          <a:p>
            <a:pPr>
              <a:buClrTx/>
              <a:buSzPct val="90000"/>
              <a:buFont typeface="Wingdings" pitchFamily="2" charset="2"/>
              <a:buChar char="J"/>
            </a:pPr>
            <a:r>
              <a:rPr lang="en-US" sz="2800" b="1" dirty="0"/>
              <a:t>  ENCOURAGE EACH OTHER</a:t>
            </a:r>
          </a:p>
          <a:p>
            <a:pPr>
              <a:buClrTx/>
              <a:buSzPct val="90000"/>
              <a:buFont typeface="Wingdings" pitchFamily="2" charset="2"/>
              <a:buChar char="J"/>
            </a:pPr>
            <a:r>
              <a:rPr lang="en-US" sz="2800" b="1" dirty="0"/>
              <a:t>  ENERGIZE THE GROUP</a:t>
            </a:r>
          </a:p>
          <a:p>
            <a:pPr>
              <a:buClrTx/>
              <a:buSzPct val="90000"/>
              <a:buFont typeface="Wingdings" pitchFamily="2" charset="2"/>
              <a:buChar char="J"/>
            </a:pPr>
            <a:r>
              <a:rPr lang="en-US" sz="2800" b="1" dirty="0"/>
              <a:t>  DISAGREE WITH THE IDEA- </a:t>
            </a:r>
          </a:p>
          <a:p>
            <a:pPr>
              <a:buFont typeface="Wingdings" pitchFamily="2" charset="2"/>
              <a:buNone/>
            </a:pPr>
            <a:r>
              <a:rPr lang="en-US" sz="2800" b="1" dirty="0"/>
              <a:t>     </a:t>
            </a:r>
            <a:r>
              <a:rPr lang="en-US" sz="2800" b="1" u="sng" dirty="0"/>
              <a:t>NOT</a:t>
            </a:r>
            <a:r>
              <a:rPr lang="en-US" sz="2800" b="1" dirty="0"/>
              <a:t> THE PERSON</a:t>
            </a:r>
          </a:p>
          <a:p>
            <a:pPr>
              <a:buFont typeface="Wingdings" pitchFamily="2" charset="2"/>
              <a:buNone/>
            </a:pPr>
            <a:endParaRPr lang="en-US" sz="3600" b="1"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a:noFill/>
          <a:ln/>
        </p:spPr>
        <p:txBody>
          <a:bodyPr lIns="92075" tIns="46037" rIns="92075" bIns="46037"/>
          <a:lstStyle/>
          <a:p>
            <a:r>
              <a:rPr lang="en-US"/>
              <a:t>GETTING STARTED</a:t>
            </a:r>
          </a:p>
        </p:txBody>
      </p:sp>
      <p:sp>
        <p:nvSpPr>
          <p:cNvPr id="7172" name="Rectangle 4"/>
          <p:cNvSpPr>
            <a:spLocks noGrp="1" noRot="1" noChangeArrowheads="1"/>
          </p:cNvSpPr>
          <p:nvPr>
            <p:ph type="body" sz="half" idx="2"/>
          </p:nvPr>
        </p:nvSpPr>
        <p:spPr>
          <a:xfrm>
            <a:off x="4656138" y="1676400"/>
            <a:ext cx="4186237" cy="4422775"/>
          </a:xfrm>
          <a:noFill/>
          <a:ln/>
        </p:spPr>
        <p:txBody>
          <a:bodyPr lIns="92075" tIns="46037" rIns="92075" bIns="46037"/>
          <a:lstStyle/>
          <a:p>
            <a:r>
              <a:rPr lang="en-US" sz="2800"/>
              <a:t>WHY COOPERATIVE LEARNING</a:t>
            </a:r>
          </a:p>
          <a:p>
            <a:r>
              <a:rPr lang="en-US" sz="2800"/>
              <a:t>HOW TO GET STARTED</a:t>
            </a:r>
          </a:p>
          <a:p>
            <a:r>
              <a:rPr lang="en-US" sz="2800"/>
              <a:t>HOW TO ASSURE OPTIMAL LEARNING OF ALL STUDENTS</a:t>
            </a:r>
          </a:p>
        </p:txBody>
      </p:sp>
      <p:pic>
        <p:nvPicPr>
          <p:cNvPr id="9" name="ClipArt Placeholder 8" descr="coop kids.jpg"/>
          <p:cNvPicPr>
            <a:picLocks noGrp="1" noChangeAspect="1"/>
          </p:cNvPicPr>
          <p:nvPr>
            <p:ph type="clipArt" sz="half" idx="1"/>
          </p:nvPr>
        </p:nvPicPr>
        <p:blipFill>
          <a:blip r:embed="rId3" cstate="print"/>
          <a:stretch>
            <a:fillRect/>
          </a:stretch>
        </p:blipFill>
        <p:spPr>
          <a:xfrm>
            <a:off x="533400" y="2286000"/>
            <a:ext cx="3875202" cy="2170113"/>
          </a:xfrm>
        </p:spPr>
      </p:pic>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anim calcmode="lin" valueType="num">
                                      <p:cBhvr additive="base">
                                        <p:cTn id="7" dur="500" fill="hold"/>
                                        <p:tgtEl>
                                          <p:spTgt spid="717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17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172">
                                            <p:txEl>
                                              <p:pRg st="1" end="1"/>
                                            </p:txEl>
                                          </p:spTgt>
                                        </p:tgtEl>
                                        <p:attrNameLst>
                                          <p:attrName>style.visibility</p:attrName>
                                        </p:attrNameLst>
                                      </p:cBhvr>
                                      <p:to>
                                        <p:strVal val="visible"/>
                                      </p:to>
                                    </p:set>
                                    <p:anim calcmode="lin" valueType="num">
                                      <p:cBhvr additive="base">
                                        <p:cTn id="13" dur="500" fill="hold"/>
                                        <p:tgtEl>
                                          <p:spTgt spid="7172">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17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172">
                                            <p:txEl>
                                              <p:pRg st="2" end="2"/>
                                            </p:txEl>
                                          </p:spTgt>
                                        </p:tgtEl>
                                        <p:attrNameLst>
                                          <p:attrName>style.visibility</p:attrName>
                                        </p:attrNameLst>
                                      </p:cBhvr>
                                      <p:to>
                                        <p:strVal val="visible"/>
                                      </p:to>
                                    </p:set>
                                    <p:anim calcmode="lin" valueType="num">
                                      <p:cBhvr additive="base">
                                        <p:cTn id="19" dur="500" fill="hold"/>
                                        <p:tgtEl>
                                          <p:spTgt spid="7172">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17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rrowheads="1"/>
          </p:cNvSpPr>
          <p:nvPr>
            <p:ph type="title"/>
          </p:nvPr>
        </p:nvSpPr>
        <p:spPr>
          <a:noFill/>
          <a:ln/>
        </p:spPr>
        <p:txBody>
          <a:bodyPr lIns="92075" tIns="46037" rIns="92075" bIns="46037"/>
          <a:lstStyle/>
          <a:p>
            <a:r>
              <a:rPr lang="en-US" sz="4000" b="1" dirty="0">
                <a:solidFill>
                  <a:srgbClr val="FF0000"/>
                </a:solidFill>
              </a:rPr>
              <a:t>COMMUNICATION</a:t>
            </a:r>
          </a:p>
        </p:txBody>
      </p:sp>
      <p:sp>
        <p:nvSpPr>
          <p:cNvPr id="58371" name="Rectangle 3"/>
          <p:cNvSpPr>
            <a:spLocks noGrp="1" noRot="1" noChangeArrowheads="1"/>
          </p:cNvSpPr>
          <p:nvPr>
            <p:ph type="body" idx="1"/>
          </p:nvPr>
        </p:nvSpPr>
        <p:spPr>
          <a:noFill/>
          <a:ln/>
        </p:spPr>
        <p:txBody>
          <a:bodyPr lIns="92075" tIns="46037" rIns="92075" bIns="46037"/>
          <a:lstStyle/>
          <a:p>
            <a:pPr>
              <a:buClrTx/>
              <a:buSzPct val="90000"/>
              <a:buFont typeface="Wingdings" pitchFamily="2" charset="2"/>
              <a:buChar char="J"/>
            </a:pPr>
            <a:r>
              <a:rPr lang="en-US" sz="3600" b="1" dirty="0"/>
              <a:t>  </a:t>
            </a:r>
            <a:r>
              <a:rPr lang="en-US" b="1" dirty="0"/>
              <a:t>USE 6-INCH VOICES</a:t>
            </a:r>
          </a:p>
          <a:p>
            <a:pPr>
              <a:buClrTx/>
              <a:buSzPct val="90000"/>
              <a:buFont typeface="Wingdings" pitchFamily="2" charset="2"/>
              <a:buChar char="J"/>
            </a:pPr>
            <a:r>
              <a:rPr lang="en-US" b="1" dirty="0"/>
              <a:t>  TAKE TURNS</a:t>
            </a:r>
          </a:p>
          <a:p>
            <a:pPr>
              <a:buClrTx/>
              <a:buSzPct val="90000"/>
              <a:buFont typeface="Wingdings" pitchFamily="2" charset="2"/>
              <a:buChar char="J"/>
            </a:pPr>
            <a:r>
              <a:rPr lang="en-US" b="1" dirty="0"/>
              <a:t>  MAKE SURE EVERYONE</a:t>
            </a:r>
          </a:p>
          <a:p>
            <a:pPr>
              <a:buFont typeface="Wingdings" pitchFamily="2" charset="2"/>
              <a:buNone/>
            </a:pPr>
            <a:r>
              <a:rPr lang="en-US" b="1" dirty="0"/>
              <a:t>     SPEAKS</a:t>
            </a:r>
          </a:p>
          <a:p>
            <a:pPr>
              <a:buClrTx/>
              <a:buSzPct val="90000"/>
              <a:buFont typeface="Wingdings" pitchFamily="2" charset="2"/>
              <a:buChar char="J"/>
            </a:pPr>
            <a:r>
              <a:rPr lang="en-US" b="1" dirty="0"/>
              <a:t>   WAIT UNTIL SPEAKER IS</a:t>
            </a:r>
          </a:p>
          <a:p>
            <a:pPr>
              <a:buFont typeface="Wingdings" pitchFamily="2" charset="2"/>
              <a:buNone/>
            </a:pPr>
            <a:r>
              <a:rPr lang="en-US" b="1" dirty="0"/>
              <a:t>     FINISHED BEFORE YOU SPEAK</a:t>
            </a:r>
          </a:p>
          <a:p>
            <a:pPr>
              <a:buFont typeface="Wingdings" pitchFamily="2" charset="2"/>
              <a:buNone/>
            </a:pPr>
            <a:endParaRPr lang="en-US" sz="3600" b="1"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noFill/>
          <a:ln/>
        </p:spPr>
        <p:txBody>
          <a:bodyPr lIns="92075" tIns="46037" rIns="92075" bIns="46037"/>
          <a:lstStyle/>
          <a:p>
            <a:r>
              <a:rPr lang="en-US" b="1" dirty="0">
                <a:solidFill>
                  <a:srgbClr val="FF0000"/>
                </a:solidFill>
              </a:rPr>
              <a:t>CONFLICT RESOLUTION</a:t>
            </a:r>
          </a:p>
        </p:txBody>
      </p:sp>
      <p:sp>
        <p:nvSpPr>
          <p:cNvPr id="60419" name="Rectangle 3"/>
          <p:cNvSpPr>
            <a:spLocks noGrp="1" noRot="1" noChangeArrowheads="1"/>
          </p:cNvSpPr>
          <p:nvPr>
            <p:ph type="body" idx="1"/>
          </p:nvPr>
        </p:nvSpPr>
        <p:spPr>
          <a:noFill/>
          <a:ln/>
        </p:spPr>
        <p:txBody>
          <a:bodyPr lIns="92075" tIns="46037" rIns="92075" bIns="46037"/>
          <a:lstStyle/>
          <a:p>
            <a:pPr>
              <a:buClrTx/>
              <a:buSzPct val="90000"/>
              <a:buFont typeface="Wingdings" pitchFamily="2" charset="2"/>
              <a:buChar char="J"/>
            </a:pPr>
            <a:r>
              <a:rPr lang="en-US" sz="3600" b="1" dirty="0"/>
              <a:t>  </a:t>
            </a:r>
            <a:r>
              <a:rPr lang="en-US" b="1" dirty="0"/>
              <a:t>DISAGREE WITH THE IDEA-</a:t>
            </a:r>
          </a:p>
          <a:p>
            <a:pPr>
              <a:buFont typeface="Wingdings" pitchFamily="2" charset="2"/>
              <a:buNone/>
            </a:pPr>
            <a:r>
              <a:rPr lang="en-US" b="1" dirty="0"/>
              <a:t>     NOT THE PERSON</a:t>
            </a:r>
          </a:p>
          <a:p>
            <a:pPr>
              <a:buClrTx/>
              <a:buSzPct val="90000"/>
              <a:buFont typeface="Wingdings" pitchFamily="2" charset="2"/>
              <a:buChar char="J"/>
            </a:pPr>
            <a:r>
              <a:rPr lang="en-US" b="1" dirty="0"/>
              <a:t>  RESPECT THE OPINIONS OF</a:t>
            </a:r>
          </a:p>
          <a:p>
            <a:pPr>
              <a:buFont typeface="Wingdings" pitchFamily="2" charset="2"/>
              <a:buNone/>
            </a:pPr>
            <a:r>
              <a:rPr lang="en-US" b="1" dirty="0"/>
              <a:t>     OTHERS</a:t>
            </a:r>
          </a:p>
          <a:p>
            <a:pPr>
              <a:buClrTx/>
              <a:buSzPct val="90000"/>
              <a:buFont typeface="Wingdings" pitchFamily="2" charset="2"/>
              <a:buChar char="J"/>
            </a:pPr>
            <a:r>
              <a:rPr lang="en-US" b="1" dirty="0"/>
              <a:t>  THINK FOR YOURSELF</a:t>
            </a:r>
          </a:p>
          <a:p>
            <a:pPr>
              <a:buFont typeface="Wingdings" pitchFamily="2" charset="2"/>
              <a:buNone/>
            </a:pPr>
            <a:endParaRPr lang="en-US" sz="3600" b="1" dirty="0"/>
          </a:p>
          <a:p>
            <a:pPr>
              <a:buFont typeface="Wingdings" pitchFamily="2" charset="2"/>
              <a:buNone/>
            </a:pPr>
            <a:endParaRPr lang="en-US" sz="3600"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Effect transition="in" filter="dissolve">
                                      <p:cBhvr>
                                        <p:cTn id="7" dur="500"/>
                                        <p:tgtEl>
                                          <p:spTgt spid="604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0419">
                                            <p:txEl>
                                              <p:pRg st="1" end="1"/>
                                            </p:txEl>
                                          </p:spTgt>
                                        </p:tgtEl>
                                        <p:attrNameLst>
                                          <p:attrName>style.visibility</p:attrName>
                                        </p:attrNameLst>
                                      </p:cBhvr>
                                      <p:to>
                                        <p:strVal val="visible"/>
                                      </p:to>
                                    </p:set>
                                    <p:animEffect transition="in" filter="dissolve">
                                      <p:cBhvr>
                                        <p:cTn id="12" dur="500"/>
                                        <p:tgtEl>
                                          <p:spTgt spid="604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0419">
                                            <p:txEl>
                                              <p:pRg st="2" end="2"/>
                                            </p:txEl>
                                          </p:spTgt>
                                        </p:tgtEl>
                                        <p:attrNameLst>
                                          <p:attrName>style.visibility</p:attrName>
                                        </p:attrNameLst>
                                      </p:cBhvr>
                                      <p:to>
                                        <p:strVal val="visible"/>
                                      </p:to>
                                    </p:set>
                                    <p:animEffect transition="in" filter="dissolve">
                                      <p:cBhvr>
                                        <p:cTn id="17" dur="500"/>
                                        <p:tgtEl>
                                          <p:spTgt spid="6041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0419">
                                            <p:txEl>
                                              <p:pRg st="3" end="3"/>
                                            </p:txEl>
                                          </p:spTgt>
                                        </p:tgtEl>
                                        <p:attrNameLst>
                                          <p:attrName>style.visibility</p:attrName>
                                        </p:attrNameLst>
                                      </p:cBhvr>
                                      <p:to>
                                        <p:strVal val="visible"/>
                                      </p:to>
                                    </p:set>
                                    <p:animEffect transition="in" filter="dissolve">
                                      <p:cBhvr>
                                        <p:cTn id="22" dur="500"/>
                                        <p:tgtEl>
                                          <p:spTgt spid="6041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0419">
                                            <p:txEl>
                                              <p:pRg st="4" end="4"/>
                                            </p:txEl>
                                          </p:spTgt>
                                        </p:tgtEl>
                                        <p:attrNameLst>
                                          <p:attrName>style.visibility</p:attrName>
                                        </p:attrNameLst>
                                      </p:cBhvr>
                                      <p:to>
                                        <p:strVal val="visible"/>
                                      </p:to>
                                    </p:set>
                                    <p:animEffect transition="in" filter="dissolve">
                                      <p:cBhvr>
                                        <p:cTn id="27" dur="500"/>
                                        <p:tgtEl>
                                          <p:spTgt spid="604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Grp="1" noRot="1" noChangeArrowheads="1"/>
          </p:cNvSpPr>
          <p:nvPr>
            <p:ph type="title"/>
          </p:nvPr>
        </p:nvSpPr>
        <p:spPr>
          <a:noFill/>
          <a:ln/>
        </p:spPr>
        <p:txBody>
          <a:bodyPr lIns="92075" tIns="46037" rIns="92075" bIns="46037"/>
          <a:lstStyle/>
          <a:p>
            <a:r>
              <a:rPr lang="en-US" sz="4000" b="1" dirty="0">
                <a:solidFill>
                  <a:srgbClr val="FF0000"/>
                </a:solidFill>
              </a:rPr>
              <a:t>CONFLICT RESOLUTION</a:t>
            </a:r>
          </a:p>
        </p:txBody>
      </p:sp>
      <p:sp>
        <p:nvSpPr>
          <p:cNvPr id="62467" name="Rectangle 3"/>
          <p:cNvSpPr>
            <a:spLocks noGrp="1" noRot="1" noChangeArrowheads="1"/>
          </p:cNvSpPr>
          <p:nvPr>
            <p:ph type="body" idx="1"/>
          </p:nvPr>
        </p:nvSpPr>
        <p:spPr>
          <a:noFill/>
          <a:ln/>
        </p:spPr>
        <p:txBody>
          <a:bodyPr lIns="92075" tIns="46037" rIns="92075" bIns="46037"/>
          <a:lstStyle/>
          <a:p>
            <a:pPr>
              <a:buFont typeface="Wingdings" pitchFamily="2" charset="2"/>
              <a:buNone/>
            </a:pPr>
            <a:r>
              <a:rPr lang="en-US" sz="3600" b="1" dirty="0"/>
              <a:t> </a:t>
            </a:r>
          </a:p>
          <a:p>
            <a:pPr>
              <a:buClrTx/>
              <a:buSzPct val="90000"/>
              <a:buFont typeface="Wingdings" pitchFamily="2" charset="2"/>
              <a:buChar char="J"/>
            </a:pPr>
            <a:r>
              <a:rPr lang="en-US" sz="3600" b="1" dirty="0"/>
              <a:t>  EXPLORE DIFFERENT POINTS</a:t>
            </a:r>
          </a:p>
          <a:p>
            <a:pPr>
              <a:buFont typeface="Wingdings" pitchFamily="2" charset="2"/>
              <a:buNone/>
            </a:pPr>
            <a:r>
              <a:rPr lang="en-US" sz="3600" b="1" dirty="0"/>
              <a:t>     OF VIEW</a:t>
            </a:r>
          </a:p>
          <a:p>
            <a:pPr>
              <a:buClrTx/>
              <a:buSzPct val="90000"/>
              <a:buFont typeface="Wingdings" pitchFamily="2" charset="2"/>
              <a:buChar char="J"/>
            </a:pPr>
            <a:r>
              <a:rPr lang="en-US" sz="3600" b="1" dirty="0"/>
              <a:t>  NEGOTIATE AND/OR</a:t>
            </a:r>
          </a:p>
          <a:p>
            <a:pPr>
              <a:buFont typeface="Wingdings" pitchFamily="2" charset="2"/>
              <a:buNone/>
            </a:pPr>
            <a:r>
              <a:rPr lang="en-US" sz="3600" b="1" dirty="0"/>
              <a:t>     COMPROMISE</a:t>
            </a:r>
          </a:p>
          <a:p>
            <a:pPr>
              <a:buClrTx/>
              <a:buSzPct val="90000"/>
              <a:buFont typeface="Wingdings" pitchFamily="2" charset="2"/>
              <a:buChar char="J"/>
            </a:pPr>
            <a:r>
              <a:rPr lang="en-US" sz="3600" b="1" dirty="0"/>
              <a:t>  REACH CONSENSUS</a:t>
            </a:r>
          </a:p>
          <a:p>
            <a:pPr>
              <a:buFont typeface="Wingdings" pitchFamily="2" charset="2"/>
              <a:buNone/>
            </a:pPr>
            <a:endParaRPr lang="en-US" sz="3600"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Effect transition="in" filter="blinds(vertical)">
                                      <p:cBhvr>
                                        <p:cTn id="7" dur="500"/>
                                        <p:tgtEl>
                                          <p:spTgt spid="624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62467">
                                            <p:txEl>
                                              <p:pRg st="1" end="1"/>
                                            </p:txEl>
                                          </p:spTgt>
                                        </p:tgtEl>
                                        <p:attrNameLst>
                                          <p:attrName>style.visibility</p:attrName>
                                        </p:attrNameLst>
                                      </p:cBhvr>
                                      <p:to>
                                        <p:strVal val="visible"/>
                                      </p:to>
                                    </p:set>
                                    <p:animEffect transition="in" filter="blinds(vertical)">
                                      <p:cBhvr>
                                        <p:cTn id="12" dur="500"/>
                                        <p:tgtEl>
                                          <p:spTgt spid="624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62467">
                                            <p:txEl>
                                              <p:pRg st="2" end="2"/>
                                            </p:txEl>
                                          </p:spTgt>
                                        </p:tgtEl>
                                        <p:attrNameLst>
                                          <p:attrName>style.visibility</p:attrName>
                                        </p:attrNameLst>
                                      </p:cBhvr>
                                      <p:to>
                                        <p:strVal val="visible"/>
                                      </p:to>
                                    </p:set>
                                    <p:animEffect transition="in" filter="blinds(vertical)">
                                      <p:cBhvr>
                                        <p:cTn id="17" dur="500"/>
                                        <p:tgtEl>
                                          <p:spTgt spid="624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grpId="0" nodeType="clickEffect">
                                  <p:stCondLst>
                                    <p:cond delay="0"/>
                                  </p:stCondLst>
                                  <p:childTnLst>
                                    <p:set>
                                      <p:cBhvr>
                                        <p:cTn id="21" dur="1" fill="hold">
                                          <p:stCondLst>
                                            <p:cond delay="0"/>
                                          </p:stCondLst>
                                        </p:cTn>
                                        <p:tgtEl>
                                          <p:spTgt spid="62467">
                                            <p:txEl>
                                              <p:pRg st="3" end="3"/>
                                            </p:txEl>
                                          </p:spTgt>
                                        </p:tgtEl>
                                        <p:attrNameLst>
                                          <p:attrName>style.visibility</p:attrName>
                                        </p:attrNameLst>
                                      </p:cBhvr>
                                      <p:to>
                                        <p:strVal val="visible"/>
                                      </p:to>
                                    </p:set>
                                    <p:animEffect transition="in" filter="blinds(vertical)">
                                      <p:cBhvr>
                                        <p:cTn id="22" dur="500"/>
                                        <p:tgtEl>
                                          <p:spTgt spid="624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5" fill="hold" grpId="0" nodeType="clickEffect">
                                  <p:stCondLst>
                                    <p:cond delay="0"/>
                                  </p:stCondLst>
                                  <p:childTnLst>
                                    <p:set>
                                      <p:cBhvr>
                                        <p:cTn id="26" dur="1" fill="hold">
                                          <p:stCondLst>
                                            <p:cond delay="0"/>
                                          </p:stCondLst>
                                        </p:cTn>
                                        <p:tgtEl>
                                          <p:spTgt spid="62467">
                                            <p:txEl>
                                              <p:pRg st="4" end="4"/>
                                            </p:txEl>
                                          </p:spTgt>
                                        </p:tgtEl>
                                        <p:attrNameLst>
                                          <p:attrName>style.visibility</p:attrName>
                                        </p:attrNameLst>
                                      </p:cBhvr>
                                      <p:to>
                                        <p:strVal val="visible"/>
                                      </p:to>
                                    </p:set>
                                    <p:animEffect transition="in" filter="blinds(vertical)">
                                      <p:cBhvr>
                                        <p:cTn id="27" dur="500"/>
                                        <p:tgtEl>
                                          <p:spTgt spid="6246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5" fill="hold" grpId="0" nodeType="clickEffect">
                                  <p:stCondLst>
                                    <p:cond delay="0"/>
                                  </p:stCondLst>
                                  <p:childTnLst>
                                    <p:set>
                                      <p:cBhvr>
                                        <p:cTn id="31" dur="1" fill="hold">
                                          <p:stCondLst>
                                            <p:cond delay="0"/>
                                          </p:stCondLst>
                                        </p:cTn>
                                        <p:tgtEl>
                                          <p:spTgt spid="62467">
                                            <p:txEl>
                                              <p:pRg st="5" end="5"/>
                                            </p:txEl>
                                          </p:spTgt>
                                        </p:tgtEl>
                                        <p:attrNameLst>
                                          <p:attrName>style.visibility</p:attrName>
                                        </p:attrNameLst>
                                      </p:cBhvr>
                                      <p:to>
                                        <p:strVal val="visible"/>
                                      </p:to>
                                    </p:set>
                                    <p:animEffect transition="in" filter="blinds(vertical)">
                                      <p:cBhvr>
                                        <p:cTn id="32" dur="500"/>
                                        <p:tgtEl>
                                          <p:spTgt spid="624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Rot="1" noChangeArrowheads="1"/>
          </p:cNvSpPr>
          <p:nvPr>
            <p:ph type="title"/>
          </p:nvPr>
        </p:nvSpPr>
        <p:spPr>
          <a:noFill/>
          <a:ln/>
        </p:spPr>
        <p:txBody>
          <a:bodyPr lIns="92075" tIns="46037" rIns="92075" bIns="46037"/>
          <a:lstStyle/>
          <a:p>
            <a:r>
              <a:rPr lang="en-US" dirty="0"/>
              <a:t> </a:t>
            </a:r>
            <a:r>
              <a:rPr lang="en-US" sz="4000" dirty="0">
                <a:solidFill>
                  <a:srgbClr val="FF0000"/>
                </a:solidFill>
              </a:rPr>
              <a:t>COOPERATIVE GROUP ACTIVITIES FOR TODAY</a:t>
            </a:r>
            <a:endParaRPr lang="en-US" dirty="0">
              <a:solidFill>
                <a:srgbClr val="FF0000"/>
              </a:solidFill>
            </a:endParaRPr>
          </a:p>
        </p:txBody>
      </p:sp>
      <p:sp>
        <p:nvSpPr>
          <p:cNvPr id="64515" name="Rectangle 3"/>
          <p:cNvSpPr>
            <a:spLocks noGrp="1" noRot="1" noChangeArrowheads="1"/>
          </p:cNvSpPr>
          <p:nvPr>
            <p:ph type="body" idx="1"/>
          </p:nvPr>
        </p:nvSpPr>
        <p:spPr>
          <a:noFill/>
          <a:ln/>
        </p:spPr>
        <p:txBody>
          <a:bodyPr lIns="92075" tIns="46037" rIns="92075" bIns="46037"/>
          <a:lstStyle/>
          <a:p>
            <a:r>
              <a:rPr lang="en-US" sz="4000" dirty="0"/>
              <a:t>SHARING P.M.I. STATEMENTS</a:t>
            </a:r>
          </a:p>
          <a:p>
            <a:r>
              <a:rPr lang="en-US" sz="4000" dirty="0"/>
              <a:t>SHARING THE AGREE/DISAGREE</a:t>
            </a:r>
          </a:p>
          <a:p>
            <a:r>
              <a:rPr lang="en-US" sz="4000" dirty="0"/>
              <a:t>PORTMANTEAU</a:t>
            </a:r>
          </a:p>
          <a:p>
            <a:r>
              <a:rPr lang="en-US" sz="4000" dirty="0"/>
              <a:t>ATTENTIVE LISTENING SOCIAL SKILL LESSON</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 to="" calcmode="lin" valueType="num">
                                      <p:cBhvr>
                                        <p:cTn id="7" dur="1" fill="hold"/>
                                        <p:tgtEl>
                                          <p:spTgt spid="64515">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4515">
                                            <p:txEl>
                                              <p:pRg st="1" end="1"/>
                                            </p:txEl>
                                          </p:spTgt>
                                        </p:tgtEl>
                                        <p:attrNameLst>
                                          <p:attrName>style.visibility</p:attrName>
                                        </p:attrNameLst>
                                      </p:cBhvr>
                                      <p:to>
                                        <p:strVal val="visible"/>
                                      </p:to>
                                    </p:set>
                                    <p:anim to="" calcmode="lin" valueType="num">
                                      <p:cBhvr>
                                        <p:cTn id="12" dur="1" fill="hold"/>
                                        <p:tgtEl>
                                          <p:spTgt spid="64515">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4515">
                                            <p:txEl>
                                              <p:pRg st="2" end="2"/>
                                            </p:txEl>
                                          </p:spTgt>
                                        </p:tgtEl>
                                        <p:attrNameLst>
                                          <p:attrName>style.visibility</p:attrName>
                                        </p:attrNameLst>
                                      </p:cBhvr>
                                      <p:to>
                                        <p:strVal val="visible"/>
                                      </p:to>
                                    </p:set>
                                    <p:anim to="" calcmode="lin" valueType="num">
                                      <p:cBhvr>
                                        <p:cTn id="17" dur="1" fill="hold"/>
                                        <p:tgtEl>
                                          <p:spTgt spid="64515">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64515">
                                            <p:txEl>
                                              <p:pRg st="3" end="3"/>
                                            </p:txEl>
                                          </p:spTgt>
                                        </p:tgtEl>
                                        <p:attrNameLst>
                                          <p:attrName>style.visibility</p:attrName>
                                        </p:attrNameLst>
                                      </p:cBhvr>
                                      <p:to>
                                        <p:strVal val="visible"/>
                                      </p:to>
                                    </p:set>
                                    <p:anim to="" calcmode="lin" valueType="num">
                                      <p:cBhvr>
                                        <p:cTn id="22" dur="1" fill="hold"/>
                                        <p:tgtEl>
                                          <p:spTgt spid="64515">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p:cNvSpPr>
            <a:spLocks noGrp="1" noRot="1" noChangeArrowheads="1"/>
          </p:cNvSpPr>
          <p:nvPr>
            <p:ph type="title"/>
          </p:nvPr>
        </p:nvSpPr>
        <p:spPr>
          <a:noFill/>
          <a:ln/>
        </p:spPr>
        <p:txBody>
          <a:bodyPr lIns="92075" tIns="46037" rIns="92075" bIns="46037"/>
          <a:lstStyle/>
          <a:p>
            <a:r>
              <a:rPr lang="en-US" sz="4000" dirty="0">
                <a:solidFill>
                  <a:srgbClr val="FF0000"/>
                </a:solidFill>
              </a:rPr>
              <a:t>PORTMANTEAU</a:t>
            </a:r>
          </a:p>
        </p:txBody>
      </p:sp>
      <p:sp>
        <p:nvSpPr>
          <p:cNvPr id="66563" name="Rectangle 3"/>
          <p:cNvSpPr>
            <a:spLocks noGrp="1" noRot="1" noChangeArrowheads="1"/>
          </p:cNvSpPr>
          <p:nvPr>
            <p:ph type="body" idx="1"/>
          </p:nvPr>
        </p:nvSpPr>
        <p:spPr>
          <a:xfrm>
            <a:off x="1143000" y="1981200"/>
            <a:ext cx="7772400" cy="4419600"/>
          </a:xfrm>
          <a:noFill/>
          <a:ln/>
        </p:spPr>
        <p:txBody>
          <a:bodyPr lIns="92075" tIns="46037" rIns="92075" bIns="46037"/>
          <a:lstStyle/>
          <a:p>
            <a:r>
              <a:rPr lang="en-US" dirty="0"/>
              <a:t>ASSIGN GROUP ROLES</a:t>
            </a:r>
          </a:p>
          <a:p>
            <a:r>
              <a:rPr lang="en-US" dirty="0"/>
              <a:t>DISTRIBUTE PORTMANTEAU WORD LISTS</a:t>
            </a:r>
          </a:p>
          <a:p>
            <a:r>
              <a:rPr lang="en-US" dirty="0"/>
              <a:t>ENCOURAGER TEACHES 3 WORDS TO GROUP</a:t>
            </a:r>
          </a:p>
          <a:p>
            <a:r>
              <a:rPr lang="en-US" dirty="0"/>
              <a:t>CHECKER CHECKS</a:t>
            </a:r>
          </a:p>
          <a:p>
            <a:r>
              <a:rPr lang="en-US" dirty="0"/>
              <a:t>WORRIER TEACHES 3 WORDS </a:t>
            </a:r>
          </a:p>
          <a:p>
            <a:r>
              <a:rPr lang="en-US" dirty="0"/>
              <a:t>CHECKER CHECKS  ETC....</a:t>
            </a: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Effect transition="in" filter="strips(downRight)">
                                      <p:cBhvr>
                                        <p:cTn id="7" dur="500"/>
                                        <p:tgtEl>
                                          <p:spTgt spid="665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6563">
                                            <p:txEl>
                                              <p:pRg st="1" end="1"/>
                                            </p:txEl>
                                          </p:spTgt>
                                        </p:tgtEl>
                                        <p:attrNameLst>
                                          <p:attrName>style.visibility</p:attrName>
                                        </p:attrNameLst>
                                      </p:cBhvr>
                                      <p:to>
                                        <p:strVal val="visible"/>
                                      </p:to>
                                    </p:set>
                                    <p:animEffect transition="in" filter="strips(downRight)">
                                      <p:cBhvr>
                                        <p:cTn id="12" dur="500"/>
                                        <p:tgtEl>
                                          <p:spTgt spid="665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66563">
                                            <p:txEl>
                                              <p:pRg st="2" end="2"/>
                                            </p:txEl>
                                          </p:spTgt>
                                        </p:tgtEl>
                                        <p:attrNameLst>
                                          <p:attrName>style.visibility</p:attrName>
                                        </p:attrNameLst>
                                      </p:cBhvr>
                                      <p:to>
                                        <p:strVal val="visible"/>
                                      </p:to>
                                    </p:set>
                                    <p:animEffect transition="in" filter="strips(downRight)">
                                      <p:cBhvr>
                                        <p:cTn id="17" dur="500"/>
                                        <p:tgtEl>
                                          <p:spTgt spid="665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66563">
                                            <p:txEl>
                                              <p:pRg st="3" end="3"/>
                                            </p:txEl>
                                          </p:spTgt>
                                        </p:tgtEl>
                                        <p:attrNameLst>
                                          <p:attrName>style.visibility</p:attrName>
                                        </p:attrNameLst>
                                      </p:cBhvr>
                                      <p:to>
                                        <p:strVal val="visible"/>
                                      </p:to>
                                    </p:set>
                                    <p:animEffect transition="in" filter="strips(downRight)">
                                      <p:cBhvr>
                                        <p:cTn id="22" dur="500"/>
                                        <p:tgtEl>
                                          <p:spTgt spid="6656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66563">
                                            <p:txEl>
                                              <p:pRg st="4" end="4"/>
                                            </p:txEl>
                                          </p:spTgt>
                                        </p:tgtEl>
                                        <p:attrNameLst>
                                          <p:attrName>style.visibility</p:attrName>
                                        </p:attrNameLst>
                                      </p:cBhvr>
                                      <p:to>
                                        <p:strVal val="visible"/>
                                      </p:to>
                                    </p:set>
                                    <p:animEffect transition="in" filter="strips(downRight)">
                                      <p:cBhvr>
                                        <p:cTn id="27" dur="500"/>
                                        <p:tgtEl>
                                          <p:spTgt spid="6656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66563">
                                            <p:txEl>
                                              <p:pRg st="5" end="5"/>
                                            </p:txEl>
                                          </p:spTgt>
                                        </p:tgtEl>
                                        <p:attrNameLst>
                                          <p:attrName>style.visibility</p:attrName>
                                        </p:attrNameLst>
                                      </p:cBhvr>
                                      <p:to>
                                        <p:strVal val="visible"/>
                                      </p:to>
                                    </p:set>
                                    <p:animEffect transition="in" filter="strips(downRight)">
                                      <p:cBhvr>
                                        <p:cTn id="32" dur="500"/>
                                        <p:tgtEl>
                                          <p:spTgt spid="665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Rot="1" noChangeArrowheads="1"/>
          </p:cNvSpPr>
          <p:nvPr>
            <p:ph type="title"/>
          </p:nvPr>
        </p:nvSpPr>
        <p:spPr>
          <a:noFill/>
          <a:ln/>
        </p:spPr>
        <p:txBody>
          <a:bodyPr lIns="92075" tIns="46037" rIns="92075" bIns="46037"/>
          <a:lstStyle/>
          <a:p>
            <a:r>
              <a:rPr lang="en-US" dirty="0">
                <a:solidFill>
                  <a:srgbClr val="FF0000"/>
                </a:solidFill>
              </a:rPr>
              <a:t/>
            </a:r>
            <a:br>
              <a:rPr lang="en-US" dirty="0">
                <a:solidFill>
                  <a:srgbClr val="FF0000"/>
                </a:solidFill>
              </a:rPr>
            </a:br>
            <a:r>
              <a:rPr lang="en-US" dirty="0">
                <a:solidFill>
                  <a:srgbClr val="FF0000"/>
                </a:solidFill>
              </a:rPr>
              <a:t>PORTMANTEAU</a:t>
            </a:r>
          </a:p>
        </p:txBody>
      </p:sp>
      <p:sp>
        <p:nvSpPr>
          <p:cNvPr id="68611" name="Rectangle 3"/>
          <p:cNvSpPr>
            <a:spLocks noGrp="1" noRot="1" noChangeArrowheads="1"/>
          </p:cNvSpPr>
          <p:nvPr>
            <p:ph type="body" idx="1"/>
          </p:nvPr>
        </p:nvSpPr>
        <p:spPr>
          <a:noFill/>
          <a:ln/>
        </p:spPr>
        <p:txBody>
          <a:bodyPr lIns="92075" tIns="46037" rIns="92075" bIns="46037"/>
          <a:lstStyle/>
          <a:p>
            <a:r>
              <a:rPr lang="en-US"/>
              <a:t>ORAL GROUP QUIZ</a:t>
            </a:r>
          </a:p>
          <a:p>
            <a:r>
              <a:rPr lang="en-US"/>
              <a:t>TEAMS PROCESS</a:t>
            </a:r>
          </a:p>
          <a:p>
            <a:r>
              <a:rPr lang="en-US"/>
              <a:t>FACILITATOR PROCESSES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 calcmode="lin" valueType="num">
                                      <p:cBhvr additive="base">
                                        <p:cTn id="7" dur="500" fill="hold"/>
                                        <p:tgtEl>
                                          <p:spTgt spid="686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8611">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68611">
                                            <p:txEl>
                                              <p:pRg st="1" end="1"/>
                                            </p:txEl>
                                          </p:spTgt>
                                        </p:tgtEl>
                                        <p:attrNameLst>
                                          <p:attrName>style.visibility</p:attrName>
                                        </p:attrNameLst>
                                      </p:cBhvr>
                                      <p:to>
                                        <p:strVal val="visible"/>
                                      </p:to>
                                    </p:set>
                                    <p:anim calcmode="lin" valueType="num">
                                      <p:cBhvr additive="base">
                                        <p:cTn id="13" dur="500" fill="hold"/>
                                        <p:tgtEl>
                                          <p:spTgt spid="686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1">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68611">
                                            <p:txEl>
                                              <p:pRg st="2" end="2"/>
                                            </p:txEl>
                                          </p:spTgt>
                                        </p:tgtEl>
                                        <p:attrNameLst>
                                          <p:attrName>style.visibility</p:attrName>
                                        </p:attrNameLst>
                                      </p:cBhvr>
                                      <p:to>
                                        <p:strVal val="visible"/>
                                      </p:to>
                                    </p:set>
                                    <p:anim calcmode="lin" valueType="num">
                                      <p:cBhvr additive="base">
                                        <p:cTn id="19" dur="5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8611">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Grp="1" noRot="1" noChangeArrowheads="1"/>
          </p:cNvSpPr>
          <p:nvPr>
            <p:ph type="title"/>
          </p:nvPr>
        </p:nvSpPr>
        <p:spPr>
          <a:xfrm>
            <a:off x="1143000" y="228600"/>
            <a:ext cx="7772400" cy="1143000"/>
          </a:xfrm>
          <a:noFill/>
          <a:ln/>
        </p:spPr>
        <p:txBody>
          <a:bodyPr lIns="92075" tIns="46037" rIns="92075" bIns="46037"/>
          <a:lstStyle/>
          <a:p>
            <a:r>
              <a:rPr lang="en-US" sz="4000" dirty="0">
                <a:solidFill>
                  <a:srgbClr val="FF0000"/>
                </a:solidFill>
              </a:rPr>
              <a:t>PLANNING A COOPERATIVE GROUP ACTIVITY</a:t>
            </a:r>
          </a:p>
        </p:txBody>
      </p:sp>
      <p:sp>
        <p:nvSpPr>
          <p:cNvPr id="70659" name="Rectangle 3"/>
          <p:cNvSpPr>
            <a:spLocks noGrp="1" noRot="1" noChangeArrowheads="1"/>
          </p:cNvSpPr>
          <p:nvPr>
            <p:ph type="body" idx="1"/>
          </p:nvPr>
        </p:nvSpPr>
        <p:spPr>
          <a:xfrm>
            <a:off x="1143000" y="1371600"/>
            <a:ext cx="7772400" cy="5105400"/>
          </a:xfrm>
          <a:noFill/>
          <a:ln/>
        </p:spPr>
        <p:txBody>
          <a:bodyPr lIns="92075" tIns="46037" rIns="92075" bIns="46037"/>
          <a:lstStyle/>
          <a:p>
            <a:r>
              <a:rPr lang="en-US"/>
              <a:t>     FORMATION OF GROUPS</a:t>
            </a:r>
          </a:p>
          <a:p>
            <a:r>
              <a:rPr lang="en-US"/>
              <a:t>     ROLE ASSIGNMENTS</a:t>
            </a:r>
          </a:p>
          <a:p>
            <a:r>
              <a:rPr lang="en-US"/>
              <a:t>     TASK</a:t>
            </a:r>
          </a:p>
          <a:p>
            <a:r>
              <a:rPr lang="en-US"/>
              <a:t>     TIME LIMITS</a:t>
            </a:r>
          </a:p>
          <a:p>
            <a:r>
              <a:rPr lang="en-US"/>
              <a:t>     SOCIAL SKILL TO BE ASSESSED</a:t>
            </a:r>
          </a:p>
          <a:p>
            <a:r>
              <a:rPr lang="en-US"/>
              <a:t>     INTELLIGENT BEHAVIOR TO BE</a:t>
            </a:r>
          </a:p>
          <a:p>
            <a:pPr>
              <a:buFont typeface="Wingdings" pitchFamily="2" charset="2"/>
              <a:buNone/>
            </a:pPr>
            <a:r>
              <a:rPr lang="en-US"/>
              <a:t>           ASSESSED</a:t>
            </a:r>
          </a:p>
          <a:p>
            <a:r>
              <a:rPr lang="en-US"/>
              <a:t>     PROCESSING</a:t>
            </a:r>
          </a:p>
          <a:p>
            <a:r>
              <a:rPr lang="en-US"/>
              <a:t>     ENCOURAGING ENERGIZER</a:t>
            </a: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 calcmode="lin" valueType="num">
                                      <p:cBhvr additive="base">
                                        <p:cTn id="7" dur="500" fill="hold"/>
                                        <p:tgtEl>
                                          <p:spTgt spid="706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5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70659">
                                            <p:txEl>
                                              <p:pRg st="1" end="1"/>
                                            </p:txEl>
                                          </p:spTgt>
                                        </p:tgtEl>
                                        <p:attrNameLst>
                                          <p:attrName>style.visibility</p:attrName>
                                        </p:attrNameLst>
                                      </p:cBhvr>
                                      <p:to>
                                        <p:strVal val="visible"/>
                                      </p:to>
                                    </p:set>
                                    <p:anim calcmode="lin" valueType="num">
                                      <p:cBhvr additive="base">
                                        <p:cTn id="13" dur="500" fill="hold"/>
                                        <p:tgtEl>
                                          <p:spTgt spid="706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0659">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70659">
                                            <p:txEl>
                                              <p:pRg st="2" end="2"/>
                                            </p:txEl>
                                          </p:spTgt>
                                        </p:tgtEl>
                                        <p:attrNameLst>
                                          <p:attrName>style.visibility</p:attrName>
                                        </p:attrNameLst>
                                      </p:cBhvr>
                                      <p:to>
                                        <p:strVal val="visible"/>
                                      </p:to>
                                    </p:set>
                                    <p:anim calcmode="lin" valueType="num">
                                      <p:cBhvr additive="base">
                                        <p:cTn id="19" dur="500" fill="hold"/>
                                        <p:tgtEl>
                                          <p:spTgt spid="706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0659">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70659">
                                            <p:txEl>
                                              <p:pRg st="3" end="3"/>
                                            </p:txEl>
                                          </p:spTgt>
                                        </p:tgtEl>
                                        <p:attrNameLst>
                                          <p:attrName>style.visibility</p:attrName>
                                        </p:attrNameLst>
                                      </p:cBhvr>
                                      <p:to>
                                        <p:strVal val="visible"/>
                                      </p:to>
                                    </p:set>
                                    <p:anim calcmode="lin" valueType="num">
                                      <p:cBhvr additive="base">
                                        <p:cTn id="25" dur="500" fill="hold"/>
                                        <p:tgtEl>
                                          <p:spTgt spid="7065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0659">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70659">
                                            <p:txEl>
                                              <p:pRg st="4" end="4"/>
                                            </p:txEl>
                                          </p:spTgt>
                                        </p:tgtEl>
                                        <p:attrNameLst>
                                          <p:attrName>style.visibility</p:attrName>
                                        </p:attrNameLst>
                                      </p:cBhvr>
                                      <p:to>
                                        <p:strVal val="visible"/>
                                      </p:to>
                                    </p:set>
                                    <p:anim calcmode="lin" valueType="num">
                                      <p:cBhvr additive="base">
                                        <p:cTn id="31" dur="500" fill="hold"/>
                                        <p:tgtEl>
                                          <p:spTgt spid="7065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0659">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70659">
                                            <p:txEl>
                                              <p:pRg st="5" end="5"/>
                                            </p:txEl>
                                          </p:spTgt>
                                        </p:tgtEl>
                                        <p:attrNameLst>
                                          <p:attrName>style.visibility</p:attrName>
                                        </p:attrNameLst>
                                      </p:cBhvr>
                                      <p:to>
                                        <p:strVal val="visible"/>
                                      </p:to>
                                    </p:set>
                                    <p:anim calcmode="lin" valueType="num">
                                      <p:cBhvr additive="base">
                                        <p:cTn id="37" dur="500" fill="hold"/>
                                        <p:tgtEl>
                                          <p:spTgt spid="7065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0659">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grpId="0" nodeType="clickEffect">
                                  <p:stCondLst>
                                    <p:cond delay="0"/>
                                  </p:stCondLst>
                                  <p:childTnLst>
                                    <p:set>
                                      <p:cBhvr>
                                        <p:cTn id="42" dur="1" fill="hold">
                                          <p:stCondLst>
                                            <p:cond delay="0"/>
                                          </p:stCondLst>
                                        </p:cTn>
                                        <p:tgtEl>
                                          <p:spTgt spid="70659">
                                            <p:txEl>
                                              <p:pRg st="6" end="6"/>
                                            </p:txEl>
                                          </p:spTgt>
                                        </p:tgtEl>
                                        <p:attrNameLst>
                                          <p:attrName>style.visibility</p:attrName>
                                        </p:attrNameLst>
                                      </p:cBhvr>
                                      <p:to>
                                        <p:strVal val="visible"/>
                                      </p:to>
                                    </p:set>
                                    <p:anim calcmode="lin" valueType="num">
                                      <p:cBhvr additive="base">
                                        <p:cTn id="43" dur="500" fill="hold"/>
                                        <p:tgtEl>
                                          <p:spTgt spid="7065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0659">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 fill="hold" grpId="0" nodeType="clickEffect">
                                  <p:stCondLst>
                                    <p:cond delay="0"/>
                                  </p:stCondLst>
                                  <p:childTnLst>
                                    <p:set>
                                      <p:cBhvr>
                                        <p:cTn id="48" dur="1" fill="hold">
                                          <p:stCondLst>
                                            <p:cond delay="0"/>
                                          </p:stCondLst>
                                        </p:cTn>
                                        <p:tgtEl>
                                          <p:spTgt spid="70659">
                                            <p:txEl>
                                              <p:pRg st="7" end="7"/>
                                            </p:txEl>
                                          </p:spTgt>
                                        </p:tgtEl>
                                        <p:attrNameLst>
                                          <p:attrName>style.visibility</p:attrName>
                                        </p:attrNameLst>
                                      </p:cBhvr>
                                      <p:to>
                                        <p:strVal val="visible"/>
                                      </p:to>
                                    </p:set>
                                    <p:anim calcmode="lin" valueType="num">
                                      <p:cBhvr additive="base">
                                        <p:cTn id="49" dur="500" fill="hold"/>
                                        <p:tgtEl>
                                          <p:spTgt spid="7065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0659">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1" fill="hold" grpId="0" nodeType="clickEffect">
                                  <p:stCondLst>
                                    <p:cond delay="0"/>
                                  </p:stCondLst>
                                  <p:childTnLst>
                                    <p:set>
                                      <p:cBhvr>
                                        <p:cTn id="54" dur="1" fill="hold">
                                          <p:stCondLst>
                                            <p:cond delay="0"/>
                                          </p:stCondLst>
                                        </p:cTn>
                                        <p:tgtEl>
                                          <p:spTgt spid="70659">
                                            <p:txEl>
                                              <p:pRg st="8" end="8"/>
                                            </p:txEl>
                                          </p:spTgt>
                                        </p:tgtEl>
                                        <p:attrNameLst>
                                          <p:attrName>style.visibility</p:attrName>
                                        </p:attrNameLst>
                                      </p:cBhvr>
                                      <p:to>
                                        <p:strVal val="visible"/>
                                      </p:to>
                                    </p:set>
                                    <p:anim calcmode="lin" valueType="num">
                                      <p:cBhvr additive="base">
                                        <p:cTn id="55" dur="500" fill="hold"/>
                                        <p:tgtEl>
                                          <p:spTgt spid="7065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0659">
                                            <p:txEl>
                                              <p:pRg st="8" end="8"/>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Rot="1" noChangeArrowheads="1"/>
          </p:cNvSpPr>
          <p:nvPr>
            <p:ph type="title"/>
          </p:nvPr>
        </p:nvSpPr>
        <p:spPr>
          <a:noFill/>
          <a:ln/>
        </p:spPr>
        <p:txBody>
          <a:bodyPr lIns="92075" tIns="46037" rIns="92075" bIns="46037"/>
          <a:lstStyle/>
          <a:p>
            <a:r>
              <a:rPr lang="en-US" sz="3600" dirty="0">
                <a:solidFill>
                  <a:srgbClr val="FF0000"/>
                </a:solidFill>
              </a:rPr>
              <a:t>TYPES OF COOPERATIVE GROUPS</a:t>
            </a:r>
          </a:p>
        </p:txBody>
      </p:sp>
      <p:sp>
        <p:nvSpPr>
          <p:cNvPr id="72707" name="Rectangle 3"/>
          <p:cNvSpPr>
            <a:spLocks noGrp="1" noRot="1" noChangeArrowheads="1"/>
          </p:cNvSpPr>
          <p:nvPr>
            <p:ph type="body" idx="1"/>
          </p:nvPr>
        </p:nvSpPr>
        <p:spPr>
          <a:noFill/>
          <a:ln/>
        </p:spPr>
        <p:txBody>
          <a:bodyPr lIns="92075" tIns="46037" rIns="92075" bIns="46037"/>
          <a:lstStyle/>
          <a:p>
            <a:r>
              <a:rPr lang="en-US" dirty="0"/>
              <a:t>     INFORMAL TASK GROUPS</a:t>
            </a:r>
          </a:p>
          <a:p>
            <a:pPr>
              <a:buFont typeface="Wingdings" pitchFamily="2" charset="2"/>
              <a:buNone/>
            </a:pPr>
            <a:endParaRPr lang="en-US" dirty="0"/>
          </a:p>
          <a:p>
            <a:r>
              <a:rPr lang="en-US" dirty="0"/>
              <a:t>     FORMAL TASK GROUPS</a:t>
            </a:r>
          </a:p>
          <a:p>
            <a:pPr>
              <a:buFont typeface="Wingdings" pitchFamily="2" charset="2"/>
              <a:buNone/>
            </a:pPr>
            <a:endParaRPr lang="en-US" dirty="0"/>
          </a:p>
          <a:p>
            <a:r>
              <a:rPr lang="en-US" dirty="0"/>
              <a:t>     BASE GROUPS</a:t>
            </a:r>
          </a:p>
        </p:txBody>
      </p:sp>
      <p:graphicFrame>
        <p:nvGraphicFramePr>
          <p:cNvPr id="72708" name="Object 4"/>
          <p:cNvGraphicFramePr>
            <a:graphicFrameLocks/>
          </p:cNvGraphicFramePr>
          <p:nvPr/>
        </p:nvGraphicFramePr>
        <p:xfrm>
          <a:off x="7110413" y="2962275"/>
          <a:ext cx="1771650" cy="3592513"/>
        </p:xfrm>
        <a:graphic>
          <a:graphicData uri="http://schemas.openxmlformats.org/presentationml/2006/ole">
            <p:oleObj spid="_x0000_s72708" name="ClipArt" r:id="rId4" imgW="1782763" imgH="3603625" progId="MS_ClipArt_Gallery.2">
              <p:embed/>
            </p:oleObj>
          </a:graphicData>
        </a:graphic>
      </p:graphicFrame>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Effect transition="in" filter="checkerboard(across)">
                                      <p:cBhvr>
                                        <p:cTn id="7" dur="500"/>
                                        <p:tgtEl>
                                          <p:spTgt spid="727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2707">
                                            <p:txEl>
                                              <p:pRg st="2" end="2"/>
                                            </p:txEl>
                                          </p:spTgt>
                                        </p:tgtEl>
                                        <p:attrNameLst>
                                          <p:attrName>style.visibility</p:attrName>
                                        </p:attrNameLst>
                                      </p:cBhvr>
                                      <p:to>
                                        <p:strVal val="visible"/>
                                      </p:to>
                                    </p:set>
                                    <p:animEffect transition="in" filter="checkerboard(across)">
                                      <p:cBhvr>
                                        <p:cTn id="12" dur="500"/>
                                        <p:tgtEl>
                                          <p:spTgt spid="7270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2707">
                                            <p:txEl>
                                              <p:pRg st="4" end="4"/>
                                            </p:txEl>
                                          </p:spTgt>
                                        </p:tgtEl>
                                        <p:attrNameLst>
                                          <p:attrName>style.visibility</p:attrName>
                                        </p:attrNameLst>
                                      </p:cBhvr>
                                      <p:to>
                                        <p:strVal val="visible"/>
                                      </p:to>
                                    </p:set>
                                    <p:animEffect transition="in" filter="checkerboard(across)">
                                      <p:cBhvr>
                                        <p:cTn id="17" dur="500"/>
                                        <p:tgtEl>
                                          <p:spTgt spid="727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Rot="1" noChangeArrowheads="1"/>
          </p:cNvSpPr>
          <p:nvPr>
            <p:ph type="title"/>
          </p:nvPr>
        </p:nvSpPr>
        <p:spPr>
          <a:xfrm>
            <a:off x="304800" y="457200"/>
            <a:ext cx="8610600" cy="1752600"/>
          </a:xfrm>
          <a:noFill/>
          <a:ln/>
        </p:spPr>
        <p:txBody>
          <a:bodyPr lIns="92075" tIns="46037" rIns="92075" bIns="46037"/>
          <a:lstStyle/>
          <a:p>
            <a:r>
              <a:rPr lang="en-US" sz="4000" dirty="0">
                <a:solidFill>
                  <a:srgbClr val="FF0000"/>
                </a:solidFill>
              </a:rPr>
              <a:t>PHASES OF SOCIAL SKILLS INTRODUCTION </a:t>
            </a:r>
          </a:p>
        </p:txBody>
      </p:sp>
      <p:sp>
        <p:nvSpPr>
          <p:cNvPr id="74755" name="Rectangle 3"/>
          <p:cNvSpPr>
            <a:spLocks noGrp="1" noRot="1" noChangeArrowheads="1"/>
          </p:cNvSpPr>
          <p:nvPr>
            <p:ph type="body" idx="1"/>
          </p:nvPr>
        </p:nvSpPr>
        <p:spPr>
          <a:xfrm>
            <a:off x="301625" y="2332038"/>
            <a:ext cx="8540750" cy="3767137"/>
          </a:xfrm>
          <a:noFill/>
          <a:ln/>
        </p:spPr>
        <p:txBody>
          <a:bodyPr lIns="92075" tIns="46037" rIns="92075" bIns="46037"/>
          <a:lstStyle/>
          <a:p>
            <a:r>
              <a:rPr lang="en-US" dirty="0"/>
              <a:t>FORMING</a:t>
            </a:r>
          </a:p>
          <a:p>
            <a:r>
              <a:rPr lang="en-US" dirty="0"/>
              <a:t>NORMING</a:t>
            </a:r>
          </a:p>
          <a:p>
            <a:r>
              <a:rPr lang="en-US" dirty="0"/>
              <a:t>CONFORMING</a:t>
            </a:r>
          </a:p>
          <a:p>
            <a:r>
              <a:rPr lang="en-US" dirty="0"/>
              <a:t>STORMING</a:t>
            </a:r>
          </a:p>
          <a:p>
            <a:r>
              <a:rPr lang="en-US" dirty="0"/>
              <a:t>PERFORMING</a:t>
            </a:r>
          </a:p>
          <a:p>
            <a:r>
              <a:rPr lang="en-US" dirty="0"/>
              <a:t>RE-FORMING</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 calcmode="lin" valueType="num">
                                      <p:cBhvr additive="base">
                                        <p:cTn id="7" dur="500" fill="hold"/>
                                        <p:tgtEl>
                                          <p:spTgt spid="7475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7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4755">
                                            <p:txEl>
                                              <p:pRg st="1" end="1"/>
                                            </p:txEl>
                                          </p:spTgt>
                                        </p:tgtEl>
                                        <p:attrNameLst>
                                          <p:attrName>style.visibility</p:attrName>
                                        </p:attrNameLst>
                                      </p:cBhvr>
                                      <p:to>
                                        <p:strVal val="visible"/>
                                      </p:to>
                                    </p:set>
                                    <p:anim calcmode="lin" valueType="num">
                                      <p:cBhvr additive="base">
                                        <p:cTn id="13" dur="500" fill="hold"/>
                                        <p:tgtEl>
                                          <p:spTgt spid="7475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47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4755">
                                            <p:txEl>
                                              <p:pRg st="2" end="2"/>
                                            </p:txEl>
                                          </p:spTgt>
                                        </p:tgtEl>
                                        <p:attrNameLst>
                                          <p:attrName>style.visibility</p:attrName>
                                        </p:attrNameLst>
                                      </p:cBhvr>
                                      <p:to>
                                        <p:strVal val="visible"/>
                                      </p:to>
                                    </p:set>
                                    <p:anim calcmode="lin" valueType="num">
                                      <p:cBhvr additive="base">
                                        <p:cTn id="19" dur="500" fill="hold"/>
                                        <p:tgtEl>
                                          <p:spTgt spid="7475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47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4755">
                                            <p:txEl>
                                              <p:pRg st="3" end="3"/>
                                            </p:txEl>
                                          </p:spTgt>
                                        </p:tgtEl>
                                        <p:attrNameLst>
                                          <p:attrName>style.visibility</p:attrName>
                                        </p:attrNameLst>
                                      </p:cBhvr>
                                      <p:to>
                                        <p:strVal val="visible"/>
                                      </p:to>
                                    </p:set>
                                    <p:anim calcmode="lin" valueType="num">
                                      <p:cBhvr additive="base">
                                        <p:cTn id="25" dur="500" fill="hold"/>
                                        <p:tgtEl>
                                          <p:spTgt spid="7475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475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74755">
                                            <p:txEl>
                                              <p:pRg st="4" end="4"/>
                                            </p:txEl>
                                          </p:spTgt>
                                        </p:tgtEl>
                                        <p:attrNameLst>
                                          <p:attrName>style.visibility</p:attrName>
                                        </p:attrNameLst>
                                      </p:cBhvr>
                                      <p:to>
                                        <p:strVal val="visible"/>
                                      </p:to>
                                    </p:set>
                                    <p:anim calcmode="lin" valueType="num">
                                      <p:cBhvr additive="base">
                                        <p:cTn id="31" dur="500" fill="hold"/>
                                        <p:tgtEl>
                                          <p:spTgt spid="74755">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475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74755">
                                            <p:txEl>
                                              <p:pRg st="5" end="5"/>
                                            </p:txEl>
                                          </p:spTgt>
                                        </p:tgtEl>
                                        <p:attrNameLst>
                                          <p:attrName>style.visibility</p:attrName>
                                        </p:attrNameLst>
                                      </p:cBhvr>
                                      <p:to>
                                        <p:strVal val="visible"/>
                                      </p:to>
                                    </p:set>
                                    <p:anim calcmode="lin" valueType="num">
                                      <p:cBhvr additive="base">
                                        <p:cTn id="37" dur="500" fill="hold"/>
                                        <p:tgtEl>
                                          <p:spTgt spid="74755">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7475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noRot="1" noChangeArrowheads="1"/>
          </p:cNvSpPr>
          <p:nvPr>
            <p:ph type="title"/>
          </p:nvPr>
        </p:nvSpPr>
        <p:spPr>
          <a:noFill/>
          <a:ln/>
        </p:spPr>
        <p:txBody>
          <a:bodyPr lIns="92075" tIns="46037" rIns="92075" bIns="46037"/>
          <a:lstStyle/>
          <a:p>
            <a:r>
              <a:rPr lang="en-US" dirty="0">
                <a:solidFill>
                  <a:srgbClr val="FF0000"/>
                </a:solidFill>
              </a:rPr>
              <a:t>COOPERATIVE GROUP FORMING SKILLS</a:t>
            </a:r>
          </a:p>
        </p:txBody>
      </p:sp>
      <p:sp>
        <p:nvSpPr>
          <p:cNvPr id="76803" name="Rectangle 3"/>
          <p:cNvSpPr>
            <a:spLocks noGrp="1" noRot="1" noChangeArrowheads="1"/>
          </p:cNvSpPr>
          <p:nvPr>
            <p:ph type="body" idx="1"/>
          </p:nvPr>
        </p:nvSpPr>
        <p:spPr>
          <a:noFill/>
          <a:ln/>
        </p:spPr>
        <p:txBody>
          <a:bodyPr lIns="92075" tIns="46037" rIns="92075" bIns="46037"/>
          <a:lstStyle/>
          <a:p>
            <a:r>
              <a:rPr lang="en-US" b="1"/>
              <a:t>MOVE INTO A GROUP</a:t>
            </a:r>
          </a:p>
          <a:p>
            <a:r>
              <a:rPr lang="en-US" b="1"/>
              <a:t>MOVE OUT OF A GROUP</a:t>
            </a:r>
          </a:p>
          <a:p>
            <a:r>
              <a:rPr lang="en-US" b="1"/>
              <a:t>ONE PERSON TALKS AT A TIME</a:t>
            </a:r>
          </a:p>
          <a:p>
            <a:r>
              <a:rPr lang="en-US" b="1"/>
              <a:t>STAY WITH THE GROUP</a:t>
            </a:r>
          </a:p>
          <a:p>
            <a:r>
              <a:rPr lang="en-US" b="1"/>
              <a:t>CONTROL VOLUME OF TALK  (3”</a:t>
            </a:r>
          </a:p>
          <a:p>
            <a:pPr>
              <a:buFont typeface="Wingdings" pitchFamily="2" charset="2"/>
              <a:buNone/>
            </a:pPr>
            <a:r>
              <a:rPr lang="en-US" b="1"/>
              <a:t>      6”, 12” VOICES</a:t>
            </a:r>
          </a:p>
          <a:p>
            <a:r>
              <a:rPr lang="en-US" b="1"/>
              <a:t>PRACTICE ALL RULES</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Effect transition="in" filter="wipe(right)">
                                      <p:cBhvr>
                                        <p:cTn id="7" dur="500"/>
                                        <p:tgtEl>
                                          <p:spTgt spid="768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76803">
                                            <p:txEl>
                                              <p:pRg st="1" end="1"/>
                                            </p:txEl>
                                          </p:spTgt>
                                        </p:tgtEl>
                                        <p:attrNameLst>
                                          <p:attrName>style.visibility</p:attrName>
                                        </p:attrNameLst>
                                      </p:cBhvr>
                                      <p:to>
                                        <p:strVal val="visible"/>
                                      </p:to>
                                    </p:set>
                                    <p:animEffect transition="in" filter="wipe(right)">
                                      <p:cBhvr>
                                        <p:cTn id="12" dur="500"/>
                                        <p:tgtEl>
                                          <p:spTgt spid="768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76803">
                                            <p:txEl>
                                              <p:pRg st="2" end="2"/>
                                            </p:txEl>
                                          </p:spTgt>
                                        </p:tgtEl>
                                        <p:attrNameLst>
                                          <p:attrName>style.visibility</p:attrName>
                                        </p:attrNameLst>
                                      </p:cBhvr>
                                      <p:to>
                                        <p:strVal val="visible"/>
                                      </p:to>
                                    </p:set>
                                    <p:animEffect transition="in" filter="wipe(right)">
                                      <p:cBhvr>
                                        <p:cTn id="17" dur="500"/>
                                        <p:tgtEl>
                                          <p:spTgt spid="768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76803">
                                            <p:txEl>
                                              <p:pRg st="3" end="3"/>
                                            </p:txEl>
                                          </p:spTgt>
                                        </p:tgtEl>
                                        <p:attrNameLst>
                                          <p:attrName>style.visibility</p:attrName>
                                        </p:attrNameLst>
                                      </p:cBhvr>
                                      <p:to>
                                        <p:strVal val="visible"/>
                                      </p:to>
                                    </p:set>
                                    <p:animEffect transition="in" filter="wipe(right)">
                                      <p:cBhvr>
                                        <p:cTn id="22" dur="500"/>
                                        <p:tgtEl>
                                          <p:spTgt spid="7680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76803">
                                            <p:txEl>
                                              <p:pRg st="4" end="4"/>
                                            </p:txEl>
                                          </p:spTgt>
                                        </p:tgtEl>
                                        <p:attrNameLst>
                                          <p:attrName>style.visibility</p:attrName>
                                        </p:attrNameLst>
                                      </p:cBhvr>
                                      <p:to>
                                        <p:strVal val="visible"/>
                                      </p:to>
                                    </p:set>
                                    <p:animEffect transition="in" filter="wipe(right)">
                                      <p:cBhvr>
                                        <p:cTn id="27" dur="500"/>
                                        <p:tgtEl>
                                          <p:spTgt spid="7680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76803">
                                            <p:txEl>
                                              <p:pRg st="5" end="5"/>
                                            </p:txEl>
                                          </p:spTgt>
                                        </p:tgtEl>
                                        <p:attrNameLst>
                                          <p:attrName>style.visibility</p:attrName>
                                        </p:attrNameLst>
                                      </p:cBhvr>
                                      <p:to>
                                        <p:strVal val="visible"/>
                                      </p:to>
                                    </p:set>
                                    <p:animEffect transition="in" filter="wipe(right)">
                                      <p:cBhvr>
                                        <p:cTn id="32" dur="500"/>
                                        <p:tgtEl>
                                          <p:spTgt spid="7680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76803">
                                            <p:txEl>
                                              <p:pRg st="6" end="6"/>
                                            </p:txEl>
                                          </p:spTgt>
                                        </p:tgtEl>
                                        <p:attrNameLst>
                                          <p:attrName>style.visibility</p:attrName>
                                        </p:attrNameLst>
                                      </p:cBhvr>
                                      <p:to>
                                        <p:strVal val="visible"/>
                                      </p:to>
                                    </p:set>
                                    <p:animEffect transition="in" filter="wipe(right)">
                                      <p:cBhvr>
                                        <p:cTn id="37" dur="500"/>
                                        <p:tgtEl>
                                          <p:spTgt spid="768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a:noFill/>
          <a:ln/>
        </p:spPr>
        <p:txBody>
          <a:bodyPr lIns="92075" tIns="46037" rIns="92075" bIns="46037"/>
          <a:lstStyle/>
          <a:p>
            <a:r>
              <a:rPr lang="en-US" dirty="0"/>
              <a:t>WHY </a:t>
            </a:r>
            <a:r>
              <a:rPr lang="en-US" dirty="0" smtClean="0"/>
              <a:t>COLLABORATE</a:t>
            </a:r>
            <a:r>
              <a:rPr lang="en-US" dirty="0"/>
              <a:t>?</a:t>
            </a:r>
          </a:p>
        </p:txBody>
      </p:sp>
      <p:graphicFrame>
        <p:nvGraphicFramePr>
          <p:cNvPr id="9219" name="Object 3"/>
          <p:cNvGraphicFramePr>
            <a:graphicFrameLocks/>
          </p:cNvGraphicFramePr>
          <p:nvPr>
            <p:ph type="body" idx="1"/>
          </p:nvPr>
        </p:nvGraphicFramePr>
        <p:xfrm>
          <a:off x="2667000" y="1371600"/>
          <a:ext cx="3567113" cy="2055813"/>
        </p:xfrm>
        <a:graphic>
          <a:graphicData uri="http://schemas.openxmlformats.org/presentationml/2006/ole">
            <p:oleObj spid="_x0000_s9219" name="ClipArt" r:id="rId4" imgW="4664075" imgH="3154363" progId="MS_ClipArt_Gallery.2">
              <p:embed/>
            </p:oleObj>
          </a:graphicData>
        </a:graphic>
      </p:graphicFrame>
      <p:pic>
        <p:nvPicPr>
          <p:cNvPr id="6" name="Picture 5" descr="whycooperate.jpg"/>
          <p:cNvPicPr>
            <a:picLocks noChangeAspect="1"/>
          </p:cNvPicPr>
          <p:nvPr/>
        </p:nvPicPr>
        <p:blipFill>
          <a:blip r:embed="rId5" cstate="print"/>
          <a:stretch>
            <a:fillRect/>
          </a:stretch>
        </p:blipFill>
        <p:spPr>
          <a:xfrm>
            <a:off x="2438400" y="3810000"/>
            <a:ext cx="4267200" cy="2839627"/>
          </a:xfrm>
          <a:prstGeom prst="rect">
            <a:avLst/>
          </a:prstGeom>
        </p:spPr>
      </p:pic>
    </p:spTree>
  </p:cSld>
  <p:clrMapOvr>
    <a:masterClrMapping/>
  </p:clrMapOvr>
  <p:transition>
    <p:random/>
  </p:transition>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noRot="1" noChangeArrowheads="1"/>
          </p:cNvSpPr>
          <p:nvPr>
            <p:ph type="ctrTitle"/>
          </p:nvPr>
        </p:nvSpPr>
        <p:spPr>
          <a:noFill/>
          <a:ln/>
        </p:spPr>
        <p:txBody>
          <a:bodyPr lIns="92075" tIns="46037" rIns="92075" bIns="46037"/>
          <a:lstStyle/>
          <a:p>
            <a:r>
              <a:rPr lang="en-US" b="1"/>
              <a:t>Q &amp; A SESSION</a:t>
            </a:r>
          </a:p>
        </p:txBody>
      </p:sp>
      <p:sp>
        <p:nvSpPr>
          <p:cNvPr id="78851" name="Rectangle 3"/>
          <p:cNvSpPr>
            <a:spLocks noGrp="1" noRot="1" noChangeArrowheads="1"/>
          </p:cNvSpPr>
          <p:nvPr>
            <p:ph type="subTitle" idx="1"/>
          </p:nvPr>
        </p:nvSpPr>
        <p:spPr>
          <a:noFill/>
          <a:ln/>
        </p:spPr>
        <p:txBody>
          <a:bodyPr lIns="92075" tIns="46037" rIns="92075" bIns="46037"/>
          <a:lstStyle/>
          <a:p>
            <a:pPr marL="342900" indent="-342900"/>
            <a:r>
              <a:rPr lang="en-US" b="1"/>
              <a:t>WHAT’S LEFT?</a:t>
            </a:r>
          </a:p>
          <a:p>
            <a:pPr marL="342900" indent="-342900"/>
            <a:r>
              <a:rPr lang="en-US" b="1"/>
              <a:t>WHAT TO DO WITH THE KID WHO?</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Effect transition="in" filter="box(out)">
                                      <p:cBhvr>
                                        <p:cTn id="7" dur="500"/>
                                        <p:tgtEl>
                                          <p:spTgt spid="788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78851">
                                            <p:txEl>
                                              <p:pRg st="1" end="1"/>
                                            </p:txEl>
                                          </p:spTgt>
                                        </p:tgtEl>
                                        <p:attrNameLst>
                                          <p:attrName>style.visibility</p:attrName>
                                        </p:attrNameLst>
                                      </p:cBhvr>
                                      <p:to>
                                        <p:strVal val="visible"/>
                                      </p:to>
                                    </p:set>
                                    <p:animEffect transition="in" filter="box(out)">
                                      <p:cBhvr>
                                        <p:cTn id="12" dur="500"/>
                                        <p:tgtEl>
                                          <p:spTgt spid="788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Rot="1" noChangeArrowheads="1"/>
          </p:cNvSpPr>
          <p:nvPr>
            <p:ph type="ctrTitle"/>
          </p:nvPr>
        </p:nvSpPr>
        <p:spPr>
          <a:noFill/>
          <a:ln/>
        </p:spPr>
        <p:txBody>
          <a:bodyPr lIns="92075" tIns="46037" rIns="92075" bIns="46037"/>
          <a:lstStyle/>
          <a:p>
            <a:r>
              <a:rPr lang="en-US"/>
              <a:t>CONCLUSION</a:t>
            </a:r>
          </a:p>
        </p:txBody>
      </p:sp>
      <p:sp>
        <p:nvSpPr>
          <p:cNvPr id="80899" name="Rectangle 3"/>
          <p:cNvSpPr>
            <a:spLocks noGrp="1" noRot="1" noChangeArrowheads="1"/>
          </p:cNvSpPr>
          <p:nvPr>
            <p:ph type="subTitle" idx="1"/>
          </p:nvPr>
        </p:nvSpPr>
        <p:spPr>
          <a:noFill/>
          <a:ln/>
        </p:spPr>
        <p:txBody>
          <a:bodyPr lIns="92075" tIns="46037" rIns="92075" bIns="46037"/>
          <a:lstStyle/>
          <a:p>
            <a:pPr marL="342900" indent="-342900"/>
            <a:r>
              <a:rPr lang="en-US" sz="4000" b="1"/>
              <a:t>GOOD LUCK!!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animEffect transition="in" filter="blinds(vertical)">
                                      <p:cBhvr>
                                        <p:cTn id="7" dur="500"/>
                                        <p:tgtEl>
                                          <p:spTgt spid="808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a:xfrm>
            <a:off x="301625" y="228600"/>
            <a:ext cx="8510588" cy="1219200"/>
          </a:xfrm>
          <a:noFill/>
          <a:ln/>
        </p:spPr>
        <p:txBody>
          <a:bodyPr lIns="92075" tIns="46037" rIns="92075" bIns="46037"/>
          <a:lstStyle/>
          <a:p>
            <a:r>
              <a:rPr lang="en-US" sz="3600" dirty="0"/>
              <a:t>Why Do We Need to Engage Students in </a:t>
            </a:r>
            <a:r>
              <a:rPr lang="en-US" sz="3600" dirty="0" smtClean="0"/>
              <a:t>21</a:t>
            </a:r>
            <a:r>
              <a:rPr lang="en-US" sz="3600" baseline="30000" dirty="0" smtClean="0"/>
              <a:t>st</a:t>
            </a:r>
            <a:r>
              <a:rPr lang="en-US" sz="3600" dirty="0" smtClean="0"/>
              <a:t> CENTURY </a:t>
            </a:r>
            <a:r>
              <a:rPr lang="en-US" sz="3600" dirty="0"/>
              <a:t>Learning Strategies?</a:t>
            </a:r>
          </a:p>
        </p:txBody>
      </p:sp>
      <p:sp>
        <p:nvSpPr>
          <p:cNvPr id="11267" name="Rectangle 3"/>
          <p:cNvSpPr>
            <a:spLocks noGrp="1" noRot="1" noChangeArrowheads="1"/>
          </p:cNvSpPr>
          <p:nvPr>
            <p:ph type="body" idx="1"/>
          </p:nvPr>
        </p:nvSpPr>
        <p:spPr>
          <a:xfrm>
            <a:off x="304800" y="2209801"/>
            <a:ext cx="8540750" cy="4191000"/>
          </a:xfrm>
          <a:noFill/>
          <a:ln/>
        </p:spPr>
        <p:txBody>
          <a:bodyPr lIns="92075" tIns="46037" rIns="92075" bIns="46037"/>
          <a:lstStyle/>
          <a:p>
            <a:r>
              <a:rPr lang="en-US" sz="2800" dirty="0" smtClean="0"/>
              <a:t>Develop </a:t>
            </a:r>
            <a:r>
              <a:rPr lang="en-US" sz="2800" dirty="0"/>
              <a:t>better attitudes toward school</a:t>
            </a:r>
          </a:p>
          <a:p>
            <a:r>
              <a:rPr lang="en-US" sz="2800" dirty="0" smtClean="0"/>
              <a:t>Build </a:t>
            </a:r>
            <a:r>
              <a:rPr lang="en-US" sz="2800" dirty="0"/>
              <a:t>better attitudes toward teachers’</a:t>
            </a:r>
          </a:p>
          <a:p>
            <a:r>
              <a:rPr lang="en-US" sz="2800" dirty="0" smtClean="0"/>
              <a:t>Promote </a:t>
            </a:r>
            <a:r>
              <a:rPr lang="en-US" sz="2800" dirty="0"/>
              <a:t>more on-task behavior</a:t>
            </a:r>
          </a:p>
          <a:p>
            <a:r>
              <a:rPr lang="en-US" sz="2800" dirty="0" smtClean="0"/>
              <a:t>Develop </a:t>
            </a:r>
            <a:r>
              <a:rPr lang="en-US" sz="2800" dirty="0"/>
              <a:t>students’ higher order thinking</a:t>
            </a:r>
          </a:p>
          <a:p>
            <a:r>
              <a:rPr lang="en-US" sz="2800" dirty="0" smtClean="0"/>
              <a:t>Develop students’ perspective taking</a:t>
            </a:r>
          </a:p>
          <a:p>
            <a:r>
              <a:rPr lang="en-US" sz="2800" dirty="0" smtClean="0"/>
              <a:t>Increase </a:t>
            </a:r>
            <a:r>
              <a:rPr lang="en-US" sz="2800" dirty="0"/>
              <a:t>retention of new knowledge, skills, ideas</a:t>
            </a:r>
          </a:p>
          <a:p>
            <a:pPr>
              <a:buNone/>
            </a:pPr>
            <a:r>
              <a:rPr lang="en-US" sz="2800" dirty="0" smtClean="0">
                <a:solidFill>
                  <a:srgbClr val="FF0000"/>
                </a:solidFill>
              </a:rPr>
              <a:t>Resulting in higher achievement of diverse students</a:t>
            </a:r>
          </a:p>
          <a:p>
            <a:pPr>
              <a:buFont typeface="Wingdings" pitchFamily="2" charset="2"/>
              <a:buNone/>
            </a:pPr>
            <a:endParaRPr lang="en-US" sz="2800" dirty="0"/>
          </a:p>
        </p:txBody>
      </p:sp>
      <p:sp>
        <p:nvSpPr>
          <p:cNvPr id="6" name="TextBox 5"/>
          <p:cNvSpPr txBox="1"/>
          <p:nvPr/>
        </p:nvSpPr>
        <p:spPr>
          <a:xfrm>
            <a:off x="685800" y="1600200"/>
            <a:ext cx="2814938" cy="523220"/>
          </a:xfrm>
          <a:prstGeom prst="rect">
            <a:avLst/>
          </a:prstGeom>
          <a:noFill/>
        </p:spPr>
        <p:txBody>
          <a:bodyPr wrap="none" rtlCol="0">
            <a:spAutoFit/>
          </a:bodyPr>
          <a:lstStyle/>
          <a:p>
            <a:r>
              <a:rPr lang="en-US" sz="2800" dirty="0">
                <a:solidFill>
                  <a:srgbClr val="FF0000"/>
                </a:solidFill>
                <a:effectLst>
                  <a:outerShdw blurRad="38100" dist="38100" dir="2700000" algn="tl">
                    <a:srgbClr val="000000"/>
                  </a:outerShdw>
                </a:effectLst>
              </a:rPr>
              <a:t>THEY HELP TO</a:t>
            </a:r>
            <a:r>
              <a:rPr lang="en-US" dirty="0" smtClean="0"/>
              <a:t>:</a:t>
            </a:r>
            <a:endParaRPr lang="en-US" dirty="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 calcmode="lin" valueType="num">
                                      <p:cBhvr additive="base">
                                        <p:cTn id="19"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67">
                                            <p:txEl>
                                              <p:pRg st="3" end="3"/>
                                            </p:txEl>
                                          </p:spTgt>
                                        </p:tgtEl>
                                        <p:attrNameLst>
                                          <p:attrName>style.visibility</p:attrName>
                                        </p:attrNameLst>
                                      </p:cBhvr>
                                      <p:to>
                                        <p:strVal val="visible"/>
                                      </p:to>
                                    </p:set>
                                    <p:anim calcmode="lin" valueType="num">
                                      <p:cBhvr additive="base">
                                        <p:cTn id="25" dur="5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267">
                                            <p:txEl>
                                              <p:pRg st="4" end="4"/>
                                            </p:txEl>
                                          </p:spTgt>
                                        </p:tgtEl>
                                        <p:attrNameLst>
                                          <p:attrName>style.visibility</p:attrName>
                                        </p:attrNameLst>
                                      </p:cBhvr>
                                      <p:to>
                                        <p:strVal val="visible"/>
                                      </p:to>
                                    </p:set>
                                    <p:anim calcmode="lin" valueType="num">
                                      <p:cBhvr additive="base">
                                        <p:cTn id="31" dur="5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267">
                                            <p:txEl>
                                              <p:pRg st="5" end="5"/>
                                            </p:txEl>
                                          </p:spTgt>
                                        </p:tgtEl>
                                        <p:attrNameLst>
                                          <p:attrName>style.visibility</p:attrName>
                                        </p:attrNameLst>
                                      </p:cBhvr>
                                      <p:to>
                                        <p:strVal val="visible"/>
                                      </p:to>
                                    </p:set>
                                    <p:anim calcmode="lin" valueType="num">
                                      <p:cBhvr additive="base">
                                        <p:cTn id="37" dur="500" fill="hold"/>
                                        <p:tgtEl>
                                          <p:spTgt spid="1126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26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267">
                                            <p:txEl>
                                              <p:pRg st="6" end="6"/>
                                            </p:txEl>
                                          </p:spTgt>
                                        </p:tgtEl>
                                        <p:attrNameLst>
                                          <p:attrName>style.visibility</p:attrName>
                                        </p:attrNameLst>
                                      </p:cBhvr>
                                      <p:to>
                                        <p:strVal val="visible"/>
                                      </p:to>
                                    </p:set>
                                    <p:anim calcmode="lin" valueType="num">
                                      <p:cBhvr additive="base">
                                        <p:cTn id="43" dur="500" fill="hold"/>
                                        <p:tgtEl>
                                          <p:spTgt spid="1126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26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a:xfrm>
            <a:off x="560387" y="381000"/>
            <a:ext cx="8583613" cy="1554163"/>
          </a:xfrm>
          <a:noFill/>
          <a:ln/>
        </p:spPr>
        <p:txBody>
          <a:bodyPr lIns="92075" tIns="46037" rIns="92075" bIns="46037"/>
          <a:lstStyle/>
          <a:p>
            <a:r>
              <a:rPr lang="en-US" dirty="0" smtClean="0"/>
              <a:t/>
            </a:r>
            <a:br>
              <a:rPr lang="en-US" dirty="0" smtClean="0"/>
            </a:br>
            <a:r>
              <a:rPr lang="en-US" sz="3600" dirty="0" smtClean="0">
                <a:solidFill>
                  <a:srgbClr val="FF0000"/>
                </a:solidFill>
              </a:rPr>
              <a:t>Why </a:t>
            </a:r>
            <a:r>
              <a:rPr lang="en-US" sz="3600" dirty="0">
                <a:solidFill>
                  <a:srgbClr val="FF0000"/>
                </a:solidFill>
              </a:rPr>
              <a:t>Do We Need to Engage Students in Cooperative Learning Strategies?</a:t>
            </a:r>
          </a:p>
        </p:txBody>
      </p:sp>
      <p:sp>
        <p:nvSpPr>
          <p:cNvPr id="13315" name="Rectangle 3"/>
          <p:cNvSpPr>
            <a:spLocks noGrp="1" noRot="1" noChangeArrowheads="1"/>
          </p:cNvSpPr>
          <p:nvPr>
            <p:ph type="body" idx="1"/>
          </p:nvPr>
        </p:nvSpPr>
        <p:spPr>
          <a:xfrm>
            <a:off x="533400" y="2667000"/>
            <a:ext cx="7924800" cy="3124200"/>
          </a:xfrm>
          <a:noFill/>
          <a:ln/>
        </p:spPr>
        <p:txBody>
          <a:bodyPr lIns="92075" tIns="46037" rIns="92075" bIns="46037"/>
          <a:lstStyle/>
          <a:p>
            <a:r>
              <a:rPr lang="en-US" sz="2800" dirty="0" smtClean="0"/>
              <a:t>Develop </a:t>
            </a:r>
            <a:r>
              <a:rPr lang="en-US" sz="2800" dirty="0"/>
              <a:t>students’ social skills</a:t>
            </a:r>
          </a:p>
          <a:p>
            <a:r>
              <a:rPr lang="en-US" sz="2800" dirty="0" smtClean="0"/>
              <a:t>Result </a:t>
            </a:r>
            <a:r>
              <a:rPr lang="en-US" sz="2800" dirty="0"/>
              <a:t>in more positive heterogeneous relationships</a:t>
            </a:r>
          </a:p>
          <a:p>
            <a:r>
              <a:rPr lang="en-US" sz="2800" dirty="0" smtClean="0"/>
              <a:t>Increase diverse learners’ self-esteem</a:t>
            </a:r>
            <a:endParaRPr lang="en-US" sz="2800" dirty="0"/>
          </a:p>
          <a:p>
            <a:r>
              <a:rPr lang="en-US" sz="2800" dirty="0" smtClean="0"/>
              <a:t>Provide </a:t>
            </a:r>
            <a:r>
              <a:rPr lang="en-US" sz="2800" dirty="0"/>
              <a:t>greater social </a:t>
            </a:r>
            <a:r>
              <a:rPr lang="en-US" sz="2800" dirty="0" smtClean="0"/>
              <a:t>support throughout the K-12 learning environment</a:t>
            </a:r>
            <a:endParaRPr lang="en-US" sz="2800" dirty="0"/>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anim calcmode="lin" valueType="num">
                                      <p:cBhvr additive="base">
                                        <p:cTn id="13" dur="5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315">
                                            <p:txEl>
                                              <p:pRg st="2" end="2"/>
                                            </p:txEl>
                                          </p:spTgt>
                                        </p:tgtEl>
                                        <p:attrNameLst>
                                          <p:attrName>style.visibility</p:attrName>
                                        </p:attrNameLst>
                                      </p:cBhvr>
                                      <p:to>
                                        <p:strVal val="visible"/>
                                      </p:to>
                                    </p:set>
                                    <p:anim calcmode="lin" valueType="num">
                                      <p:cBhvr additive="base">
                                        <p:cTn id="19"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315">
                                            <p:txEl>
                                              <p:pRg st="3" end="3"/>
                                            </p:txEl>
                                          </p:spTgt>
                                        </p:tgtEl>
                                        <p:attrNameLst>
                                          <p:attrName>style.visibility</p:attrName>
                                        </p:attrNameLst>
                                      </p:cBhvr>
                                      <p:to>
                                        <p:strVal val="visible"/>
                                      </p:to>
                                    </p:set>
                                    <p:anim calcmode="lin" valueType="num">
                                      <p:cBhvr additive="base">
                                        <p:cTn id="25" dur="5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31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rrowheads="1"/>
          </p:cNvSpPr>
          <p:nvPr>
            <p:ph type="title"/>
          </p:nvPr>
        </p:nvSpPr>
        <p:spPr>
          <a:xfrm>
            <a:off x="304800" y="304800"/>
            <a:ext cx="7696200" cy="1676400"/>
          </a:xfrm>
        </p:spPr>
        <p:txBody>
          <a:bodyPr/>
          <a:lstStyle/>
          <a:p>
            <a:r>
              <a:rPr lang="en-US" sz="3200" dirty="0">
                <a:solidFill>
                  <a:srgbClr val="FF0000"/>
                </a:solidFill>
              </a:rPr>
              <a:t>Why Do We Need to Engage Students in Cooperative Learning Strategies?</a:t>
            </a:r>
          </a:p>
        </p:txBody>
      </p:sp>
      <p:sp>
        <p:nvSpPr>
          <p:cNvPr id="90115" name="Rectangle 3"/>
          <p:cNvSpPr>
            <a:spLocks noGrp="1" noRot="1" noChangeArrowheads="1"/>
          </p:cNvSpPr>
          <p:nvPr>
            <p:ph type="body" idx="1"/>
          </p:nvPr>
        </p:nvSpPr>
        <p:spPr>
          <a:xfrm>
            <a:off x="381000" y="2133600"/>
            <a:ext cx="8461375" cy="3965575"/>
          </a:xfrm>
        </p:spPr>
        <p:txBody>
          <a:bodyPr/>
          <a:lstStyle/>
          <a:p>
            <a:pPr>
              <a:buNone/>
            </a:pPr>
            <a:endParaRPr lang="en-US" dirty="0"/>
          </a:p>
          <a:p>
            <a:r>
              <a:rPr lang="en-US" dirty="0" smtClean="0"/>
              <a:t>Create </a:t>
            </a:r>
            <a:r>
              <a:rPr lang="en-US" dirty="0"/>
              <a:t>a learner-centered climate leading to positive psychological adjustment</a:t>
            </a:r>
          </a:p>
          <a:p>
            <a:r>
              <a:rPr lang="en-US" dirty="0" smtClean="0"/>
              <a:t>Lead </a:t>
            </a:r>
            <a:r>
              <a:rPr lang="en-US" dirty="0"/>
              <a:t>to greater intrinsic motivation </a:t>
            </a:r>
            <a:r>
              <a:rPr lang="en-US" dirty="0" smtClean="0"/>
              <a:t>for all </a:t>
            </a:r>
            <a:r>
              <a:rPr lang="en-US" dirty="0"/>
              <a:t>learners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noFill/>
          <a:ln/>
        </p:spPr>
        <p:txBody>
          <a:bodyPr lIns="92075" tIns="46037" rIns="92075" bIns="46037"/>
          <a:lstStyle/>
          <a:p>
            <a:r>
              <a:rPr lang="en-US" b="1">
                <a:solidFill>
                  <a:schemeClr val="tx1"/>
                </a:solidFill>
              </a:rPr>
              <a:t>P.M.I. ON COOP LEARNING</a:t>
            </a:r>
          </a:p>
        </p:txBody>
      </p:sp>
      <p:graphicFrame>
        <p:nvGraphicFramePr>
          <p:cNvPr id="15364" name="Object 4"/>
          <p:cNvGraphicFramePr>
            <a:graphicFrameLocks/>
          </p:cNvGraphicFramePr>
          <p:nvPr/>
        </p:nvGraphicFramePr>
        <p:xfrm>
          <a:off x="1143000" y="2133600"/>
          <a:ext cx="6924675" cy="8108950"/>
        </p:xfrm>
        <a:graphic>
          <a:graphicData uri="http://schemas.openxmlformats.org/presentationml/2006/ole">
            <p:oleObj spid="_x0000_s15364" name="Document" r:id="rId4" imgW="5624185" imgH="6585030" progId="Word.Document.8">
              <p:embed/>
            </p:oleObj>
          </a:graphicData>
        </a:graphic>
      </p:graphicFrame>
    </p:spTree>
  </p:cSld>
  <p:clrMapOvr>
    <a:masterClrMapping/>
  </p:clrMapOvr>
  <p:transition>
    <p:checker dir="vert"/>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a:xfrm>
            <a:off x="228600" y="381000"/>
            <a:ext cx="8507413" cy="914400"/>
          </a:xfrm>
          <a:noFill/>
          <a:ln/>
        </p:spPr>
        <p:txBody>
          <a:bodyPr lIns="92075" tIns="46037" rIns="92075" bIns="46037"/>
          <a:lstStyle/>
          <a:p>
            <a:r>
              <a:rPr lang="en-US" sz="4000" dirty="0">
                <a:solidFill>
                  <a:srgbClr val="FF0000"/>
                </a:solidFill>
              </a:rPr>
              <a:t>HOW WE LEARN</a:t>
            </a:r>
          </a:p>
        </p:txBody>
      </p:sp>
      <p:sp>
        <p:nvSpPr>
          <p:cNvPr id="17411" name="Rectangle 3"/>
          <p:cNvSpPr>
            <a:spLocks noGrp="1" noRot="1" noChangeArrowheads="1"/>
          </p:cNvSpPr>
          <p:nvPr>
            <p:ph type="body" idx="1"/>
          </p:nvPr>
        </p:nvSpPr>
        <p:spPr>
          <a:xfrm>
            <a:off x="228600" y="1219200"/>
            <a:ext cx="6099175" cy="5257800"/>
          </a:xfrm>
          <a:noFill/>
          <a:ln/>
        </p:spPr>
        <p:txBody>
          <a:bodyPr lIns="92075" tIns="46037" rIns="92075" bIns="46037"/>
          <a:lstStyle/>
          <a:p>
            <a:r>
              <a:rPr lang="en-US" sz="2700" b="1" dirty="0"/>
              <a:t>5</a:t>
            </a:r>
            <a:r>
              <a:rPr lang="en-US" sz="2700" b="1" dirty="0" smtClean="0"/>
              <a:t>% </a:t>
            </a:r>
            <a:r>
              <a:rPr lang="en-US" sz="2700" b="1" dirty="0"/>
              <a:t>OF </a:t>
            </a:r>
            <a:r>
              <a:rPr lang="en-US" sz="2700" b="1" dirty="0" smtClean="0"/>
              <a:t>WHAT WE HEAR (lecture)</a:t>
            </a:r>
            <a:endParaRPr lang="en-US" sz="2700" b="1" dirty="0"/>
          </a:p>
          <a:p>
            <a:r>
              <a:rPr lang="en-US" sz="2700" b="1" dirty="0" smtClean="0"/>
              <a:t>10</a:t>
            </a:r>
            <a:r>
              <a:rPr lang="en-US" sz="2700" b="1" dirty="0"/>
              <a:t>% OF WHAT </a:t>
            </a:r>
            <a:r>
              <a:rPr lang="en-US" sz="2700" b="1" dirty="0" smtClean="0"/>
              <a:t>WE READ</a:t>
            </a:r>
            <a:endParaRPr lang="en-US" sz="2700" b="1" dirty="0"/>
          </a:p>
          <a:p>
            <a:r>
              <a:rPr lang="en-US" sz="2700" b="1" dirty="0"/>
              <a:t>2</a:t>
            </a:r>
            <a:r>
              <a:rPr lang="en-US" sz="2700" b="1" dirty="0" smtClean="0"/>
              <a:t>0</a:t>
            </a:r>
            <a:r>
              <a:rPr lang="en-US" sz="2700" b="1" dirty="0"/>
              <a:t>% OF WHAT WE BOTH SEE </a:t>
            </a:r>
            <a:endParaRPr lang="en-US" sz="2700" b="1" dirty="0" smtClean="0"/>
          </a:p>
          <a:p>
            <a:pPr>
              <a:buNone/>
            </a:pPr>
            <a:r>
              <a:rPr lang="en-US" sz="2700" b="1" dirty="0" smtClean="0"/>
              <a:t>           AND HEAR</a:t>
            </a:r>
          </a:p>
          <a:p>
            <a:r>
              <a:rPr lang="en-US" sz="2700" b="1" dirty="0" smtClean="0"/>
              <a:t>30% OF WHAT IS </a:t>
            </a:r>
            <a:br>
              <a:rPr lang="en-US" sz="2700" b="1" dirty="0" smtClean="0"/>
            </a:br>
            <a:r>
              <a:rPr lang="en-US" sz="2700" b="1" dirty="0" smtClean="0"/>
              <a:t>      DEMONSTRATED</a:t>
            </a:r>
            <a:endParaRPr lang="en-US" sz="2700" b="1" dirty="0"/>
          </a:p>
          <a:p>
            <a:r>
              <a:rPr lang="en-US" sz="2700" b="1" dirty="0" smtClean="0"/>
              <a:t>50% </a:t>
            </a:r>
            <a:r>
              <a:rPr lang="en-US" sz="2700" b="1" dirty="0"/>
              <a:t>OF WHAT IS DISCUSSED </a:t>
            </a:r>
            <a:r>
              <a:rPr lang="en-US" sz="2700" b="1" dirty="0" smtClean="0"/>
              <a:t/>
            </a:r>
            <a:br>
              <a:rPr lang="en-US" sz="2700" b="1" dirty="0" smtClean="0"/>
            </a:br>
            <a:r>
              <a:rPr lang="en-US" sz="2700" b="1" dirty="0" smtClean="0"/>
              <a:t>      WITH </a:t>
            </a:r>
            <a:r>
              <a:rPr lang="en-US" sz="2700" b="1" dirty="0"/>
              <a:t>OTHERS</a:t>
            </a:r>
          </a:p>
          <a:p>
            <a:r>
              <a:rPr lang="en-US" sz="2700" b="1" dirty="0" smtClean="0"/>
              <a:t>75% </a:t>
            </a:r>
            <a:r>
              <a:rPr lang="en-US" sz="2700" b="1" dirty="0"/>
              <a:t>OF WHAT WE EXPERIENCE </a:t>
            </a:r>
            <a:r>
              <a:rPr lang="en-US" sz="2700" b="1" dirty="0" smtClean="0"/>
              <a:t/>
            </a:r>
            <a:br>
              <a:rPr lang="en-US" sz="2700" b="1" dirty="0" smtClean="0"/>
            </a:br>
            <a:r>
              <a:rPr lang="en-US" sz="2700" b="1" dirty="0" smtClean="0"/>
              <a:t>      PERSONALLY</a:t>
            </a:r>
            <a:endParaRPr lang="en-US" sz="2700" b="1" dirty="0"/>
          </a:p>
          <a:p>
            <a:r>
              <a:rPr lang="en-US" sz="2700" b="1" dirty="0" smtClean="0"/>
              <a:t>90% </a:t>
            </a:r>
            <a:r>
              <a:rPr lang="en-US" sz="2700" b="1" dirty="0"/>
              <a:t>OF WHAT WE </a:t>
            </a:r>
            <a:r>
              <a:rPr lang="en-US" sz="2700" b="1" dirty="0" smtClean="0"/>
              <a:t>TEACH</a:t>
            </a:r>
            <a:endParaRPr lang="en-US" sz="2700" b="1" dirty="0"/>
          </a:p>
        </p:txBody>
      </p:sp>
      <p:pic>
        <p:nvPicPr>
          <p:cNvPr id="6" name="Picture 5" descr="learning pyramid.jpg"/>
          <p:cNvPicPr>
            <a:picLocks noChangeAspect="1"/>
          </p:cNvPicPr>
          <p:nvPr/>
        </p:nvPicPr>
        <p:blipFill>
          <a:blip r:embed="rId3" cstate="print"/>
          <a:stretch>
            <a:fillRect/>
          </a:stretch>
        </p:blipFill>
        <p:spPr>
          <a:xfrm>
            <a:off x="5892007" y="2057400"/>
            <a:ext cx="3151355" cy="2362200"/>
          </a:xfrm>
          <a:prstGeom prst="rect">
            <a:avLst/>
          </a:prstGeom>
        </p:spPr>
      </p:pic>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linds(horizontal)">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blinds(horizontal)">
                                      <p:cBhvr>
                                        <p:cTn id="12" dur="5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blinds(horizontal)">
                                      <p:cBhvr>
                                        <p:cTn id="17" dur="500"/>
                                        <p:tgtEl>
                                          <p:spTgt spid="174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blinds(horizontal)">
                                      <p:cBhvr>
                                        <p:cTn id="22" dur="500"/>
                                        <p:tgtEl>
                                          <p:spTgt spid="174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7411">
                                            <p:txEl>
                                              <p:pRg st="4" end="4"/>
                                            </p:txEl>
                                          </p:spTgt>
                                        </p:tgtEl>
                                        <p:attrNameLst>
                                          <p:attrName>style.visibility</p:attrName>
                                        </p:attrNameLst>
                                      </p:cBhvr>
                                      <p:to>
                                        <p:strVal val="visible"/>
                                      </p:to>
                                    </p:set>
                                    <p:animEffect transition="in" filter="blinds(horizontal)">
                                      <p:cBhvr>
                                        <p:cTn id="27" dur="500"/>
                                        <p:tgtEl>
                                          <p:spTgt spid="174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7411">
                                            <p:txEl>
                                              <p:pRg st="5" end="5"/>
                                            </p:txEl>
                                          </p:spTgt>
                                        </p:tgtEl>
                                        <p:attrNameLst>
                                          <p:attrName>style.visibility</p:attrName>
                                        </p:attrNameLst>
                                      </p:cBhvr>
                                      <p:to>
                                        <p:strVal val="visible"/>
                                      </p:to>
                                    </p:set>
                                    <p:animEffect transition="in" filter="blinds(horizontal)">
                                      <p:cBhvr>
                                        <p:cTn id="32" dur="500"/>
                                        <p:tgtEl>
                                          <p:spTgt spid="1741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7411">
                                            <p:txEl>
                                              <p:pRg st="6" end="6"/>
                                            </p:txEl>
                                          </p:spTgt>
                                        </p:tgtEl>
                                        <p:attrNameLst>
                                          <p:attrName>style.visibility</p:attrName>
                                        </p:attrNameLst>
                                      </p:cBhvr>
                                      <p:to>
                                        <p:strVal val="visible"/>
                                      </p:to>
                                    </p:set>
                                    <p:animEffect transition="in" filter="blinds(horizontal)">
                                      <p:cBhvr>
                                        <p:cTn id="37" dur="500"/>
                                        <p:tgtEl>
                                          <p:spTgt spid="1741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7411">
                                            <p:txEl>
                                              <p:pRg st="7" end="7"/>
                                            </p:txEl>
                                          </p:spTgt>
                                        </p:tgtEl>
                                        <p:attrNameLst>
                                          <p:attrName>style.visibility</p:attrName>
                                        </p:attrNameLst>
                                      </p:cBhvr>
                                      <p:to>
                                        <p:strVal val="visible"/>
                                      </p:to>
                                    </p:set>
                                    <p:animEffect transition="in" filter="blinds(horizontal)">
                                      <p:cBhvr>
                                        <p:cTn id="42" dur="500"/>
                                        <p:tgtEl>
                                          <p:spTgt spid="174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Clouds</Template>
  <TotalTime>49</TotalTime>
  <Words>1227</Words>
  <Application>Microsoft Office PowerPoint</Application>
  <PresentationFormat>On-screen Show (4:3)</PresentationFormat>
  <Paragraphs>273</Paragraphs>
  <Slides>42</Slides>
  <Notes>42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3</vt:i4>
      </vt:variant>
      <vt:variant>
        <vt:lpstr>Slide Titles</vt:lpstr>
      </vt:variant>
      <vt:variant>
        <vt:i4>42</vt:i4>
      </vt:variant>
    </vt:vector>
  </HeadingPairs>
  <TitlesOfParts>
    <vt:vector size="51" baseType="lpstr">
      <vt:lpstr>Times New Roman</vt:lpstr>
      <vt:lpstr>Arial</vt:lpstr>
      <vt:lpstr>Wingdings</vt:lpstr>
      <vt:lpstr>Symbol</vt:lpstr>
      <vt:lpstr>Monotype Sorts</vt:lpstr>
      <vt:lpstr>Clouds</vt:lpstr>
      <vt:lpstr>ClipArt</vt:lpstr>
      <vt:lpstr>Microsoft Word Document</vt:lpstr>
      <vt:lpstr>Microsoft Office Word 97 - 2003 Document</vt:lpstr>
      <vt:lpstr>COLLABORATIVE LEARNING</vt:lpstr>
      <vt:lpstr>A Definition and a Distinction </vt:lpstr>
      <vt:lpstr>GETTING STARTED</vt:lpstr>
      <vt:lpstr>WHY COLLABORATE?</vt:lpstr>
      <vt:lpstr>Why Do We Need to Engage Students in 21st CENTURY Learning Strategies?</vt:lpstr>
      <vt:lpstr> Why Do We Need to Engage Students in Cooperative Learning Strategies?</vt:lpstr>
      <vt:lpstr>Why Do We Need to Engage Students in Cooperative Learning Strategies?</vt:lpstr>
      <vt:lpstr>P.M.I. ON COOP LEARNING</vt:lpstr>
      <vt:lpstr>HOW WE LEARN</vt:lpstr>
      <vt:lpstr>Old vs. New  Standards of Learning</vt:lpstr>
      <vt:lpstr>Old vs. New Standards of Learning</vt:lpstr>
      <vt:lpstr>AGREE/DISAGREE</vt:lpstr>
      <vt:lpstr>AGREE/DISAGREE</vt:lpstr>
      <vt:lpstr>CHARACTERISTICS OF INTELLIGENT BEHAVIOR</vt:lpstr>
      <vt:lpstr>CHARACTERISTICS OF INTELLIGENT BEHAVIOR</vt:lpstr>
      <vt:lpstr>CHARACTERISTICS OF INTELLIGENT BEHAVIOR</vt:lpstr>
      <vt:lpstr>HOW TO PROMOTE COOPERATIVE LEARNING</vt:lpstr>
      <vt:lpstr>THE GOOSE STORY</vt:lpstr>
      <vt:lpstr>Slide 19</vt:lpstr>
      <vt:lpstr>Slide 20</vt:lpstr>
      <vt:lpstr>Slide 21</vt:lpstr>
      <vt:lpstr>HOW COOP GROUPS DIFFER</vt:lpstr>
      <vt:lpstr>HOW COOP GROUPS DIFFER</vt:lpstr>
      <vt:lpstr>HOW COOP GROUPS DIFFER</vt:lpstr>
      <vt:lpstr> TRIPLE T-CHART ATTENTIVE LISTENING </vt:lpstr>
      <vt:lpstr> TRIPLE T-CHART TEAM BUILDING </vt:lpstr>
      <vt:lpstr>SOCIAL SKILLS WE NEED TO TEACH IN COOPERATIVE LEARNING</vt:lpstr>
      <vt:lpstr>FORMATION OF GROUPS</vt:lpstr>
      <vt:lpstr>SUPPORT</vt:lpstr>
      <vt:lpstr>COMMUNICATION</vt:lpstr>
      <vt:lpstr>CONFLICT RESOLUTION</vt:lpstr>
      <vt:lpstr>CONFLICT RESOLUTION</vt:lpstr>
      <vt:lpstr> COOPERATIVE GROUP ACTIVITIES FOR TODAY</vt:lpstr>
      <vt:lpstr>PORTMANTEAU</vt:lpstr>
      <vt:lpstr> PORTMANTEAU</vt:lpstr>
      <vt:lpstr>PLANNING A COOPERATIVE GROUP ACTIVITY</vt:lpstr>
      <vt:lpstr>TYPES OF COOPERATIVE GROUPS</vt:lpstr>
      <vt:lpstr>PHASES OF SOCIAL SKILLS INTRODUCTION </vt:lpstr>
      <vt:lpstr>COOPERATIVE GROUP FORMING SKILLS</vt:lpstr>
      <vt:lpstr>Q &amp; A SESSION</vt:lpstr>
      <vt:lpstr>CONCLUSION</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COOPERATIVE LEARNING</dc:title>
  <dc:subject>workshop</dc:subject>
  <dc:creator>Susan Belgrad</dc:creator>
  <cp:lastModifiedBy>Susan Belgrad</cp:lastModifiedBy>
  <cp:revision>22</cp:revision>
  <dcterms:created xsi:type="dcterms:W3CDTF">1997-01-30T16:36:14Z</dcterms:created>
  <dcterms:modified xsi:type="dcterms:W3CDTF">2018-02-08T21:28:21Z</dcterms:modified>
</cp:coreProperties>
</file>