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13" r:id="rId2"/>
    <p:sldId id="415" r:id="rId3"/>
    <p:sldId id="346" r:id="rId4"/>
    <p:sldId id="412" r:id="rId5"/>
    <p:sldId id="421" r:id="rId6"/>
    <p:sldId id="281" r:id="rId7"/>
    <p:sldId id="420" r:id="rId8"/>
    <p:sldId id="322" r:id="rId9"/>
    <p:sldId id="351" r:id="rId10"/>
    <p:sldId id="391" r:id="rId11"/>
    <p:sldId id="408" r:id="rId12"/>
    <p:sldId id="410" r:id="rId13"/>
    <p:sldId id="371" r:id="rId14"/>
    <p:sldId id="370" r:id="rId15"/>
    <p:sldId id="414" r:id="rId16"/>
    <p:sldId id="402" r:id="rId17"/>
    <p:sldId id="361" r:id="rId18"/>
    <p:sldId id="362" r:id="rId19"/>
    <p:sldId id="363" r:id="rId20"/>
    <p:sldId id="364" r:id="rId21"/>
    <p:sldId id="409" r:id="rId22"/>
    <p:sldId id="406" r:id="rId23"/>
    <p:sldId id="365" r:id="rId24"/>
    <p:sldId id="418" r:id="rId25"/>
    <p:sldId id="360" r:id="rId26"/>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CC00"/>
    <a:srgbClr val="996633"/>
    <a:srgbClr val="FF0066"/>
    <a:srgbClr val="3C32FA"/>
    <a:srgbClr val="FF6600"/>
    <a:srgbClr val="42B8EA"/>
    <a:srgbClr val="00BAF2"/>
    <a:srgbClr val="008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5" autoAdjust="0"/>
  </p:normalViewPr>
  <p:slideViewPr>
    <p:cSldViewPr>
      <p:cViewPr>
        <p:scale>
          <a:sx n="70" d="100"/>
          <a:sy n="70" d="100"/>
        </p:scale>
        <p:origin x="-4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30"/>
    </p:cViewPr>
  </p:sorterViewPr>
  <p:notesViewPr>
    <p:cSldViewPr>
      <p:cViewPr>
        <p:scale>
          <a:sx n="150" d="100"/>
          <a:sy n="150" d="100"/>
        </p:scale>
        <p:origin x="-240" y="3328"/>
      </p:cViewPr>
      <p:guideLst>
        <p:guide orient="horz" pos="2952"/>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eaLnBrk="1" hangingPunct="1">
              <a:defRPr sz="1200">
                <a:latin typeface="Arial" charset="0"/>
                <a:ea typeface="ＭＳ Ｐゴシック" pitchFamily="-111" charset="-128"/>
                <a:cs typeface="+mn-cs"/>
              </a:defRPr>
            </a:lvl1pPr>
          </a:lstStyle>
          <a:p>
            <a:pPr>
              <a:defRPr/>
            </a:pPr>
            <a:endParaRPr lang="en-US"/>
          </a:p>
        </p:txBody>
      </p:sp>
      <p:sp>
        <p:nvSpPr>
          <p:cNvPr id="86019" name="Rectangle 3"/>
          <p:cNvSpPr>
            <a:spLocks noGrp="1" noChangeArrowheads="1"/>
          </p:cNvSpPr>
          <p:nvPr>
            <p:ph type="dt" sz="quarter" idx="1"/>
          </p:nvPr>
        </p:nvSpPr>
        <p:spPr bwMode="auto">
          <a:xfrm>
            <a:off x="3970338" y="0"/>
            <a:ext cx="3038475" cy="46831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eaLnBrk="1" hangingPunct="1">
              <a:defRPr sz="1200">
                <a:latin typeface="Arial" charset="0"/>
                <a:ea typeface="ＭＳ Ｐゴシック" pitchFamily="-111" charset="-128"/>
                <a:cs typeface="+mn-cs"/>
              </a:defRPr>
            </a:lvl1pPr>
          </a:lstStyle>
          <a:p>
            <a:pPr>
              <a:defRPr/>
            </a:pPr>
            <a:endParaRPr lang="en-US"/>
          </a:p>
        </p:txBody>
      </p:sp>
      <p:sp>
        <p:nvSpPr>
          <p:cNvPr id="86020" name="Rectangle 4"/>
          <p:cNvSpPr>
            <a:spLocks noGrp="1" noChangeArrowheads="1"/>
          </p:cNvSpPr>
          <p:nvPr>
            <p:ph type="ftr" sz="quarter" idx="2"/>
          </p:nvPr>
        </p:nvSpPr>
        <p:spPr bwMode="auto">
          <a:xfrm>
            <a:off x="0" y="8902700"/>
            <a:ext cx="3038475" cy="46831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eaLnBrk="1" hangingPunct="1">
              <a:defRPr sz="1200">
                <a:latin typeface="Arial" charset="0"/>
                <a:ea typeface="ＭＳ Ｐゴシック" pitchFamily="-111" charset="-128"/>
                <a:cs typeface="+mn-cs"/>
              </a:defRPr>
            </a:lvl1pPr>
          </a:lstStyle>
          <a:p>
            <a:pPr>
              <a:defRPr/>
            </a:pPr>
            <a:endParaRPr lang="en-US"/>
          </a:p>
        </p:txBody>
      </p:sp>
      <p:sp>
        <p:nvSpPr>
          <p:cNvPr id="86021" name="Rectangle 5"/>
          <p:cNvSpPr>
            <a:spLocks noGrp="1" noChangeArrowheads="1"/>
          </p:cNvSpPr>
          <p:nvPr>
            <p:ph type="sldNum" sz="quarter" idx="3"/>
          </p:nvPr>
        </p:nvSpPr>
        <p:spPr bwMode="auto">
          <a:xfrm>
            <a:off x="3970338" y="8902700"/>
            <a:ext cx="3038475" cy="46831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a:defRPr sz="1200"/>
            </a:lvl1pPr>
          </a:lstStyle>
          <a:p>
            <a:fld id="{48B1C5A9-B1B7-46EF-82BB-05E5BE3D952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eaLnBrk="1" hangingPunct="1">
              <a:defRPr sz="1200">
                <a:latin typeface="Arial" charset="0"/>
                <a:ea typeface="ＭＳ Ｐゴシック" pitchFamily="-111" charset="-128"/>
                <a:cs typeface="+mn-cs"/>
              </a:defRPr>
            </a:lvl1pPr>
          </a:lstStyle>
          <a:p>
            <a:pPr>
              <a:defRPr/>
            </a:pPr>
            <a:endParaRPr lang="en-US"/>
          </a:p>
        </p:txBody>
      </p:sp>
      <p:sp>
        <p:nvSpPr>
          <p:cNvPr id="12291" name="Rectangle 3"/>
          <p:cNvSpPr>
            <a:spLocks noGrp="1" noChangeArrowheads="1"/>
          </p:cNvSpPr>
          <p:nvPr>
            <p:ph type="dt" idx="1"/>
          </p:nvPr>
        </p:nvSpPr>
        <p:spPr bwMode="auto">
          <a:xfrm>
            <a:off x="3970338" y="0"/>
            <a:ext cx="3038475" cy="46831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eaLnBrk="1" hangingPunct="1">
              <a:defRPr sz="1200">
                <a:latin typeface="Arial" charset="0"/>
                <a:ea typeface="ＭＳ Ｐゴシック" pitchFamily="-111"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52938"/>
            <a:ext cx="5607050" cy="4216400"/>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902700"/>
            <a:ext cx="3038475" cy="46831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eaLnBrk="1" hangingPunct="1">
              <a:defRPr sz="1200">
                <a:latin typeface="Arial" charset="0"/>
                <a:ea typeface="ＭＳ Ｐゴシック" pitchFamily="-111" charset="-128"/>
                <a:cs typeface="+mn-cs"/>
              </a:defRPr>
            </a:lvl1pPr>
          </a:lstStyle>
          <a:p>
            <a:pPr>
              <a:defRPr/>
            </a:pPr>
            <a:endParaRPr lang="en-US"/>
          </a:p>
        </p:txBody>
      </p:sp>
      <p:sp>
        <p:nvSpPr>
          <p:cNvPr id="12295" name="Rectangle 7"/>
          <p:cNvSpPr>
            <a:spLocks noGrp="1" noChangeArrowheads="1"/>
          </p:cNvSpPr>
          <p:nvPr>
            <p:ph type="sldNum" sz="quarter" idx="5"/>
          </p:nvPr>
        </p:nvSpPr>
        <p:spPr bwMode="auto">
          <a:xfrm>
            <a:off x="3970338" y="8902700"/>
            <a:ext cx="3038475" cy="46831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a:defRPr sz="1200"/>
            </a:lvl1pPr>
          </a:lstStyle>
          <a:p>
            <a:fld id="{36F07F2E-39A1-46B1-A8E1-17127F0ACB5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spect="1" noChangeArrowheads="1" noTextEdit="1"/>
          </p:cNvSpPr>
          <p:nvPr>
            <p:ph type="sldImg"/>
          </p:nvPr>
        </p:nvSpPr>
        <p:spPr>
          <a:solidFill>
            <a:srgbClr val="FFFFFF"/>
          </a:solidFill>
          <a:ln/>
        </p:spPr>
      </p:sp>
      <p:sp>
        <p:nvSpPr>
          <p:cNvPr id="17411" name="Rectangle 1027"/>
          <p:cNvSpPr>
            <a:spLocks noGrp="1" noChangeArrowheads="1"/>
          </p:cNvSpPr>
          <p:nvPr>
            <p:ph type="body" idx="1"/>
          </p:nvPr>
        </p:nvSpPr>
        <p:spPr>
          <a:noFill/>
          <a:ln>
            <a:solidFill>
              <a:srgbClr val="000000"/>
            </a:solidFill>
          </a:ln>
        </p:spPr>
        <p:txBody>
          <a:bodyPr/>
          <a:lstStyle/>
          <a:p>
            <a:endParaRPr lang="en-US" dirty="0"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xfrm>
            <a:off x="935038" y="4452938"/>
            <a:ext cx="5140325" cy="4216400"/>
          </a:xfrm>
          <a:solidFill>
            <a:srgbClr val="FFFFFF"/>
          </a:solidFill>
          <a:ln>
            <a:solidFill>
              <a:srgbClr val="000000"/>
            </a:solidFill>
          </a:ln>
        </p:spPr>
        <p:txBody>
          <a:bodyPr/>
          <a:lstStyle/>
          <a:p>
            <a:pPr eaLnBrk="1" hangingPunct="1">
              <a:buFont typeface="Times" pitchFamily="-1" charset="0"/>
              <a:buNone/>
            </a:pPr>
            <a:r>
              <a:rPr lang="en-US" sz="1400" b="1" dirty="0" smtClean="0">
                <a:ea typeface="ＭＳ Ｐゴシック" pitchFamily="-1" charset="-128"/>
              </a:rPr>
              <a:t>Why?</a:t>
            </a:r>
          </a:p>
          <a:p>
            <a:pPr eaLnBrk="1" hangingPunct="1">
              <a:buFont typeface="Times" pitchFamily="-1" charset="0"/>
              <a:buNone/>
            </a:pPr>
            <a:r>
              <a:rPr lang="en-US" sz="1400" dirty="0" smtClean="0">
                <a:ea typeface="ＭＳ Ｐゴシック" pitchFamily="-1" charset="-128"/>
              </a:rPr>
              <a:t>Some face lingering stereotypes that discourage their interest in math and science: </a:t>
            </a:r>
          </a:p>
          <a:p>
            <a:pPr eaLnBrk="1" hangingPunct="1">
              <a:buFont typeface="Times" pitchFamily="-1" charset="0"/>
              <a:buNone/>
            </a:pPr>
            <a:r>
              <a:rPr lang="en-US" sz="1400" i="1" dirty="0" smtClean="0">
                <a:ea typeface="ＭＳ Ｐゴシック" pitchFamily="-1" charset="-128"/>
              </a:rPr>
              <a:t>e.g., imagine a little girl who says she wants to be an electrical engineer--she may not get the same reaction as a little boy who says the same thing.</a:t>
            </a:r>
            <a:endParaRPr lang="en-US" sz="1400" dirty="0" smtClean="0">
              <a:ea typeface="ＭＳ Ｐゴシック" pitchFamily="-1" charset="-128"/>
            </a:endParaRPr>
          </a:p>
          <a:p>
            <a:pPr eaLnBrk="1" hangingPunct="1">
              <a:buFont typeface="Times" pitchFamily="-1" charset="0"/>
              <a:buNone/>
            </a:pPr>
            <a:endParaRPr lang="en-US" sz="1400" dirty="0" smtClean="0">
              <a:ea typeface="ＭＳ Ｐゴシック" pitchFamily="-1" charset="-128"/>
            </a:endParaRPr>
          </a:p>
          <a:p>
            <a:pPr eaLnBrk="1" hangingPunct="1">
              <a:buFont typeface="Times" pitchFamily="-1" charset="0"/>
              <a:buNone/>
            </a:pPr>
            <a:r>
              <a:rPr lang="en-US" sz="1400" dirty="0" smtClean="0">
                <a:ea typeface="ＭＳ Ｐゴシック" pitchFamily="-1" charset="-128"/>
              </a:rPr>
              <a:t>Some </a:t>
            </a:r>
            <a:r>
              <a:rPr lang="en-US" sz="1400" dirty="0" err="1" smtClean="0">
                <a:ea typeface="ＭＳ Ｐゴシック" pitchFamily="-1" charset="-128"/>
              </a:rPr>
              <a:t>aren</a:t>
            </a:r>
            <a:r>
              <a:rPr lang="ja-JP" altLang="en-US" sz="1400" smtClean="0">
                <a:ea typeface="ＭＳ Ｐゴシック" pitchFamily="-1" charset="-128"/>
              </a:rPr>
              <a:t>’</a:t>
            </a:r>
            <a:r>
              <a:rPr lang="en-US" altLang="ja-JP" sz="1400" dirty="0" smtClean="0">
                <a:ea typeface="ＭＳ Ｐゴシック" pitchFamily="-1" charset="-128"/>
              </a:rPr>
              <a:t>t encouraged to follow their interests:</a:t>
            </a:r>
          </a:p>
          <a:p>
            <a:pPr eaLnBrk="1" hangingPunct="1">
              <a:buFont typeface="Times" pitchFamily="-1" charset="0"/>
              <a:buNone/>
            </a:pPr>
            <a:endParaRPr lang="en-US" sz="1400" dirty="0" smtClean="0">
              <a:ea typeface="ＭＳ Ｐゴシック" pitchFamily="-1" charset="-128"/>
            </a:endParaRPr>
          </a:p>
          <a:p>
            <a:pPr eaLnBrk="1" hangingPunct="1">
              <a:buFont typeface="Times" pitchFamily="-1" charset="0"/>
              <a:buNone/>
            </a:pPr>
            <a:r>
              <a:rPr lang="en-US" sz="1400" i="1" dirty="0" smtClean="0">
                <a:ea typeface="ＭＳ Ｐゴシック" pitchFamily="-1" charset="-128"/>
              </a:rPr>
              <a:t>e.g., A young boy with a learning disability who loves math may not be encouraged to pursue math or science.</a:t>
            </a:r>
          </a:p>
          <a:p>
            <a:pPr eaLnBrk="1" hangingPunct="1">
              <a:buFont typeface="Times" pitchFamily="-1" charset="0"/>
              <a:buNone/>
            </a:pPr>
            <a:endParaRPr lang="en-US" sz="1400" i="1" dirty="0" smtClean="0">
              <a:ea typeface="ＭＳ Ｐゴシック" pitchFamily="-1" charset="-128"/>
            </a:endParaRPr>
          </a:p>
          <a:p>
            <a:pPr eaLnBrk="1" hangingPunct="1">
              <a:buFont typeface="Times" pitchFamily="-1" charset="0"/>
              <a:buNone/>
            </a:pPr>
            <a:r>
              <a:rPr lang="en-US" sz="1400" dirty="0" smtClean="0">
                <a:ea typeface="ＭＳ Ｐゴシック" pitchFamily="-1" charset="-128"/>
              </a:rPr>
              <a:t>Many students don</a:t>
            </a:r>
            <a:r>
              <a:rPr lang="ja-JP" altLang="en-US" sz="1400" smtClean="0">
                <a:ea typeface="ＭＳ Ｐゴシック" pitchFamily="-1" charset="-128"/>
              </a:rPr>
              <a:t>’</a:t>
            </a:r>
            <a:r>
              <a:rPr lang="en-US" altLang="ja-JP" sz="1400" dirty="0" smtClean="0">
                <a:ea typeface="ＭＳ Ｐゴシック" pitchFamily="-1" charset="-128"/>
              </a:rPr>
              <a:t>t know what scientists do or who makes a </a:t>
            </a:r>
            <a:r>
              <a:rPr lang="en-US" altLang="ja-JP" sz="1400" i="1" dirty="0" smtClean="0">
                <a:ea typeface="ＭＳ Ｐゴシック" pitchFamily="-1" charset="-128"/>
              </a:rPr>
              <a:t>good </a:t>
            </a:r>
            <a:r>
              <a:rPr lang="en-US" altLang="ja-JP" sz="1400" dirty="0" smtClean="0">
                <a:ea typeface="ＭＳ Ｐゴシック" pitchFamily="-1" charset="-128"/>
              </a:rPr>
              <a:t>scientist.</a:t>
            </a:r>
          </a:p>
          <a:p>
            <a:pPr eaLnBrk="1" hangingPunct="1">
              <a:buFont typeface="Times" pitchFamily="-1" charset="0"/>
              <a:buNone/>
            </a:pPr>
            <a:r>
              <a:rPr lang="en-US" sz="1400" dirty="0" smtClean="0">
                <a:ea typeface="ＭＳ Ｐゴシック" pitchFamily="-1" charset="-128"/>
              </a:rPr>
              <a:t>Many students do not see the relevance of science, or connect it to the real world.</a:t>
            </a:r>
            <a:endParaRPr lang="en-US" sz="600" dirty="0" smtClean="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F07F2E-39A1-46B1-A8E1-17127F0ACB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F07F2E-39A1-46B1-A8E1-17127F0ACB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ea typeface="ＭＳ Ｐゴシック" pitchFamily="-1" charset="-128"/>
              </a:rPr>
              <a:t>Boys and girls on average hold different beliefs about their abilities in math and science, their interest in math and science, and their perceptions of the importance of math and science for their futures. In general, girls are less confident in their math abilities and show less interest in math and science careers, beginning in early adolescence.</a:t>
            </a:r>
          </a:p>
          <a:p>
            <a:r>
              <a:rPr lang="en-US" dirty="0" smtClean="0">
                <a:ea typeface="ＭＳ Ｐゴシック" pitchFamily="-1" charset="-128"/>
              </a:rPr>
              <a:t>Belief in one</a:t>
            </a:r>
            <a:r>
              <a:rPr lang="ja-JP" altLang="en-US" smtClean="0">
                <a:ea typeface="ＭＳ Ｐゴシック" pitchFamily="-1" charset="-128"/>
              </a:rPr>
              <a:t>’</a:t>
            </a:r>
            <a:r>
              <a:rPr lang="en-US" altLang="ja-JP" dirty="0" smtClean="0">
                <a:ea typeface="ＭＳ Ｐゴシック" pitchFamily="-1" charset="-128"/>
              </a:rPr>
              <a:t>s abilities plays a critical role in students</a:t>
            </a:r>
            <a:r>
              <a:rPr lang="ja-JP" altLang="en-US" smtClean="0">
                <a:ea typeface="ＭＳ Ｐゴシック" pitchFamily="-1" charset="-128"/>
              </a:rPr>
              <a:t>’</a:t>
            </a:r>
            <a:r>
              <a:rPr lang="en-US" altLang="ja-JP" dirty="0" smtClean="0">
                <a:ea typeface="ＭＳ Ｐゴシック" pitchFamily="-1" charset="-128"/>
              </a:rPr>
              <a:t> ability to do well in all subject areas but particularly math and science. Research tells us that students - both boys and girls - who have a strong self-concept about their abilities in math and science are more likely to choose and perform well in elective math and science courses and to pursue math- and science-related majors. Clearly beliefs and interest strongly impact both education and career trajectories. This is one area teachers can make a huge difference. Improving student</a:t>
            </a:r>
            <a:r>
              <a:rPr lang="ja-JP" altLang="en-US" smtClean="0">
                <a:ea typeface="ＭＳ Ｐゴシック" pitchFamily="-1" charset="-128"/>
              </a:rPr>
              <a:t>’</a:t>
            </a:r>
            <a:r>
              <a:rPr lang="en-US" altLang="ja-JP" dirty="0" smtClean="0">
                <a:ea typeface="ＭＳ Ｐゴシック" pitchFamily="-1" charset="-128"/>
              </a:rPr>
              <a:t>s beliefs about their abilities can alter career choices and academic performance.</a:t>
            </a:r>
            <a:endParaRPr lang="en-US" dirty="0" smtClean="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00150" y="768350"/>
            <a:ext cx="4687888" cy="3514725"/>
          </a:xfrm>
          <a:ln/>
        </p:spPr>
      </p:sp>
      <p:sp>
        <p:nvSpPr>
          <p:cNvPr id="45059" name="Rectangle 3"/>
          <p:cNvSpPr>
            <a:spLocks noGrp="1" noChangeArrowheads="1"/>
          </p:cNvSpPr>
          <p:nvPr>
            <p:ph type="body" idx="1"/>
          </p:nvPr>
        </p:nvSpPr>
        <p:spPr>
          <a:noFill/>
          <a:ln/>
        </p:spPr>
        <p:txBody>
          <a:bodyPr/>
          <a:lstStyle/>
          <a:p>
            <a:r>
              <a:rPr lang="en-US" dirty="0" smtClean="0">
                <a:ea typeface="ＭＳ Ｐゴシック" pitchFamily="-1" charset="-128"/>
              </a:rPr>
              <a:t>First and most critically, educators can teach their students that math and science abilities, like all abilities, can be improved over time through consistent effort and learning. Many students believe that people are born with a fixed amount of intelligence and that the abilities that one is born with cannot be changed. Research shows that those with this fixed or unchangeable view of intelligence are more likely to experience greater discouragement and ultimately reduce their effort when they face difficulties or setbacks. In contrast, students who view their abilities as expandable tend to keep trying in the face of frustration. </a:t>
            </a:r>
          </a:p>
          <a:p>
            <a:r>
              <a:rPr lang="en-US" dirty="0" smtClean="0">
                <a:ea typeface="ＭＳ Ｐゴシック" pitchFamily="-1" charset="-128"/>
              </a:rPr>
              <a:t>Second, educators can provide feedback which focuses on strategies, efforts and the learning process, such as saying, </a:t>
            </a:r>
            <a:r>
              <a:rPr lang="ja-JP" altLang="en-US" smtClean="0">
                <a:ea typeface="ＭＳ Ｐゴシック" pitchFamily="-1" charset="-128"/>
              </a:rPr>
              <a:t>“</a:t>
            </a:r>
            <a:r>
              <a:rPr lang="en-US" altLang="ja-JP" dirty="0" smtClean="0">
                <a:ea typeface="ＭＳ Ｐゴシック" pitchFamily="-1" charset="-128"/>
              </a:rPr>
              <a:t>You worked really hard on that problem</a:t>
            </a:r>
            <a:r>
              <a:rPr lang="ja-JP" altLang="en-US" smtClean="0">
                <a:ea typeface="ＭＳ Ｐゴシック" pitchFamily="-1" charset="-128"/>
              </a:rPr>
              <a:t>”</a:t>
            </a:r>
            <a:r>
              <a:rPr lang="en-US" altLang="ja-JP" dirty="0" smtClean="0">
                <a:ea typeface="ＭＳ Ｐゴシック" pitchFamily="-1" charset="-128"/>
              </a:rPr>
              <a:t>, rather than simply, </a:t>
            </a:r>
            <a:r>
              <a:rPr lang="ja-JP" altLang="en-US" smtClean="0">
                <a:ea typeface="ＭＳ Ｐゴシック" pitchFamily="-1" charset="-128"/>
              </a:rPr>
              <a:t>“</a:t>
            </a:r>
            <a:r>
              <a:rPr lang="en-US" altLang="ja-JP" dirty="0" smtClean="0">
                <a:ea typeface="ＭＳ Ｐゴシック" pitchFamily="-1" charset="-128"/>
              </a:rPr>
              <a:t>Nice job</a:t>
            </a:r>
            <a:r>
              <a:rPr lang="ja-JP" altLang="en-US" smtClean="0">
                <a:ea typeface="ＭＳ Ｐゴシック" pitchFamily="-1" charset="-128"/>
              </a:rPr>
              <a:t>”</a:t>
            </a:r>
            <a:r>
              <a:rPr lang="en-US" altLang="ja-JP" dirty="0" smtClean="0">
                <a:ea typeface="ＭＳ Ｐゴシック" pitchFamily="-1" charset="-128"/>
              </a:rPr>
              <a:t>, or </a:t>
            </a:r>
            <a:r>
              <a:rPr lang="ja-JP" altLang="en-US" smtClean="0">
                <a:ea typeface="ＭＳ Ｐゴシック" pitchFamily="-1" charset="-128"/>
              </a:rPr>
              <a:t>“</a:t>
            </a:r>
            <a:r>
              <a:rPr lang="en-US" altLang="ja-JP" dirty="0" smtClean="0">
                <a:ea typeface="ＭＳ Ｐゴシック" pitchFamily="-1" charset="-128"/>
              </a:rPr>
              <a:t>You are so smart!</a:t>
            </a:r>
            <a:r>
              <a:rPr lang="ja-JP" altLang="en-US" smtClean="0">
                <a:ea typeface="ＭＳ Ｐゴシック" pitchFamily="-1" charset="-128"/>
              </a:rPr>
              <a:t>”</a:t>
            </a:r>
            <a:r>
              <a:rPr lang="en-US" altLang="ja-JP" dirty="0" smtClean="0">
                <a:ea typeface="ＭＳ Ｐゴシック" pitchFamily="-1" charset="-128"/>
              </a:rPr>
              <a:t>. This kind of feedback highlights the importance of effort so it can help create an environment where students are not discouraged by failure but view incorrect answers as opportunities for learning.</a:t>
            </a:r>
          </a:p>
          <a:p>
            <a:r>
              <a:rPr lang="en-US" dirty="0" smtClean="0">
                <a:ea typeface="ＭＳ Ｐゴシック" pitchFamily="-1" charset="-128"/>
              </a:rPr>
              <a:t>And lastly, we need to stress the importance of bringing science careers into the classroom. Students need to be exposed to role models with different ethnicities, genders and socio-economic backgrounds. This exposure can happen through assigned biographical readings about scientists and engineers or by calling attention to current events highlighting the achievements of men and women in math and science, and by making students aware of the numbers of men and women who receive advanced degrees in math and science every year.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smtClean="0">
                <a:ea typeface="ＭＳ Ｐゴシック" pitchFamily="-1" charset="-128"/>
              </a:rPr>
              <a:t>Think about a teacher who influenced you, and how.</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62050" y="701675"/>
            <a:ext cx="4687888" cy="3516313"/>
          </a:xfrm>
          <a:solidFill>
            <a:srgbClr val="FFFFFF"/>
          </a:solidFill>
          <a:ln/>
        </p:spPr>
      </p:sp>
      <p:sp>
        <p:nvSpPr>
          <p:cNvPr id="49155" name="Rectangle 3"/>
          <p:cNvSpPr>
            <a:spLocks noGrp="1" noChangeArrowheads="1"/>
          </p:cNvSpPr>
          <p:nvPr>
            <p:ph type="body" idx="1"/>
          </p:nvPr>
        </p:nvSpPr>
        <p:spPr>
          <a:xfrm>
            <a:off x="935038" y="4454525"/>
            <a:ext cx="5140325" cy="4216400"/>
          </a:xfrm>
          <a:solidFill>
            <a:srgbClr val="FFFFFF"/>
          </a:solidFill>
          <a:ln>
            <a:solidFill>
              <a:srgbClr val="000000"/>
            </a:solidFill>
          </a:ln>
        </p:spPr>
        <p:txBody>
          <a:bodyPr lIns="91857" tIns="45929" rIns="91857" bIns="45929"/>
          <a:lstStyle/>
          <a:p>
            <a:r>
              <a:rPr lang="en-US" dirty="0" smtClean="0">
                <a:ea typeface="ＭＳ Ｐゴシック" pitchFamily="-1" charset="-128"/>
              </a:rPr>
              <a:t>Changes in societal norms and slowly dissolving stereotypes have resulted in more opportunities and, in turn, more girls and women pursuing their interests. As more females entered law, business and the medical profession, they provided role models for the younger generation.</a:t>
            </a:r>
          </a:p>
          <a:p>
            <a:endParaRPr lang="en-US" dirty="0" smtClean="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35038" y="4452938"/>
            <a:ext cx="5140325" cy="4216400"/>
          </a:xfrm>
          <a:noFill/>
          <a:ln/>
        </p:spPr>
        <p:txBody>
          <a:bodyPr/>
          <a:lstStyle/>
          <a:p>
            <a:endParaRPr lang="en-US" b="1" dirty="0" smtClean="0">
              <a:ea typeface="ＭＳ Ｐゴシック" pitchFamily="-1" charset="-128"/>
            </a:endParaRPr>
          </a:p>
          <a:p>
            <a:r>
              <a:rPr lang="en-US" b="1" dirty="0" smtClean="0">
                <a:ea typeface="ＭＳ Ｐゴシック" pitchFamily="-1" charset="-128"/>
              </a:rPr>
              <a:t>Let</a:t>
            </a:r>
            <a:r>
              <a:rPr lang="ja-JP" altLang="en-US" b="1" smtClean="0">
                <a:ea typeface="ＭＳ Ｐゴシック" pitchFamily="-1" charset="-128"/>
              </a:rPr>
              <a:t>’</a:t>
            </a:r>
            <a:r>
              <a:rPr lang="en-US" altLang="ja-JP" b="1" dirty="0" smtClean="0">
                <a:ea typeface="ＭＳ Ｐゴシック" pitchFamily="-1" charset="-128"/>
              </a:rPr>
              <a:t>s look back at the previous slide:</a:t>
            </a:r>
          </a:p>
          <a:p>
            <a:pPr eaLnBrk="1" hangingPunct="1"/>
            <a:r>
              <a:rPr lang="en-US" i="1" dirty="0" smtClean="0">
                <a:ea typeface="ＭＳ Ｐゴシック" pitchFamily="-1" charset="-128"/>
              </a:rPr>
              <a:t>Science improves and grows only through the contributions of diverse perspectives</a:t>
            </a:r>
            <a:r>
              <a:rPr lang="en-US" b="1" i="1" dirty="0" smtClean="0">
                <a:ea typeface="ＭＳ Ｐゴシック" pitchFamily="-1" charset="-128"/>
              </a:rPr>
              <a:t> </a:t>
            </a:r>
          </a:p>
          <a:p>
            <a:endParaRPr lang="en-US" b="1" i="1" dirty="0" smtClean="0">
              <a:ea typeface="ＭＳ Ｐゴシック" pitchFamily="-1" charset="-128"/>
            </a:endParaRPr>
          </a:p>
          <a:p>
            <a:r>
              <a:rPr lang="en-US" b="1" dirty="0" smtClean="0">
                <a:ea typeface="ＭＳ Ｐゴシック" pitchFamily="-1" charset="-128"/>
              </a:rPr>
              <a:t>But are scientists really diverse – at least in our perceptions? Honestly, when we hear the word </a:t>
            </a:r>
            <a:r>
              <a:rPr lang="ja-JP" altLang="en-US" b="1" smtClean="0">
                <a:ea typeface="ＭＳ Ｐゴシック" pitchFamily="-1" charset="-128"/>
              </a:rPr>
              <a:t>“</a:t>
            </a:r>
            <a:r>
              <a:rPr lang="en-US" altLang="ja-JP" b="1" dirty="0" smtClean="0">
                <a:ea typeface="ＭＳ Ｐゴシック" pitchFamily="-1" charset="-128"/>
              </a:rPr>
              <a:t>scientist</a:t>
            </a:r>
            <a:r>
              <a:rPr lang="ja-JP" altLang="en-US" b="1" smtClean="0">
                <a:ea typeface="ＭＳ Ｐゴシック" pitchFamily="-1" charset="-128"/>
              </a:rPr>
              <a:t>”</a:t>
            </a:r>
            <a:r>
              <a:rPr lang="en-US" altLang="ja-JP" b="1" dirty="0" smtClean="0">
                <a:ea typeface="ＭＳ Ｐゴシック" pitchFamily="-1" charset="-128"/>
              </a:rPr>
              <a:t> what image pops into our heads? </a:t>
            </a:r>
          </a:p>
          <a:p>
            <a:endParaRPr lang="en-US" b="1" dirty="0" smtClean="0">
              <a:ea typeface="ＭＳ Ｐゴシック" pitchFamily="-1" charset="-128"/>
            </a:endParaRPr>
          </a:p>
          <a:p>
            <a:r>
              <a:rPr lang="en-US" b="1" dirty="0" smtClean="0">
                <a:ea typeface="ＭＳ Ｐゴシック" pitchFamily="-1" charset="-128"/>
              </a:rPr>
              <a:t>(don</a:t>
            </a:r>
            <a:r>
              <a:rPr lang="ja-JP" altLang="en-US" b="1" smtClean="0">
                <a:ea typeface="ＭＳ Ｐゴシック" pitchFamily="-1" charset="-128"/>
              </a:rPr>
              <a:t>’</a:t>
            </a:r>
            <a:r>
              <a:rPr lang="en-US" altLang="ja-JP" b="1" dirty="0" smtClean="0">
                <a:ea typeface="ＭＳ Ｐゴシック" pitchFamily="-1" charset="-128"/>
              </a:rPr>
              <a:t>t respond to raised hands)</a:t>
            </a:r>
          </a:p>
          <a:p>
            <a:r>
              <a:rPr lang="en-US" b="1" dirty="0" smtClean="0">
                <a:ea typeface="ＭＳ Ｐゴシック" pitchFamily="-1" charset="-128"/>
              </a:rPr>
              <a:t>(make sure prior to this, there is paper and colored markers or pencils on each table)</a:t>
            </a:r>
          </a:p>
          <a:p>
            <a:endParaRPr lang="en-US" b="1" dirty="0" smtClean="0">
              <a:ea typeface="ＭＳ Ｐゴシック" pitchFamily="-1" charset="-128"/>
            </a:endParaRPr>
          </a:p>
          <a:p>
            <a:r>
              <a:rPr lang="en-US" b="1" dirty="0" smtClean="0">
                <a:ea typeface="ＭＳ Ｐゴシック" pitchFamily="-1" charset="-128"/>
              </a:rPr>
              <a:t>Instead of talking about our images, let</a:t>
            </a:r>
            <a:r>
              <a:rPr lang="ja-JP" altLang="en-US" b="1" smtClean="0">
                <a:ea typeface="ＭＳ Ｐゴシック" pitchFamily="-1" charset="-128"/>
              </a:rPr>
              <a:t>’</a:t>
            </a:r>
            <a:r>
              <a:rPr lang="en-US" altLang="ja-JP" b="1" dirty="0" smtClean="0">
                <a:ea typeface="ＭＳ Ｐゴシック" pitchFamily="-1" charset="-128"/>
              </a:rPr>
              <a:t>s draw that image we have in our heads.</a:t>
            </a:r>
          </a:p>
          <a:p>
            <a:endParaRPr lang="en-US" b="1" dirty="0" smtClean="0">
              <a:ea typeface="ＭＳ Ｐゴシック" pitchFamily="-1" charset="-128"/>
            </a:endParaRPr>
          </a:p>
          <a:p>
            <a:r>
              <a:rPr lang="en-US" b="1" dirty="0" smtClean="0">
                <a:ea typeface="ＭＳ Ｐゴシック" pitchFamily="-1" charset="-128"/>
              </a:rPr>
              <a:t>(give teachers 3-6 minutes to draw a scientist)</a:t>
            </a:r>
          </a:p>
          <a:p>
            <a:r>
              <a:rPr lang="en-US" b="1" dirty="0" smtClean="0">
                <a:ea typeface="ＭＳ Ｐゴシック" pitchFamily="-1" charset="-128"/>
              </a:rPr>
              <a:t>(have volunteer teachers hold up their drawings and describe them)</a:t>
            </a:r>
          </a:p>
          <a:p>
            <a:endParaRPr lang="en-US" b="1" dirty="0" smtClean="0">
              <a:ea typeface="ＭＳ Ｐゴシック" pitchFamily="-1" charset="-128"/>
            </a:endParaRPr>
          </a:p>
          <a:p>
            <a:endParaRPr lang="en-US" b="1" dirty="0" smtClean="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35038" y="4452938"/>
            <a:ext cx="5140325" cy="4216400"/>
          </a:xfrm>
          <a:noFill/>
          <a:ln/>
        </p:spPr>
        <p:txBody>
          <a:bodyPr/>
          <a:lstStyle/>
          <a:p>
            <a:r>
              <a:rPr lang="en-US" b="1" dirty="0" smtClean="0">
                <a:ea typeface="ＭＳ Ｐゴシック" pitchFamily="-1" charset="-128"/>
              </a:rPr>
              <a:t> </a:t>
            </a:r>
          </a:p>
          <a:p>
            <a:pPr>
              <a:buFontTx/>
              <a:buChar char="•"/>
            </a:pPr>
            <a:endParaRPr lang="en-US" b="1" dirty="0" smtClean="0">
              <a:ea typeface="ＭＳ Ｐゴシック" pitchFamily="-1" charset="-128"/>
            </a:endParaRPr>
          </a:p>
          <a:p>
            <a:pPr>
              <a:buFontTx/>
              <a:buChar char="•"/>
            </a:pPr>
            <a:r>
              <a:rPr lang="en-US" b="1" dirty="0" smtClean="0">
                <a:ea typeface="ＭＳ Ｐゴシック" pitchFamily="-1" charset="-128"/>
              </a:rPr>
              <a:t>Another white male in a lab coat. Again, hair challenged. Glasses. Alone. With his buddy, a test tube.</a:t>
            </a:r>
          </a:p>
          <a:p>
            <a:pPr>
              <a:buFontTx/>
              <a:buChar char="•"/>
            </a:pPr>
            <a:endParaRPr lang="en-US" b="1" dirty="0" smtClean="0">
              <a:ea typeface="ＭＳ Ｐゴシック" pitchFamily="-1" charset="-128"/>
            </a:endParaRPr>
          </a:p>
          <a:p>
            <a:pPr>
              <a:buFontTx/>
              <a:buChar char="•"/>
            </a:pPr>
            <a:r>
              <a:rPr lang="en-US" b="1" dirty="0" smtClean="0">
                <a:ea typeface="ＭＳ Ｐゴシック" pitchFamily="-1" charset="-128"/>
              </a:rPr>
              <a:t>This guy is in a futuristic lab coat. Again, a white guy, alone. But this guy simply has dreams of test tubes…</a:t>
            </a:r>
            <a:r>
              <a:rPr lang="ja-JP" altLang="en-US" b="1" smtClean="0">
                <a:ea typeface="ＭＳ Ｐゴシック" pitchFamily="-1" charset="-128"/>
              </a:rPr>
              <a:t>”</a:t>
            </a:r>
            <a:endParaRPr lang="en-US" b="1" dirty="0" smtClean="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35038" y="4452938"/>
            <a:ext cx="5140325" cy="4216400"/>
          </a:xfrm>
          <a:noFill/>
          <a:ln/>
        </p:spPr>
        <p:txBody>
          <a:bodyPr/>
          <a:lstStyle/>
          <a:p>
            <a:endParaRPr lang="en-US" b="1" smtClean="0">
              <a:ea typeface="ＭＳ Ｐゴシック" pitchFamily="-1" charset="-128"/>
            </a:endParaRPr>
          </a:p>
          <a:p>
            <a:pPr>
              <a:buFontTx/>
              <a:buChar char="•"/>
            </a:pPr>
            <a:r>
              <a:rPr lang="en-US" b="1" smtClean="0">
                <a:ea typeface="ＭＳ Ｐゴシック" pitchFamily="-1" charset="-128"/>
              </a:rPr>
              <a:t>And here are a couple mad scientist types.</a:t>
            </a:r>
          </a:p>
          <a:p>
            <a:pPr>
              <a:buFontTx/>
              <a:buChar char="•"/>
            </a:pPr>
            <a:endParaRPr lang="en-US" smtClean="0">
              <a:ea typeface="ＭＳ Ｐゴシック" pitchFamily="-1" charset="-128"/>
            </a:endParaRPr>
          </a:p>
          <a:p>
            <a:pPr>
              <a:buFontTx/>
              <a:buChar char="•"/>
            </a:pPr>
            <a:r>
              <a:rPr lang="en-US" b="1" smtClean="0">
                <a:ea typeface="ＭＳ Ｐゴシック" pitchFamily="-1" charset="-128"/>
              </a:rPr>
              <a:t>Check out the guy with the exploding beaker. This guy is so science-obsessed that he grabbed different shoes and socks. Again, there seems to be a big emphasis on hair.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F07F2E-39A1-46B1-A8E1-17127F0ACB5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35038" y="4452938"/>
            <a:ext cx="5140325" cy="4216400"/>
          </a:xfrm>
          <a:noFill/>
          <a:ln/>
        </p:spPr>
        <p:txBody>
          <a:bodyPr/>
          <a:lstStyle/>
          <a:p>
            <a:r>
              <a:rPr lang="en-US" b="1" dirty="0" smtClean="0">
                <a:ea typeface="ＭＳ Ｐゴシック" pitchFamily="-1" charset="-128"/>
              </a:rPr>
              <a:t>These drawings came to us from a middle school teacher who for years has done this activity with her science classes at the beginning of every school year. These seven drawings were chosen from drawing from four classes, 72 students. She feels these are statistically a good representation of what she usually sees in her classes. This teacher has found that over the years, the drawings are, to quote her, </a:t>
            </a:r>
            <a:r>
              <a:rPr lang="ja-JP" altLang="en-US" b="1" smtClean="0">
                <a:ea typeface="ＭＳ Ｐゴシック" pitchFamily="-1" charset="-128"/>
              </a:rPr>
              <a:t>“</a:t>
            </a:r>
            <a:r>
              <a:rPr lang="en-US" altLang="ja-JP" b="1" dirty="0" smtClean="0">
                <a:ea typeface="ＭＳ Ｐゴシック" pitchFamily="-1" charset="-128"/>
              </a:rPr>
              <a:t>mostly men in lab coats, with bad hair and glasses.</a:t>
            </a:r>
            <a:r>
              <a:rPr lang="ja-JP" altLang="en-US" b="1" smtClean="0">
                <a:ea typeface="ＭＳ Ｐゴシック" pitchFamily="-1" charset="-128"/>
              </a:rPr>
              <a:t>”</a:t>
            </a:r>
            <a:endParaRPr lang="en-US" altLang="ja-JP" b="1" dirty="0" smtClean="0">
              <a:ea typeface="ＭＳ Ｐゴシック" pitchFamily="-1" charset="-128"/>
            </a:endParaRPr>
          </a:p>
          <a:p>
            <a:endParaRPr lang="en-US" b="1" dirty="0" smtClean="0">
              <a:ea typeface="ＭＳ Ｐゴシック" pitchFamily="-1" charset="-128"/>
            </a:endParaRPr>
          </a:p>
          <a:p>
            <a:r>
              <a:rPr lang="en-US" b="1" dirty="0" smtClean="0">
                <a:ea typeface="ＭＳ Ｐゴシック" pitchFamily="-1" charset="-128"/>
              </a:rPr>
              <a:t>Although the 72 students are early evenly divided girl/boy, only 15 of the students drew females. And the vast majority of them were alone, in a </a:t>
            </a:r>
            <a:r>
              <a:rPr lang="en-US" b="1" dirty="0" err="1" smtClean="0">
                <a:ea typeface="ＭＳ Ｐゴシック" pitchFamily="-1" charset="-128"/>
              </a:rPr>
              <a:t>labk</a:t>
            </a:r>
            <a:r>
              <a:rPr lang="en-US" b="1" dirty="0" smtClean="0">
                <a:ea typeface="ＭＳ Ｐゴシック" pitchFamily="-1" charset="-128"/>
              </a:rPr>
              <a:t>, like this woman.</a:t>
            </a:r>
          </a:p>
          <a:p>
            <a:endParaRPr lang="en-US" b="1" dirty="0" smtClean="0">
              <a:ea typeface="ＭＳ Ｐゴシック" pitchFamily="-1" charset="-128"/>
            </a:endParaRPr>
          </a:p>
          <a:p>
            <a:r>
              <a:rPr lang="en-US" b="1" dirty="0" smtClean="0">
                <a:ea typeface="ＭＳ Ｐゴシック" pitchFamily="-1" charset="-128"/>
              </a:rPr>
              <a:t>Many drawings seem to be crazy chemists who work alone. </a:t>
            </a:r>
          </a:p>
          <a:p>
            <a:endParaRPr lang="en-US" b="1" dirty="0" smtClean="0">
              <a:ea typeface="ＭＳ Ｐゴシック" pitchFamily="-1" charset="-128"/>
            </a:endParaRPr>
          </a:p>
          <a:p>
            <a:r>
              <a:rPr lang="en-US" b="1" dirty="0" smtClean="0">
                <a:ea typeface="ＭＳ Ｐゴシック" pitchFamily="-1" charset="-128"/>
              </a:rPr>
              <a:t>Who here has done this activity?</a:t>
            </a:r>
          </a:p>
          <a:p>
            <a:r>
              <a:rPr lang="en-US" b="1" dirty="0" smtClean="0">
                <a:ea typeface="ＭＳ Ｐゴシック" pitchFamily="-1" charset="-128"/>
              </a:rPr>
              <a:t>Have you found these drawings to be representative of what the general perception of scientists is among your students? </a:t>
            </a:r>
          </a:p>
          <a:p>
            <a:endParaRPr lang="en-US" b="1" dirty="0" smtClean="0">
              <a:ea typeface="ＭＳ Ｐゴシック" pitchFamily="-1" charset="-128"/>
            </a:endParaRPr>
          </a:p>
          <a:p>
            <a:pPr eaLnBrk="1" hangingPunct="1"/>
            <a:endParaRPr lang="en-US" b="1" dirty="0" smtClean="0">
              <a:ea typeface="ＭＳ Ｐゴシック" pitchFamily="-1" charset="-128"/>
            </a:endParaRPr>
          </a:p>
          <a:p>
            <a:pPr eaLnBrk="1" hangingPunct="1"/>
            <a:r>
              <a:rPr lang="en-US" b="1" dirty="0" smtClean="0">
                <a:ea typeface="ＭＳ Ｐゴシック" pitchFamily="-1" charset="-128"/>
              </a:rPr>
              <a:t>Some tips for the drawing activity:</a:t>
            </a:r>
          </a:p>
          <a:p>
            <a:pPr eaLnBrk="1" hangingPunct="1">
              <a:buFontTx/>
              <a:buChar char="•"/>
            </a:pPr>
            <a:r>
              <a:rPr lang="en-US" b="1" dirty="0" smtClean="0">
                <a:ea typeface="ＭＳ Ｐゴシック" pitchFamily="-1" charset="-128"/>
              </a:rPr>
              <a:t>It can be a cartoon, based on a real person, anything! </a:t>
            </a:r>
          </a:p>
          <a:p>
            <a:pPr eaLnBrk="1" hangingPunct="1">
              <a:buFontTx/>
              <a:buChar char="•"/>
            </a:pPr>
            <a:r>
              <a:rPr lang="en-US" b="1" dirty="0" smtClean="0">
                <a:ea typeface="ＭＳ Ｐゴシック" pitchFamily="-1" charset="-128"/>
              </a:rPr>
              <a:t>When students finish, discuss. </a:t>
            </a:r>
          </a:p>
          <a:p>
            <a:pPr eaLnBrk="1" hangingPunct="1">
              <a:buFontTx/>
              <a:buChar char="•"/>
            </a:pPr>
            <a:r>
              <a:rPr lang="en-US" b="1" dirty="0" smtClean="0">
                <a:ea typeface="ＭＳ Ｐゴシック" pitchFamily="-1" charset="-128"/>
              </a:rPr>
              <a:t>Is it a crazy-haired man with a pocket protector and glasses? </a:t>
            </a:r>
          </a:p>
          <a:p>
            <a:pPr eaLnBrk="1" hangingPunct="1">
              <a:buFontTx/>
              <a:buChar char="•"/>
            </a:pPr>
            <a:r>
              <a:rPr lang="en-US" b="1" dirty="0" smtClean="0">
                <a:ea typeface="ＭＳ Ｐゴシック" pitchFamily="-1" charset="-128"/>
              </a:rPr>
              <a:t>Ask the student, </a:t>
            </a:r>
            <a:r>
              <a:rPr lang="ja-JP" altLang="en-US" b="1" smtClean="0">
                <a:ea typeface="ＭＳ Ｐゴシック" pitchFamily="-1" charset="-128"/>
              </a:rPr>
              <a:t>“</a:t>
            </a:r>
            <a:r>
              <a:rPr lang="en-US" altLang="ja-JP" b="1" dirty="0" smtClean="0">
                <a:ea typeface="ＭＳ Ｐゴシック" pitchFamily="-1" charset="-128"/>
              </a:rPr>
              <a:t>Does it look like YOU?</a:t>
            </a:r>
            <a:r>
              <a:rPr lang="ja-JP" altLang="en-US" b="1" smtClean="0">
                <a:ea typeface="ＭＳ Ｐゴシック" pitchFamily="-1" charset="-128"/>
              </a:rPr>
              <a:t>”</a:t>
            </a:r>
            <a:r>
              <a:rPr lang="en-US" altLang="ja-JP" b="1" dirty="0" smtClean="0">
                <a:ea typeface="ＭＳ Ｐゴシック" pitchFamily="-1" charset="-128"/>
              </a:rPr>
              <a:t> </a:t>
            </a:r>
          </a:p>
          <a:p>
            <a:pPr eaLnBrk="1" hangingPunct="1"/>
            <a:endParaRPr lang="en-US" b="1" dirty="0" smtClean="0">
              <a:ea typeface="ＭＳ Ｐゴシック" pitchFamily="-1" charset="-128"/>
            </a:endParaRPr>
          </a:p>
          <a:p>
            <a:pPr eaLnBrk="1" hangingPunct="1"/>
            <a:r>
              <a:rPr lang="en-US" b="1" dirty="0" smtClean="0">
                <a:ea typeface="ＭＳ Ｐゴシック" pitchFamily="-1" charset="-128"/>
              </a:rPr>
              <a:t>As a follow-up, have students draw pictures of </a:t>
            </a:r>
            <a:r>
              <a:rPr lang="en-US" b="1" i="1" dirty="0" smtClean="0">
                <a:ea typeface="ＭＳ Ｐゴシック" pitchFamily="-1" charset="-128"/>
              </a:rPr>
              <a:t>themselves</a:t>
            </a:r>
            <a:r>
              <a:rPr lang="en-US" b="1" dirty="0" smtClean="0">
                <a:ea typeface="ＭＳ Ｐゴシック" pitchFamily="-1" charset="-128"/>
              </a:rPr>
              <a:t> as a scientist. Post them.</a:t>
            </a:r>
          </a:p>
          <a:p>
            <a:endParaRPr lang="en-US" b="1" dirty="0" smtClean="0">
              <a:ea typeface="ＭＳ Ｐゴシック" pitchFamily="-1" charset="-128"/>
            </a:endParaRPr>
          </a:p>
          <a:p>
            <a:r>
              <a:rPr lang="en-US" b="1" dirty="0" smtClean="0">
                <a:ea typeface="ＭＳ Ｐゴシック" pitchFamily="-1" charset="-128"/>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F07F2E-39A1-46B1-A8E1-17127F0ACB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BCA034E-C970-4511-91EB-BDCE35786456}" type="slidenum">
              <a:rPr lang="en-US"/>
              <a:pPr/>
              <a:t>22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5038" y="4452938"/>
            <a:ext cx="5140325" cy="4216400"/>
          </a:xfrm>
          <a:noFill/>
          <a:ln/>
        </p:spPr>
        <p:txBody>
          <a:bodyPr/>
          <a:lstStyle/>
          <a:p>
            <a:pPr marL="231775" indent="-231775" eaLnBrk="1" hangingPunct="1"/>
            <a:r>
              <a:rPr lang="en-US" b="1" dirty="0" smtClean="0">
                <a:ea typeface="ＭＳ Ｐゴシック" pitchFamily="-1" charset="-128"/>
              </a:rPr>
              <a:t>Dr. Jackie Eccles is a psychologist and a professor of education at the University of Michigan. She</a:t>
            </a:r>
            <a:r>
              <a:rPr lang="ja-JP" altLang="en-US" b="1" smtClean="0">
                <a:ea typeface="ＭＳ Ｐゴシック" pitchFamily="-1" charset="-128"/>
              </a:rPr>
              <a:t>’</a:t>
            </a:r>
            <a:r>
              <a:rPr lang="en-US" altLang="ja-JP" b="1" dirty="0" smtClean="0">
                <a:ea typeface="ＭＳ Ｐゴシック" pitchFamily="-1" charset="-128"/>
              </a:rPr>
              <a:t>s done extensive research and writing about adolescent development – especially family, school and social influences. </a:t>
            </a:r>
          </a:p>
          <a:p>
            <a:pPr marL="231775" indent="-231775" eaLnBrk="1" hangingPunct="1"/>
            <a:endParaRPr lang="en-US" b="1" dirty="0" smtClean="0">
              <a:ea typeface="ＭＳ Ｐゴシック" pitchFamily="-1" charset="-128"/>
            </a:endParaRPr>
          </a:p>
          <a:p>
            <a:pPr marL="231775" indent="-231775" eaLnBrk="1" hangingPunct="1"/>
            <a:r>
              <a:rPr lang="en-US" b="1" dirty="0" smtClean="0">
                <a:ea typeface="ＭＳ Ｐゴシック" pitchFamily="-1" charset="-128"/>
              </a:rPr>
              <a:t>In one of her best known studies, she found that mothers who had read news reports citing boys are better at math, subsequently had lower expectations of their daughters' math competence than before.</a:t>
            </a:r>
            <a:r>
              <a:rPr lang="en-US" dirty="0" smtClean="0">
                <a:ea typeface="ＭＳ Ｐゴシック" pitchFamily="-1" charset="-128"/>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b="1" smtClean="0">
                <a:ea typeface="ＭＳ Ｐゴシック" pitchFamily="-1" charset="-128"/>
              </a:rPr>
              <a:t> How do we get students from a narrow perception of who a scientist is to…</a:t>
            </a:r>
          </a:p>
          <a:p>
            <a:endParaRPr lang="en-US" b="1" smtClean="0">
              <a:ea typeface="ＭＳ Ｐゴシック" pitchFamily="-1" charset="-128"/>
            </a:endParaRPr>
          </a:p>
          <a:p>
            <a:pPr>
              <a:buFontTx/>
              <a:buChar char="•"/>
            </a:pPr>
            <a:r>
              <a:rPr lang="en-US" b="1" smtClean="0">
                <a:ea typeface="ＭＳ Ｐゴシック" pitchFamily="-1" charset="-128"/>
              </a:rPr>
              <a:t>Opening up their imaginations and knowledge</a:t>
            </a:r>
          </a:p>
          <a:p>
            <a:pPr>
              <a:buFontTx/>
              <a:buChar char="•"/>
            </a:pPr>
            <a:r>
              <a:rPr lang="en-US" b="1" smtClean="0">
                <a:ea typeface="ＭＳ Ｐゴシック" pitchFamily="-1" charset="-128"/>
              </a:rPr>
              <a:t>Exposing them to scientists who work in the field</a:t>
            </a:r>
          </a:p>
          <a:p>
            <a:pPr>
              <a:buFontTx/>
              <a:buChar char="•"/>
            </a:pPr>
            <a:r>
              <a:rPr lang="en-US" b="1" smtClean="0">
                <a:ea typeface="ＭＳ Ｐゴシック" pitchFamily="-1" charset="-128"/>
              </a:rPr>
              <a:t>Scientists who, like most scientists and engineers, work on teams</a:t>
            </a:r>
          </a:p>
          <a:p>
            <a:pPr>
              <a:buFontTx/>
              <a:buChar char="•"/>
            </a:pPr>
            <a:r>
              <a:rPr lang="en-US" b="1" smtClean="0">
                <a:ea typeface="ＭＳ Ｐゴシック" pitchFamily="-1" charset="-128"/>
              </a:rPr>
              <a:t>Who need to communicate</a:t>
            </a:r>
          </a:p>
          <a:p>
            <a:pPr>
              <a:buFontTx/>
              <a:buChar char="•"/>
            </a:pPr>
            <a:r>
              <a:rPr lang="en-US" b="1" smtClean="0">
                <a:ea typeface="ＭＳ Ｐゴシック" pitchFamily="-1" charset="-128"/>
              </a:rPr>
              <a:t>Who aren</a:t>
            </a:r>
            <a:r>
              <a:rPr lang="ja-JP" altLang="en-US" b="1" smtClean="0">
                <a:ea typeface="ＭＳ Ｐゴシック" pitchFamily="-1" charset="-128"/>
              </a:rPr>
              <a:t>’</a:t>
            </a:r>
            <a:r>
              <a:rPr lang="en-US" altLang="ja-JP" b="1" smtClean="0">
                <a:ea typeface="ＭＳ Ｐゴシック" pitchFamily="-1" charset="-128"/>
              </a:rPr>
              <a:t>t all white. And aren</a:t>
            </a:r>
            <a:r>
              <a:rPr lang="ja-JP" altLang="en-US" b="1" smtClean="0">
                <a:ea typeface="ＭＳ Ｐゴシック" pitchFamily="-1" charset="-128"/>
              </a:rPr>
              <a:t>’</a:t>
            </a:r>
            <a:r>
              <a:rPr lang="en-US" altLang="ja-JP" b="1" smtClean="0">
                <a:ea typeface="ＭＳ Ｐゴシック" pitchFamily="-1" charset="-128"/>
              </a:rPr>
              <a:t>t all male.</a:t>
            </a:r>
          </a:p>
          <a:p>
            <a:pPr>
              <a:buFontTx/>
              <a:buChar char="•"/>
            </a:pPr>
            <a:r>
              <a:rPr lang="en-US" b="1" smtClean="0">
                <a:ea typeface="ＭＳ Ｐゴシック" pitchFamily="-1" charset="-128"/>
              </a:rPr>
              <a:t>Who aren</a:t>
            </a:r>
            <a:r>
              <a:rPr lang="ja-JP" altLang="en-US" b="1" smtClean="0">
                <a:ea typeface="ＭＳ Ｐゴシック" pitchFamily="-1" charset="-128"/>
              </a:rPr>
              <a:t>’</a:t>
            </a:r>
            <a:r>
              <a:rPr lang="en-US" altLang="ja-JP" b="1" smtClean="0">
                <a:ea typeface="ＭＳ Ｐゴシック" pitchFamily="-1" charset="-128"/>
              </a:rPr>
              <a:t>t all geniuses</a:t>
            </a:r>
          </a:p>
          <a:p>
            <a:pPr>
              <a:buFontTx/>
              <a:buChar char="•"/>
            </a:pPr>
            <a:r>
              <a:rPr lang="en-US" b="1" smtClean="0">
                <a:ea typeface="ＭＳ Ｐゴシック" pitchFamily="-1" charset="-128"/>
              </a:rPr>
              <a:t>Who are real people with as many different stories and backgrounds as any profession</a:t>
            </a:r>
          </a:p>
          <a:p>
            <a:endParaRPr lang="en-US" b="1" smtClean="0">
              <a:ea typeface="ＭＳ Ｐゴシック" pitchFamily="-1" charset="-128"/>
            </a:endParaRPr>
          </a:p>
          <a:p>
            <a:r>
              <a:rPr lang="en-US" b="1" smtClean="0">
                <a:ea typeface="ＭＳ Ｐゴシック" pitchFamily="-1" charset="-128"/>
              </a:rPr>
              <a:t>We have a framework how to open up students</a:t>
            </a:r>
            <a:r>
              <a:rPr lang="ja-JP" altLang="en-US" b="1" smtClean="0">
                <a:ea typeface="ＭＳ Ｐゴシック" pitchFamily="-1" charset="-128"/>
              </a:rPr>
              <a:t>’</a:t>
            </a:r>
            <a:r>
              <a:rPr lang="en-US" altLang="ja-JP" b="1" smtClean="0">
                <a:ea typeface="ＭＳ Ｐゴシック" pitchFamily="-1" charset="-128"/>
              </a:rPr>
              <a:t> thinking.</a:t>
            </a:r>
            <a:endParaRPr lang="en-US" b="1" smtClean="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smtClean="0">
                <a:ea typeface="ＭＳ Ｐゴシック" pitchFamily="-1" charset="-128"/>
              </a:rPr>
              <a:t>More images – scientists in groups, indoors, outdoors, diverse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dirty="0" smtClean="0">
                <a:ea typeface="ＭＳ Ｐゴシック" pitchFamily="-1" charset="-128"/>
              </a:rPr>
              <a:t>List 5 scientists you know in your table</a:t>
            </a:r>
            <a:r>
              <a:rPr lang="en-US" baseline="0" dirty="0" smtClean="0">
                <a:ea typeface="ＭＳ Ｐゴシック" pitchFamily="-1" charset="-128"/>
              </a:rPr>
              <a:t> group.</a:t>
            </a:r>
            <a:endParaRPr lang="en-US" dirty="0"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Ellen Ochoa</a:t>
            </a:r>
            <a:endParaRPr lang="en-US" dirty="0" smtClean="0"/>
          </a:p>
          <a:p>
            <a:r>
              <a:rPr lang="en-US" i="1" dirty="0" smtClean="0"/>
              <a:t>Astronaut</a:t>
            </a:r>
            <a:r>
              <a:rPr lang="en-US" dirty="0" smtClean="0"/>
              <a:t/>
            </a:r>
            <a:br>
              <a:rPr lang="en-US" dirty="0" smtClean="0"/>
            </a:br>
            <a:r>
              <a:rPr lang="en-US" b="1" dirty="0" smtClean="0"/>
              <a:t>Born: </a:t>
            </a:r>
            <a:r>
              <a:rPr lang="en-US" dirty="0" smtClean="0"/>
              <a:t>5/10/1958</a:t>
            </a:r>
            <a:br>
              <a:rPr lang="en-US" dirty="0" smtClean="0"/>
            </a:br>
            <a:r>
              <a:rPr lang="en-US" b="1" dirty="0" smtClean="0"/>
              <a:t>Birthplace: </a:t>
            </a:r>
            <a:r>
              <a:rPr lang="en-US" dirty="0" smtClean="0"/>
              <a:t>Los Angeles, California</a:t>
            </a:r>
            <a:br>
              <a:rPr lang="en-US" dirty="0" smtClean="0"/>
            </a:br>
            <a:r>
              <a:rPr lang="en-US" dirty="0" smtClean="0"/>
              <a:t>Astronaut Ellen Ochoa first left Earth in July 1991 and became the world's first Hispanic female astronaut. A mission specialist and flight engineer, she has since logged more than 900 hours in space on four flights, the last in 2002. Dr. Ochoa's many awards include NASA's Exceptional Service Medal (1997) and Outstanding Leadership Medal (1995). Besides being an astronaut, researcher, and engineer, Ochoa is a classical flutist.</a:t>
            </a:r>
            <a:endParaRPr lang="en-US" smtClean="0"/>
          </a:p>
          <a:p>
            <a:endParaRPr lang="en-US"/>
          </a:p>
        </p:txBody>
      </p:sp>
      <p:sp>
        <p:nvSpPr>
          <p:cNvPr id="4" name="Slide Number Placeholder 3"/>
          <p:cNvSpPr>
            <a:spLocks noGrp="1"/>
          </p:cNvSpPr>
          <p:nvPr>
            <p:ph type="sldNum" sz="quarter" idx="10"/>
          </p:nvPr>
        </p:nvSpPr>
        <p:spPr/>
        <p:txBody>
          <a:bodyPr/>
          <a:lstStyle/>
          <a:p>
            <a:fld id="{36F07F2E-39A1-46B1-A8E1-17127F0ACB5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b="1" smtClean="0">
              <a:ea typeface="ＭＳ Ｐゴシック" pitchFamily="-1" charset="-128"/>
            </a:endParaRPr>
          </a:p>
          <a:p>
            <a:endParaRPr lang="en-US" b="1"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C6223D-39D7-40D9-A3CF-CA4FE755EF6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xfrm>
            <a:off x="935038" y="4452938"/>
            <a:ext cx="5140325" cy="4216400"/>
          </a:xfrm>
          <a:solidFill>
            <a:srgbClr val="FFFFFF"/>
          </a:solidFill>
          <a:ln>
            <a:solidFill>
              <a:srgbClr val="000000"/>
            </a:solidFill>
          </a:ln>
        </p:spPr>
        <p:txBody>
          <a:bodyPr/>
          <a:lstStyle/>
          <a:p>
            <a:r>
              <a:rPr lang="en-US" dirty="0" smtClean="0">
                <a:ea typeface="ＭＳ Ｐゴシック" pitchFamily="-1" charset="-128"/>
              </a:rPr>
              <a:t>When kids are young, they are curious about the world and fascinated by how it works!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fld id="{3A70E8C2-5DF9-476A-ABD9-E487ECC0A89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68F630D4-7C60-44A2-A14F-B5D4C7516B9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7400"/>
            <a:ext cx="2057400" cy="198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7400"/>
            <a:ext cx="6019800" cy="198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867D136B-208D-41E6-BEE7-3941FB89D2C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74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fld id="{2010AB49-71EC-4B9D-BFDF-1CC55AF3DE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F38F45CE-8293-4270-92D4-08B8E97B2B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2BB7DE8E-0C62-4A3F-88DC-B109AD0E57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352800"/>
            <a:ext cx="40386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352800"/>
            <a:ext cx="40386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3AD4131C-539D-40FF-8E3E-23785996508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CEAC8A42-49FC-413F-8CE3-D54B275C9E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90174B67-1F83-425E-8473-7DB4817A1A9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8DDF342E-BC6B-4C30-843D-A01C233E10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3F36563-B582-4A75-93BB-CDB2D69D47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3D857645-675B-48A7-98E8-1F5646226D4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7400"/>
            <a:ext cx="8229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33528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5B63F2F0-878A-476C-AD75-883E529CB660}" type="slidenum">
              <a:rPr lang="en-US"/>
              <a:pPr/>
              <a:t>‹#›</a:t>
            </a:fld>
            <a:endParaRPr lang="en-US"/>
          </a:p>
        </p:txBody>
      </p:sp>
      <p:sp>
        <p:nvSpPr>
          <p:cNvPr id="8" name="TextBox 7"/>
          <p:cNvSpPr txBox="1"/>
          <p:nvPr userDrawn="1"/>
        </p:nvSpPr>
        <p:spPr>
          <a:xfrm>
            <a:off x="155575" y="6381750"/>
            <a:ext cx="3200400" cy="244475"/>
          </a:xfrm>
          <a:prstGeom prst="rect">
            <a:avLst/>
          </a:prstGeom>
          <a:noFill/>
        </p:spPr>
        <p:txBody>
          <a:bodyPr>
            <a:spAutoFit/>
          </a:bodyPr>
          <a:lstStyle/>
          <a:p>
            <a:pPr eaLnBrk="0" hangingPunct="0"/>
            <a:r>
              <a:rPr lang="en-US" sz="1000"/>
              <a:t>© 2012 Sally Ride Science</a:t>
            </a:r>
          </a:p>
        </p:txBody>
      </p:sp>
      <p:pic>
        <p:nvPicPr>
          <p:cNvPr id="1030" name="Picture 5" descr="academy_ppt_template"/>
          <p:cNvPicPr>
            <a:picLocks noChangeAspect="1" noChangeArrowheads="1"/>
          </p:cNvPicPr>
          <p:nvPr userDrawn="1"/>
        </p:nvPicPr>
        <p:blipFill>
          <a:blip r:embed="rId14" cstate="print"/>
          <a:srcRect/>
          <a:stretch>
            <a:fillRect/>
          </a:stretch>
        </p:blipFill>
        <p:spPr bwMode="auto">
          <a:xfrm>
            <a:off x="0" y="0"/>
            <a:ext cx="9145588"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ctr"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ctr"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ctr"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ctr"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online-stopwatch.com/bomb-countdown/full-scre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online-stopwatch.com/rocket-timer"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4294967295"/>
          </p:nvPr>
        </p:nvSpPr>
        <p:spPr>
          <a:xfrm>
            <a:off x="3581400" y="3871913"/>
            <a:ext cx="1447800" cy="104775"/>
          </a:xfrm>
        </p:spPr>
        <p:txBody>
          <a:bodyPr/>
          <a:lstStyle/>
          <a:p>
            <a:pPr eaLnBrk="1" hangingPunct="1">
              <a:lnSpc>
                <a:spcPct val="80000"/>
              </a:lnSpc>
              <a:buFontTx/>
              <a:buNone/>
              <a:defRPr/>
            </a:pPr>
            <a:endParaRPr lang="en-US" sz="1800" b="1" smtClean="0">
              <a:solidFill>
                <a:schemeClr val="tx2"/>
              </a:solidFill>
              <a:effectLst>
                <a:outerShdw blurRad="38100" dist="38100" dir="2700000" algn="tl">
                  <a:srgbClr val="C0C0C0"/>
                </a:outerShdw>
              </a:effectLst>
            </a:endParaRPr>
          </a:p>
          <a:p>
            <a:pPr eaLnBrk="1" hangingPunct="1">
              <a:lnSpc>
                <a:spcPct val="80000"/>
              </a:lnSpc>
              <a:buFontTx/>
              <a:buNone/>
              <a:defRPr/>
            </a:pPr>
            <a:endParaRPr lang="en-US" sz="1800" smtClean="0">
              <a:solidFill>
                <a:schemeClr val="tx2"/>
              </a:solidFill>
            </a:endParaRPr>
          </a:p>
          <a:p>
            <a:pPr eaLnBrk="1" hangingPunct="1">
              <a:lnSpc>
                <a:spcPct val="80000"/>
              </a:lnSpc>
              <a:buFontTx/>
              <a:buNone/>
              <a:defRPr/>
            </a:pPr>
            <a:endParaRPr lang="en-US" sz="1800" smtClean="0">
              <a:solidFill>
                <a:schemeClr val="tx2"/>
              </a:solidFill>
            </a:endParaRPr>
          </a:p>
          <a:p>
            <a:pPr eaLnBrk="1" hangingPunct="1">
              <a:lnSpc>
                <a:spcPct val="80000"/>
              </a:lnSpc>
              <a:buFontTx/>
              <a:buNone/>
              <a:defRPr/>
            </a:pPr>
            <a:r>
              <a:rPr lang="en-US" sz="1800" smtClean="0">
                <a:solidFill>
                  <a:schemeClr val="tx2"/>
                </a:solidFill>
              </a:rPr>
              <a:t> </a:t>
            </a:r>
          </a:p>
        </p:txBody>
      </p:sp>
      <p:sp>
        <p:nvSpPr>
          <p:cNvPr id="5" name="Rectangle 2"/>
          <p:cNvSpPr txBox="1">
            <a:spLocks noChangeArrowheads="1"/>
          </p:cNvSpPr>
          <p:nvPr/>
        </p:nvSpPr>
        <p:spPr bwMode="auto">
          <a:xfrm>
            <a:off x="1066800" y="3733800"/>
            <a:ext cx="6934200" cy="1981200"/>
          </a:xfrm>
          <a:prstGeom prst="rect">
            <a:avLst/>
          </a:prstGeom>
          <a:noFill/>
          <a:ln>
            <a:noFill/>
          </a:ln>
          <a:extLst>
            <a:ext uri="{909E8E84-426E-40dd-AFC4-6F175D3DCCD1}"/>
            <a:ext uri="{91240B29-F687-4f45-9708-019B960494DF}"/>
            <a:ext uri="{FAA26D3D-D897-4be2-8F04-BA451C77F1D7}"/>
          </a:extLst>
        </p:spPr>
        <p:txBody>
          <a:bodyPr anchor="ctr"/>
          <a:lstStyle/>
          <a:p>
            <a:r>
              <a:rPr lang="en-US" sz="4400" dirty="0">
                <a:solidFill>
                  <a:schemeClr val="tx2"/>
                </a:solidFill>
              </a:rPr>
              <a:t/>
            </a:r>
            <a:br>
              <a:rPr lang="en-US" sz="4400" dirty="0">
                <a:solidFill>
                  <a:schemeClr val="tx2"/>
                </a:solidFill>
              </a:rPr>
            </a:br>
            <a:r>
              <a:rPr lang="en-US" b="1" i="1" dirty="0">
                <a:solidFill>
                  <a:schemeClr val="accent2"/>
                </a:solidFill>
                <a:effectLst>
                  <a:outerShdw blurRad="38100" dist="38100" dir="2700000" algn="tl">
                    <a:srgbClr val="C0C0C0"/>
                  </a:outerShdw>
                </a:effectLst>
              </a:rPr>
              <a:t>As You Teach… </a:t>
            </a:r>
            <a:br>
              <a:rPr lang="en-US" b="1" i="1" dirty="0">
                <a:solidFill>
                  <a:schemeClr val="accent2"/>
                </a:solidFill>
                <a:effectLst>
                  <a:outerShdw blurRad="38100" dist="38100" dir="2700000" algn="tl">
                    <a:srgbClr val="C0C0C0"/>
                  </a:outerShdw>
                </a:effectLst>
              </a:rPr>
            </a:br>
            <a:r>
              <a:rPr lang="en-US" b="1" i="1" dirty="0">
                <a:solidFill>
                  <a:schemeClr val="accent2"/>
                </a:solidFill>
                <a:effectLst>
                  <a:outerShdw blurRad="38100" dist="38100" dir="2700000" algn="tl">
                    <a:srgbClr val="C0C0C0"/>
                  </a:outerShdw>
                </a:effectLst>
              </a:rPr>
              <a:t>Ignite Students</a:t>
            </a:r>
            <a:r>
              <a:rPr lang="ja-JP" altLang="en-US" b="1" i="1">
                <a:solidFill>
                  <a:schemeClr val="accent2"/>
                </a:solidFill>
                <a:effectLst>
                  <a:outerShdw blurRad="38100" dist="38100" dir="2700000" algn="tl">
                    <a:srgbClr val="C0C0C0"/>
                  </a:outerShdw>
                </a:effectLst>
              </a:rPr>
              <a:t>’</a:t>
            </a:r>
            <a:r>
              <a:rPr lang="en-US" altLang="ja-JP" b="1" i="1" dirty="0">
                <a:solidFill>
                  <a:schemeClr val="accent2"/>
                </a:solidFill>
                <a:effectLst>
                  <a:outerShdw blurRad="38100" dist="38100" dir="2700000" algn="tl">
                    <a:srgbClr val="C0C0C0"/>
                  </a:outerShdw>
                </a:effectLst>
              </a:rPr>
              <a:t> Interests in Science Careers (and Science!)</a:t>
            </a:r>
            <a:r>
              <a:rPr lang="en-US" altLang="ja-JP" sz="2800" b="1" i="1" dirty="0">
                <a:solidFill>
                  <a:schemeClr val="accent2"/>
                </a:solidFill>
                <a:effectLst>
                  <a:outerShdw blurRad="38100" dist="38100" dir="2700000" algn="tl">
                    <a:srgbClr val="C0C0C0"/>
                  </a:outerShdw>
                </a:effectLst>
              </a:rPr>
              <a:t/>
            </a:r>
            <a:br>
              <a:rPr lang="en-US" altLang="ja-JP" sz="2800" b="1" i="1" dirty="0">
                <a:solidFill>
                  <a:schemeClr val="accent2"/>
                </a:solidFill>
                <a:effectLst>
                  <a:outerShdw blurRad="38100" dist="38100" dir="2700000" algn="tl">
                    <a:srgbClr val="C0C0C0"/>
                  </a:outerShdw>
                </a:effectLst>
              </a:rPr>
            </a:br>
            <a:r>
              <a:rPr lang="en-US" altLang="ja-JP" b="1" i="1" dirty="0">
                <a:solidFill>
                  <a:schemeClr val="accent2"/>
                </a:solidFill>
                <a:effectLst>
                  <a:outerShdw blurRad="38100" dist="38100" dir="2700000" algn="tl">
                    <a:srgbClr val="C0C0C0"/>
                  </a:outerShdw>
                </a:effectLst>
              </a:rPr>
              <a:t/>
            </a:r>
            <a:br>
              <a:rPr lang="en-US" altLang="ja-JP" b="1" i="1" dirty="0">
                <a:solidFill>
                  <a:schemeClr val="accent2"/>
                </a:solidFill>
                <a:effectLst>
                  <a:outerShdw blurRad="38100" dist="38100" dir="2700000" algn="tl">
                    <a:srgbClr val="C0C0C0"/>
                  </a:outerShdw>
                </a:effectLst>
              </a:rPr>
            </a:br>
            <a:r>
              <a:rPr lang="en-US" altLang="ja-JP" sz="2000" b="1" i="1" dirty="0">
                <a:solidFill>
                  <a:schemeClr val="accent2"/>
                </a:solidFill>
                <a:effectLst>
                  <a:outerShdw blurRad="38100" dist="38100" dir="2700000" algn="tl">
                    <a:srgbClr val="C0C0C0"/>
                  </a:outerShdw>
                </a:effectLst>
              </a:rPr>
              <a:t/>
            </a:r>
            <a:br>
              <a:rPr lang="en-US" altLang="ja-JP" sz="2000" b="1" i="1" dirty="0">
                <a:solidFill>
                  <a:schemeClr val="accent2"/>
                </a:solidFill>
                <a:effectLst>
                  <a:outerShdw blurRad="38100" dist="38100" dir="2700000" algn="tl">
                    <a:srgbClr val="C0C0C0"/>
                  </a:outerShdw>
                </a:effectLst>
              </a:rPr>
            </a:br>
            <a:r>
              <a:rPr lang="en-US" altLang="ja-JP" sz="2000" b="1" i="1" dirty="0">
                <a:solidFill>
                  <a:schemeClr val="accent2"/>
                </a:solidFill>
                <a:effectLst>
                  <a:outerShdw blurRad="38100" dist="38100" dir="2700000" algn="tl">
                    <a:srgbClr val="C0C0C0"/>
                  </a:outerShdw>
                </a:effectLst>
              </a:rPr>
              <a:t>The Motivation</a:t>
            </a:r>
            <a:endParaRPr lang="en-US" sz="2000" b="1" i="1" dirty="0">
              <a:solidFill>
                <a:schemeClr val="accent2"/>
              </a:solidFill>
              <a:effectLst>
                <a:outerShdw blurRad="38100" dist="38100" dir="2700000" algn="tl">
                  <a:srgbClr val="C0C0C0"/>
                </a:outerShdw>
              </a:effectLst>
            </a:endParaRPr>
          </a:p>
        </p:txBody>
      </p:sp>
      <p:sp>
        <p:nvSpPr>
          <p:cNvPr id="6" name="TextBox 5"/>
          <p:cNvSpPr txBox="1"/>
          <p:nvPr/>
        </p:nvSpPr>
        <p:spPr>
          <a:xfrm>
            <a:off x="1502110" y="1371600"/>
            <a:ext cx="5736890" cy="2062103"/>
          </a:xfrm>
          <a:prstGeom prst="rect">
            <a:avLst/>
          </a:prstGeom>
          <a:noFill/>
        </p:spPr>
        <p:txBody>
          <a:bodyPr wrap="square" rtlCol="0">
            <a:spAutoFit/>
          </a:bodyPr>
          <a:lstStyle/>
          <a:p>
            <a:pPr algn="ctr"/>
            <a:r>
              <a:rPr lang="en-US" sz="3200" b="1" i="1" dirty="0">
                <a:solidFill>
                  <a:srgbClr val="00CC00"/>
                </a:solidFill>
                <a:effectLst>
                  <a:outerShdw blurRad="38100" dist="38100" dir="2700000" algn="tl">
                    <a:srgbClr val="C0C0C0"/>
                  </a:outerShdw>
                </a:effectLst>
                <a:latin typeface="Bookman Old Style" pitchFamily="18" charset="0"/>
              </a:rPr>
              <a:t>Hubbard Elementary</a:t>
            </a:r>
          </a:p>
          <a:p>
            <a:pPr algn="ctr"/>
            <a:r>
              <a:rPr lang="en-US" sz="3200" b="1" i="1" dirty="0">
                <a:solidFill>
                  <a:srgbClr val="00CC00"/>
                </a:solidFill>
                <a:effectLst>
                  <a:outerShdw blurRad="38100" dist="38100" dir="2700000" algn="tl">
                    <a:srgbClr val="C0C0C0"/>
                  </a:outerShdw>
                </a:effectLst>
                <a:latin typeface="Bookman Old Style" pitchFamily="18" charset="0"/>
              </a:rPr>
              <a:t>September 10, 2013</a:t>
            </a:r>
          </a:p>
          <a:p>
            <a:pPr algn="ctr"/>
            <a:r>
              <a:rPr lang="en-US" sz="3200" b="1" i="1" dirty="0">
                <a:solidFill>
                  <a:srgbClr val="00CC00"/>
                </a:solidFill>
                <a:effectLst>
                  <a:outerShdw blurRad="38100" dist="38100" dir="2700000" algn="tl">
                    <a:srgbClr val="C0C0C0"/>
                  </a:outerShdw>
                </a:effectLst>
                <a:latin typeface="Bookman Old Style" pitchFamily="18" charset="0"/>
              </a:rPr>
              <a:t>Susan Belgrad</a:t>
            </a:r>
          </a:p>
          <a:p>
            <a:pPr algn="ctr"/>
            <a:r>
              <a:rPr lang="en-US" sz="3200" b="1" i="1" dirty="0">
                <a:solidFill>
                  <a:srgbClr val="00CC00"/>
                </a:solidFill>
                <a:effectLst>
                  <a:outerShdw blurRad="38100" dist="38100" dir="2700000" algn="tl">
                    <a:srgbClr val="C0C0C0"/>
                  </a:outerShdw>
                </a:effectLst>
                <a:latin typeface="Bookman Old Style" pitchFamily="18" charset="0"/>
              </a:rPr>
              <a:t>Steve Holle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5"/>
          <p:cNvSpPr>
            <a:spLocks noGrp="1" noChangeArrowheads="1"/>
          </p:cNvSpPr>
          <p:nvPr>
            <p:ph type="sldNum" sz="quarter" idx="10"/>
          </p:nvPr>
        </p:nvSpPr>
        <p:spPr>
          <a:noFill/>
        </p:spPr>
        <p:txBody>
          <a:bodyPr/>
          <a:lstStyle/>
          <a:p>
            <a:fld id="{6C6DF521-982B-4D0F-8FA4-58AB7B433B66}" type="slidenum">
              <a:rPr lang="en-US"/>
              <a:pPr/>
              <a:t>10</a:t>
            </a:fld>
            <a:endParaRPr lang="en-US"/>
          </a:p>
        </p:txBody>
      </p:sp>
      <p:sp>
        <p:nvSpPr>
          <p:cNvPr id="31747" name="Rectangle 2"/>
          <p:cNvSpPr>
            <a:spLocks noGrp="1" noChangeArrowheads="1"/>
          </p:cNvSpPr>
          <p:nvPr>
            <p:ph type="title"/>
          </p:nvPr>
        </p:nvSpPr>
        <p:spPr>
          <a:xfrm>
            <a:off x="1828800" y="1676400"/>
            <a:ext cx="5105400" cy="914400"/>
          </a:xfrm>
        </p:spPr>
        <p:txBody>
          <a:bodyPr>
            <a:normAutofit fontScale="90000"/>
          </a:bodyPr>
          <a:lstStyle/>
          <a:p>
            <a:r>
              <a:rPr lang="en-US" sz="3200" b="1" dirty="0" smtClean="0">
                <a:solidFill>
                  <a:schemeClr val="accent2"/>
                </a:solidFill>
                <a:ea typeface="ＭＳ Ｐゴシック" pitchFamily="-1" charset="-128"/>
              </a:rPr>
              <a:t/>
            </a:r>
            <a:br>
              <a:rPr lang="en-US" sz="3200" b="1" dirty="0" smtClean="0">
                <a:solidFill>
                  <a:schemeClr val="accent2"/>
                </a:solidFill>
                <a:ea typeface="ＭＳ Ｐゴシック" pitchFamily="-1" charset="-128"/>
              </a:rPr>
            </a:br>
            <a:r>
              <a:rPr lang="en-US" sz="3600" b="1" dirty="0" smtClean="0">
                <a:solidFill>
                  <a:schemeClr val="accent2"/>
                </a:solidFill>
                <a:ea typeface="ＭＳ Ｐゴシック" pitchFamily="-1" charset="-128"/>
              </a:rPr>
              <a:t>Discuss in Groups</a:t>
            </a:r>
            <a:r>
              <a:rPr lang="en-US" sz="3100" b="1" dirty="0" smtClean="0">
                <a:solidFill>
                  <a:schemeClr val="accent2"/>
                </a:solidFill>
                <a:ea typeface="ＭＳ Ｐゴシック" pitchFamily="-1" charset="-128"/>
              </a:rPr>
              <a:t/>
            </a:r>
            <a:br>
              <a:rPr lang="en-US" sz="3100" b="1" dirty="0" smtClean="0">
                <a:solidFill>
                  <a:schemeClr val="accent2"/>
                </a:solidFill>
                <a:ea typeface="ＭＳ Ｐゴシック" pitchFamily="-1" charset="-128"/>
              </a:rPr>
            </a:br>
            <a:r>
              <a:rPr lang="en-US" sz="1800" b="1" dirty="0" smtClean="0">
                <a:solidFill>
                  <a:schemeClr val="accent2"/>
                </a:solidFill>
                <a:ea typeface="ＭＳ Ｐゴシック" pitchFamily="-1" charset="-128"/>
                <a:hlinkClick r:id="rId3"/>
              </a:rPr>
              <a:t>http://www.online-stopwatch.com/bomb-countdown/full-screen</a:t>
            </a:r>
            <a:r>
              <a:rPr lang="en-US" sz="2000" b="1" dirty="0" smtClean="0">
                <a:solidFill>
                  <a:schemeClr val="accent2"/>
                </a:solidFill>
                <a:ea typeface="ＭＳ Ｐゴシック" pitchFamily="-1" charset="-128"/>
              </a:rPr>
              <a:t/>
            </a:r>
            <a:br>
              <a:rPr lang="en-US" sz="2000" b="1" dirty="0" smtClean="0">
                <a:solidFill>
                  <a:schemeClr val="accent2"/>
                </a:solidFill>
                <a:ea typeface="ＭＳ Ｐゴシック" pitchFamily="-1" charset="-128"/>
              </a:rPr>
            </a:br>
            <a:r>
              <a:rPr lang="en-US" sz="2200" b="1" dirty="0" smtClean="0">
                <a:solidFill>
                  <a:schemeClr val="accent2"/>
                </a:solidFill>
                <a:ea typeface="ＭＳ Ｐゴシック" pitchFamily="-1" charset="-128"/>
              </a:rPr>
              <a:t/>
            </a:r>
            <a:br>
              <a:rPr lang="en-US" sz="2200" b="1" dirty="0" smtClean="0">
                <a:solidFill>
                  <a:schemeClr val="accent2"/>
                </a:solidFill>
                <a:ea typeface="ＭＳ Ｐゴシック" pitchFamily="-1" charset="-128"/>
              </a:rPr>
            </a:br>
            <a:r>
              <a:rPr lang="en-US" sz="3200" b="1" dirty="0" smtClean="0">
                <a:solidFill>
                  <a:schemeClr val="accent2"/>
                </a:solidFill>
                <a:ea typeface="ＭＳ Ｐゴシック" pitchFamily="-1" charset="-128"/>
              </a:rPr>
              <a:t/>
            </a:r>
            <a:br>
              <a:rPr lang="en-US" sz="3200" b="1" dirty="0" smtClean="0">
                <a:solidFill>
                  <a:schemeClr val="accent2"/>
                </a:solidFill>
                <a:ea typeface="ＭＳ Ｐゴシック" pitchFamily="-1" charset="-128"/>
              </a:rPr>
            </a:br>
            <a:r>
              <a:rPr lang="en-US" sz="3600" b="1" dirty="0" smtClean="0">
                <a:solidFill>
                  <a:schemeClr val="accent2"/>
                </a:solidFill>
                <a:ea typeface="ＭＳ Ｐゴシック" pitchFamily="-1" charset="-128"/>
              </a:rPr>
              <a:t/>
            </a:r>
            <a:br>
              <a:rPr lang="en-US" sz="3600" b="1" dirty="0" smtClean="0">
                <a:solidFill>
                  <a:schemeClr val="accent2"/>
                </a:solidFill>
                <a:ea typeface="ＭＳ Ｐゴシック" pitchFamily="-1" charset="-128"/>
              </a:rPr>
            </a:br>
            <a:endParaRPr lang="en-US" sz="1600" i="1" dirty="0" smtClean="0">
              <a:solidFill>
                <a:schemeClr val="tx1"/>
              </a:solidFill>
              <a:ea typeface="ＭＳ Ｐゴシック" pitchFamily="-1" charset="-128"/>
            </a:endParaRPr>
          </a:p>
        </p:txBody>
      </p:sp>
      <p:sp>
        <p:nvSpPr>
          <p:cNvPr id="31748" name="Rectangle 3"/>
          <p:cNvSpPr>
            <a:spLocks noGrp="1" noChangeArrowheads="1"/>
          </p:cNvSpPr>
          <p:nvPr>
            <p:ph type="body" idx="1"/>
          </p:nvPr>
        </p:nvSpPr>
        <p:spPr>
          <a:xfrm>
            <a:off x="2133600" y="3048000"/>
            <a:ext cx="5943600" cy="3124200"/>
          </a:xfrm>
        </p:spPr>
        <p:txBody>
          <a:bodyPr/>
          <a:lstStyle/>
          <a:p>
            <a:pPr marL="0" indent="0" algn="l">
              <a:lnSpc>
                <a:spcPct val="90000"/>
              </a:lnSpc>
              <a:buFontTx/>
              <a:buNone/>
            </a:pPr>
            <a:r>
              <a:rPr lang="en-US" sz="2000" b="1" dirty="0" smtClean="0">
                <a:ea typeface="ＭＳ Ｐゴシック" pitchFamily="-1" charset="-128"/>
              </a:rPr>
              <a:t>Why do students drift away from science?</a:t>
            </a:r>
          </a:p>
          <a:p>
            <a:pPr marL="0" indent="0" algn="l">
              <a:lnSpc>
                <a:spcPct val="90000"/>
              </a:lnSpc>
              <a:buFontTx/>
              <a:buNone/>
            </a:pPr>
            <a:r>
              <a:rPr lang="en-US" sz="2000" b="1" dirty="0" smtClean="0">
                <a:ea typeface="ＭＳ Ｐゴシック" pitchFamily="-1" charset="-128"/>
              </a:rPr>
              <a:t>And why girls in greater numbers?</a:t>
            </a:r>
          </a:p>
          <a:p>
            <a:pPr marL="0" indent="0" algn="l">
              <a:lnSpc>
                <a:spcPct val="90000"/>
              </a:lnSpc>
              <a:buFontTx/>
              <a:buNone/>
            </a:pPr>
            <a:endParaRPr lang="en-US" sz="2000" b="1" dirty="0" smtClean="0">
              <a:ea typeface="ＭＳ Ｐゴシック" pitchFamily="-1" charset="-128"/>
            </a:endParaRPr>
          </a:p>
          <a:p>
            <a:pPr marL="0" indent="0" algn="l">
              <a:lnSpc>
                <a:spcPct val="90000"/>
              </a:lnSpc>
              <a:buFontTx/>
              <a:buNone/>
            </a:pPr>
            <a:r>
              <a:rPr lang="en-US" sz="2000" b="1" dirty="0" smtClean="0">
                <a:ea typeface="ＭＳ Ｐゴシック" pitchFamily="-1" charset="-128"/>
              </a:rPr>
              <a:t>Think about – Jigsaw Activity</a:t>
            </a:r>
          </a:p>
          <a:p>
            <a:pPr marL="0" indent="0" algn="l">
              <a:lnSpc>
                <a:spcPct val="90000"/>
              </a:lnSpc>
              <a:buFontTx/>
              <a:buNone/>
            </a:pPr>
            <a:endParaRPr lang="en-US" sz="1600" b="1" dirty="0" smtClean="0">
              <a:ea typeface="ＭＳ Ｐゴシック" pitchFamily="-1" charset="-128"/>
            </a:endParaRPr>
          </a:p>
          <a:p>
            <a:pPr marL="0" indent="0" algn="l">
              <a:lnSpc>
                <a:spcPct val="90000"/>
              </a:lnSpc>
              <a:buFontTx/>
              <a:buNone/>
            </a:pPr>
            <a:endParaRPr lang="en-US" sz="2000" b="1" dirty="0" smtClean="0">
              <a:ea typeface="ＭＳ Ｐゴシック" pitchFamily="-1" charset="-128"/>
            </a:endParaRPr>
          </a:p>
          <a:p>
            <a:pPr marL="457200" lvl="1" indent="-223838" algn="l">
              <a:lnSpc>
                <a:spcPct val="90000"/>
              </a:lnSpc>
              <a:buFont typeface="Times" pitchFamily="-1" charset="0"/>
              <a:buChar char="•"/>
            </a:pPr>
            <a:r>
              <a:rPr lang="en-US" sz="1800" dirty="0" smtClean="0">
                <a:ea typeface="ＭＳ Ｐゴシック" pitchFamily="-1" charset="-128"/>
              </a:rPr>
              <a:t>Stereotypes  Tables 1&amp;2</a:t>
            </a:r>
          </a:p>
          <a:p>
            <a:pPr marL="457200" lvl="1" indent="-223838" algn="l">
              <a:lnSpc>
                <a:spcPct val="90000"/>
              </a:lnSpc>
              <a:buFont typeface="Times" pitchFamily="-1" charset="0"/>
              <a:buChar char="•"/>
            </a:pPr>
            <a:r>
              <a:rPr lang="en-US" sz="1800" dirty="0" smtClean="0">
                <a:ea typeface="ＭＳ Ｐゴシック" pitchFamily="-1" charset="-128"/>
              </a:rPr>
              <a:t>Media  Tables 3-5</a:t>
            </a:r>
          </a:p>
          <a:p>
            <a:pPr marL="457200" lvl="1" indent="-223838" algn="l">
              <a:lnSpc>
                <a:spcPct val="90000"/>
              </a:lnSpc>
              <a:buFont typeface="Times" pitchFamily="-1" charset="0"/>
              <a:buChar char="•"/>
            </a:pPr>
            <a:r>
              <a:rPr lang="en-US" sz="1800" dirty="0" smtClean="0">
                <a:ea typeface="ＭＳ Ｐゴシック" pitchFamily="-1" charset="-128"/>
              </a:rPr>
              <a:t>Aptitude  Tables 6-8</a:t>
            </a:r>
            <a:endParaRPr lang="en-US" sz="1800" b="1" dirty="0" smtClean="0">
              <a:ea typeface="ＭＳ Ｐゴシック" pitchFamily="-1" charset="-128"/>
            </a:endParaRPr>
          </a:p>
          <a:p>
            <a:pPr marL="0" indent="0" algn="l">
              <a:lnSpc>
                <a:spcPct val="90000"/>
              </a:lnSpc>
              <a:buFontTx/>
              <a:buNone/>
            </a:pPr>
            <a:endParaRPr lang="en-US" sz="1600" b="1" dirty="0" smtClean="0">
              <a:ea typeface="ＭＳ Ｐゴシック" pitchFamily="-1" charset="-128"/>
            </a:endParaRPr>
          </a:p>
          <a:p>
            <a:pPr marL="457200" lvl="1" indent="-223838" algn="l">
              <a:lnSpc>
                <a:spcPct val="90000"/>
              </a:lnSpc>
              <a:buFontTx/>
              <a:buNone/>
            </a:pPr>
            <a:endParaRPr lang="en-US" sz="2000" b="1" dirty="0" smtClean="0">
              <a:ea typeface="ＭＳ Ｐゴシック" pitchFamily="-1" charset="-128"/>
            </a:endParaRPr>
          </a:p>
          <a:p>
            <a:pPr marL="0" indent="0" algn="l">
              <a:lnSpc>
                <a:spcPct val="90000"/>
              </a:lnSpc>
              <a:buFontTx/>
              <a:buNone/>
            </a:pPr>
            <a:endParaRPr lang="en-US" sz="2000" dirty="0" smtClean="0">
              <a:ea typeface="ＭＳ Ｐゴシック" pitchFamily="-1" charset="-128"/>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academy_handout_A1.pdf"/>
          <p:cNvPicPr>
            <a:picLocks noChangeAspect="1"/>
          </p:cNvPicPr>
          <p:nvPr/>
        </p:nvPicPr>
        <p:blipFill>
          <a:blip r:embed="rId3" cstate="print"/>
          <a:srcRect/>
          <a:stretch>
            <a:fillRect/>
          </a:stretch>
        </p:blipFill>
        <p:spPr bwMode="auto">
          <a:xfrm>
            <a:off x="2392363" y="914400"/>
            <a:ext cx="4359275" cy="5641975"/>
          </a:xfrm>
          <a:prstGeom prst="rect">
            <a:avLst/>
          </a:prstGeom>
          <a:noFill/>
          <a:ln w="9525">
            <a:noFill/>
            <a:miter lim="800000"/>
            <a:headEnd/>
            <a:tailEnd/>
          </a:ln>
        </p:spPr>
      </p:pic>
      <p:sp>
        <p:nvSpPr>
          <p:cNvPr id="33795" name="Rectangle 5"/>
          <p:cNvSpPr>
            <a:spLocks noGrp="1" noChangeArrowheads="1"/>
          </p:cNvSpPr>
          <p:nvPr>
            <p:ph type="sldNum" sz="quarter" idx="10"/>
          </p:nvPr>
        </p:nvSpPr>
        <p:spPr>
          <a:noFill/>
        </p:spPr>
        <p:txBody>
          <a:bodyPr/>
          <a:lstStyle/>
          <a:p>
            <a:fld id="{547061E3-8ADC-4C82-A325-4C849B8CF138}"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10"/>
          </p:nvPr>
        </p:nvSpPr>
        <p:spPr>
          <a:noFill/>
        </p:spPr>
        <p:txBody>
          <a:bodyPr/>
          <a:lstStyle/>
          <a:p>
            <a:fld id="{28BB1FE7-1B35-45C1-8E0C-CAD59464D03E}" type="slidenum">
              <a:rPr lang="en-US"/>
              <a:pPr/>
              <a:t>12</a:t>
            </a:fld>
            <a:endParaRPr lang="en-US"/>
          </a:p>
        </p:txBody>
      </p:sp>
      <p:pic>
        <p:nvPicPr>
          <p:cNvPr id="38915" name="Picture 1" descr="academy_handout_B1.pdf"/>
          <p:cNvPicPr>
            <a:picLocks noChangeAspect="1"/>
          </p:cNvPicPr>
          <p:nvPr/>
        </p:nvPicPr>
        <p:blipFill>
          <a:blip r:embed="rId3" cstate="print"/>
          <a:srcRect/>
          <a:stretch>
            <a:fillRect/>
          </a:stretch>
        </p:blipFill>
        <p:spPr bwMode="auto">
          <a:xfrm>
            <a:off x="2392363" y="838200"/>
            <a:ext cx="4359275" cy="564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F3026996-53FD-4A18-8CBF-89CDAD2EA050}" type="slidenum">
              <a:rPr lang="en-US" sz="1400"/>
              <a:pPr algn="r" eaLnBrk="0" hangingPunct="0"/>
              <a:t>13</a:t>
            </a:fld>
            <a:endParaRPr lang="en-US" sz="1400"/>
          </a:p>
        </p:txBody>
      </p:sp>
      <p:sp>
        <p:nvSpPr>
          <p:cNvPr id="41987" name="Rectangle 2"/>
          <p:cNvSpPr>
            <a:spLocks noGrp="1" noChangeArrowheads="1"/>
          </p:cNvSpPr>
          <p:nvPr>
            <p:ph type="title" idx="4294967295"/>
          </p:nvPr>
        </p:nvSpPr>
        <p:spPr>
          <a:xfrm>
            <a:off x="1295400" y="1143000"/>
            <a:ext cx="7086600" cy="731838"/>
          </a:xfrm>
        </p:spPr>
        <p:txBody>
          <a:bodyPr/>
          <a:lstStyle/>
          <a:p>
            <a:r>
              <a:rPr lang="en-US" sz="3200" b="1" smtClean="0">
                <a:solidFill>
                  <a:schemeClr val="accent2"/>
                </a:solidFill>
                <a:ea typeface="ＭＳ Ｐゴシック" pitchFamily="-1" charset="-128"/>
              </a:rPr>
              <a:t>You Are </a:t>
            </a:r>
            <a:r>
              <a:rPr lang="en-US" sz="3200" b="1" i="1" smtClean="0">
                <a:solidFill>
                  <a:schemeClr val="accent2"/>
                </a:solidFill>
                <a:ea typeface="ＭＳ Ｐゴシック" pitchFamily="-1" charset="-128"/>
              </a:rPr>
              <a:t>Really</a:t>
            </a:r>
            <a:r>
              <a:rPr lang="en-US" sz="3200" b="1" smtClean="0">
                <a:solidFill>
                  <a:schemeClr val="accent2"/>
                </a:solidFill>
                <a:ea typeface="ＭＳ Ｐゴシック" pitchFamily="-1" charset="-128"/>
              </a:rPr>
              <a:t> Important!</a:t>
            </a:r>
            <a:endParaRPr lang="en-US" sz="3200" smtClean="0">
              <a:ea typeface="ＭＳ Ｐゴシック" pitchFamily="-1" charset="-128"/>
            </a:endParaRPr>
          </a:p>
        </p:txBody>
      </p:sp>
      <p:sp>
        <p:nvSpPr>
          <p:cNvPr id="41988" name="Rectangle 3"/>
          <p:cNvSpPr>
            <a:spLocks noGrp="1" noChangeArrowheads="1"/>
          </p:cNvSpPr>
          <p:nvPr>
            <p:ph type="body" idx="4294967295"/>
          </p:nvPr>
        </p:nvSpPr>
        <p:spPr>
          <a:xfrm>
            <a:off x="4495800" y="2438400"/>
            <a:ext cx="4724400" cy="685800"/>
          </a:xfrm>
        </p:spPr>
        <p:txBody>
          <a:bodyPr/>
          <a:lstStyle/>
          <a:p>
            <a:pPr algn="l">
              <a:spcBef>
                <a:spcPct val="0"/>
              </a:spcBef>
              <a:buFontTx/>
              <a:buNone/>
            </a:pPr>
            <a:r>
              <a:rPr lang="en-US" sz="2400" b="1" smtClean="0">
                <a:ea typeface="ＭＳ Ｐゴシック" pitchFamily="-1" charset="-128"/>
              </a:rPr>
              <a:t>As an educator, you . . .</a:t>
            </a:r>
          </a:p>
          <a:p>
            <a:pPr algn="l">
              <a:spcBef>
                <a:spcPct val="0"/>
              </a:spcBef>
              <a:buFontTx/>
              <a:buNone/>
            </a:pPr>
            <a:endParaRPr lang="en-US" sz="2400" smtClean="0">
              <a:ea typeface="ＭＳ Ｐゴシック" pitchFamily="-1" charset="-128"/>
            </a:endParaRPr>
          </a:p>
          <a:p>
            <a:pPr algn="l">
              <a:buFontTx/>
              <a:buNone/>
            </a:pPr>
            <a:endParaRPr lang="en-US" sz="1600" smtClean="0">
              <a:ea typeface="ＭＳ Ｐゴシック" pitchFamily="-1" charset="-128"/>
            </a:endParaRPr>
          </a:p>
        </p:txBody>
      </p:sp>
      <p:sp>
        <p:nvSpPr>
          <p:cNvPr id="41989" name="Text Box 6"/>
          <p:cNvSpPr txBox="1">
            <a:spLocks noChangeArrowheads="1"/>
          </p:cNvSpPr>
          <p:nvPr/>
        </p:nvSpPr>
        <p:spPr bwMode="auto">
          <a:xfrm>
            <a:off x="4495800" y="3048000"/>
            <a:ext cx="5257800" cy="1816100"/>
          </a:xfrm>
          <a:prstGeom prst="rect">
            <a:avLst/>
          </a:prstGeom>
          <a:noFill/>
          <a:ln w="9525">
            <a:noFill/>
            <a:miter lim="800000"/>
            <a:headEnd/>
            <a:tailEnd/>
          </a:ln>
        </p:spPr>
        <p:txBody>
          <a:bodyPr>
            <a:spAutoFit/>
          </a:bodyPr>
          <a:lstStyle/>
          <a:p>
            <a:pPr marL="346075" indent="-346075" eaLnBrk="0" hangingPunct="0">
              <a:buFont typeface="Wingdings" pitchFamily="-1" charset="2"/>
              <a:buChar char="§"/>
            </a:pPr>
            <a:r>
              <a:rPr lang="en-US" sz="1600"/>
              <a:t>Help build students</a:t>
            </a:r>
            <a:r>
              <a:rPr lang="en-US" altLang="ja-JP" sz="1600"/>
              <a:t>’ confidence in their skills.</a:t>
            </a:r>
          </a:p>
          <a:p>
            <a:pPr marL="346075" indent="-346075" eaLnBrk="0" hangingPunct="0">
              <a:buFont typeface="Wingdings" pitchFamily="-1" charset="2"/>
              <a:buChar char="§"/>
            </a:pPr>
            <a:endParaRPr lang="en-US" sz="1600"/>
          </a:p>
          <a:p>
            <a:pPr marL="346075" indent="-346075" eaLnBrk="0" hangingPunct="0">
              <a:buFont typeface="Wingdings" pitchFamily="-1" charset="2"/>
              <a:buChar char="§"/>
            </a:pPr>
            <a:r>
              <a:rPr lang="en-US" sz="1600"/>
              <a:t>Help guide students</a:t>
            </a:r>
            <a:r>
              <a:rPr lang="en-US" altLang="ja-JP" sz="1600"/>
              <a:t>’ understanding of </a:t>
            </a:r>
            <a:br>
              <a:rPr lang="en-US" altLang="ja-JP" sz="1600"/>
            </a:br>
            <a:r>
              <a:rPr lang="en-US" altLang="ja-JP" sz="1600"/>
              <a:t>themselves.</a:t>
            </a:r>
          </a:p>
          <a:p>
            <a:pPr marL="346075" indent="-346075" eaLnBrk="0" hangingPunct="0">
              <a:buFont typeface="Wingdings" pitchFamily="-1" charset="2"/>
              <a:buChar char="§"/>
            </a:pPr>
            <a:endParaRPr lang="en-US" sz="1600"/>
          </a:p>
          <a:p>
            <a:pPr marL="346075" indent="-346075" eaLnBrk="0" hangingPunct="0">
              <a:buFont typeface="Wingdings" pitchFamily="-1" charset="2"/>
              <a:buChar char="§"/>
            </a:pPr>
            <a:r>
              <a:rPr lang="en-US" sz="1600"/>
              <a:t>Help shape students</a:t>
            </a:r>
            <a:r>
              <a:rPr lang="en-US" altLang="ja-JP" sz="1600"/>
              <a:t>’ attitudes and beliefs </a:t>
            </a:r>
            <a:br>
              <a:rPr lang="en-US" altLang="ja-JP" sz="1600"/>
            </a:br>
            <a:r>
              <a:rPr lang="en-US" altLang="ja-JP" sz="1600"/>
              <a:t>about their world and about science.</a:t>
            </a:r>
            <a:endParaRPr lang="en-US" sz="1600"/>
          </a:p>
        </p:txBody>
      </p:sp>
      <p:pic>
        <p:nvPicPr>
          <p:cNvPr id="41990" name="Picture 7"/>
          <p:cNvPicPr>
            <a:picLocks noChangeAspect="1" noChangeArrowheads="1"/>
          </p:cNvPicPr>
          <p:nvPr/>
        </p:nvPicPr>
        <p:blipFill>
          <a:blip r:embed="rId3" cstate="print"/>
          <a:srcRect/>
          <a:stretch>
            <a:fillRect/>
          </a:stretch>
        </p:blipFill>
        <p:spPr bwMode="auto">
          <a:xfrm>
            <a:off x="228600" y="2514600"/>
            <a:ext cx="4121150" cy="2743200"/>
          </a:xfrm>
          <a:prstGeom prst="rect">
            <a:avLst/>
          </a:prstGeom>
          <a:noFill/>
          <a:ln w="25400">
            <a:solidFill>
              <a:schemeClr val="accent2"/>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B2EC30DA-E495-4CAA-877B-EBE5F1DC9F73}" type="slidenum">
              <a:rPr lang="en-US" sz="1400"/>
              <a:pPr algn="r" eaLnBrk="0" hangingPunct="0"/>
              <a:t>14</a:t>
            </a:fld>
            <a:endParaRPr lang="en-US" sz="1400"/>
          </a:p>
        </p:txBody>
      </p:sp>
      <p:sp>
        <p:nvSpPr>
          <p:cNvPr id="44035" name="Rectangle 2"/>
          <p:cNvSpPr>
            <a:spLocks noGrp="1" noChangeArrowheads="1"/>
          </p:cNvSpPr>
          <p:nvPr>
            <p:ph type="title" idx="4294967295"/>
          </p:nvPr>
        </p:nvSpPr>
        <p:spPr>
          <a:xfrm>
            <a:off x="1219200" y="1295400"/>
            <a:ext cx="7086600" cy="731838"/>
          </a:xfrm>
        </p:spPr>
        <p:txBody>
          <a:bodyPr/>
          <a:lstStyle/>
          <a:p>
            <a:r>
              <a:rPr lang="en-US" sz="3200" b="1" smtClean="0">
                <a:solidFill>
                  <a:schemeClr val="accent2"/>
                </a:solidFill>
                <a:ea typeface="ＭＳ Ｐゴシック" pitchFamily="-1" charset="-128"/>
              </a:rPr>
              <a:t>How Do We Keep Students Interested in Science?</a:t>
            </a:r>
            <a:endParaRPr lang="en-US" sz="3200" smtClean="0">
              <a:ea typeface="ＭＳ Ｐゴシック" pitchFamily="-1" charset="-128"/>
            </a:endParaRPr>
          </a:p>
        </p:txBody>
      </p:sp>
      <p:sp>
        <p:nvSpPr>
          <p:cNvPr id="44036" name="Rectangle 3"/>
          <p:cNvSpPr>
            <a:spLocks noGrp="1" noChangeArrowheads="1"/>
          </p:cNvSpPr>
          <p:nvPr>
            <p:ph type="body" idx="4294967295"/>
          </p:nvPr>
        </p:nvSpPr>
        <p:spPr>
          <a:xfrm>
            <a:off x="3581400" y="1981200"/>
            <a:ext cx="4800600" cy="2819400"/>
          </a:xfrm>
        </p:spPr>
        <p:txBody>
          <a:bodyPr/>
          <a:lstStyle/>
          <a:p>
            <a:pPr algn="l">
              <a:lnSpc>
                <a:spcPct val="80000"/>
              </a:lnSpc>
              <a:buFontTx/>
              <a:buNone/>
            </a:pPr>
            <a:endParaRPr lang="en-US" sz="2800" dirty="0" smtClean="0">
              <a:ea typeface="ＭＳ Ｐゴシック" pitchFamily="-1" charset="-128"/>
            </a:endParaRPr>
          </a:p>
          <a:p>
            <a:pPr algn="l">
              <a:buFont typeface="Wingdings" pitchFamily="-1" charset="2"/>
              <a:buChar char="§"/>
            </a:pPr>
            <a:r>
              <a:rPr lang="en-US" sz="1600" dirty="0" smtClean="0">
                <a:ea typeface="ＭＳ Ｐゴシック" pitchFamily="-1" charset="-128"/>
              </a:rPr>
              <a:t>Invite your students (every day) to demonstrate how science is relevant to their world and how they can make an impact through science.</a:t>
            </a:r>
          </a:p>
          <a:p>
            <a:pPr algn="l">
              <a:lnSpc>
                <a:spcPct val="90000"/>
              </a:lnSpc>
              <a:buFontTx/>
              <a:buNone/>
            </a:pPr>
            <a:endParaRPr lang="en-US" sz="1600" dirty="0" smtClean="0">
              <a:ea typeface="ＭＳ Ｐゴシック" pitchFamily="-1" charset="-128"/>
            </a:endParaRPr>
          </a:p>
          <a:p>
            <a:pPr algn="l">
              <a:buFont typeface="Wingdings" pitchFamily="-1" charset="2"/>
              <a:buChar char="§"/>
            </a:pPr>
            <a:r>
              <a:rPr lang="en-US" sz="1600" dirty="0" smtClean="0">
                <a:ea typeface="ＭＳ Ｐゴシック" pitchFamily="-1" charset="-128"/>
              </a:rPr>
              <a:t>Expose them to diverse scientists with whom they can identify.</a:t>
            </a:r>
          </a:p>
          <a:p>
            <a:pPr algn="l">
              <a:lnSpc>
                <a:spcPct val="90000"/>
              </a:lnSpc>
              <a:buFont typeface="Wingdings" pitchFamily="-1" charset="2"/>
              <a:buChar char="§"/>
            </a:pPr>
            <a:endParaRPr lang="en-US" sz="1600" dirty="0" smtClean="0">
              <a:ea typeface="ＭＳ Ｐゴシック" pitchFamily="-1" charset="-128"/>
            </a:endParaRPr>
          </a:p>
          <a:p>
            <a:pPr algn="l">
              <a:buFont typeface="Wingdings" pitchFamily="-1" charset="2"/>
              <a:buChar char="§"/>
            </a:pPr>
            <a:r>
              <a:rPr lang="en-US" sz="1600" dirty="0" smtClean="0">
                <a:ea typeface="ＭＳ Ｐゴシック" pitchFamily="-1" charset="-128"/>
              </a:rPr>
              <a:t>Let them know scientists work collaboratively in</a:t>
            </a:r>
          </a:p>
          <a:p>
            <a:pPr algn="l">
              <a:spcBef>
                <a:spcPct val="0"/>
              </a:spcBef>
              <a:buFontTx/>
              <a:buNone/>
            </a:pPr>
            <a:r>
              <a:rPr lang="en-US" sz="1600" dirty="0" smtClean="0">
                <a:ea typeface="ＭＳ Ｐゴシック" pitchFamily="-1" charset="-128"/>
              </a:rPr>
              <a:t>	many different environments.</a:t>
            </a:r>
          </a:p>
        </p:txBody>
      </p:sp>
      <p:pic>
        <p:nvPicPr>
          <p:cNvPr id="44037" name="Picture 5" descr="DSC_5620"/>
          <p:cNvPicPr>
            <a:picLocks noChangeAspect="1" noChangeArrowheads="1"/>
          </p:cNvPicPr>
          <p:nvPr/>
        </p:nvPicPr>
        <p:blipFill>
          <a:blip r:embed="rId3" cstate="print"/>
          <a:srcRect/>
          <a:stretch>
            <a:fillRect/>
          </a:stretch>
        </p:blipFill>
        <p:spPr bwMode="auto">
          <a:xfrm>
            <a:off x="990600" y="2438400"/>
            <a:ext cx="2514600" cy="3748088"/>
          </a:xfrm>
          <a:prstGeom prst="rect">
            <a:avLst/>
          </a:prstGeom>
          <a:noFill/>
          <a:ln w="25400">
            <a:solidFill>
              <a:srgbClr val="00008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10"/>
          </p:nvPr>
        </p:nvSpPr>
        <p:spPr>
          <a:noFill/>
        </p:spPr>
        <p:txBody>
          <a:bodyPr/>
          <a:lstStyle/>
          <a:p>
            <a:fld id="{1F9456D6-14A7-4D5A-BBEE-9D189E662D92}" type="slidenum">
              <a:rPr lang="en-US"/>
              <a:pPr/>
              <a:t>15</a:t>
            </a:fld>
            <a:endParaRPr lang="en-US"/>
          </a:p>
        </p:txBody>
      </p:sp>
      <p:sp>
        <p:nvSpPr>
          <p:cNvPr id="46083" name="Rectangle 2"/>
          <p:cNvSpPr>
            <a:spLocks noGrp="1" noChangeArrowheads="1"/>
          </p:cNvSpPr>
          <p:nvPr>
            <p:ph type="title"/>
          </p:nvPr>
        </p:nvSpPr>
        <p:spPr>
          <a:xfrm>
            <a:off x="990600" y="1173163"/>
            <a:ext cx="7543800" cy="960437"/>
          </a:xfrm>
        </p:spPr>
        <p:txBody>
          <a:bodyPr/>
          <a:lstStyle/>
          <a:p>
            <a:r>
              <a:rPr lang="en-US" sz="3200" b="1" smtClean="0">
                <a:solidFill>
                  <a:schemeClr val="accent2"/>
                </a:solidFill>
                <a:ea typeface="ＭＳ Ｐゴシック" pitchFamily="-1" charset="-128"/>
              </a:rPr>
              <a:t>It Takes a Teacher…</a:t>
            </a:r>
            <a:endParaRPr lang="en-US" sz="3200" smtClean="0">
              <a:ea typeface="ＭＳ Ｐゴシック" pitchFamily="-1" charset="-128"/>
            </a:endParaRPr>
          </a:p>
        </p:txBody>
      </p:sp>
      <p:sp>
        <p:nvSpPr>
          <p:cNvPr id="46084" name="Rectangle 3"/>
          <p:cNvSpPr>
            <a:spLocks noGrp="1" noChangeArrowheads="1"/>
          </p:cNvSpPr>
          <p:nvPr>
            <p:ph type="body" idx="1"/>
          </p:nvPr>
        </p:nvSpPr>
        <p:spPr>
          <a:xfrm>
            <a:off x="4648200" y="2286000"/>
            <a:ext cx="4572000" cy="2971800"/>
          </a:xfrm>
        </p:spPr>
        <p:txBody>
          <a:bodyPr/>
          <a:lstStyle/>
          <a:p>
            <a:pPr algn="l">
              <a:spcBef>
                <a:spcPct val="0"/>
              </a:spcBef>
              <a:buFontTx/>
              <a:buNone/>
            </a:pPr>
            <a:endParaRPr lang="en-US" sz="1600" i="1" smtClean="0">
              <a:ea typeface="ＭＳ Ｐゴシック" pitchFamily="-1" charset="-128"/>
            </a:endParaRPr>
          </a:p>
          <a:p>
            <a:pPr algn="l">
              <a:spcBef>
                <a:spcPct val="0"/>
              </a:spcBef>
              <a:buFontTx/>
              <a:buNone/>
            </a:pPr>
            <a:r>
              <a:rPr lang="en-US" sz="1600" i="1" smtClean="0">
                <a:ea typeface="ＭＳ Ｐゴシック" pitchFamily="-1" charset="-128"/>
              </a:rPr>
              <a:t>I had a teacher who encouraged my</a:t>
            </a:r>
          </a:p>
          <a:p>
            <a:pPr algn="l">
              <a:spcBef>
                <a:spcPct val="0"/>
              </a:spcBef>
              <a:buFontTx/>
              <a:buNone/>
            </a:pPr>
            <a:r>
              <a:rPr lang="en-US" sz="1600" i="1" smtClean="0">
                <a:ea typeface="ＭＳ Ｐゴシック" pitchFamily="-1" charset="-128"/>
              </a:rPr>
              <a:t>interest in science.</a:t>
            </a:r>
          </a:p>
          <a:p>
            <a:pPr algn="l">
              <a:spcBef>
                <a:spcPct val="0"/>
              </a:spcBef>
              <a:buFontTx/>
              <a:buNone/>
            </a:pPr>
            <a:endParaRPr lang="en-US" sz="1600" i="1" smtClean="0">
              <a:ea typeface="ＭＳ Ｐゴシック" pitchFamily="-1" charset="-128"/>
            </a:endParaRPr>
          </a:p>
          <a:p>
            <a:pPr algn="l">
              <a:spcBef>
                <a:spcPct val="0"/>
              </a:spcBef>
              <a:buFontTx/>
              <a:buNone/>
            </a:pPr>
            <a:r>
              <a:rPr lang="en-US" sz="1600" i="1" smtClean="0">
                <a:ea typeface="ＭＳ Ｐゴシック" pitchFamily="-1" charset="-128"/>
              </a:rPr>
              <a:t>She challenged me to be curious, to ask</a:t>
            </a:r>
          </a:p>
          <a:p>
            <a:pPr algn="l">
              <a:spcBef>
                <a:spcPct val="0"/>
              </a:spcBef>
              <a:buFontTx/>
              <a:buNone/>
            </a:pPr>
            <a:r>
              <a:rPr lang="en-US" sz="1600" i="1" smtClean="0">
                <a:ea typeface="ＭＳ Ｐゴシック" pitchFamily="-1" charset="-128"/>
              </a:rPr>
              <a:t>questions, and to think about things for myself. </a:t>
            </a:r>
          </a:p>
          <a:p>
            <a:pPr algn="l">
              <a:spcBef>
                <a:spcPct val="0"/>
              </a:spcBef>
              <a:buFontTx/>
              <a:buNone/>
            </a:pPr>
            <a:r>
              <a:rPr lang="en-US" sz="1600" i="1" smtClean="0">
                <a:ea typeface="ＭＳ Ｐゴシック" pitchFamily="-1" charset="-128"/>
              </a:rPr>
              <a:t>She helped build my self-confidence.</a:t>
            </a:r>
          </a:p>
          <a:p>
            <a:pPr algn="l">
              <a:spcBef>
                <a:spcPct val="0"/>
              </a:spcBef>
              <a:buFontTx/>
              <a:buNone/>
            </a:pPr>
            <a:r>
              <a:rPr lang="en-US" sz="1600" i="1" smtClean="0">
                <a:ea typeface="ＭＳ Ｐゴシック" pitchFamily="-1" charset="-128"/>
              </a:rPr>
              <a:t> </a:t>
            </a:r>
          </a:p>
          <a:p>
            <a:pPr algn="l">
              <a:spcBef>
                <a:spcPct val="0"/>
              </a:spcBef>
              <a:buFontTx/>
              <a:buNone/>
            </a:pPr>
            <a:r>
              <a:rPr lang="en-US" sz="1600" i="1" smtClean="0">
                <a:ea typeface="ＭＳ Ｐゴシック" pitchFamily="-1" charset="-128"/>
              </a:rPr>
              <a:t>All of these things helped me to become </a:t>
            </a:r>
          </a:p>
          <a:p>
            <a:pPr algn="l">
              <a:spcBef>
                <a:spcPct val="0"/>
              </a:spcBef>
              <a:buFontTx/>
              <a:buNone/>
            </a:pPr>
            <a:r>
              <a:rPr lang="en-US" sz="1600" i="1" smtClean="0">
                <a:ea typeface="ＭＳ Ｐゴシック" pitchFamily="-1" charset="-128"/>
              </a:rPr>
              <a:t>a scientist and an astronaut.</a:t>
            </a:r>
          </a:p>
          <a:p>
            <a:pPr algn="l">
              <a:spcBef>
                <a:spcPct val="0"/>
              </a:spcBef>
              <a:buFontTx/>
              <a:buNone/>
            </a:pPr>
            <a:endParaRPr lang="en-US" sz="1600" smtClean="0">
              <a:ea typeface="ＭＳ Ｐゴシック" pitchFamily="-1" charset="-128"/>
            </a:endParaRPr>
          </a:p>
          <a:p>
            <a:pPr algn="l">
              <a:spcBef>
                <a:spcPct val="0"/>
              </a:spcBef>
              <a:buFontTx/>
              <a:buNone/>
            </a:pPr>
            <a:r>
              <a:rPr lang="en-US" sz="1600" smtClean="0">
                <a:ea typeface="ＭＳ Ｐゴシック" pitchFamily="-1" charset="-128"/>
              </a:rPr>
              <a:t>				- Sally Ride</a:t>
            </a:r>
          </a:p>
          <a:p>
            <a:pPr algn="l">
              <a:buFontTx/>
              <a:buNone/>
            </a:pPr>
            <a:endParaRPr lang="en-US" sz="1600" smtClean="0">
              <a:ea typeface="ＭＳ Ｐゴシック" pitchFamily="-1" charset="-128"/>
            </a:endParaRPr>
          </a:p>
          <a:p>
            <a:pPr algn="l">
              <a:buFontTx/>
              <a:buNone/>
            </a:pPr>
            <a:endParaRPr lang="en-US" sz="1600" smtClean="0">
              <a:ea typeface="ＭＳ Ｐゴシック" pitchFamily="-1" charset="-128"/>
            </a:endParaRPr>
          </a:p>
          <a:p>
            <a:pPr algn="l">
              <a:buFontTx/>
              <a:buNone/>
            </a:pPr>
            <a:endParaRPr lang="en-US" sz="1800" smtClean="0">
              <a:ea typeface="ＭＳ Ｐゴシック" pitchFamily="-1" charset="-128"/>
            </a:endParaRPr>
          </a:p>
          <a:p>
            <a:pPr algn="l">
              <a:buFontTx/>
              <a:buNone/>
            </a:pPr>
            <a:endParaRPr lang="en-US" sz="2000" b="1" smtClean="0">
              <a:ea typeface="ＭＳ Ｐゴシック" pitchFamily="-1" charset="-128"/>
            </a:endParaRPr>
          </a:p>
        </p:txBody>
      </p:sp>
      <p:pic>
        <p:nvPicPr>
          <p:cNvPr id="46085" name="Picture 5" descr="sally_shuttlecockpit1"/>
          <p:cNvPicPr>
            <a:picLocks noChangeAspect="1" noChangeArrowheads="1"/>
          </p:cNvPicPr>
          <p:nvPr/>
        </p:nvPicPr>
        <p:blipFill>
          <a:blip r:embed="rId3" cstate="print"/>
          <a:srcRect/>
          <a:stretch>
            <a:fillRect/>
          </a:stretch>
        </p:blipFill>
        <p:spPr bwMode="auto">
          <a:xfrm>
            <a:off x="228600" y="2590800"/>
            <a:ext cx="4267200" cy="2781300"/>
          </a:xfrm>
          <a:prstGeom prst="rect">
            <a:avLst/>
          </a:prstGeom>
          <a:noFill/>
          <a:ln w="25400">
            <a:solidFill>
              <a:schemeClr val="accent2"/>
            </a:solidFill>
            <a:miter lim="800000"/>
            <a:headEnd/>
            <a:tailEnd/>
          </a:ln>
        </p:spPr>
      </p:pic>
      <p:sp>
        <p:nvSpPr>
          <p:cNvPr id="46086" name="TextBox 5"/>
          <p:cNvSpPr txBox="1">
            <a:spLocks noChangeArrowheads="1"/>
          </p:cNvSpPr>
          <p:nvPr/>
        </p:nvSpPr>
        <p:spPr bwMode="auto">
          <a:xfrm>
            <a:off x="152400" y="5715000"/>
            <a:ext cx="7924800" cy="677863"/>
          </a:xfrm>
          <a:prstGeom prst="rect">
            <a:avLst/>
          </a:prstGeom>
          <a:noFill/>
          <a:ln w="9525">
            <a:noFill/>
            <a:miter lim="800000"/>
            <a:headEnd/>
            <a:tailEnd/>
          </a:ln>
        </p:spPr>
        <p:txBody>
          <a:bodyPr>
            <a:spAutoFit/>
          </a:bodyPr>
          <a:lstStyle/>
          <a:p>
            <a:pPr eaLnBrk="0" hangingPunct="0"/>
            <a:r>
              <a:rPr lang="en-US" sz="2000" b="1"/>
              <a:t>Did you have a teacher who influenced you? How?</a:t>
            </a:r>
          </a:p>
          <a:p>
            <a:pPr eaLnBrk="0" hangingPunct="0"/>
            <a:endParaRPr 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3476FDCB-ED0A-40EE-89D9-FA41E7C31124}" type="slidenum">
              <a:rPr lang="en-US" sz="1400"/>
              <a:pPr algn="r" eaLnBrk="0" hangingPunct="0"/>
              <a:t>16</a:t>
            </a:fld>
            <a:endParaRPr lang="en-US" sz="1400"/>
          </a:p>
        </p:txBody>
      </p:sp>
      <p:sp>
        <p:nvSpPr>
          <p:cNvPr id="48131" name="Rectangle 2"/>
          <p:cNvSpPr>
            <a:spLocks noChangeArrowheads="1"/>
          </p:cNvSpPr>
          <p:nvPr/>
        </p:nvSpPr>
        <p:spPr bwMode="auto">
          <a:xfrm>
            <a:off x="1905000" y="1447800"/>
            <a:ext cx="5867400" cy="5181600"/>
          </a:xfrm>
          <a:prstGeom prst="rect">
            <a:avLst/>
          </a:prstGeom>
          <a:noFill/>
          <a:ln w="9525">
            <a:noFill/>
            <a:miter lim="800000"/>
            <a:headEnd/>
            <a:tailEnd/>
          </a:ln>
        </p:spPr>
        <p:txBody>
          <a:bodyPr/>
          <a:lstStyle/>
          <a:p>
            <a:pPr marL="342900" indent="-342900" algn="ctr" eaLnBrk="0" hangingPunct="0">
              <a:lnSpc>
                <a:spcPct val="90000"/>
              </a:lnSpc>
              <a:spcBef>
                <a:spcPct val="20000"/>
              </a:spcBef>
            </a:pPr>
            <a:r>
              <a:rPr lang="en-US" b="1" dirty="0">
                <a:solidFill>
                  <a:schemeClr val="accent2"/>
                </a:solidFill>
              </a:rPr>
              <a:t> </a:t>
            </a:r>
            <a:endParaRPr lang="en-US" sz="800" b="1" dirty="0"/>
          </a:p>
          <a:p>
            <a:pPr marL="342900" indent="-342900" algn="ctr" eaLnBrk="0" hangingPunct="0">
              <a:lnSpc>
                <a:spcPct val="90000"/>
              </a:lnSpc>
              <a:spcBef>
                <a:spcPct val="20000"/>
              </a:spcBef>
            </a:pPr>
            <a:r>
              <a:rPr lang="en-US" sz="1600" b="1" dirty="0"/>
              <a:t>			       				    1970                  2010</a:t>
            </a:r>
          </a:p>
          <a:p>
            <a:pPr marL="342900" indent="-342900" eaLnBrk="0" hangingPunct="0">
              <a:lnSpc>
                <a:spcPct val="90000"/>
              </a:lnSpc>
              <a:spcBef>
                <a:spcPct val="20000"/>
              </a:spcBef>
              <a:buFont typeface="Wingdings" pitchFamily="-1" charset="2"/>
              <a:buChar char="§"/>
            </a:pPr>
            <a:r>
              <a:rPr lang="en-US" sz="1600" dirty="0"/>
              <a:t>Law School                   	       5%                   47%</a:t>
            </a:r>
          </a:p>
          <a:p>
            <a:pPr marL="342900" indent="-342900" eaLnBrk="0" hangingPunct="0">
              <a:lnSpc>
                <a:spcPct val="90000"/>
              </a:lnSpc>
              <a:spcBef>
                <a:spcPct val="20000"/>
              </a:spcBef>
              <a:buFont typeface="Wingdings" pitchFamily="-1" charset="2"/>
              <a:buChar char="§"/>
            </a:pPr>
            <a:r>
              <a:rPr lang="en-US" sz="1600" dirty="0"/>
              <a:t>Business School	       4%  	               40%  </a:t>
            </a:r>
          </a:p>
          <a:p>
            <a:pPr marL="342900" indent="-342900" eaLnBrk="0" hangingPunct="0">
              <a:lnSpc>
                <a:spcPct val="90000"/>
              </a:lnSpc>
              <a:spcBef>
                <a:spcPct val="20000"/>
              </a:spcBef>
              <a:buFont typeface="Wingdings" pitchFamily="-1" charset="2"/>
              <a:buChar char="§"/>
            </a:pPr>
            <a:r>
              <a:rPr lang="en-US" sz="1600" dirty="0"/>
              <a:t>Medical School                         8%                   49%</a:t>
            </a:r>
          </a:p>
          <a:p>
            <a:pPr marL="342900" indent="-342900" eaLnBrk="0" hangingPunct="0">
              <a:lnSpc>
                <a:spcPct val="90000"/>
              </a:lnSpc>
              <a:spcBef>
                <a:spcPct val="20000"/>
              </a:spcBef>
              <a:buFont typeface="Wingdings" pitchFamily="-1" charset="2"/>
              <a:buChar char="§"/>
            </a:pPr>
            <a:r>
              <a:rPr lang="en-US" sz="1600" dirty="0">
                <a:solidFill>
                  <a:srgbClr val="FF0000"/>
                </a:solidFill>
              </a:rPr>
              <a:t>Engineering (BS degree)	     &lt;1%                   20%</a:t>
            </a:r>
          </a:p>
          <a:p>
            <a:pPr marL="342900" indent="-342900" eaLnBrk="0" hangingPunct="0">
              <a:lnSpc>
                <a:spcPct val="90000"/>
              </a:lnSpc>
              <a:spcBef>
                <a:spcPct val="20000"/>
              </a:spcBef>
            </a:pPr>
            <a:endParaRPr lang="en-US" sz="1600" dirty="0"/>
          </a:p>
          <a:p>
            <a:pPr marL="342900" indent="-342900" algn="ctr" eaLnBrk="0" hangingPunct="0">
              <a:lnSpc>
                <a:spcPct val="90000"/>
              </a:lnSpc>
              <a:spcBef>
                <a:spcPct val="20000"/>
              </a:spcBef>
            </a:pPr>
            <a:r>
              <a:rPr lang="en-US" sz="1600" b="1" dirty="0"/>
              <a:t>And there</a:t>
            </a:r>
            <a:r>
              <a:rPr lang="ja-JP" altLang="en-US" sz="1600" b="1"/>
              <a:t>’</a:t>
            </a:r>
            <a:r>
              <a:rPr lang="en-US" altLang="ja-JP" sz="1600" b="1" dirty="0"/>
              <a:t>s a similar story in high school sports.</a:t>
            </a:r>
          </a:p>
          <a:p>
            <a:pPr marL="342900" indent="-342900" eaLnBrk="0" hangingPunct="0">
              <a:lnSpc>
                <a:spcPct val="90000"/>
              </a:lnSpc>
              <a:spcBef>
                <a:spcPct val="20000"/>
              </a:spcBef>
            </a:pPr>
            <a:r>
              <a:rPr lang="en-US" sz="1600" b="1" dirty="0"/>
              <a:t>	1970  -  </a:t>
            </a:r>
            <a:r>
              <a:rPr lang="en-US" sz="1600" dirty="0"/>
              <a:t>4%  </a:t>
            </a:r>
            <a:r>
              <a:rPr lang="en-US" sz="1600" b="1" dirty="0"/>
              <a:t>                                             2010  - </a:t>
            </a:r>
            <a:r>
              <a:rPr lang="en-US" sz="1600" dirty="0"/>
              <a:t> 42%</a:t>
            </a:r>
          </a:p>
          <a:p>
            <a:pPr marL="342900" indent="-342900" eaLnBrk="0" hangingPunct="0">
              <a:lnSpc>
                <a:spcPct val="90000"/>
              </a:lnSpc>
              <a:spcBef>
                <a:spcPct val="20000"/>
              </a:spcBef>
            </a:pPr>
            <a:endParaRPr lang="en-US" sz="1600" dirty="0"/>
          </a:p>
          <a:p>
            <a:pPr marL="342900" indent="-342900" algn="ctr" eaLnBrk="0" hangingPunct="0">
              <a:lnSpc>
                <a:spcPct val="90000"/>
              </a:lnSpc>
              <a:spcBef>
                <a:spcPct val="20000"/>
              </a:spcBef>
            </a:pPr>
            <a:endParaRPr lang="en-US" sz="1600" b="1" dirty="0">
              <a:latin typeface="Tahoma" pitchFamily="-1" charset="0"/>
            </a:endParaRPr>
          </a:p>
          <a:p>
            <a:pPr marL="342900" indent="-342900" algn="ctr" eaLnBrk="0" hangingPunct="0">
              <a:lnSpc>
                <a:spcPct val="90000"/>
              </a:lnSpc>
              <a:spcBef>
                <a:spcPct val="20000"/>
              </a:spcBef>
            </a:pPr>
            <a:endParaRPr lang="en-US" sz="1800" dirty="0">
              <a:latin typeface="Tahoma" pitchFamily="-1" charset="0"/>
            </a:endParaRPr>
          </a:p>
          <a:p>
            <a:pPr marL="342900" indent="-342900" algn="ctr" eaLnBrk="0" hangingPunct="0">
              <a:lnSpc>
                <a:spcPct val="90000"/>
              </a:lnSpc>
              <a:spcBef>
                <a:spcPct val="20000"/>
              </a:spcBef>
            </a:pPr>
            <a:endParaRPr lang="en-US" sz="2800" b="1" dirty="0">
              <a:latin typeface="Tahoma" pitchFamily="-1" charset="0"/>
            </a:endParaRPr>
          </a:p>
          <a:p>
            <a:pPr marL="342900" indent="-342900" algn="ctr" eaLnBrk="0" hangingPunct="0">
              <a:lnSpc>
                <a:spcPct val="90000"/>
              </a:lnSpc>
              <a:spcBef>
                <a:spcPct val="20000"/>
              </a:spcBef>
            </a:pPr>
            <a:endParaRPr lang="en-US" sz="2800" b="1" dirty="0">
              <a:latin typeface="Tahoma" pitchFamily="-1" charset="0"/>
            </a:endParaRPr>
          </a:p>
          <a:p>
            <a:pPr marL="342900" indent="-342900" algn="ctr" eaLnBrk="0" hangingPunct="0">
              <a:lnSpc>
                <a:spcPct val="90000"/>
              </a:lnSpc>
              <a:spcBef>
                <a:spcPct val="20000"/>
              </a:spcBef>
              <a:buFontTx/>
              <a:buChar char="•"/>
            </a:pPr>
            <a:endParaRPr lang="en-US" dirty="0"/>
          </a:p>
          <a:p>
            <a:pPr marL="342900" indent="-342900" algn="ctr" eaLnBrk="0" hangingPunct="0">
              <a:lnSpc>
                <a:spcPct val="90000"/>
              </a:lnSpc>
              <a:spcBef>
                <a:spcPct val="20000"/>
              </a:spcBef>
              <a:buFontTx/>
              <a:buChar char="•"/>
            </a:pPr>
            <a:endParaRPr lang="en-US" dirty="0"/>
          </a:p>
        </p:txBody>
      </p:sp>
      <p:sp>
        <p:nvSpPr>
          <p:cNvPr id="48132" name="Text Box 6"/>
          <p:cNvSpPr txBox="1">
            <a:spLocks noChangeArrowheads="1"/>
          </p:cNvSpPr>
          <p:nvPr/>
        </p:nvSpPr>
        <p:spPr bwMode="auto">
          <a:xfrm>
            <a:off x="1143000" y="1066800"/>
            <a:ext cx="7391400" cy="823913"/>
          </a:xfrm>
          <a:prstGeom prst="rect">
            <a:avLst/>
          </a:prstGeom>
          <a:noFill/>
          <a:ln w="9525">
            <a:noFill/>
            <a:miter lim="800000"/>
            <a:headEnd/>
            <a:tailEnd/>
          </a:ln>
        </p:spPr>
        <p:txBody>
          <a:bodyPr>
            <a:spAutoFit/>
          </a:bodyPr>
          <a:lstStyle/>
          <a:p>
            <a:pPr algn="ctr" eaLnBrk="0" hangingPunct="0"/>
            <a:r>
              <a:rPr lang="en-US" sz="2000"/>
              <a:t> </a:t>
            </a:r>
            <a:r>
              <a:rPr lang="en-US" b="1">
                <a:solidFill>
                  <a:schemeClr val="accent2"/>
                </a:solidFill>
              </a:rPr>
              <a:t>A Lot Has Changed in the Last Four Decades…</a:t>
            </a:r>
          </a:p>
          <a:p>
            <a:pPr algn="ctr" eaLnBrk="0" hangingPunct="0"/>
            <a:endParaRPr lang="en-US" sz="800" b="1"/>
          </a:p>
          <a:p>
            <a:pPr algn="ctr" eaLnBrk="0" hangingPunct="0"/>
            <a:r>
              <a:rPr lang="en-US" sz="1600" b="1"/>
              <a:t>Percentage of women graduates</a:t>
            </a:r>
            <a:endParaRPr lang="en-US" sz="1600"/>
          </a:p>
        </p:txBody>
      </p:sp>
      <p:pic>
        <p:nvPicPr>
          <p:cNvPr id="48133" name="Picture 7"/>
          <p:cNvPicPr>
            <a:picLocks noChangeAspect="1" noChangeArrowheads="1"/>
          </p:cNvPicPr>
          <p:nvPr/>
        </p:nvPicPr>
        <p:blipFill>
          <a:blip r:embed="rId3" cstate="print"/>
          <a:srcRect/>
          <a:stretch>
            <a:fillRect/>
          </a:stretch>
        </p:blipFill>
        <p:spPr bwMode="auto">
          <a:xfrm>
            <a:off x="2057400" y="4343400"/>
            <a:ext cx="1524000" cy="2286000"/>
          </a:xfrm>
          <a:prstGeom prst="rect">
            <a:avLst/>
          </a:prstGeom>
          <a:noFill/>
          <a:ln w="25400">
            <a:solidFill>
              <a:schemeClr val="accent2"/>
            </a:solidFill>
            <a:miter lim="800000"/>
            <a:headEnd/>
            <a:tailEnd/>
          </a:ln>
        </p:spPr>
      </p:pic>
      <p:pic>
        <p:nvPicPr>
          <p:cNvPr id="48134" name="Picture 8" descr="C:\Documents and Settings\mtong\My Documents\Cool Careers Archived\Medical 4-6\careers med4-6 soccer p27.jpg"/>
          <p:cNvPicPr>
            <a:picLocks noChangeAspect="1" noChangeArrowheads="1"/>
          </p:cNvPicPr>
          <p:nvPr/>
        </p:nvPicPr>
        <p:blipFill>
          <a:blip r:embed="rId4" cstate="print"/>
          <a:srcRect/>
          <a:stretch>
            <a:fillRect/>
          </a:stretch>
        </p:blipFill>
        <p:spPr bwMode="auto">
          <a:xfrm>
            <a:off x="5811838" y="4359275"/>
            <a:ext cx="1503362" cy="2270125"/>
          </a:xfrm>
          <a:prstGeom prst="rect">
            <a:avLst/>
          </a:prstGeom>
          <a:noFill/>
          <a:ln w="25400">
            <a:solidFill>
              <a:schemeClr val="accent2"/>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10"/>
          </p:nvPr>
        </p:nvSpPr>
        <p:spPr>
          <a:noFill/>
        </p:spPr>
        <p:txBody>
          <a:bodyPr/>
          <a:lstStyle/>
          <a:p>
            <a:fld id="{972DBE93-4882-4028-BFAE-B8709C0EE75C}" type="slidenum">
              <a:rPr lang="en-US"/>
              <a:pPr/>
              <a:t>17</a:t>
            </a:fld>
            <a:endParaRPr lang="en-US"/>
          </a:p>
        </p:txBody>
      </p:sp>
      <p:sp>
        <p:nvSpPr>
          <p:cNvPr id="50179" name="Rectangle 1027"/>
          <p:cNvSpPr>
            <a:spLocks noChangeArrowheads="1"/>
          </p:cNvSpPr>
          <p:nvPr/>
        </p:nvSpPr>
        <p:spPr bwMode="auto">
          <a:xfrm>
            <a:off x="762000" y="1219200"/>
            <a:ext cx="7924800" cy="579438"/>
          </a:xfrm>
          <a:prstGeom prst="rect">
            <a:avLst/>
          </a:prstGeom>
          <a:noFill/>
          <a:ln w="9525">
            <a:noFill/>
            <a:miter lim="800000"/>
            <a:headEnd/>
            <a:tailEnd/>
          </a:ln>
        </p:spPr>
        <p:txBody>
          <a:bodyPr>
            <a:spAutoFit/>
          </a:bodyPr>
          <a:lstStyle/>
          <a:p>
            <a:pPr algn="ctr"/>
            <a:r>
              <a:rPr lang="en-US" sz="3200" b="1">
                <a:solidFill>
                  <a:schemeClr val="accent2"/>
                </a:solidFill>
              </a:rPr>
              <a:t>What Do Scientists Look Like?</a:t>
            </a:r>
            <a:endParaRPr lang="en-US" sz="3200" b="1">
              <a:latin typeface="Tahoma" pitchFamily="-1" charset="0"/>
            </a:endParaRPr>
          </a:p>
        </p:txBody>
      </p:sp>
      <p:pic>
        <p:nvPicPr>
          <p:cNvPr id="50181" name="Picture 5"/>
          <p:cNvPicPr>
            <a:picLocks noChangeAspect="1" noChangeArrowheads="1"/>
          </p:cNvPicPr>
          <p:nvPr/>
        </p:nvPicPr>
        <p:blipFill>
          <a:blip r:embed="rId3" cstate="print"/>
          <a:srcRect/>
          <a:stretch>
            <a:fillRect/>
          </a:stretch>
        </p:blipFill>
        <p:spPr bwMode="auto">
          <a:xfrm>
            <a:off x="2971800" y="2362200"/>
            <a:ext cx="3057525" cy="3922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10"/>
          </p:nvPr>
        </p:nvSpPr>
        <p:spPr>
          <a:noFill/>
        </p:spPr>
        <p:txBody>
          <a:bodyPr/>
          <a:lstStyle/>
          <a:p>
            <a:fld id="{0558B4E7-036F-4F1A-8923-FFB26F5B9916}" type="slidenum">
              <a:rPr lang="en-US"/>
              <a:pPr/>
              <a:t>18</a:t>
            </a:fld>
            <a:endParaRPr lang="en-US"/>
          </a:p>
        </p:txBody>
      </p:sp>
      <p:pic>
        <p:nvPicPr>
          <p:cNvPr id="52227" name="Picture 8"/>
          <p:cNvPicPr>
            <a:picLocks noChangeAspect="1" noChangeArrowheads="1"/>
          </p:cNvPicPr>
          <p:nvPr/>
        </p:nvPicPr>
        <p:blipFill>
          <a:blip r:embed="rId3" cstate="print"/>
          <a:srcRect/>
          <a:stretch>
            <a:fillRect/>
          </a:stretch>
        </p:blipFill>
        <p:spPr bwMode="auto">
          <a:xfrm>
            <a:off x="4876800" y="1905000"/>
            <a:ext cx="3713163" cy="4164013"/>
          </a:xfrm>
          <a:prstGeom prst="rect">
            <a:avLst/>
          </a:prstGeom>
          <a:noFill/>
          <a:ln w="9525">
            <a:noFill/>
            <a:miter lim="800000"/>
            <a:headEnd/>
            <a:tailEnd/>
          </a:ln>
        </p:spPr>
      </p:pic>
      <p:pic>
        <p:nvPicPr>
          <p:cNvPr id="52228" name="Picture 9"/>
          <p:cNvPicPr>
            <a:picLocks noChangeAspect="1" noChangeArrowheads="1"/>
          </p:cNvPicPr>
          <p:nvPr/>
        </p:nvPicPr>
        <p:blipFill>
          <a:blip r:embed="rId4" cstate="print"/>
          <a:srcRect/>
          <a:stretch>
            <a:fillRect/>
          </a:stretch>
        </p:blipFill>
        <p:spPr bwMode="auto">
          <a:xfrm>
            <a:off x="457200" y="1905000"/>
            <a:ext cx="3962400" cy="414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10"/>
          </p:nvPr>
        </p:nvSpPr>
        <p:spPr>
          <a:noFill/>
        </p:spPr>
        <p:txBody>
          <a:bodyPr/>
          <a:lstStyle/>
          <a:p>
            <a:fld id="{ACD6578C-B6C7-42FA-A67A-841FD3E96398}" type="slidenum">
              <a:rPr lang="en-US"/>
              <a:pPr/>
              <a:t>19</a:t>
            </a:fld>
            <a:endParaRPr lang="en-US"/>
          </a:p>
        </p:txBody>
      </p:sp>
      <p:pic>
        <p:nvPicPr>
          <p:cNvPr id="54275" name="Picture 6"/>
          <p:cNvPicPr>
            <a:picLocks noChangeAspect="1" noChangeArrowheads="1"/>
          </p:cNvPicPr>
          <p:nvPr/>
        </p:nvPicPr>
        <p:blipFill>
          <a:blip r:embed="rId3" cstate="print"/>
          <a:srcRect/>
          <a:stretch>
            <a:fillRect/>
          </a:stretch>
        </p:blipFill>
        <p:spPr bwMode="auto">
          <a:xfrm>
            <a:off x="5029200" y="1471613"/>
            <a:ext cx="3352800" cy="4524375"/>
          </a:xfrm>
          <a:prstGeom prst="rect">
            <a:avLst/>
          </a:prstGeom>
          <a:noFill/>
          <a:ln w="9525">
            <a:noFill/>
            <a:miter lim="800000"/>
            <a:headEnd/>
            <a:tailEnd/>
          </a:ln>
        </p:spPr>
      </p:pic>
      <p:pic>
        <p:nvPicPr>
          <p:cNvPr id="54276" name="Picture 7"/>
          <p:cNvPicPr>
            <a:picLocks noChangeAspect="1" noChangeArrowheads="1"/>
          </p:cNvPicPr>
          <p:nvPr/>
        </p:nvPicPr>
        <p:blipFill>
          <a:blip r:embed="rId4" cstate="print"/>
          <a:srcRect/>
          <a:stretch>
            <a:fillRect/>
          </a:stretch>
        </p:blipFill>
        <p:spPr bwMode="auto">
          <a:xfrm>
            <a:off x="914400" y="1522413"/>
            <a:ext cx="3352800" cy="451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p:spPr>
        <p:txBody>
          <a:bodyPr/>
          <a:lstStyle/>
          <a:p>
            <a:fld id="{527B09A6-7399-4AE8-9A93-D13A307992C4}" type="slidenum">
              <a:rPr lang="en-US"/>
              <a:pPr/>
              <a:t>2</a:t>
            </a:fld>
            <a:endParaRPr lang="en-US"/>
          </a:p>
        </p:txBody>
      </p:sp>
      <p:pic>
        <p:nvPicPr>
          <p:cNvPr id="8" name="Picture 7" descr="EdInst-07san0804-54.jpg"/>
          <p:cNvPicPr>
            <a:picLocks noChangeAspect="1"/>
          </p:cNvPicPr>
          <p:nvPr/>
        </p:nvPicPr>
        <p:blipFill>
          <a:blip r:embed="rId3" cstate="print"/>
          <a:stretch>
            <a:fillRect/>
          </a:stretch>
        </p:blipFill>
        <p:spPr>
          <a:xfrm>
            <a:off x="1055688" y="2209800"/>
            <a:ext cx="2601912" cy="3352800"/>
          </a:xfrm>
          <a:prstGeom prst="rect">
            <a:avLst/>
          </a:prstGeom>
          <a:ln w="25400">
            <a:solidFill>
              <a:schemeClr val="accent6"/>
            </a:solidFill>
          </a:ln>
        </p:spPr>
      </p:pic>
      <p:sp>
        <p:nvSpPr>
          <p:cNvPr id="18436" name="TextBox 8"/>
          <p:cNvSpPr txBox="1">
            <a:spLocks noChangeArrowheads="1"/>
          </p:cNvSpPr>
          <p:nvPr/>
        </p:nvSpPr>
        <p:spPr bwMode="auto">
          <a:xfrm>
            <a:off x="3810000" y="2081213"/>
            <a:ext cx="4572000" cy="3759200"/>
          </a:xfrm>
          <a:prstGeom prst="rect">
            <a:avLst/>
          </a:prstGeom>
          <a:noFill/>
          <a:ln w="9525">
            <a:noFill/>
            <a:miter lim="800000"/>
            <a:headEnd/>
            <a:tailEnd/>
          </a:ln>
        </p:spPr>
        <p:txBody>
          <a:bodyPr>
            <a:spAutoFit/>
          </a:bodyPr>
          <a:lstStyle/>
          <a:p>
            <a:pPr eaLnBrk="0" hangingPunct="0"/>
            <a:r>
              <a:rPr lang="en-US" sz="1600" dirty="0"/>
              <a:t>The purpose of </a:t>
            </a:r>
            <a:r>
              <a:rPr lang="en-US" sz="1600" dirty="0" smtClean="0"/>
              <a:t>this workshop is to </a:t>
            </a:r>
            <a:r>
              <a:rPr lang="en-US" sz="1600" dirty="0"/>
              <a:t>help educators raise students</a:t>
            </a:r>
            <a:r>
              <a:rPr lang="ja-JP" altLang="en-US" sz="1600"/>
              <a:t>’</a:t>
            </a:r>
            <a:r>
              <a:rPr lang="en-US" altLang="ja-JP" sz="1600" dirty="0"/>
              <a:t> interest in science and science careers based on research that shows introducing young students to</a:t>
            </a:r>
            <a:br>
              <a:rPr lang="en-US" altLang="ja-JP" sz="1600" dirty="0"/>
            </a:br>
            <a:r>
              <a:rPr lang="en-US" altLang="ja-JP" sz="1600" dirty="0"/>
              <a:t/>
            </a:r>
            <a:br>
              <a:rPr lang="en-US" altLang="ja-JP" sz="1600" dirty="0"/>
            </a:br>
            <a:endParaRPr lang="en-US" altLang="ja-JP" sz="1600" dirty="0"/>
          </a:p>
          <a:p>
            <a:pPr eaLnBrk="0" hangingPunct="0"/>
            <a:r>
              <a:rPr lang="en-US" sz="1600" dirty="0"/>
              <a:t/>
            </a:r>
            <a:br>
              <a:rPr lang="en-US" sz="1600" dirty="0"/>
            </a:br>
            <a:r>
              <a:rPr lang="en-US" sz="1600" dirty="0"/>
              <a:t/>
            </a:r>
            <a:br>
              <a:rPr lang="en-US" sz="1600" dirty="0"/>
            </a:br>
            <a:endParaRPr lang="en-US" sz="1600" dirty="0"/>
          </a:p>
          <a:p>
            <a:pPr eaLnBrk="0" hangingPunct="0"/>
            <a:endParaRPr lang="en-US" sz="1600" dirty="0"/>
          </a:p>
          <a:p>
            <a:pPr eaLnBrk="0" hangingPunct="0"/>
            <a:endParaRPr lang="en-US" sz="1600" dirty="0"/>
          </a:p>
          <a:p>
            <a:pPr eaLnBrk="0" hangingPunct="0"/>
            <a:endParaRPr lang="en-US" sz="1600" dirty="0"/>
          </a:p>
          <a:p>
            <a:pPr eaLnBrk="0" hangingPunct="0"/>
            <a:r>
              <a:rPr lang="en-US" sz="1600" dirty="0"/>
              <a:t>fuels their interest in science and makes the study of science more meaningful to them.</a:t>
            </a:r>
            <a:br>
              <a:rPr lang="en-US" sz="1600" dirty="0"/>
            </a:br>
            <a:endParaRPr lang="en-US" sz="1600" dirty="0"/>
          </a:p>
        </p:txBody>
      </p:sp>
      <p:sp>
        <p:nvSpPr>
          <p:cNvPr id="18437" name="TextBox 10"/>
          <p:cNvSpPr txBox="1">
            <a:spLocks noChangeArrowheads="1"/>
          </p:cNvSpPr>
          <p:nvPr/>
        </p:nvSpPr>
        <p:spPr bwMode="auto">
          <a:xfrm>
            <a:off x="4038600" y="3276600"/>
            <a:ext cx="5562600" cy="1558925"/>
          </a:xfrm>
          <a:prstGeom prst="rect">
            <a:avLst/>
          </a:prstGeom>
          <a:noFill/>
          <a:ln w="9525">
            <a:noFill/>
            <a:miter lim="800000"/>
            <a:headEnd/>
            <a:tailEnd/>
          </a:ln>
        </p:spPr>
        <p:txBody>
          <a:bodyPr>
            <a:spAutoFit/>
          </a:bodyPr>
          <a:lstStyle/>
          <a:p>
            <a:pPr marL="346075" indent="-346075" eaLnBrk="0" hangingPunct="0">
              <a:buFont typeface="Wingdings" pitchFamily="-1" charset="2"/>
              <a:buChar char="§"/>
            </a:pPr>
            <a:r>
              <a:rPr lang="en-US" sz="1600"/>
              <a:t>the wide variety of science careers available</a:t>
            </a:r>
          </a:p>
          <a:p>
            <a:pPr marL="346075" indent="-346075" eaLnBrk="0" hangingPunct="0"/>
            <a:endParaRPr lang="en-US" sz="1600"/>
          </a:p>
          <a:p>
            <a:pPr marL="346075" indent="-346075" eaLnBrk="0" hangingPunct="0">
              <a:buFont typeface="Wingdings" pitchFamily="-1" charset="2"/>
              <a:buChar char="§"/>
            </a:pPr>
            <a:r>
              <a:rPr lang="en-US" sz="1600"/>
              <a:t>the many paths to becoming a scientist</a:t>
            </a:r>
          </a:p>
          <a:p>
            <a:pPr marL="346075" indent="-346075" eaLnBrk="0" hangingPunct="0"/>
            <a:endParaRPr lang="en-US" sz="1600"/>
          </a:p>
          <a:p>
            <a:pPr marL="346075" indent="-346075" eaLnBrk="0" hangingPunct="0">
              <a:buFont typeface="Wingdings" pitchFamily="-1" charset="2"/>
              <a:buChar char="§"/>
            </a:pPr>
            <a:r>
              <a:rPr lang="en-US" sz="1600"/>
              <a:t>the vibrant women and men working in</a:t>
            </a:r>
            <a:br>
              <a:rPr lang="en-US" sz="1600"/>
            </a:br>
            <a:r>
              <a:rPr lang="en-US" sz="1600"/>
              <a:t>science today</a:t>
            </a:r>
          </a:p>
        </p:txBody>
      </p:sp>
      <p:sp>
        <p:nvSpPr>
          <p:cNvPr id="18438" name="Rectangle 2"/>
          <p:cNvSpPr>
            <a:spLocks noGrp="1" noChangeArrowheads="1"/>
          </p:cNvSpPr>
          <p:nvPr>
            <p:ph type="title"/>
          </p:nvPr>
        </p:nvSpPr>
        <p:spPr>
          <a:xfrm>
            <a:off x="2057400" y="914400"/>
            <a:ext cx="5334000" cy="838200"/>
          </a:xfrm>
        </p:spPr>
        <p:txBody>
          <a:bodyPr/>
          <a:lstStyle/>
          <a:p>
            <a:r>
              <a:rPr lang="en-US" sz="3200" b="1" dirty="0" smtClean="0">
                <a:solidFill>
                  <a:schemeClr val="accent2"/>
                </a:solidFill>
                <a:ea typeface="ＭＳ Ｐゴシック" pitchFamily="-1" charset="-128"/>
              </a:rPr>
              <a:t/>
            </a:r>
            <a:br>
              <a:rPr lang="en-US" sz="3200" b="1" dirty="0" smtClean="0">
                <a:solidFill>
                  <a:schemeClr val="accent2"/>
                </a:solidFill>
                <a:ea typeface="ＭＳ Ｐゴシック" pitchFamily="-1" charset="-128"/>
              </a:rPr>
            </a:br>
            <a:r>
              <a:rPr lang="en-US" sz="3200" b="1" dirty="0" smtClean="0">
                <a:solidFill>
                  <a:schemeClr val="accent2"/>
                </a:solidFill>
                <a:ea typeface="ＭＳ Ｐゴシック" pitchFamily="-1" charset="-128"/>
              </a:rPr>
              <a:t>Purpose of this Workshop</a:t>
            </a:r>
            <a:endParaRPr lang="en-US" sz="3200" b="1" dirty="0" smtClean="0">
              <a:ea typeface="ＭＳ Ｐゴシック" pitchFamily="-1"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10"/>
          </p:nvPr>
        </p:nvSpPr>
        <p:spPr>
          <a:noFill/>
        </p:spPr>
        <p:txBody>
          <a:bodyPr/>
          <a:lstStyle/>
          <a:p>
            <a:fld id="{AE1A79E4-878D-4A27-AD8D-A69F53FCFFCB}" type="slidenum">
              <a:rPr lang="en-US"/>
              <a:pPr/>
              <a:t>20</a:t>
            </a:fld>
            <a:endParaRPr lang="en-US"/>
          </a:p>
        </p:txBody>
      </p:sp>
      <p:pic>
        <p:nvPicPr>
          <p:cNvPr id="56323" name="Picture 4"/>
          <p:cNvPicPr>
            <a:picLocks noChangeAspect="1" noChangeArrowheads="1"/>
          </p:cNvPicPr>
          <p:nvPr/>
        </p:nvPicPr>
        <p:blipFill>
          <a:blip r:embed="rId3" cstate="print"/>
          <a:srcRect/>
          <a:stretch>
            <a:fillRect/>
          </a:stretch>
        </p:blipFill>
        <p:spPr bwMode="auto">
          <a:xfrm>
            <a:off x="1524000" y="1228725"/>
            <a:ext cx="67818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10"/>
          </p:nvPr>
        </p:nvSpPr>
        <p:spPr>
          <a:noFill/>
        </p:spPr>
        <p:txBody>
          <a:bodyPr/>
          <a:lstStyle/>
          <a:p>
            <a:fld id="{01B3BA95-D5F0-46DD-BE60-0938B44496B2}" type="slidenum">
              <a:rPr lang="en-US"/>
              <a:pPr/>
              <a:t>21</a:t>
            </a:fld>
            <a:endParaRPr lang="en-US"/>
          </a:p>
        </p:txBody>
      </p:sp>
      <p:pic>
        <p:nvPicPr>
          <p:cNvPr id="35843" name="Picture 1" descr="academy_handout_A3.pdf"/>
          <p:cNvPicPr>
            <a:picLocks noChangeAspect="1"/>
          </p:cNvPicPr>
          <p:nvPr/>
        </p:nvPicPr>
        <p:blipFill>
          <a:blip r:embed="rId3" cstate="print"/>
          <a:srcRect/>
          <a:stretch>
            <a:fillRect/>
          </a:stretch>
        </p:blipFill>
        <p:spPr bwMode="auto">
          <a:xfrm>
            <a:off x="2392363" y="838200"/>
            <a:ext cx="4359275" cy="564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10"/>
          </p:nvPr>
        </p:nvSpPr>
        <p:spPr>
          <a:noFill/>
        </p:spPr>
        <p:txBody>
          <a:bodyPr/>
          <a:lstStyle/>
          <a:p>
            <a:fld id="{93D51636-87CE-46AC-B196-CEC663FD73E0}" type="slidenum">
              <a:rPr lang="en-US"/>
              <a:pPr/>
              <a:t>22</a:t>
            </a:fld>
            <a:endParaRPr lang="en-US"/>
          </a:p>
        </p:txBody>
      </p:sp>
      <p:sp>
        <p:nvSpPr>
          <p:cNvPr id="58371" name="Rectangle 2"/>
          <p:cNvSpPr>
            <a:spLocks noGrp="1" noChangeArrowheads="1"/>
          </p:cNvSpPr>
          <p:nvPr>
            <p:ph type="body" idx="1"/>
          </p:nvPr>
        </p:nvSpPr>
        <p:spPr>
          <a:xfrm>
            <a:off x="1066800" y="1905000"/>
            <a:ext cx="7620000" cy="4343400"/>
          </a:xfrm>
        </p:spPr>
        <p:txBody>
          <a:bodyPr/>
          <a:lstStyle/>
          <a:p>
            <a:pPr marL="0" indent="0" algn="l" eaLnBrk="1" hangingPunct="1">
              <a:buFontTx/>
              <a:buNone/>
            </a:pPr>
            <a:r>
              <a:rPr lang="en-US" sz="2400" i="1" dirty="0" smtClean="0">
                <a:ea typeface="ＭＳ Ｐゴシック" pitchFamily="-1" charset="-128"/>
              </a:rPr>
              <a:t>Young people have an image of scientists as eccentric old men with wild hair, smoking cigars, deep in thought, alone. Basically, they think of Einstein. </a:t>
            </a:r>
          </a:p>
          <a:p>
            <a:pPr marL="0" indent="0" algn="l" eaLnBrk="1" hangingPunct="1">
              <a:buFontTx/>
              <a:buNone/>
            </a:pPr>
            <a:endParaRPr lang="en-US" sz="2400" i="1" dirty="0" smtClean="0">
              <a:ea typeface="ＭＳ Ｐゴシック" pitchFamily="-1" charset="-128"/>
            </a:endParaRPr>
          </a:p>
          <a:p>
            <a:pPr marL="0" indent="0" algn="l" eaLnBrk="1" hangingPunct="1">
              <a:buFontTx/>
              <a:buNone/>
            </a:pPr>
            <a:r>
              <a:rPr lang="en-US" sz="2400" i="1" dirty="0" smtClean="0">
                <a:ea typeface="ＭＳ Ｐゴシック" pitchFamily="-1" charset="-128"/>
              </a:rPr>
              <a:t>We need to change that image and give our children a much richer, nuanced view of who scientists are, what scientists do, and how they work.</a:t>
            </a:r>
          </a:p>
          <a:p>
            <a:pPr marL="0" indent="0" algn="l" eaLnBrk="1" hangingPunct="1">
              <a:lnSpc>
                <a:spcPct val="80000"/>
              </a:lnSpc>
              <a:buFontTx/>
              <a:buNone/>
            </a:pPr>
            <a:endParaRPr lang="en-US" sz="2400" dirty="0" smtClean="0">
              <a:ea typeface="ＭＳ Ｐゴシック" pitchFamily="-1" charset="-128"/>
            </a:endParaRPr>
          </a:p>
          <a:p>
            <a:pPr marL="0" indent="0" algn="l" eaLnBrk="1" hangingPunct="1">
              <a:lnSpc>
                <a:spcPct val="80000"/>
              </a:lnSpc>
              <a:buFontTx/>
              <a:buNone/>
            </a:pPr>
            <a:r>
              <a:rPr lang="en-US" sz="2000" dirty="0" smtClean="0">
                <a:ea typeface="ＭＳ Ｐゴシック" pitchFamily="-1" charset="-128"/>
              </a:rPr>
              <a:t>				     </a:t>
            </a:r>
            <a:r>
              <a:rPr lang="en-US" sz="1600" dirty="0" err="1" smtClean="0">
                <a:ea typeface="ＭＳ Ｐゴシック" pitchFamily="-1" charset="-128"/>
              </a:rPr>
              <a:t>Jacquelynne</a:t>
            </a:r>
            <a:r>
              <a:rPr lang="en-US" sz="1600" dirty="0" smtClean="0">
                <a:ea typeface="ＭＳ Ｐゴシック" pitchFamily="-1" charset="-128"/>
              </a:rPr>
              <a:t> Eccles, 2005</a:t>
            </a:r>
          </a:p>
          <a:p>
            <a:pPr marL="0" indent="0" algn="l" eaLnBrk="1" hangingPunct="1">
              <a:lnSpc>
                <a:spcPct val="80000"/>
              </a:lnSpc>
              <a:buFontTx/>
              <a:buNone/>
            </a:pPr>
            <a:r>
              <a:rPr lang="en-US" sz="1600" dirty="0" smtClean="0">
                <a:ea typeface="ＭＳ Ｐゴシック" pitchFamily="-1" charset="-128"/>
              </a:rPr>
              <a:t>                                                                       Professor of Psychology</a:t>
            </a:r>
          </a:p>
          <a:p>
            <a:pPr marL="0" indent="0" algn="l" eaLnBrk="1" hangingPunct="1">
              <a:lnSpc>
                <a:spcPct val="80000"/>
              </a:lnSpc>
              <a:buFontTx/>
              <a:buNone/>
            </a:pPr>
            <a:r>
              <a:rPr lang="en-US" sz="1600" dirty="0" smtClean="0">
                <a:ea typeface="ＭＳ Ｐゴシック" pitchFamily="-1" charset="-128"/>
              </a:rPr>
              <a:t>                                                                       University of Michigan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10"/>
          </p:nvPr>
        </p:nvSpPr>
        <p:spPr>
          <a:noFill/>
        </p:spPr>
        <p:txBody>
          <a:bodyPr/>
          <a:lstStyle/>
          <a:p>
            <a:fld id="{16A02CD5-8987-418D-ACEF-42BA3C332AEB}" type="slidenum">
              <a:rPr lang="en-US"/>
              <a:pPr/>
              <a:t>23</a:t>
            </a:fld>
            <a:endParaRPr lang="en-US"/>
          </a:p>
        </p:txBody>
      </p:sp>
      <p:sp>
        <p:nvSpPr>
          <p:cNvPr id="60419" name="Rectangle 2"/>
          <p:cNvSpPr>
            <a:spLocks noGrp="1" noChangeArrowheads="1"/>
          </p:cNvSpPr>
          <p:nvPr>
            <p:ph type="title"/>
          </p:nvPr>
        </p:nvSpPr>
        <p:spPr>
          <a:xfrm>
            <a:off x="762000" y="1371600"/>
            <a:ext cx="8229600" cy="731838"/>
          </a:xfrm>
        </p:spPr>
        <p:txBody>
          <a:bodyPr/>
          <a:lstStyle/>
          <a:p>
            <a:pPr eaLnBrk="1" hangingPunct="1"/>
            <a:r>
              <a:rPr lang="en-US" sz="4000" smtClean="0">
                <a:ea typeface="ＭＳ Ｐゴシック" pitchFamily="-1" charset="-128"/>
              </a:rPr>
              <a:t/>
            </a:r>
            <a:br>
              <a:rPr lang="en-US" sz="4000" smtClean="0">
                <a:ea typeface="ＭＳ Ｐゴシック" pitchFamily="-1" charset="-128"/>
              </a:rPr>
            </a:br>
            <a:r>
              <a:rPr lang="en-US" smtClean="0">
                <a:ea typeface="ＭＳ Ｐゴシック" pitchFamily="-1" charset="-128"/>
              </a:rPr>
              <a:t/>
            </a:r>
            <a:br>
              <a:rPr lang="en-US" smtClean="0">
                <a:ea typeface="ＭＳ Ｐゴシック" pitchFamily="-1" charset="-128"/>
              </a:rPr>
            </a:br>
            <a:r>
              <a:rPr lang="en-US" sz="3200" b="1" smtClean="0">
                <a:solidFill>
                  <a:schemeClr val="accent2"/>
                </a:solidFill>
                <a:ea typeface="ＭＳ Ｐゴシック" pitchFamily="-1" charset="-128"/>
              </a:rPr>
              <a:t>How Do We Get Students From</a:t>
            </a:r>
            <a:r>
              <a:rPr lang="en-US" sz="3200" b="1" smtClean="0">
                <a:ea typeface="ＭＳ Ｐゴシック" pitchFamily="-1" charset="-128"/>
              </a:rPr>
              <a:t/>
            </a:r>
            <a:br>
              <a:rPr lang="en-US" sz="3200" b="1" smtClean="0">
                <a:ea typeface="ＭＳ Ｐゴシック" pitchFamily="-1" charset="-128"/>
              </a:rPr>
            </a:br>
            <a:r>
              <a:rPr lang="en-US" sz="4000" smtClean="0">
                <a:ea typeface="ＭＳ Ｐゴシック" pitchFamily="-1" charset="-128"/>
              </a:rPr>
              <a:t/>
            </a:r>
            <a:br>
              <a:rPr lang="en-US" sz="4000" smtClean="0">
                <a:ea typeface="ＭＳ Ｐゴシック" pitchFamily="-1" charset="-128"/>
              </a:rPr>
            </a:br>
            <a:r>
              <a:rPr lang="en-US" sz="3200" smtClean="0">
                <a:ea typeface="ＭＳ Ｐゴシック" pitchFamily="-1" charset="-128"/>
              </a:rPr>
              <a:t/>
            </a:r>
            <a:br>
              <a:rPr lang="en-US" sz="3200" smtClean="0">
                <a:ea typeface="ＭＳ Ｐゴシック" pitchFamily="-1" charset="-128"/>
              </a:rPr>
            </a:br>
            <a:r>
              <a:rPr lang="en-US" sz="3200" smtClean="0">
                <a:ea typeface="ＭＳ Ｐゴシック" pitchFamily="-1" charset="-128"/>
              </a:rPr>
              <a:t/>
            </a:r>
            <a:br>
              <a:rPr lang="en-US" sz="3200" smtClean="0">
                <a:ea typeface="ＭＳ Ｐゴシック" pitchFamily="-1" charset="-128"/>
              </a:rPr>
            </a:br>
            <a:endParaRPr lang="en-US" sz="3200" smtClean="0">
              <a:ea typeface="ＭＳ Ｐゴシック" pitchFamily="-1" charset="-128"/>
            </a:endParaRPr>
          </a:p>
        </p:txBody>
      </p:sp>
      <p:pic>
        <p:nvPicPr>
          <p:cNvPr id="60420" name="Picture 6"/>
          <p:cNvPicPr>
            <a:picLocks noChangeAspect="1" noChangeArrowheads="1"/>
          </p:cNvPicPr>
          <p:nvPr/>
        </p:nvPicPr>
        <p:blipFill>
          <a:blip r:embed="rId3" cstate="print"/>
          <a:srcRect/>
          <a:stretch>
            <a:fillRect/>
          </a:stretch>
        </p:blipFill>
        <p:spPr bwMode="auto">
          <a:xfrm>
            <a:off x="2895600" y="1828800"/>
            <a:ext cx="3657600" cy="4260850"/>
          </a:xfrm>
          <a:prstGeom prst="rect">
            <a:avLst/>
          </a:prstGeom>
          <a:noFill/>
          <a:ln w="25400">
            <a:solidFill>
              <a:schemeClr val="accent2"/>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7" descr="diver"/>
          <p:cNvPicPr>
            <a:picLocks noChangeAspect="1" noChangeArrowheads="1"/>
          </p:cNvPicPr>
          <p:nvPr/>
        </p:nvPicPr>
        <p:blipFill>
          <a:blip r:embed="rId3" cstate="print"/>
          <a:srcRect/>
          <a:stretch>
            <a:fillRect/>
          </a:stretch>
        </p:blipFill>
        <p:spPr bwMode="auto">
          <a:xfrm>
            <a:off x="6546108" y="968375"/>
            <a:ext cx="2140692" cy="2536825"/>
          </a:xfrm>
          <a:prstGeom prst="rect">
            <a:avLst/>
          </a:prstGeom>
          <a:noFill/>
          <a:ln w="25400">
            <a:solidFill>
              <a:schemeClr val="accent6"/>
            </a:solidFill>
            <a:miter lim="800000"/>
            <a:headEnd/>
            <a:tailEnd/>
          </a:ln>
        </p:spPr>
      </p:pic>
      <p:sp>
        <p:nvSpPr>
          <p:cNvPr id="62467" name="Text Box 5"/>
          <p:cNvSpPr txBox="1">
            <a:spLocks noChangeArrowheads="1"/>
          </p:cNvSpPr>
          <p:nvPr/>
        </p:nvSpPr>
        <p:spPr bwMode="auto">
          <a:xfrm>
            <a:off x="4038600" y="99060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a:solidFill>
                  <a:schemeClr val="accent2"/>
                </a:solidFill>
              </a:rPr>
              <a:t>To…</a:t>
            </a:r>
          </a:p>
        </p:txBody>
      </p:sp>
      <p:pic>
        <p:nvPicPr>
          <p:cNvPr id="68614" name="Picture 6" descr="marine biologists"/>
          <p:cNvPicPr>
            <a:picLocks noChangeAspect="1" noChangeArrowheads="1"/>
          </p:cNvPicPr>
          <p:nvPr/>
        </p:nvPicPr>
        <p:blipFill>
          <a:blip r:embed="rId4" cstate="print"/>
          <a:srcRect/>
          <a:stretch>
            <a:fillRect/>
          </a:stretch>
        </p:blipFill>
        <p:spPr bwMode="auto">
          <a:xfrm>
            <a:off x="3429000" y="1905000"/>
            <a:ext cx="2895600" cy="2171700"/>
          </a:xfrm>
          <a:prstGeom prst="rect">
            <a:avLst/>
          </a:prstGeom>
          <a:noFill/>
          <a:ln w="25400">
            <a:solidFill>
              <a:schemeClr val="accent6"/>
            </a:solidFill>
            <a:miter lim="800000"/>
            <a:headEnd/>
            <a:tailEnd/>
          </a:ln>
        </p:spPr>
      </p:pic>
      <p:pic>
        <p:nvPicPr>
          <p:cNvPr id="68619" name="Picture 11" descr="climate scientist4"/>
          <p:cNvPicPr>
            <a:picLocks noChangeAspect="1" noChangeArrowheads="1"/>
          </p:cNvPicPr>
          <p:nvPr/>
        </p:nvPicPr>
        <p:blipFill>
          <a:blip r:embed="rId5" cstate="print"/>
          <a:srcRect/>
          <a:stretch>
            <a:fillRect/>
          </a:stretch>
        </p:blipFill>
        <p:spPr bwMode="auto">
          <a:xfrm>
            <a:off x="3048000" y="4191000"/>
            <a:ext cx="3505200" cy="2328863"/>
          </a:xfrm>
          <a:prstGeom prst="rect">
            <a:avLst/>
          </a:prstGeom>
          <a:noFill/>
          <a:ln w="25400">
            <a:solidFill>
              <a:schemeClr val="accent6"/>
            </a:solidFill>
            <a:miter lim="800000"/>
            <a:headEnd/>
            <a:tailEnd/>
          </a:ln>
        </p:spPr>
      </p:pic>
      <p:pic>
        <p:nvPicPr>
          <p:cNvPr id="68623" name="Picture 15" descr="physicist"/>
          <p:cNvPicPr>
            <a:picLocks noChangeAspect="1" noChangeArrowheads="1"/>
          </p:cNvPicPr>
          <p:nvPr/>
        </p:nvPicPr>
        <p:blipFill>
          <a:blip r:embed="rId6" cstate="print"/>
          <a:srcRect/>
          <a:stretch>
            <a:fillRect/>
          </a:stretch>
        </p:blipFill>
        <p:spPr bwMode="auto">
          <a:xfrm>
            <a:off x="457200" y="1905000"/>
            <a:ext cx="2427288" cy="3651250"/>
          </a:xfrm>
          <a:prstGeom prst="rect">
            <a:avLst/>
          </a:prstGeom>
          <a:noFill/>
          <a:ln w="25400">
            <a:solidFill>
              <a:schemeClr val="accent6"/>
            </a:solidFill>
            <a:miter lim="800000"/>
            <a:headEnd/>
            <a:tailEnd/>
          </a:ln>
        </p:spPr>
      </p:pic>
      <p:sp>
        <p:nvSpPr>
          <p:cNvPr id="62471" name="Rectangle 5"/>
          <p:cNvSpPr>
            <a:spLocks noGrp="1" noChangeArrowheads="1"/>
          </p:cNvSpPr>
          <p:nvPr>
            <p:ph type="sldNum" sz="quarter" idx="10"/>
          </p:nvPr>
        </p:nvSpPr>
        <p:spPr>
          <a:noFill/>
        </p:spPr>
        <p:txBody>
          <a:bodyPr/>
          <a:lstStyle/>
          <a:p>
            <a:fld id="{4F4DAEA3-96B2-4190-B1CE-D6B2A8270CB9}" type="slidenum">
              <a:rPr lang="en-US"/>
              <a:pPr/>
              <a:t>24</a:t>
            </a:fld>
            <a:endParaRPr lang="en-US"/>
          </a:p>
        </p:txBody>
      </p:sp>
      <p:pic>
        <p:nvPicPr>
          <p:cNvPr id="62473" name="Picture 9" descr="Ellen Ochoa"/>
          <p:cNvPicPr>
            <a:picLocks noChangeAspect="1" noChangeArrowheads="1"/>
          </p:cNvPicPr>
          <p:nvPr/>
        </p:nvPicPr>
        <p:blipFill>
          <a:blip r:embed="rId7" cstate="print"/>
          <a:srcRect/>
          <a:stretch>
            <a:fillRect/>
          </a:stretch>
        </p:blipFill>
        <p:spPr bwMode="auto">
          <a:xfrm>
            <a:off x="176213" y="-769938"/>
            <a:ext cx="1219200" cy="1609726"/>
          </a:xfrm>
          <a:prstGeom prst="rect">
            <a:avLst/>
          </a:prstGeom>
          <a:noFill/>
        </p:spPr>
      </p:pic>
      <p:pic>
        <p:nvPicPr>
          <p:cNvPr id="9" name="Picture 8" descr="eochoaastronaut.jpg"/>
          <p:cNvPicPr>
            <a:picLocks noChangeAspect="1"/>
          </p:cNvPicPr>
          <p:nvPr/>
        </p:nvPicPr>
        <p:blipFill>
          <a:blip r:embed="rId7" cstate="print"/>
          <a:stretch>
            <a:fillRect/>
          </a:stretch>
        </p:blipFill>
        <p:spPr>
          <a:xfrm>
            <a:off x="6781800" y="3733800"/>
            <a:ext cx="1905000" cy="251519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10"/>
          </p:nvPr>
        </p:nvSpPr>
        <p:spPr>
          <a:noFill/>
        </p:spPr>
        <p:txBody>
          <a:bodyPr/>
          <a:lstStyle/>
          <a:p>
            <a:fld id="{2166E07A-1A47-4B71-AA97-C5F1192F009D}" type="slidenum">
              <a:rPr lang="en-US"/>
              <a:pPr/>
              <a:t>25</a:t>
            </a:fld>
            <a:endParaRPr lang="en-US"/>
          </a:p>
        </p:txBody>
      </p:sp>
      <p:sp>
        <p:nvSpPr>
          <p:cNvPr id="64515" name="Rectangle 2"/>
          <p:cNvSpPr>
            <a:spLocks noGrp="1" noChangeArrowheads="1"/>
          </p:cNvSpPr>
          <p:nvPr>
            <p:ph type="title"/>
          </p:nvPr>
        </p:nvSpPr>
        <p:spPr>
          <a:xfrm>
            <a:off x="1143000" y="4876800"/>
            <a:ext cx="1981200" cy="1371600"/>
          </a:xfrm>
        </p:spPr>
        <p:txBody>
          <a:bodyPr/>
          <a:lstStyle/>
          <a:p>
            <a:pPr algn="r"/>
            <a:r>
              <a:rPr lang="en-US" sz="2400" b="1" i="1" smtClean="0">
                <a:solidFill>
                  <a:schemeClr val="accent2"/>
                </a:solidFill>
                <a:ea typeface="ＭＳ Ｐゴシック" pitchFamily="-1" charset="-128"/>
              </a:rPr>
              <a:t/>
            </a:r>
            <a:br>
              <a:rPr lang="en-US" sz="2400" b="1" i="1" smtClean="0">
                <a:solidFill>
                  <a:schemeClr val="accent2"/>
                </a:solidFill>
                <a:ea typeface="ＭＳ Ｐゴシック" pitchFamily="-1" charset="-128"/>
              </a:rPr>
            </a:br>
            <a:r>
              <a:rPr lang="en-US" sz="2000" b="1" i="1" smtClean="0">
                <a:solidFill>
                  <a:schemeClr val="accent2"/>
                </a:solidFill>
                <a:ea typeface="ＭＳ Ｐゴシック" pitchFamily="-1" charset="-128"/>
              </a:rPr>
              <a:t>Thank You </a:t>
            </a:r>
            <a:br>
              <a:rPr lang="en-US" sz="2000" b="1" i="1" smtClean="0">
                <a:solidFill>
                  <a:schemeClr val="accent2"/>
                </a:solidFill>
                <a:ea typeface="ＭＳ Ｐゴシック" pitchFamily="-1" charset="-128"/>
              </a:rPr>
            </a:br>
            <a:r>
              <a:rPr lang="en-US" sz="2000" b="1" i="1" smtClean="0">
                <a:solidFill>
                  <a:schemeClr val="accent2"/>
                </a:solidFill>
                <a:ea typeface="ＭＳ Ｐゴシック" pitchFamily="-1" charset="-128"/>
              </a:rPr>
              <a:t>For Your </a:t>
            </a:r>
            <a:br>
              <a:rPr lang="en-US" sz="2000" b="1" i="1" smtClean="0">
                <a:solidFill>
                  <a:schemeClr val="accent2"/>
                </a:solidFill>
                <a:ea typeface="ＭＳ Ｐゴシック" pitchFamily="-1" charset="-128"/>
              </a:rPr>
            </a:br>
            <a:r>
              <a:rPr lang="en-US" sz="2000" b="1" i="1" smtClean="0">
                <a:solidFill>
                  <a:schemeClr val="accent2"/>
                </a:solidFill>
                <a:ea typeface="ＭＳ Ｐゴシック" pitchFamily="-1" charset="-128"/>
              </a:rPr>
              <a:t>Attention!</a:t>
            </a:r>
            <a:endParaRPr lang="en-US" sz="2400" smtClean="0">
              <a:ea typeface="ＭＳ Ｐゴシック" pitchFamily="-1" charset="-128"/>
            </a:endParaRPr>
          </a:p>
        </p:txBody>
      </p:sp>
      <p:pic>
        <p:nvPicPr>
          <p:cNvPr id="64516" name="Picture 4" descr="p31 Eco emperor penguin"/>
          <p:cNvPicPr>
            <a:picLocks noChangeAspect="1" noChangeArrowheads="1"/>
          </p:cNvPicPr>
          <p:nvPr/>
        </p:nvPicPr>
        <p:blipFill>
          <a:blip r:embed="rId3" cstate="print"/>
          <a:srcRect/>
          <a:stretch>
            <a:fillRect/>
          </a:stretch>
        </p:blipFill>
        <p:spPr bwMode="auto">
          <a:xfrm>
            <a:off x="3302000" y="800100"/>
            <a:ext cx="3632200" cy="5448300"/>
          </a:xfrm>
          <a:prstGeom prst="rect">
            <a:avLst/>
          </a:prstGeom>
          <a:noFill/>
          <a:ln w="25400">
            <a:solidFill>
              <a:schemeClr val="accent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10"/>
          </p:nvPr>
        </p:nvSpPr>
        <p:spPr>
          <a:noFill/>
        </p:spPr>
        <p:txBody>
          <a:bodyPr/>
          <a:lstStyle/>
          <a:p>
            <a:fld id="{9F9A9436-3F14-4474-83B5-A3E2AA9BF9EB}" type="slidenum">
              <a:rPr lang="en-US"/>
              <a:pPr/>
              <a:t>3</a:t>
            </a:fld>
            <a:endParaRPr lang="en-US"/>
          </a:p>
        </p:txBody>
      </p:sp>
      <p:sp>
        <p:nvSpPr>
          <p:cNvPr id="19459" name="Rectangle 2"/>
          <p:cNvSpPr>
            <a:spLocks noGrp="1" noChangeArrowheads="1"/>
          </p:cNvSpPr>
          <p:nvPr>
            <p:ph type="title"/>
          </p:nvPr>
        </p:nvSpPr>
        <p:spPr>
          <a:xfrm>
            <a:off x="2590800" y="990600"/>
            <a:ext cx="4191000" cy="990600"/>
          </a:xfrm>
        </p:spPr>
        <p:txBody>
          <a:bodyPr/>
          <a:lstStyle/>
          <a:p>
            <a:r>
              <a:rPr lang="en-US" sz="3200" b="1" dirty="0" smtClean="0">
                <a:solidFill>
                  <a:schemeClr val="accent2"/>
                </a:solidFill>
                <a:ea typeface="ＭＳ Ｐゴシック" pitchFamily="-1" charset="-128"/>
              </a:rPr>
              <a:t/>
            </a:r>
            <a:br>
              <a:rPr lang="en-US" sz="3200" b="1" dirty="0" smtClean="0">
                <a:solidFill>
                  <a:schemeClr val="accent2"/>
                </a:solidFill>
                <a:ea typeface="ＭＳ Ｐゴシック" pitchFamily="-1" charset="-128"/>
              </a:rPr>
            </a:br>
            <a:r>
              <a:rPr lang="en-US" sz="3200" b="1" dirty="0" smtClean="0">
                <a:solidFill>
                  <a:schemeClr val="accent2"/>
                </a:solidFill>
                <a:ea typeface="ＭＳ Ｐゴシック" pitchFamily="-1" charset="-128"/>
              </a:rPr>
              <a:t>Goals of Workshop</a:t>
            </a:r>
            <a:endParaRPr lang="en-US" sz="3200" b="1" dirty="0" smtClean="0">
              <a:ea typeface="ＭＳ Ｐゴシック" pitchFamily="-1" charset="-128"/>
            </a:endParaRPr>
          </a:p>
        </p:txBody>
      </p:sp>
      <p:sp>
        <p:nvSpPr>
          <p:cNvPr id="19460" name="Rectangle 3"/>
          <p:cNvSpPr>
            <a:spLocks noGrp="1" noChangeArrowheads="1"/>
          </p:cNvSpPr>
          <p:nvPr>
            <p:ph type="body" idx="1"/>
          </p:nvPr>
        </p:nvSpPr>
        <p:spPr>
          <a:xfrm>
            <a:off x="3962400" y="1828800"/>
            <a:ext cx="4800600" cy="4648200"/>
          </a:xfrm>
        </p:spPr>
        <p:txBody>
          <a:bodyPr/>
          <a:lstStyle/>
          <a:p>
            <a:pPr lvl="1" algn="l">
              <a:lnSpc>
                <a:spcPct val="70000"/>
              </a:lnSpc>
              <a:spcBef>
                <a:spcPct val="15000"/>
              </a:spcBef>
              <a:buFontTx/>
              <a:buNone/>
            </a:pPr>
            <a:endParaRPr lang="en-US" sz="2400" b="1" dirty="0" smtClean="0">
              <a:solidFill>
                <a:schemeClr val="accent2"/>
              </a:solidFill>
              <a:ea typeface="ＭＳ Ｐゴシック" pitchFamily="-1" charset="-128"/>
            </a:endParaRPr>
          </a:p>
          <a:p>
            <a:pPr lvl="1" algn="l">
              <a:lnSpc>
                <a:spcPct val="70000"/>
              </a:lnSpc>
              <a:spcBef>
                <a:spcPct val="15000"/>
              </a:spcBef>
              <a:buFontTx/>
              <a:buNone/>
            </a:pPr>
            <a:endParaRPr lang="en-US" sz="2400" b="1" dirty="0" smtClean="0">
              <a:solidFill>
                <a:schemeClr val="accent2"/>
              </a:solidFill>
              <a:ea typeface="ＭＳ Ｐゴシック" pitchFamily="-1" charset="-128"/>
            </a:endParaRPr>
          </a:p>
          <a:p>
            <a:pPr lvl="1" algn="l">
              <a:lnSpc>
                <a:spcPct val="70000"/>
              </a:lnSpc>
              <a:spcBef>
                <a:spcPct val="15000"/>
              </a:spcBef>
              <a:buFontTx/>
              <a:buNone/>
            </a:pPr>
            <a:r>
              <a:rPr lang="en-US" sz="2400" b="1" dirty="0" smtClean="0">
                <a:ea typeface="ＭＳ Ｐゴシック" pitchFamily="-1" charset="-128"/>
              </a:rPr>
              <a:t>Understand</a:t>
            </a:r>
          </a:p>
          <a:p>
            <a:pPr lvl="1" algn="l">
              <a:lnSpc>
                <a:spcPct val="70000"/>
              </a:lnSpc>
              <a:spcBef>
                <a:spcPct val="15000"/>
              </a:spcBef>
              <a:buFontTx/>
              <a:buNone/>
            </a:pPr>
            <a:endParaRPr lang="en-US" sz="2400" b="1" dirty="0" smtClean="0">
              <a:ea typeface="ＭＳ Ｐゴシック" pitchFamily="-1" charset="-128"/>
            </a:endParaRPr>
          </a:p>
          <a:p>
            <a:pPr lvl="1" algn="l">
              <a:lnSpc>
                <a:spcPct val="70000"/>
              </a:lnSpc>
              <a:spcBef>
                <a:spcPct val="15000"/>
              </a:spcBef>
              <a:buFontTx/>
              <a:buNone/>
            </a:pPr>
            <a:endParaRPr lang="en-US" sz="800" b="1" dirty="0" smtClean="0">
              <a:solidFill>
                <a:schemeClr val="accent2"/>
              </a:solidFill>
              <a:ea typeface="ＭＳ Ｐゴシック" pitchFamily="-1" charset="-128"/>
            </a:endParaRPr>
          </a:p>
          <a:p>
            <a:pPr lvl="1" algn="l">
              <a:spcBef>
                <a:spcPct val="0"/>
              </a:spcBef>
              <a:buFont typeface="Wingdings" pitchFamily="-1" charset="2"/>
              <a:buChar char="§"/>
            </a:pPr>
            <a:r>
              <a:rPr lang="en-US" sz="1600" dirty="0" smtClean="0">
                <a:ea typeface="ＭＳ Ｐゴシック" pitchFamily="-1" charset="-128"/>
              </a:rPr>
              <a:t>current knowledge of boys</a:t>
            </a:r>
            <a:r>
              <a:rPr lang="ja-JP" altLang="en-US" sz="1600" smtClean="0">
                <a:ea typeface="ＭＳ Ｐゴシック" pitchFamily="-1" charset="-128"/>
              </a:rPr>
              <a:t>’</a:t>
            </a:r>
            <a:r>
              <a:rPr lang="en-US" altLang="ja-JP" sz="1600" dirty="0" smtClean="0">
                <a:ea typeface="ＭＳ Ｐゴシック" pitchFamily="-1" charset="-128"/>
              </a:rPr>
              <a:t> and girls</a:t>
            </a:r>
            <a:r>
              <a:rPr lang="ja-JP" altLang="en-US" sz="1600" smtClean="0">
                <a:ea typeface="ＭＳ Ｐゴシック" pitchFamily="-1" charset="-128"/>
              </a:rPr>
              <a:t>’</a:t>
            </a:r>
            <a:r>
              <a:rPr lang="en-US" altLang="ja-JP" sz="1600" dirty="0" smtClean="0">
                <a:ea typeface="ＭＳ Ｐゴシック" pitchFamily="-1" charset="-128"/>
              </a:rPr>
              <a:t> interest, achievement, and aptitude in math and science.</a:t>
            </a:r>
          </a:p>
          <a:p>
            <a:pPr lvl="1" algn="l">
              <a:spcBef>
                <a:spcPct val="0"/>
              </a:spcBef>
              <a:buFont typeface="Wingdings" pitchFamily="-1" charset="2"/>
              <a:buChar char="§"/>
            </a:pPr>
            <a:endParaRPr lang="en-US" sz="1600" dirty="0" smtClean="0">
              <a:ea typeface="ＭＳ Ｐゴシック" pitchFamily="-1" charset="-128"/>
            </a:endParaRPr>
          </a:p>
          <a:p>
            <a:pPr lvl="1" algn="l">
              <a:spcBef>
                <a:spcPct val="0"/>
              </a:spcBef>
              <a:buFont typeface="Wingdings" pitchFamily="-1" charset="2"/>
              <a:buChar char="§"/>
            </a:pPr>
            <a:r>
              <a:rPr lang="en-US" sz="1600" dirty="0" smtClean="0">
                <a:ea typeface="ＭＳ Ｐゴシック" pitchFamily="-1" charset="-128"/>
              </a:rPr>
              <a:t>reasons students lose interest in science, and girls in greater numbers than boys.</a:t>
            </a:r>
          </a:p>
          <a:p>
            <a:pPr lvl="1" algn="l">
              <a:spcBef>
                <a:spcPct val="0"/>
              </a:spcBef>
              <a:buFont typeface="Wingdings" pitchFamily="-1" charset="2"/>
              <a:buChar char="§"/>
            </a:pPr>
            <a:endParaRPr lang="en-US" sz="1600" dirty="0" smtClean="0">
              <a:ea typeface="ＭＳ Ｐゴシック" pitchFamily="-1" charset="-128"/>
            </a:endParaRPr>
          </a:p>
          <a:p>
            <a:pPr lvl="1" algn="l">
              <a:spcBef>
                <a:spcPct val="0"/>
              </a:spcBef>
              <a:buFont typeface="Wingdings" pitchFamily="-1" charset="2"/>
              <a:buChar char="§"/>
            </a:pPr>
            <a:r>
              <a:rPr lang="en-US" sz="1600" dirty="0" smtClean="0">
                <a:ea typeface="ＭＳ Ｐゴシック" pitchFamily="-1" charset="-128"/>
              </a:rPr>
              <a:t>the crucial role educators play in shaping students</a:t>
            </a:r>
            <a:r>
              <a:rPr lang="ja-JP" altLang="en-US" sz="1600" smtClean="0">
                <a:ea typeface="ＭＳ Ｐゴシック" pitchFamily="-1" charset="-128"/>
              </a:rPr>
              <a:t>’</a:t>
            </a:r>
            <a:r>
              <a:rPr lang="en-US" altLang="ja-JP" sz="1600" dirty="0" smtClean="0">
                <a:ea typeface="ＭＳ Ｐゴシック" pitchFamily="-1" charset="-128"/>
              </a:rPr>
              <a:t> attitudes and beliefs about science and science careers.</a:t>
            </a:r>
            <a:endParaRPr lang="en-US" sz="1400" dirty="0" smtClean="0">
              <a:ea typeface="ＭＳ Ｐゴシック" pitchFamily="-1" charset="-128"/>
            </a:endParaRPr>
          </a:p>
        </p:txBody>
      </p:sp>
      <p:pic>
        <p:nvPicPr>
          <p:cNvPr id="19461" name="Picture 7" descr="DC_Festival_spectroScopes"/>
          <p:cNvPicPr>
            <a:picLocks noChangeAspect="1" noChangeArrowheads="1"/>
          </p:cNvPicPr>
          <p:nvPr/>
        </p:nvPicPr>
        <p:blipFill>
          <a:blip r:embed="rId3" cstate="print"/>
          <a:srcRect/>
          <a:stretch>
            <a:fillRect/>
          </a:stretch>
        </p:blipFill>
        <p:spPr bwMode="auto">
          <a:xfrm>
            <a:off x="255588" y="2514600"/>
            <a:ext cx="3706812" cy="2590800"/>
          </a:xfrm>
          <a:prstGeom prst="rect">
            <a:avLst/>
          </a:prstGeom>
          <a:noFill/>
          <a:ln w="25400">
            <a:solidFill>
              <a:schemeClr val="accent6"/>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4D0E5572-6784-424D-8FC7-7A9CD0339856}" type="slidenum">
              <a:rPr lang="en-US"/>
              <a:pPr/>
              <a:t>4</a:t>
            </a:fld>
            <a:endParaRPr lang="en-US"/>
          </a:p>
        </p:txBody>
      </p:sp>
      <p:sp>
        <p:nvSpPr>
          <p:cNvPr id="21507" name="Title 5"/>
          <p:cNvSpPr>
            <a:spLocks noGrp="1"/>
          </p:cNvSpPr>
          <p:nvPr>
            <p:ph type="title"/>
          </p:nvPr>
        </p:nvSpPr>
        <p:spPr>
          <a:xfrm>
            <a:off x="1295400" y="1066800"/>
            <a:ext cx="6858000" cy="1219200"/>
          </a:xfrm>
        </p:spPr>
        <p:txBody>
          <a:bodyPr/>
          <a:lstStyle/>
          <a:p>
            <a:r>
              <a:rPr lang="en-US" dirty="0" smtClean="0">
                <a:ea typeface="ＭＳ Ｐゴシック" pitchFamily="-1" charset="-128"/>
              </a:rPr>
              <a:t/>
            </a:r>
            <a:br>
              <a:rPr lang="en-US" dirty="0" smtClean="0">
                <a:ea typeface="ＭＳ Ｐゴシック" pitchFamily="-1" charset="-128"/>
              </a:rPr>
            </a:br>
            <a:r>
              <a:rPr lang="en-US" sz="3200" b="1" dirty="0" smtClean="0">
                <a:solidFill>
                  <a:schemeClr val="accent2"/>
                </a:solidFill>
                <a:ea typeface="ＭＳ Ｐゴシック" pitchFamily="-1" charset="-128"/>
              </a:rPr>
              <a:t>Famous Scientists Activity</a:t>
            </a:r>
            <a:r>
              <a:rPr lang="en-US" sz="4000" b="1" dirty="0" smtClean="0">
                <a:solidFill>
                  <a:schemeClr val="accent2"/>
                </a:solidFill>
                <a:ea typeface="ＭＳ Ｐゴシック" pitchFamily="-1" charset="-128"/>
              </a:rPr>
              <a:t/>
            </a:r>
            <a:br>
              <a:rPr lang="en-US" sz="4000" b="1" dirty="0" smtClean="0">
                <a:solidFill>
                  <a:schemeClr val="accent2"/>
                </a:solidFill>
                <a:ea typeface="ＭＳ Ｐゴシック" pitchFamily="-1" charset="-128"/>
              </a:rPr>
            </a:br>
            <a:r>
              <a:rPr lang="en-US" sz="1600" i="1" dirty="0" smtClean="0">
                <a:ea typeface="ＭＳ Ｐゴシック" pitchFamily="-1" charset="-128"/>
              </a:rPr>
              <a:t>Name some famous scientists. </a:t>
            </a:r>
            <a:br>
              <a:rPr lang="en-US" sz="1600" i="1" dirty="0" smtClean="0">
                <a:ea typeface="ＭＳ Ｐゴシック" pitchFamily="-1" charset="-128"/>
              </a:rPr>
            </a:br>
            <a:r>
              <a:rPr lang="en-US" sz="1600" i="1" dirty="0" smtClean="0">
                <a:ea typeface="ＭＳ Ｐゴシック" pitchFamily="-1" charset="-128"/>
                <a:hlinkClick r:id="rId3"/>
              </a:rPr>
              <a:t>http://www.online-stopwatch.com/rocket-timer</a:t>
            </a:r>
            <a:r>
              <a:rPr lang="en-US" sz="1600" i="1" dirty="0" smtClean="0">
                <a:ea typeface="ＭＳ Ｐゴシック" pitchFamily="-1" charset="-128"/>
              </a:rPr>
              <a:t/>
            </a:r>
            <a:br>
              <a:rPr lang="en-US" sz="1600" i="1" dirty="0" smtClean="0">
                <a:ea typeface="ＭＳ Ｐゴシック" pitchFamily="-1" charset="-128"/>
              </a:rPr>
            </a:br>
            <a:r>
              <a:rPr lang="en-US" sz="1600" i="1" dirty="0" smtClean="0">
                <a:ea typeface="ＭＳ Ｐゴシック" pitchFamily="-1" charset="-128"/>
              </a:rPr>
              <a:t/>
            </a:r>
            <a:br>
              <a:rPr lang="en-US" sz="1600" i="1" dirty="0" smtClean="0">
                <a:ea typeface="ＭＳ Ｐゴシック" pitchFamily="-1" charset="-128"/>
              </a:rPr>
            </a:br>
            <a:r>
              <a:rPr lang="en-US" sz="3200" i="1" dirty="0" smtClean="0">
                <a:ea typeface="ＭＳ Ｐゴシック" pitchFamily="-1" charset="-128"/>
              </a:rPr>
              <a:t>        </a:t>
            </a:r>
            <a:r>
              <a:rPr lang="en-US" dirty="0" smtClean="0">
                <a:ea typeface="ＭＳ Ｐゴシック" pitchFamily="-1" charset="-128"/>
              </a:rPr>
              <a:t/>
            </a:r>
            <a:br>
              <a:rPr lang="en-US" dirty="0" smtClean="0">
                <a:ea typeface="ＭＳ Ｐゴシック" pitchFamily="-1" charset="-128"/>
              </a:rPr>
            </a:br>
            <a:endParaRPr lang="en-US" dirty="0" smtClean="0">
              <a:ea typeface="ＭＳ Ｐゴシック" pitchFamily="-1" charset="-128"/>
            </a:endParaRPr>
          </a:p>
        </p:txBody>
      </p:sp>
      <p:pic>
        <p:nvPicPr>
          <p:cNvPr id="4" name="Picture 3" descr="careers_eng6-8_cover.jpg"/>
          <p:cNvPicPr>
            <a:picLocks noChangeAspect="1"/>
          </p:cNvPicPr>
          <p:nvPr/>
        </p:nvPicPr>
        <p:blipFill>
          <a:blip r:embed="rId4" cstate="print"/>
          <a:stretch>
            <a:fillRect/>
          </a:stretch>
        </p:blipFill>
        <p:spPr>
          <a:xfrm>
            <a:off x="457200" y="1981200"/>
            <a:ext cx="2971800" cy="1981200"/>
          </a:xfrm>
          <a:prstGeom prst="rect">
            <a:avLst/>
          </a:prstGeom>
          <a:ln w="25400">
            <a:solidFill>
              <a:schemeClr val="accent6"/>
            </a:solidFill>
            <a:prstDash val="solid"/>
          </a:ln>
        </p:spPr>
      </p:pic>
      <p:pic>
        <p:nvPicPr>
          <p:cNvPr id="5" name="Picture 4" descr="kelly sampling2.jpg"/>
          <p:cNvPicPr>
            <a:picLocks noChangeAspect="1"/>
          </p:cNvPicPr>
          <p:nvPr/>
        </p:nvPicPr>
        <p:blipFill>
          <a:blip r:embed="rId5" cstate="print"/>
          <a:stretch>
            <a:fillRect/>
          </a:stretch>
        </p:blipFill>
        <p:spPr>
          <a:xfrm>
            <a:off x="6619875" y="1981200"/>
            <a:ext cx="2286000" cy="1757363"/>
          </a:xfrm>
          <a:prstGeom prst="rect">
            <a:avLst/>
          </a:prstGeom>
          <a:ln w="25400">
            <a:solidFill>
              <a:schemeClr val="accent6"/>
            </a:solidFill>
            <a:prstDash val="solid"/>
          </a:ln>
        </p:spPr>
      </p:pic>
      <p:pic>
        <p:nvPicPr>
          <p:cNvPr id="21508" name="Picture 4"/>
          <p:cNvPicPr>
            <a:picLocks noChangeAspect="1" noChangeArrowheads="1"/>
          </p:cNvPicPr>
          <p:nvPr/>
        </p:nvPicPr>
        <p:blipFill>
          <a:blip r:embed="rId6" cstate="print"/>
          <a:srcRect/>
          <a:stretch>
            <a:fillRect/>
          </a:stretch>
        </p:blipFill>
        <p:spPr bwMode="auto">
          <a:xfrm>
            <a:off x="3551238" y="1981200"/>
            <a:ext cx="2925762" cy="4343400"/>
          </a:xfrm>
          <a:prstGeom prst="rect">
            <a:avLst/>
          </a:prstGeom>
          <a:noFill/>
          <a:ln w="25400" cap="flat" cmpd="sng" algn="ctr">
            <a:solidFill>
              <a:schemeClr val="accent6"/>
            </a:solidFill>
            <a:prstDash val="solid"/>
            <a:miter lim="800000"/>
            <a:headEnd/>
            <a:tailEnd/>
          </a:ln>
        </p:spPr>
      </p:pic>
      <p:pic>
        <p:nvPicPr>
          <p:cNvPr id="21509" name="Picture 5"/>
          <p:cNvPicPr>
            <a:picLocks noChangeAspect="1" noChangeArrowheads="1"/>
          </p:cNvPicPr>
          <p:nvPr/>
        </p:nvPicPr>
        <p:blipFill>
          <a:blip r:embed="rId7" cstate="print"/>
          <a:srcRect/>
          <a:stretch>
            <a:fillRect/>
          </a:stretch>
        </p:blipFill>
        <p:spPr bwMode="auto">
          <a:xfrm>
            <a:off x="147638" y="4114800"/>
            <a:ext cx="3281362" cy="2235200"/>
          </a:xfrm>
          <a:prstGeom prst="rect">
            <a:avLst/>
          </a:prstGeom>
          <a:noFill/>
          <a:ln w="25400" cap="flat" cmpd="sng" algn="ctr">
            <a:solidFill>
              <a:schemeClr val="accent6"/>
            </a:solidFill>
            <a:prstDash val="solid"/>
            <a:miter lim="800000"/>
            <a:headEnd/>
            <a:tailEnd/>
          </a:ln>
        </p:spPr>
      </p:pic>
      <p:pic>
        <p:nvPicPr>
          <p:cNvPr id="21511" name="Picture 7"/>
          <p:cNvPicPr>
            <a:picLocks noChangeAspect="1" noChangeArrowheads="1"/>
          </p:cNvPicPr>
          <p:nvPr/>
        </p:nvPicPr>
        <p:blipFill>
          <a:blip r:embed="rId8" cstate="print"/>
          <a:srcRect/>
          <a:stretch>
            <a:fillRect/>
          </a:stretch>
        </p:blipFill>
        <p:spPr bwMode="auto">
          <a:xfrm>
            <a:off x="6619875" y="3886200"/>
            <a:ext cx="2295525" cy="1595438"/>
          </a:xfrm>
          <a:prstGeom prst="rect">
            <a:avLst/>
          </a:prstGeom>
          <a:noFill/>
          <a:ln w="25400" cap="flat" cmpd="sng" algn="ctr">
            <a:solidFill>
              <a:schemeClr val="accent6"/>
            </a:solidFill>
            <a:prstDash val="solid"/>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Notable Hispanic-American Scientists</a:t>
            </a:r>
            <a:endParaRPr lang="en-US" sz="3600" dirty="0"/>
          </a:p>
        </p:txBody>
      </p:sp>
      <p:sp>
        <p:nvSpPr>
          <p:cNvPr id="4" name="Slide Number Placeholder 3"/>
          <p:cNvSpPr>
            <a:spLocks noGrp="1"/>
          </p:cNvSpPr>
          <p:nvPr>
            <p:ph type="sldNum" sz="quarter" idx="10"/>
          </p:nvPr>
        </p:nvSpPr>
        <p:spPr/>
        <p:txBody>
          <a:bodyPr/>
          <a:lstStyle/>
          <a:p>
            <a:fld id="{F38F45CE-8293-4270-92D4-08B8E97B2B28}" type="slidenum">
              <a:rPr lang="en-US" smtClean="0"/>
              <a:pPr/>
              <a:t>5</a:t>
            </a:fld>
            <a:endParaRPr lang="en-US"/>
          </a:p>
        </p:txBody>
      </p:sp>
      <p:pic>
        <p:nvPicPr>
          <p:cNvPr id="5" name="Picture 4" descr="eochoaastronaut.jpg"/>
          <p:cNvPicPr>
            <a:picLocks noChangeAspect="1"/>
          </p:cNvPicPr>
          <p:nvPr/>
        </p:nvPicPr>
        <p:blipFill>
          <a:blip r:embed="rId3" cstate="print"/>
          <a:stretch>
            <a:fillRect/>
          </a:stretch>
        </p:blipFill>
        <p:spPr>
          <a:xfrm>
            <a:off x="1143000" y="3200400"/>
            <a:ext cx="1295400" cy="1710333"/>
          </a:xfrm>
          <a:prstGeom prst="rect">
            <a:avLst/>
          </a:prstGeom>
        </p:spPr>
      </p:pic>
      <p:sp>
        <p:nvSpPr>
          <p:cNvPr id="6" name="TextBox 5"/>
          <p:cNvSpPr txBox="1"/>
          <p:nvPr/>
        </p:nvSpPr>
        <p:spPr>
          <a:xfrm>
            <a:off x="1066800" y="5181600"/>
            <a:ext cx="2133600" cy="707886"/>
          </a:xfrm>
          <a:prstGeom prst="rect">
            <a:avLst/>
          </a:prstGeom>
          <a:noFill/>
        </p:spPr>
        <p:txBody>
          <a:bodyPr wrap="square" rtlCol="0">
            <a:spAutoFit/>
          </a:bodyPr>
          <a:lstStyle/>
          <a:p>
            <a:r>
              <a:rPr lang="en-US" sz="2000" dirty="0" smtClean="0"/>
              <a:t>Ellen Ochoa, Astronaut</a:t>
            </a:r>
            <a:endParaRPr lang="en-US" sz="2000" dirty="0"/>
          </a:p>
        </p:txBody>
      </p:sp>
      <p:sp>
        <p:nvSpPr>
          <p:cNvPr id="7" name="TextBox 6"/>
          <p:cNvSpPr txBox="1"/>
          <p:nvPr/>
        </p:nvSpPr>
        <p:spPr>
          <a:xfrm>
            <a:off x="3048000" y="3505200"/>
            <a:ext cx="5257800" cy="1846659"/>
          </a:xfrm>
          <a:prstGeom prst="rect">
            <a:avLst/>
          </a:prstGeom>
          <a:noFill/>
        </p:spPr>
        <p:txBody>
          <a:bodyPr wrap="square" rtlCol="0">
            <a:spAutoFit/>
          </a:bodyPr>
          <a:lstStyle/>
          <a:p>
            <a:r>
              <a:rPr lang="en-US" sz="1800" dirty="0" smtClean="0"/>
              <a:t>Luis Walter Alvarez, Nobel Prize-winning physicist</a:t>
            </a:r>
          </a:p>
          <a:p>
            <a:r>
              <a:rPr lang="en-US" sz="1800" dirty="0" smtClean="0"/>
              <a:t>Franklin Chang-</a:t>
            </a:r>
            <a:r>
              <a:rPr lang="en-US" sz="1800" dirty="0" err="1" smtClean="0"/>
              <a:t>Dìaz</a:t>
            </a:r>
            <a:r>
              <a:rPr lang="en-US" sz="1800" dirty="0" smtClean="0"/>
              <a:t>, astronaut</a:t>
            </a:r>
          </a:p>
          <a:p>
            <a:r>
              <a:rPr lang="en-US" sz="1800" dirty="0" smtClean="0"/>
              <a:t>Mario Molina, Nobel Prize-winning chemist</a:t>
            </a:r>
          </a:p>
          <a:p>
            <a:r>
              <a:rPr lang="en-US" sz="1800" dirty="0" smtClean="0"/>
              <a:t>Carlos Noriega, astronaut</a:t>
            </a:r>
          </a:p>
          <a:p>
            <a:r>
              <a:rPr lang="en-US" sz="1800" dirty="0" err="1" smtClean="0"/>
              <a:t>Severo</a:t>
            </a:r>
            <a:r>
              <a:rPr lang="en-US" sz="1800" dirty="0" smtClean="0"/>
              <a:t> Ochoa, Nobel Prize-winning biochemist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10"/>
          </p:nvPr>
        </p:nvSpPr>
        <p:spPr>
          <a:noFill/>
        </p:spPr>
        <p:txBody>
          <a:bodyPr/>
          <a:lstStyle/>
          <a:p>
            <a:fld id="{6AA61112-12AB-4DDD-908C-511E10B54C36}" type="slidenum">
              <a:rPr lang="en-US"/>
              <a:pPr/>
              <a:t>6</a:t>
            </a:fld>
            <a:endParaRPr lang="en-US"/>
          </a:p>
        </p:txBody>
      </p:sp>
      <p:sp>
        <p:nvSpPr>
          <p:cNvPr id="23555" name="Rectangle 2"/>
          <p:cNvSpPr>
            <a:spLocks noGrp="1" noChangeArrowheads="1"/>
          </p:cNvSpPr>
          <p:nvPr>
            <p:ph type="title"/>
          </p:nvPr>
        </p:nvSpPr>
        <p:spPr>
          <a:xfrm>
            <a:off x="1600200" y="1524000"/>
            <a:ext cx="6553200" cy="1143000"/>
          </a:xfrm>
        </p:spPr>
        <p:txBody>
          <a:bodyPr/>
          <a:lstStyle/>
          <a:p>
            <a:pPr eaLnBrk="1" hangingPunct="1"/>
            <a:r>
              <a:rPr lang="en-US" sz="3200" b="1" smtClean="0">
                <a:solidFill>
                  <a:schemeClr val="accent2"/>
                </a:solidFill>
                <a:ea typeface="ＭＳ Ｐゴシック" pitchFamily="-1" charset="-128"/>
              </a:rPr>
              <a:t>Encouraging Interest in Science Has Never Been More Important!</a:t>
            </a:r>
            <a:endParaRPr lang="en-US" sz="3200" b="1" smtClean="0">
              <a:solidFill>
                <a:schemeClr val="tx1"/>
              </a:solidFill>
              <a:ea typeface="ＭＳ Ｐゴシック" pitchFamily="-1" charset="-128"/>
            </a:endParaRPr>
          </a:p>
        </p:txBody>
      </p:sp>
      <p:sp>
        <p:nvSpPr>
          <p:cNvPr id="23556" name="Rectangle 3"/>
          <p:cNvSpPr>
            <a:spLocks noGrp="1" noChangeArrowheads="1"/>
          </p:cNvSpPr>
          <p:nvPr>
            <p:ph type="body" idx="1"/>
          </p:nvPr>
        </p:nvSpPr>
        <p:spPr>
          <a:xfrm>
            <a:off x="228600" y="2667000"/>
            <a:ext cx="6096000" cy="4114800"/>
          </a:xfrm>
        </p:spPr>
        <p:txBody>
          <a:bodyPr/>
          <a:lstStyle/>
          <a:p>
            <a:pPr marL="630238" indent="-566738" algn="l">
              <a:lnSpc>
                <a:spcPct val="90000"/>
              </a:lnSpc>
              <a:buFont typeface="Wingdings" charset="2"/>
              <a:buChar char="§"/>
              <a:defRPr/>
            </a:pPr>
            <a:endParaRPr lang="en-US" sz="1600" b="1" dirty="0">
              <a:ea typeface="ＭＳ Ｐゴシック" charset="-128"/>
              <a:cs typeface="ＭＳ Ｐゴシック" charset="-128"/>
            </a:endParaRPr>
          </a:p>
          <a:p>
            <a:pPr marL="347472" indent="-347472" algn="l">
              <a:lnSpc>
                <a:spcPct val="70000"/>
              </a:lnSpc>
              <a:buFont typeface="Wingdings" charset="2"/>
              <a:buChar char="§"/>
              <a:defRPr/>
            </a:pPr>
            <a:r>
              <a:rPr lang="en-US" sz="1600" b="1" dirty="0">
                <a:ea typeface="ＭＳ Ｐゴシック" charset="-128"/>
                <a:cs typeface="ＭＳ Ｐゴシック" charset="-128"/>
              </a:rPr>
              <a:t>To create scientifically literate citizens </a:t>
            </a:r>
          </a:p>
          <a:p>
            <a:pPr marL="347472" indent="-347472" algn="l">
              <a:lnSpc>
                <a:spcPct val="70000"/>
              </a:lnSpc>
              <a:buFont typeface="Wingdings" charset="2"/>
              <a:buNone/>
              <a:defRPr/>
            </a:pPr>
            <a:r>
              <a:rPr lang="en-US" sz="1600" dirty="0">
                <a:ea typeface="ＭＳ Ｐゴシック" charset="-128"/>
                <a:cs typeface="ＭＳ Ｐゴシック" charset="-128"/>
              </a:rPr>
              <a:t>	(to understand important issues) </a:t>
            </a:r>
          </a:p>
          <a:p>
            <a:pPr marL="347472" indent="-347472" algn="l">
              <a:lnSpc>
                <a:spcPct val="70000"/>
              </a:lnSpc>
              <a:buFont typeface="Wingdings" charset="2"/>
              <a:buChar char="§"/>
              <a:defRPr/>
            </a:pPr>
            <a:endParaRPr lang="en-US" sz="1600" dirty="0">
              <a:ea typeface="ＭＳ Ｐゴシック" charset="-128"/>
              <a:cs typeface="ＭＳ Ｐゴシック" charset="-128"/>
            </a:endParaRPr>
          </a:p>
          <a:p>
            <a:pPr marL="347472" indent="-347472" algn="l">
              <a:lnSpc>
                <a:spcPct val="70000"/>
              </a:lnSpc>
              <a:buFont typeface="Wingdings" charset="2"/>
              <a:buChar char="§"/>
              <a:defRPr/>
            </a:pPr>
            <a:r>
              <a:rPr lang="en-US" sz="1600" b="1" dirty="0">
                <a:ea typeface="ＭＳ Ｐゴシック" charset="-128"/>
                <a:cs typeface="ＭＳ Ｐゴシック" charset="-128"/>
              </a:rPr>
              <a:t>To prepare our future workforce</a:t>
            </a:r>
            <a:r>
              <a:rPr lang="en-US" sz="1600" dirty="0">
                <a:ea typeface="ＭＳ Ｐゴシック" charset="-128"/>
                <a:cs typeface="ＭＳ Ｐゴシック" charset="-128"/>
              </a:rPr>
              <a:t> </a:t>
            </a:r>
          </a:p>
          <a:p>
            <a:pPr marL="347472" indent="-347472" algn="l">
              <a:lnSpc>
                <a:spcPct val="70000"/>
              </a:lnSpc>
              <a:buFont typeface="Wingdings" charset="2"/>
              <a:buNone/>
              <a:defRPr/>
            </a:pPr>
            <a:r>
              <a:rPr lang="en-US" sz="1600" dirty="0">
                <a:ea typeface="ＭＳ Ｐゴシック" charset="-128"/>
                <a:cs typeface="ＭＳ Ｐゴシック" charset="-128"/>
              </a:rPr>
              <a:t>	(basic jobs now require technical skills)</a:t>
            </a:r>
          </a:p>
          <a:p>
            <a:pPr marL="347472" indent="-347472" algn="l">
              <a:lnSpc>
                <a:spcPct val="70000"/>
              </a:lnSpc>
              <a:buFont typeface="Wingdings" charset="2"/>
              <a:buNone/>
              <a:defRPr/>
            </a:pPr>
            <a:endParaRPr lang="en-US" sz="1600" dirty="0">
              <a:ea typeface="ＭＳ Ｐゴシック" charset="-128"/>
              <a:cs typeface="ＭＳ Ｐゴシック" charset="-128"/>
            </a:endParaRPr>
          </a:p>
          <a:p>
            <a:pPr marL="347472" indent="-347472" algn="l">
              <a:lnSpc>
                <a:spcPct val="70000"/>
              </a:lnSpc>
              <a:buFont typeface="Wingdings" charset="2"/>
              <a:buChar char="§"/>
              <a:defRPr/>
            </a:pPr>
            <a:r>
              <a:rPr lang="en-US" sz="1600" b="1" dirty="0">
                <a:ea typeface="ＭＳ Ｐゴシック" charset="-128"/>
                <a:cs typeface="ＭＳ Ｐゴシック" charset="-128"/>
              </a:rPr>
              <a:t>To inspire the next generation of </a:t>
            </a:r>
          </a:p>
          <a:p>
            <a:pPr marL="347472" indent="-347472" algn="l">
              <a:lnSpc>
                <a:spcPct val="70000"/>
              </a:lnSpc>
              <a:buFontTx/>
              <a:buNone/>
              <a:defRPr/>
            </a:pPr>
            <a:r>
              <a:rPr lang="en-US" sz="1600" b="1" dirty="0">
                <a:ea typeface="ＭＳ Ｐゴシック" charset="-128"/>
                <a:cs typeface="ＭＳ Ｐゴシック" charset="-128"/>
              </a:rPr>
              <a:t>	scientists and engineers</a:t>
            </a:r>
          </a:p>
          <a:p>
            <a:pPr marL="630238" indent="-566738" algn="l">
              <a:lnSpc>
                <a:spcPct val="90000"/>
              </a:lnSpc>
              <a:buFontTx/>
              <a:buNone/>
              <a:defRPr/>
            </a:pPr>
            <a:endParaRPr lang="en-US" sz="1600" dirty="0">
              <a:ea typeface="ＭＳ Ｐゴシック" charset="-128"/>
              <a:cs typeface="ＭＳ Ｐゴシック" charset="-128"/>
            </a:endParaRPr>
          </a:p>
          <a:p>
            <a:pPr marL="630238" indent="-566738">
              <a:lnSpc>
                <a:spcPct val="90000"/>
              </a:lnSpc>
              <a:buFontTx/>
              <a:buNone/>
              <a:defRPr/>
            </a:pPr>
            <a:r>
              <a:rPr lang="en-US" sz="1800" dirty="0">
                <a:ea typeface="ＭＳ Ｐゴシック" charset="-128"/>
                <a:cs typeface="ＭＳ Ｐゴシック" charset="-128"/>
              </a:rPr>
              <a:t>		</a:t>
            </a:r>
          </a:p>
          <a:p>
            <a:pPr marL="630238" indent="-566738" algn="l">
              <a:lnSpc>
                <a:spcPct val="90000"/>
              </a:lnSpc>
              <a:buFontTx/>
              <a:buNone/>
              <a:defRPr/>
            </a:pPr>
            <a:r>
              <a:rPr lang="en-US" sz="1800" dirty="0">
                <a:ea typeface="ＭＳ Ｐゴシック" charset="-128"/>
                <a:cs typeface="ＭＳ Ｐゴシック" charset="-128"/>
              </a:rPr>
              <a:t>         </a:t>
            </a:r>
          </a:p>
        </p:txBody>
      </p:sp>
      <p:pic>
        <p:nvPicPr>
          <p:cNvPr id="23557" name="Picture 7" descr="p16 Boehm_021103DG-16"/>
          <p:cNvPicPr>
            <a:picLocks noChangeAspect="1" noChangeArrowheads="1"/>
          </p:cNvPicPr>
          <p:nvPr/>
        </p:nvPicPr>
        <p:blipFill>
          <a:blip r:embed="rId3" cstate="print"/>
          <a:srcRect/>
          <a:stretch>
            <a:fillRect/>
          </a:stretch>
        </p:blipFill>
        <p:spPr bwMode="auto">
          <a:xfrm>
            <a:off x="4730750" y="2971800"/>
            <a:ext cx="3879850" cy="2514600"/>
          </a:xfrm>
          <a:prstGeom prst="rect">
            <a:avLst/>
          </a:prstGeom>
          <a:noFill/>
          <a:ln w="25400">
            <a:solidFill>
              <a:srgbClr val="00008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0" y="76200"/>
            <a:ext cx="9144000" cy="655638"/>
          </a:xfrm>
          <a:solidFill>
            <a:schemeClr val="accent3"/>
          </a:solidFill>
        </p:spPr>
        <p:txBody>
          <a:bodyPr>
            <a:normAutofit fontScale="90000"/>
          </a:bodyPr>
          <a:lstStyle/>
          <a:p>
            <a:pPr algn="l"/>
            <a:r>
              <a:rPr lang="en-US" dirty="0" smtClean="0"/>
              <a:t>Hot Jobs in STEM</a:t>
            </a:r>
          </a:p>
        </p:txBody>
      </p:sp>
      <p:sp>
        <p:nvSpPr>
          <p:cNvPr id="4" name="Slide Number Placeholder 5"/>
          <p:cNvSpPr>
            <a:spLocks noGrp="1"/>
          </p:cNvSpPr>
          <p:nvPr>
            <p:ph type="sldNum" sz="quarter" idx="4294967295"/>
          </p:nvPr>
        </p:nvSpPr>
        <p:spPr>
          <a:xfrm>
            <a:off x="8229600" y="6473952"/>
            <a:ext cx="758952" cy="246888"/>
          </a:xfrm>
          <a:prstGeom prst="rect">
            <a:avLst/>
          </a:prstGeom>
        </p:spPr>
        <p:txBody>
          <a:bodyPr/>
          <a:lstStyle/>
          <a:p>
            <a:pPr>
              <a:defRPr/>
            </a:pPr>
            <a:fld id="{36369F18-1EB5-4EA1-96CB-74BF411D505C}" type="slidenum">
              <a:rPr lang="en-US"/>
              <a:pPr>
                <a:defRPr/>
              </a:pPr>
              <a:t>7</a:t>
            </a:fld>
            <a:endParaRPr lang="en-US" dirty="0"/>
          </a:p>
        </p:txBody>
      </p:sp>
      <p:graphicFrame>
        <p:nvGraphicFramePr>
          <p:cNvPr id="9" name="Table 8"/>
          <p:cNvGraphicFramePr>
            <a:graphicFrameLocks noGrp="1"/>
          </p:cNvGraphicFramePr>
          <p:nvPr/>
        </p:nvGraphicFramePr>
        <p:xfrm>
          <a:off x="0" y="685795"/>
          <a:ext cx="9144000" cy="5791214"/>
        </p:xfrm>
        <a:graphic>
          <a:graphicData uri="http://schemas.openxmlformats.org/drawingml/2006/table">
            <a:tbl>
              <a:tblPr firstRow="1" bandRow="1">
                <a:tableStyleId>{5C22544A-7EE6-4342-B048-85BDC9FD1C3A}</a:tableStyleId>
              </a:tblPr>
              <a:tblGrid>
                <a:gridCol w="5708860"/>
                <a:gridCol w="1645826"/>
                <a:gridCol w="1789314"/>
              </a:tblGrid>
              <a:tr h="345227">
                <a:tc>
                  <a:txBody>
                    <a:bodyPr/>
                    <a:lstStyle/>
                    <a:p>
                      <a:pPr algn="l" fontAlgn="b"/>
                      <a:r>
                        <a:rPr lang="en-US" sz="1400" b="1" i="0" u="none" strike="noStrike" dirty="0">
                          <a:solidFill>
                            <a:schemeClr val="bg1"/>
                          </a:solidFill>
                          <a:latin typeface="Calibri"/>
                        </a:rPr>
                        <a:t>Occupation</a:t>
                      </a:r>
                    </a:p>
                  </a:txBody>
                  <a:tcPr marL="9525" marR="9525" marT="9525" marB="0" anchor="b"/>
                </a:tc>
                <a:tc>
                  <a:txBody>
                    <a:bodyPr/>
                    <a:lstStyle/>
                    <a:p>
                      <a:pPr algn="l" fontAlgn="b"/>
                      <a:r>
                        <a:rPr lang="en-US" sz="1400" b="1" i="0" u="none" strike="noStrike" dirty="0">
                          <a:solidFill>
                            <a:schemeClr val="bg1"/>
                          </a:solidFill>
                          <a:latin typeface="Calibri"/>
                        </a:rPr>
                        <a:t>Median Pay, 2011</a:t>
                      </a:r>
                    </a:p>
                  </a:txBody>
                  <a:tcPr marL="9525" marR="9525" marT="9525" marB="0" anchor="b"/>
                </a:tc>
                <a:tc>
                  <a:txBody>
                    <a:bodyPr/>
                    <a:lstStyle/>
                    <a:p>
                      <a:pPr algn="l" fontAlgn="b"/>
                      <a:r>
                        <a:rPr lang="en-US" sz="1400" b="1" i="0" u="none" strike="noStrike" dirty="0">
                          <a:solidFill>
                            <a:schemeClr val="bg1"/>
                          </a:solidFill>
                          <a:latin typeface="Calibri"/>
                        </a:rPr>
                        <a:t>Growth, 2010-2020</a:t>
                      </a:r>
                    </a:p>
                  </a:txBody>
                  <a:tcPr marL="9525" marR="9525" marT="9525" marB="0" anchor="b"/>
                </a:tc>
              </a:tr>
              <a:tr h="274413">
                <a:tc>
                  <a:txBody>
                    <a:bodyPr/>
                    <a:lstStyle/>
                    <a:p>
                      <a:pPr algn="l" fontAlgn="b"/>
                      <a:r>
                        <a:rPr lang="en-US" sz="1100" b="0" i="0" u="none" strike="noStrike" dirty="0">
                          <a:solidFill>
                            <a:srgbClr val="000000"/>
                          </a:solidFill>
                          <a:latin typeface="Calibri"/>
                        </a:rPr>
                        <a:t>Biomedical Engineers</a:t>
                      </a:r>
                    </a:p>
                  </a:txBody>
                  <a:tcPr marL="9525" marR="9525" marT="9525" marB="0" anchor="b"/>
                </a:tc>
                <a:tc>
                  <a:txBody>
                    <a:bodyPr/>
                    <a:lstStyle/>
                    <a:p>
                      <a:pPr algn="ctr" fontAlgn="b"/>
                      <a:r>
                        <a:rPr lang="en-US" sz="1100" b="0" i="0" u="none" strike="noStrike" dirty="0">
                          <a:solidFill>
                            <a:srgbClr val="000000"/>
                          </a:solidFill>
                          <a:latin typeface="Calibri"/>
                        </a:rPr>
                        <a:t>$81,540 </a:t>
                      </a:r>
                    </a:p>
                  </a:txBody>
                  <a:tcPr marL="9525" marR="9525" marT="9525" marB="0" anchor="b"/>
                </a:tc>
                <a:tc>
                  <a:txBody>
                    <a:bodyPr/>
                    <a:lstStyle/>
                    <a:p>
                      <a:pPr algn="ctr" fontAlgn="b"/>
                      <a:r>
                        <a:rPr lang="en-US" sz="1100" b="0" i="0" u="none" strike="noStrike" dirty="0">
                          <a:solidFill>
                            <a:srgbClr val="000000"/>
                          </a:solidFill>
                          <a:latin typeface="Calibri"/>
                        </a:rPr>
                        <a:t>62%</a:t>
                      </a:r>
                    </a:p>
                  </a:txBody>
                  <a:tcPr marL="9525" marR="9525" marT="9525" marB="0" anchor="b"/>
                </a:tc>
              </a:tr>
              <a:tr h="232140">
                <a:tc>
                  <a:txBody>
                    <a:bodyPr/>
                    <a:lstStyle/>
                    <a:p>
                      <a:pPr algn="l" fontAlgn="b"/>
                      <a:r>
                        <a:rPr lang="en-US" sz="1100" b="0" i="0" u="none" strike="noStrike" dirty="0">
                          <a:solidFill>
                            <a:srgbClr val="000000"/>
                          </a:solidFill>
                          <a:latin typeface="Calibri"/>
                        </a:rPr>
                        <a:t>Medical Scientists</a:t>
                      </a:r>
                    </a:p>
                  </a:txBody>
                  <a:tcPr marL="9525" marR="9525" marT="9525" marB="0" anchor="b"/>
                </a:tc>
                <a:tc>
                  <a:txBody>
                    <a:bodyPr/>
                    <a:lstStyle/>
                    <a:p>
                      <a:pPr algn="ctr" fontAlgn="b"/>
                      <a:r>
                        <a:rPr lang="en-US" sz="1100" b="0" i="0" u="none" strike="noStrike" dirty="0">
                          <a:solidFill>
                            <a:srgbClr val="000000"/>
                          </a:solidFill>
                          <a:latin typeface="Calibri"/>
                        </a:rPr>
                        <a:t>$76,700 </a:t>
                      </a:r>
                    </a:p>
                  </a:txBody>
                  <a:tcPr marL="9525" marR="9525" marT="9525" marB="0" anchor="b"/>
                </a:tc>
                <a:tc>
                  <a:txBody>
                    <a:bodyPr/>
                    <a:lstStyle/>
                    <a:p>
                      <a:pPr algn="ctr" fontAlgn="b"/>
                      <a:r>
                        <a:rPr lang="en-US" sz="1100" b="0" i="0" u="none" strike="noStrike" dirty="0">
                          <a:solidFill>
                            <a:srgbClr val="000000"/>
                          </a:solidFill>
                          <a:latin typeface="Calibri"/>
                        </a:rPr>
                        <a:t>36%</a:t>
                      </a:r>
                    </a:p>
                  </a:txBody>
                  <a:tcPr marL="9525" marR="9525" marT="9525" marB="0" anchor="b"/>
                </a:tc>
              </a:tr>
              <a:tr h="274413">
                <a:tc>
                  <a:txBody>
                    <a:bodyPr/>
                    <a:lstStyle/>
                    <a:p>
                      <a:pPr algn="l" fontAlgn="b"/>
                      <a:r>
                        <a:rPr lang="en-US" sz="1100" b="0" i="0" u="none" strike="noStrike" dirty="0">
                          <a:solidFill>
                            <a:srgbClr val="000000"/>
                          </a:solidFill>
                          <a:latin typeface="Calibri"/>
                        </a:rPr>
                        <a:t>Geographers</a:t>
                      </a:r>
                    </a:p>
                  </a:txBody>
                  <a:tcPr marL="9525" marR="9525" marT="9525" marB="0" anchor="b"/>
                </a:tc>
                <a:tc>
                  <a:txBody>
                    <a:bodyPr/>
                    <a:lstStyle/>
                    <a:p>
                      <a:pPr algn="ctr" fontAlgn="b"/>
                      <a:r>
                        <a:rPr lang="en-US" sz="1100" b="0" i="0" u="none" strike="noStrike" dirty="0">
                          <a:solidFill>
                            <a:srgbClr val="000000"/>
                          </a:solidFill>
                          <a:latin typeface="Calibri"/>
                        </a:rPr>
                        <a:t>$72,800 </a:t>
                      </a:r>
                    </a:p>
                  </a:txBody>
                  <a:tcPr marL="9525" marR="9525" marT="9525" marB="0" anchor="b"/>
                </a:tc>
                <a:tc>
                  <a:txBody>
                    <a:bodyPr/>
                    <a:lstStyle/>
                    <a:p>
                      <a:pPr algn="ctr" fontAlgn="b"/>
                      <a:r>
                        <a:rPr lang="en-US" sz="1100" b="0" i="0" u="none" strike="noStrike" dirty="0">
                          <a:solidFill>
                            <a:srgbClr val="000000"/>
                          </a:solidFill>
                          <a:latin typeface="Calibri"/>
                        </a:rPr>
                        <a:t>35%</a:t>
                      </a:r>
                    </a:p>
                  </a:txBody>
                  <a:tcPr marL="9525" marR="9525" marT="9525" marB="0" anchor="b"/>
                </a:tc>
              </a:tr>
              <a:tr h="274413">
                <a:tc>
                  <a:txBody>
                    <a:bodyPr/>
                    <a:lstStyle/>
                    <a:p>
                      <a:pPr algn="l" fontAlgn="b"/>
                      <a:r>
                        <a:rPr lang="en-US" sz="1100" b="0" i="0" u="none" strike="noStrike" dirty="0">
                          <a:solidFill>
                            <a:srgbClr val="000000"/>
                          </a:solidFill>
                          <a:latin typeface="Calibri"/>
                        </a:rPr>
                        <a:t>Database Administrators</a:t>
                      </a:r>
                    </a:p>
                  </a:txBody>
                  <a:tcPr marL="9525" marR="9525" marT="9525" marB="0" anchor="b"/>
                </a:tc>
                <a:tc>
                  <a:txBody>
                    <a:bodyPr/>
                    <a:lstStyle/>
                    <a:p>
                      <a:pPr algn="ctr" fontAlgn="b"/>
                      <a:r>
                        <a:rPr lang="en-US" sz="1100" b="0" i="0" u="none" strike="noStrike" dirty="0">
                          <a:solidFill>
                            <a:srgbClr val="000000"/>
                          </a:solidFill>
                          <a:latin typeface="Calibri"/>
                        </a:rPr>
                        <a:t>$73,490 </a:t>
                      </a:r>
                    </a:p>
                  </a:txBody>
                  <a:tcPr marL="9525" marR="9525" marT="9525" marB="0" anchor="b"/>
                </a:tc>
                <a:tc>
                  <a:txBody>
                    <a:bodyPr/>
                    <a:lstStyle/>
                    <a:p>
                      <a:pPr algn="ctr" fontAlgn="b"/>
                      <a:r>
                        <a:rPr lang="en-US" sz="1100" b="0" i="0" u="none" strike="noStrike" dirty="0">
                          <a:solidFill>
                            <a:srgbClr val="000000"/>
                          </a:solidFill>
                          <a:latin typeface="Calibri"/>
                        </a:rPr>
                        <a:t>31%</a:t>
                      </a:r>
                    </a:p>
                  </a:txBody>
                  <a:tcPr marL="9525" marR="9525" marT="9525" marB="0" anchor="b"/>
                </a:tc>
              </a:tr>
              <a:tr h="274413">
                <a:tc>
                  <a:txBody>
                    <a:bodyPr/>
                    <a:lstStyle/>
                    <a:p>
                      <a:pPr algn="l" fontAlgn="b"/>
                      <a:r>
                        <a:rPr lang="en-US" sz="1100" b="0" i="0" u="none" strike="noStrike" dirty="0">
                          <a:solidFill>
                            <a:srgbClr val="000000"/>
                          </a:solidFill>
                          <a:latin typeface="Calibri"/>
                        </a:rPr>
                        <a:t>Biochemists and Biophysicists</a:t>
                      </a:r>
                    </a:p>
                  </a:txBody>
                  <a:tcPr marL="9525" marR="9525" marT="9525" marB="0" anchor="b"/>
                </a:tc>
                <a:tc>
                  <a:txBody>
                    <a:bodyPr/>
                    <a:lstStyle/>
                    <a:p>
                      <a:pPr algn="ctr" fontAlgn="b"/>
                      <a:r>
                        <a:rPr lang="en-US" sz="1100" b="0" i="0" u="none" strike="noStrike" dirty="0">
                          <a:solidFill>
                            <a:srgbClr val="000000"/>
                          </a:solidFill>
                          <a:latin typeface="Calibri"/>
                        </a:rPr>
                        <a:t>$79,390 </a:t>
                      </a:r>
                    </a:p>
                  </a:txBody>
                  <a:tcPr marL="9525" marR="9525" marT="9525" marB="0" anchor="b"/>
                </a:tc>
                <a:tc>
                  <a:txBody>
                    <a:bodyPr/>
                    <a:lstStyle/>
                    <a:p>
                      <a:pPr algn="ctr" fontAlgn="b"/>
                      <a:r>
                        <a:rPr lang="en-US" sz="1100" b="0" i="0" u="none" strike="noStrike" dirty="0">
                          <a:solidFill>
                            <a:srgbClr val="000000"/>
                          </a:solidFill>
                          <a:latin typeface="Calibri"/>
                        </a:rPr>
                        <a:t>31%</a:t>
                      </a:r>
                    </a:p>
                  </a:txBody>
                  <a:tcPr marL="9525" marR="9525" marT="9525" marB="0" anchor="b"/>
                </a:tc>
              </a:tr>
              <a:tr h="274413">
                <a:tc>
                  <a:txBody>
                    <a:bodyPr/>
                    <a:lstStyle/>
                    <a:p>
                      <a:pPr algn="l" fontAlgn="b"/>
                      <a:r>
                        <a:rPr lang="en-US" sz="1100" b="0" i="0" u="none" strike="noStrike" dirty="0">
                          <a:solidFill>
                            <a:srgbClr val="000000"/>
                          </a:solidFill>
                          <a:latin typeface="Calibri"/>
                        </a:rPr>
                        <a:t>Software Developers</a:t>
                      </a:r>
                    </a:p>
                  </a:txBody>
                  <a:tcPr marL="9525" marR="9525" marT="9525" marB="0" anchor="b"/>
                </a:tc>
                <a:tc>
                  <a:txBody>
                    <a:bodyPr/>
                    <a:lstStyle/>
                    <a:p>
                      <a:pPr algn="ctr" fontAlgn="b"/>
                      <a:r>
                        <a:rPr lang="en-US" sz="1100" b="0" i="0" u="none" strike="noStrike" dirty="0">
                          <a:solidFill>
                            <a:srgbClr val="000000"/>
                          </a:solidFill>
                          <a:latin typeface="Calibri"/>
                        </a:rPr>
                        <a:t>$90,530 </a:t>
                      </a:r>
                    </a:p>
                  </a:txBody>
                  <a:tcPr marL="9525" marR="9525" marT="9525" marB="0" anchor="b"/>
                </a:tc>
                <a:tc>
                  <a:txBody>
                    <a:bodyPr/>
                    <a:lstStyle/>
                    <a:p>
                      <a:pPr algn="ctr" fontAlgn="b"/>
                      <a:r>
                        <a:rPr lang="en-US" sz="1100" b="0" i="0" u="none" strike="noStrike" dirty="0">
                          <a:solidFill>
                            <a:srgbClr val="000000"/>
                          </a:solidFill>
                          <a:latin typeface="Calibri"/>
                        </a:rPr>
                        <a:t>30%</a:t>
                      </a:r>
                    </a:p>
                  </a:txBody>
                  <a:tcPr marL="9525" marR="9525" marT="9525" marB="0" anchor="b"/>
                </a:tc>
              </a:tr>
              <a:tr h="274413">
                <a:tc>
                  <a:txBody>
                    <a:bodyPr/>
                    <a:lstStyle/>
                    <a:p>
                      <a:pPr algn="l" fontAlgn="b"/>
                      <a:r>
                        <a:rPr lang="en-US" sz="1100" b="0" i="0" u="none" strike="noStrike" dirty="0">
                          <a:solidFill>
                            <a:srgbClr val="000000"/>
                          </a:solidFill>
                          <a:latin typeface="Calibri"/>
                        </a:rPr>
                        <a:t>Network and Computer Systems Administrators</a:t>
                      </a:r>
                    </a:p>
                  </a:txBody>
                  <a:tcPr marL="9525" marR="9525" marT="9525" marB="0" anchor="b"/>
                </a:tc>
                <a:tc>
                  <a:txBody>
                    <a:bodyPr/>
                    <a:lstStyle/>
                    <a:p>
                      <a:pPr algn="ctr" fontAlgn="b"/>
                      <a:r>
                        <a:rPr lang="en-US" sz="1100" b="0" i="0" u="none" strike="noStrike" dirty="0">
                          <a:solidFill>
                            <a:srgbClr val="000000"/>
                          </a:solidFill>
                          <a:latin typeface="Calibri"/>
                        </a:rPr>
                        <a:t>$69,160 </a:t>
                      </a:r>
                    </a:p>
                  </a:txBody>
                  <a:tcPr marL="9525" marR="9525" marT="9525" marB="0" anchor="b"/>
                </a:tc>
                <a:tc>
                  <a:txBody>
                    <a:bodyPr/>
                    <a:lstStyle/>
                    <a:p>
                      <a:pPr algn="ctr" fontAlgn="b"/>
                      <a:r>
                        <a:rPr lang="en-US" sz="1100" b="0" i="0" u="none" strike="noStrike" dirty="0">
                          <a:solidFill>
                            <a:srgbClr val="000000"/>
                          </a:solidFill>
                          <a:latin typeface="Calibri"/>
                        </a:rPr>
                        <a:t>28%</a:t>
                      </a:r>
                    </a:p>
                  </a:txBody>
                  <a:tcPr marL="9525" marR="9525" marT="9525" marB="0" anchor="b"/>
                </a:tc>
              </a:tr>
              <a:tr h="274413">
                <a:tc>
                  <a:txBody>
                    <a:bodyPr/>
                    <a:lstStyle/>
                    <a:p>
                      <a:pPr algn="l" fontAlgn="b"/>
                      <a:r>
                        <a:rPr lang="en-US" sz="1100" b="0" i="0" u="none" strike="noStrike" dirty="0">
                          <a:solidFill>
                            <a:srgbClr val="000000"/>
                          </a:solidFill>
                          <a:latin typeface="Calibri"/>
                        </a:rPr>
                        <a:t>Surveyors</a:t>
                      </a:r>
                    </a:p>
                  </a:txBody>
                  <a:tcPr marL="9525" marR="9525" marT="9525" marB="0" anchor="b"/>
                </a:tc>
                <a:tc>
                  <a:txBody>
                    <a:bodyPr/>
                    <a:lstStyle/>
                    <a:p>
                      <a:pPr algn="ctr" fontAlgn="b"/>
                      <a:r>
                        <a:rPr lang="en-US" sz="1100" b="0" i="0" u="none" strike="noStrike" dirty="0">
                          <a:solidFill>
                            <a:srgbClr val="000000"/>
                          </a:solidFill>
                          <a:latin typeface="Calibri"/>
                        </a:rPr>
                        <a:t>$54,880 </a:t>
                      </a:r>
                    </a:p>
                  </a:txBody>
                  <a:tcPr marL="9525" marR="9525" marT="9525" marB="0" anchor="b"/>
                </a:tc>
                <a:tc>
                  <a:txBody>
                    <a:bodyPr/>
                    <a:lstStyle/>
                    <a:p>
                      <a:pPr algn="ctr" fontAlgn="b"/>
                      <a:r>
                        <a:rPr lang="en-US" sz="1100" b="0" i="0" u="none" strike="noStrike">
                          <a:solidFill>
                            <a:srgbClr val="000000"/>
                          </a:solidFill>
                          <a:latin typeface="Calibri"/>
                        </a:rPr>
                        <a:t>25%</a:t>
                      </a:r>
                    </a:p>
                  </a:txBody>
                  <a:tcPr marL="9525" marR="9525" marT="9525" marB="0" anchor="b"/>
                </a:tc>
              </a:tr>
              <a:tr h="274413">
                <a:tc>
                  <a:txBody>
                    <a:bodyPr/>
                    <a:lstStyle/>
                    <a:p>
                      <a:pPr algn="l" fontAlgn="b"/>
                      <a:r>
                        <a:rPr lang="en-US" sz="1100" b="0" i="0" u="none" strike="noStrike">
                          <a:solidFill>
                            <a:srgbClr val="000000"/>
                          </a:solidFill>
                          <a:latin typeface="Calibri"/>
                        </a:rPr>
                        <a:t>Environmental Engineering Technicians</a:t>
                      </a:r>
                    </a:p>
                  </a:txBody>
                  <a:tcPr marL="9525" marR="9525" marT="9525" marB="0" anchor="b"/>
                </a:tc>
                <a:tc>
                  <a:txBody>
                    <a:bodyPr/>
                    <a:lstStyle/>
                    <a:p>
                      <a:pPr algn="ctr" fontAlgn="b"/>
                      <a:r>
                        <a:rPr lang="en-US" sz="1100" b="0" i="0" u="none" strike="noStrike" dirty="0">
                          <a:solidFill>
                            <a:srgbClr val="000000"/>
                          </a:solidFill>
                          <a:latin typeface="Calibri"/>
                        </a:rPr>
                        <a:t>$43,390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Architects</a:t>
                      </a:r>
                    </a:p>
                  </a:txBody>
                  <a:tcPr marL="9525" marR="9525" marT="9525" marB="0" anchor="b"/>
                </a:tc>
                <a:tc>
                  <a:txBody>
                    <a:bodyPr/>
                    <a:lstStyle/>
                    <a:p>
                      <a:pPr algn="ctr" fontAlgn="b"/>
                      <a:r>
                        <a:rPr lang="en-US" sz="1100" b="0" i="0" u="none" strike="noStrike" dirty="0">
                          <a:solidFill>
                            <a:srgbClr val="000000"/>
                          </a:solidFill>
                          <a:latin typeface="Calibri"/>
                        </a:rPr>
                        <a:t>$72,550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Environmental Science and Protection Technicians</a:t>
                      </a:r>
                    </a:p>
                  </a:txBody>
                  <a:tcPr marL="9525" marR="9525" marT="9525" marB="0" anchor="b"/>
                </a:tc>
                <a:tc>
                  <a:txBody>
                    <a:bodyPr/>
                    <a:lstStyle/>
                    <a:p>
                      <a:pPr algn="ctr" fontAlgn="b"/>
                      <a:r>
                        <a:rPr lang="en-US" sz="1100" b="0" i="0" u="none" strike="noStrike" dirty="0">
                          <a:solidFill>
                            <a:srgbClr val="000000"/>
                          </a:solidFill>
                          <a:latin typeface="Calibri"/>
                        </a:rPr>
                        <a:t>$41,380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Epidemiologists</a:t>
                      </a:r>
                    </a:p>
                  </a:txBody>
                  <a:tcPr marL="9525" marR="9525" marT="9525" marB="0" anchor="b"/>
                </a:tc>
                <a:tc>
                  <a:txBody>
                    <a:bodyPr/>
                    <a:lstStyle/>
                    <a:p>
                      <a:pPr algn="ctr" fontAlgn="b"/>
                      <a:r>
                        <a:rPr lang="en-US" sz="1100" b="0" i="0" u="none" strike="noStrike" dirty="0">
                          <a:solidFill>
                            <a:srgbClr val="000000"/>
                          </a:solidFill>
                          <a:latin typeface="Calibri"/>
                        </a:rPr>
                        <a:t>$63,010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Survey Researchers</a:t>
                      </a:r>
                    </a:p>
                  </a:txBody>
                  <a:tcPr marL="9525" marR="9525" marT="9525" marB="0" anchor="b"/>
                </a:tc>
                <a:tc>
                  <a:txBody>
                    <a:bodyPr/>
                    <a:lstStyle/>
                    <a:p>
                      <a:pPr algn="ctr" fontAlgn="b"/>
                      <a:r>
                        <a:rPr lang="en-US" sz="1100" b="0" i="0" u="none" strike="noStrike" dirty="0">
                          <a:solidFill>
                            <a:srgbClr val="000000"/>
                          </a:solidFill>
                          <a:latin typeface="Calibri"/>
                        </a:rPr>
                        <a:t>$36,050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Information Security Analysts, Web Developers, and Computer Network Architects</a:t>
                      </a:r>
                    </a:p>
                  </a:txBody>
                  <a:tcPr marL="9525" marR="9525" marT="9525" marB="0" anchor="b"/>
                </a:tc>
                <a:tc>
                  <a:txBody>
                    <a:bodyPr/>
                    <a:lstStyle/>
                    <a:p>
                      <a:pPr algn="ctr" fontAlgn="b"/>
                      <a:r>
                        <a:rPr lang="en-US" sz="1100" b="0" i="0" u="none" strike="noStrike" dirty="0">
                          <a:solidFill>
                            <a:srgbClr val="000000"/>
                          </a:solidFill>
                          <a:latin typeface="Calibri"/>
                        </a:rPr>
                        <a:t>$75,660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dirty="0">
                          <a:solidFill>
                            <a:srgbClr val="000000"/>
                          </a:solidFill>
                          <a:latin typeface="Calibri"/>
                        </a:rPr>
                        <a:t>Computer Systems Analysts</a:t>
                      </a:r>
                    </a:p>
                  </a:txBody>
                  <a:tcPr marL="9525" marR="9525" marT="9525" marB="0" anchor="b"/>
                </a:tc>
                <a:tc>
                  <a:txBody>
                    <a:bodyPr/>
                    <a:lstStyle/>
                    <a:p>
                      <a:pPr algn="ctr" fontAlgn="b"/>
                      <a:r>
                        <a:rPr lang="en-US" sz="1100" b="0" i="0" u="none" strike="noStrike" dirty="0">
                          <a:solidFill>
                            <a:srgbClr val="000000"/>
                          </a:solidFill>
                          <a:latin typeface="Calibri"/>
                        </a:rPr>
                        <a:t>$77,740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a:solidFill>
                            <a:srgbClr val="000000"/>
                          </a:solidFill>
                          <a:latin typeface="Calibri"/>
                        </a:rPr>
                        <a:t>Cartographers and Photogrammetrists</a:t>
                      </a:r>
                    </a:p>
                  </a:txBody>
                  <a:tcPr marL="9525" marR="9525" marT="9525" marB="0" anchor="b"/>
                </a:tc>
                <a:tc>
                  <a:txBody>
                    <a:bodyPr/>
                    <a:lstStyle/>
                    <a:p>
                      <a:pPr algn="ctr" fontAlgn="b"/>
                      <a:r>
                        <a:rPr lang="en-US" sz="1100" b="0" i="0" u="none" strike="noStrike" dirty="0">
                          <a:solidFill>
                            <a:srgbClr val="000000"/>
                          </a:solidFill>
                          <a:latin typeface="Calibri"/>
                        </a:rPr>
                        <a:t>$54,510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a:solidFill>
                            <a:srgbClr val="000000"/>
                          </a:solidFill>
                          <a:latin typeface="Calibri"/>
                        </a:rPr>
                        <a:t>Environmental Engineers</a:t>
                      </a:r>
                    </a:p>
                  </a:txBody>
                  <a:tcPr marL="9525" marR="9525" marT="9525" marB="0" anchor="b"/>
                </a:tc>
                <a:tc>
                  <a:txBody>
                    <a:bodyPr/>
                    <a:lstStyle/>
                    <a:p>
                      <a:pPr algn="ctr" fontAlgn="b"/>
                      <a:r>
                        <a:rPr lang="en-US" sz="1100" b="0" i="0" u="none" strike="noStrike" dirty="0">
                          <a:solidFill>
                            <a:srgbClr val="000000"/>
                          </a:solidFill>
                          <a:latin typeface="Calibri"/>
                        </a:rPr>
                        <a:t>$78,740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a:solidFill>
                            <a:srgbClr val="000000"/>
                          </a:solidFill>
                          <a:latin typeface="Calibri"/>
                        </a:rPr>
                        <a:t>Psychologists</a:t>
                      </a:r>
                    </a:p>
                  </a:txBody>
                  <a:tcPr marL="9525" marR="9525" marT="9525" marB="0" anchor="b"/>
                </a:tc>
                <a:tc>
                  <a:txBody>
                    <a:bodyPr/>
                    <a:lstStyle/>
                    <a:p>
                      <a:pPr algn="ctr" fontAlgn="b"/>
                      <a:r>
                        <a:rPr lang="en-US" sz="1100" b="0" i="0" u="none" strike="noStrike" dirty="0">
                          <a:solidFill>
                            <a:srgbClr val="000000"/>
                          </a:solidFill>
                          <a:latin typeface="Calibri"/>
                        </a:rPr>
                        <a:t>$68,640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a:solidFill>
                            <a:srgbClr val="000000"/>
                          </a:solidFill>
                          <a:latin typeface="Calibri"/>
                        </a:rPr>
                        <a:t>Anthropologists and Archeologists</a:t>
                      </a:r>
                    </a:p>
                  </a:txBody>
                  <a:tcPr marL="9525" marR="9525" marT="9525" marB="0" anchor="b"/>
                </a:tc>
                <a:tc>
                  <a:txBody>
                    <a:bodyPr/>
                    <a:lstStyle/>
                    <a:p>
                      <a:pPr algn="ctr" fontAlgn="b"/>
                      <a:r>
                        <a:rPr lang="en-US" sz="1100" b="0" i="0" u="none" strike="noStrike" dirty="0">
                          <a:solidFill>
                            <a:srgbClr val="000000"/>
                          </a:solidFill>
                          <a:latin typeface="Calibri"/>
                        </a:rPr>
                        <a:t>$54,230 </a:t>
                      </a:r>
                    </a:p>
                  </a:txBody>
                  <a:tcPr marL="9525" marR="9525" marT="9525" marB="0" anchor="b"/>
                </a:tc>
                <a:tc>
                  <a:txBody>
                    <a:bodyPr/>
                    <a:lstStyle/>
                    <a:p>
                      <a:pPr algn="ctr" fontAlgn="b"/>
                      <a:r>
                        <a:rPr lang="en-US" sz="1100" b="0" i="0" u="none" strike="noStrike" dirty="0">
                          <a:solidFill>
                            <a:srgbClr val="000000"/>
                          </a:solidFill>
                          <a:latin typeface="Calibri"/>
                        </a:rPr>
                        <a:t>21%</a:t>
                      </a:r>
                    </a:p>
                  </a:txBody>
                  <a:tcPr marL="9525" marR="9525" marT="9525" marB="0" anchor="b"/>
                </a:tc>
              </a:tr>
              <a:tr h="274413">
                <a:tc>
                  <a:txBody>
                    <a:bodyPr/>
                    <a:lstStyle/>
                    <a:p>
                      <a:pPr algn="l" fontAlgn="b"/>
                      <a:r>
                        <a:rPr lang="en-US" sz="1100" b="0" i="0" u="none" strike="noStrike" dirty="0">
                          <a:solidFill>
                            <a:srgbClr val="000000"/>
                          </a:solidFill>
                          <a:latin typeface="Calibri"/>
                        </a:rPr>
                        <a:t>Geoscientists</a:t>
                      </a:r>
                    </a:p>
                  </a:txBody>
                  <a:tcPr marL="9525" marR="9525" marT="9525" marB="0" anchor="b"/>
                </a:tc>
                <a:tc>
                  <a:txBody>
                    <a:bodyPr/>
                    <a:lstStyle/>
                    <a:p>
                      <a:pPr algn="ctr" fontAlgn="b"/>
                      <a:r>
                        <a:rPr lang="en-US" sz="1100" b="0" i="0" u="none" strike="noStrike" dirty="0">
                          <a:solidFill>
                            <a:srgbClr val="000000"/>
                          </a:solidFill>
                          <a:latin typeface="Calibri"/>
                        </a:rPr>
                        <a:t>$82,500 </a:t>
                      </a:r>
                    </a:p>
                  </a:txBody>
                  <a:tcPr marL="9525" marR="9525" marT="9525" marB="0" anchor="b"/>
                </a:tc>
                <a:tc>
                  <a:txBody>
                    <a:bodyPr/>
                    <a:lstStyle/>
                    <a:p>
                      <a:pPr algn="ctr" fontAlgn="b"/>
                      <a:r>
                        <a:rPr lang="en-US" sz="1100" b="0" i="0" u="none" strike="noStrike" dirty="0">
                          <a:solidFill>
                            <a:srgbClr val="000000"/>
                          </a:solidFill>
                          <a:latin typeface="Calibri"/>
                        </a:rPr>
                        <a:t>21%</a:t>
                      </a:r>
                    </a:p>
                  </a:txBody>
                  <a:tcPr marL="9525" marR="9525" marT="9525" marB="0" anchor="b"/>
                </a:tc>
              </a:tr>
            </a:tbl>
          </a:graphicData>
        </a:graphic>
      </p:graphicFrame>
      <p:sp>
        <p:nvSpPr>
          <p:cNvPr id="10" name="TextBox 9"/>
          <p:cNvSpPr txBox="1"/>
          <p:nvPr/>
        </p:nvSpPr>
        <p:spPr>
          <a:xfrm>
            <a:off x="914400" y="5562600"/>
            <a:ext cx="4038600" cy="2286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800" b="0" i="0" u="none" strike="noStrike" kern="1200" cap="none" spc="0" normalizeH="0" baseline="0" noProof="0" dirty="0" smtClean="0">
                <a:ln>
                  <a:noFill/>
                </a:ln>
                <a:solidFill>
                  <a:srgbClr val="000000"/>
                </a:solidFill>
                <a:effectLst/>
                <a:uLnTx/>
                <a:uFillTx/>
                <a:latin typeface="Tahoma" pitchFamily="34" charset="0"/>
                <a:ea typeface="+mj-ea"/>
                <a:cs typeface="Tahoma" pitchFamily="34" charset="0"/>
              </a:rPr>
              <a:t>Source: U.S.</a:t>
            </a:r>
            <a:r>
              <a:rPr kumimoji="0" lang="en-US" sz="800" b="0" i="0" u="none" strike="noStrike" kern="1200" cap="none" spc="0" normalizeH="0" noProof="0" dirty="0" smtClean="0">
                <a:ln>
                  <a:noFill/>
                </a:ln>
                <a:solidFill>
                  <a:srgbClr val="000000"/>
                </a:solidFill>
                <a:effectLst/>
                <a:uLnTx/>
                <a:uFillTx/>
                <a:latin typeface="Tahoma" pitchFamily="34" charset="0"/>
                <a:ea typeface="+mj-ea"/>
                <a:cs typeface="Tahoma" pitchFamily="34" charset="0"/>
              </a:rPr>
              <a:t> Bureau of Labor</a:t>
            </a:r>
            <a:r>
              <a:rPr lang="en-US" sz="800" dirty="0" smtClean="0">
                <a:solidFill>
                  <a:srgbClr val="000000"/>
                </a:solidFill>
                <a:latin typeface="Tahoma" pitchFamily="34" charset="0"/>
                <a:ea typeface="+mj-ea"/>
                <a:cs typeface="Tahoma" pitchFamily="34" charset="0"/>
              </a:rPr>
              <a:t> Statistics, Occupational Employment Statistics (</a:t>
            </a:r>
            <a:r>
              <a:rPr lang="en-US" sz="800" dirty="0" err="1" smtClean="0">
                <a:solidFill>
                  <a:srgbClr val="000000"/>
                </a:solidFill>
                <a:latin typeface="Tahoma" pitchFamily="34" charset="0"/>
                <a:ea typeface="+mj-ea"/>
                <a:cs typeface="Tahoma" pitchFamily="34" charset="0"/>
              </a:rPr>
              <a:t>OES</a:t>
            </a:r>
            <a:r>
              <a:rPr lang="en-US" sz="800" dirty="0" smtClean="0">
                <a:solidFill>
                  <a:srgbClr val="000000"/>
                </a:solidFill>
                <a:latin typeface="Tahoma" pitchFamily="34" charset="0"/>
                <a:ea typeface="+mj-ea"/>
                <a:cs typeface="Tahoma" pitchFamily="34" charset="0"/>
              </a:rPr>
              <a:t>)</a:t>
            </a:r>
            <a:endParaRPr kumimoji="0" lang="en-US" sz="800" b="0" i="0" u="none" strike="noStrike" kern="1200" cap="none" spc="0" normalizeH="0" baseline="0" noProof="0" dirty="0" smtClean="0">
              <a:ln>
                <a:noFill/>
              </a:ln>
              <a:solidFill>
                <a:srgbClr val="000000"/>
              </a:solidFill>
              <a:effectLst/>
              <a:uLnTx/>
              <a:uFillTx/>
              <a:latin typeface="Tahoma" pitchFamily="34" charset="0"/>
              <a:ea typeface="+mj-ea"/>
              <a:cs typeface="Tahoma" pitchFamily="34" charset="0"/>
            </a:endParaRPr>
          </a:p>
        </p:txBody>
      </p:sp>
      <p:sp>
        <p:nvSpPr>
          <p:cNvPr id="6" name="TextBox 5"/>
          <p:cNvSpPr txBox="1"/>
          <p:nvPr/>
        </p:nvSpPr>
        <p:spPr>
          <a:xfrm>
            <a:off x="5410200" y="0"/>
            <a:ext cx="3429000" cy="646331"/>
          </a:xfrm>
          <a:prstGeom prst="rect">
            <a:avLst/>
          </a:prstGeom>
          <a:noFill/>
        </p:spPr>
        <p:txBody>
          <a:bodyPr wrap="square" rtlCol="0">
            <a:spAutoFit/>
          </a:bodyPr>
          <a:lstStyle/>
          <a:p>
            <a:endParaRPr lang="en-US" dirty="0" smtClean="0"/>
          </a:p>
          <a:p>
            <a:r>
              <a:rPr lang="en-US" dirty="0" smtClean="0"/>
              <a:t>DOL Bureau of  Labor Statistics</a:t>
            </a:r>
            <a:endParaRPr lang="en-US" dirty="0"/>
          </a:p>
        </p:txBody>
      </p:sp>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10"/>
          </p:nvPr>
        </p:nvSpPr>
        <p:spPr>
          <a:noFill/>
        </p:spPr>
        <p:txBody>
          <a:bodyPr/>
          <a:lstStyle/>
          <a:p>
            <a:fld id="{A3FBB6AA-F699-468F-BAFB-7388FB57E92B}" type="slidenum">
              <a:rPr lang="en-US"/>
              <a:pPr/>
              <a:t>8</a:t>
            </a:fld>
            <a:endParaRPr lang="en-US"/>
          </a:p>
        </p:txBody>
      </p:sp>
      <p:sp>
        <p:nvSpPr>
          <p:cNvPr id="25603" name="Rectangle 5"/>
          <p:cNvSpPr>
            <a:spLocks noGrp="1" noChangeArrowheads="1"/>
          </p:cNvSpPr>
          <p:nvPr>
            <p:ph type="body" idx="1"/>
          </p:nvPr>
        </p:nvSpPr>
        <p:spPr>
          <a:xfrm>
            <a:off x="1600200" y="2362200"/>
            <a:ext cx="6019800" cy="3276600"/>
          </a:xfrm>
        </p:spPr>
        <p:txBody>
          <a:bodyPr/>
          <a:lstStyle/>
          <a:p>
            <a:pPr algn="l">
              <a:lnSpc>
                <a:spcPct val="120000"/>
              </a:lnSpc>
              <a:buFontTx/>
              <a:buNone/>
            </a:pPr>
            <a:r>
              <a:rPr lang="en-US" sz="2400" b="1" i="1" smtClean="0">
                <a:ea typeface="ＭＳ Ｐゴシック" pitchFamily="-1" charset="-128"/>
              </a:rPr>
              <a:t>It’</a:t>
            </a:r>
            <a:r>
              <a:rPr lang="en-US" altLang="ja-JP" sz="2400" b="1" i="1" smtClean="0">
                <a:ea typeface="ＭＳ Ｐゴシック" pitchFamily="-1" charset="-128"/>
              </a:rPr>
              <a:t>s suicidal to create a society that </a:t>
            </a:r>
          </a:p>
          <a:p>
            <a:pPr algn="l">
              <a:lnSpc>
                <a:spcPct val="120000"/>
              </a:lnSpc>
              <a:buFontTx/>
              <a:buNone/>
            </a:pPr>
            <a:r>
              <a:rPr lang="en-US" sz="2400" b="1" i="1" smtClean="0">
                <a:ea typeface="ＭＳ Ｐゴシック" pitchFamily="-1" charset="-128"/>
              </a:rPr>
              <a:t>depends on science and technology . . .</a:t>
            </a:r>
          </a:p>
          <a:p>
            <a:pPr algn="l">
              <a:lnSpc>
                <a:spcPct val="120000"/>
              </a:lnSpc>
              <a:buFontTx/>
              <a:buNone/>
            </a:pPr>
            <a:r>
              <a:rPr lang="en-US" sz="2400" b="1" i="1" smtClean="0">
                <a:ea typeface="ＭＳ Ｐゴシック" pitchFamily="-1" charset="-128"/>
              </a:rPr>
              <a:t>in which no one knows anything about </a:t>
            </a:r>
          </a:p>
          <a:p>
            <a:pPr algn="l">
              <a:lnSpc>
                <a:spcPct val="120000"/>
              </a:lnSpc>
              <a:buFontTx/>
              <a:buNone/>
            </a:pPr>
            <a:r>
              <a:rPr lang="en-US" sz="2400" b="1" i="1" smtClean="0">
                <a:ea typeface="ＭＳ Ｐゴシック" pitchFamily="-1" charset="-128"/>
              </a:rPr>
              <a:t>science and technology.</a:t>
            </a:r>
            <a:endParaRPr lang="en-US" sz="2400" b="1" smtClean="0">
              <a:ea typeface="ＭＳ Ｐゴシック" pitchFamily="-1" charset="-128"/>
            </a:endParaRPr>
          </a:p>
          <a:p>
            <a:pPr algn="l">
              <a:lnSpc>
                <a:spcPct val="120000"/>
              </a:lnSpc>
              <a:buFontTx/>
              <a:buNone/>
            </a:pPr>
            <a:r>
              <a:rPr lang="en-US" sz="2800" smtClean="0">
                <a:ea typeface="ＭＳ Ｐゴシック" pitchFamily="-1" charset="-128"/>
              </a:rPr>
              <a:t>					</a:t>
            </a:r>
            <a:r>
              <a:rPr lang="en-US" sz="2400" smtClean="0">
                <a:ea typeface="ＭＳ Ｐゴシック" pitchFamily="-1" charset="-128"/>
              </a:rPr>
              <a:t>- Carl Sagan</a:t>
            </a:r>
            <a:endParaRPr lang="en-US" sz="1400" smtClean="0">
              <a:ea typeface="ＭＳ Ｐゴシック" pitchFamily="-1" charset="-128"/>
            </a:endParaRPr>
          </a:p>
          <a:p>
            <a:pPr algn="l">
              <a:lnSpc>
                <a:spcPct val="90000"/>
              </a:lnSpc>
            </a:pPr>
            <a:endParaRPr lang="en-US" sz="1400" smtClean="0">
              <a:ea typeface="ＭＳ Ｐゴシック" pitchFamily="-1" charset="-128"/>
            </a:endParaRPr>
          </a:p>
          <a:p>
            <a:pPr algn="l">
              <a:lnSpc>
                <a:spcPct val="90000"/>
              </a:lnSpc>
            </a:pPr>
            <a:endParaRPr lang="en-US" sz="1400" smtClean="0">
              <a:ea typeface="ＭＳ Ｐゴシック" pitchFamily="-1" charset="-128"/>
            </a:endParaRPr>
          </a:p>
          <a:p>
            <a:pPr algn="l">
              <a:lnSpc>
                <a:spcPct val="90000"/>
              </a:lnSpc>
            </a:pPr>
            <a:endParaRPr lang="en-US" sz="1400" smtClean="0">
              <a:ea typeface="ＭＳ Ｐゴシック" pitchFamily="-1"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5"/>
          <p:cNvSpPr>
            <a:spLocks noGrp="1" noChangeArrowheads="1"/>
          </p:cNvSpPr>
          <p:nvPr>
            <p:ph type="sldNum" sz="quarter" idx="10"/>
          </p:nvPr>
        </p:nvSpPr>
        <p:spPr>
          <a:noFill/>
        </p:spPr>
        <p:txBody>
          <a:bodyPr/>
          <a:lstStyle/>
          <a:p>
            <a:fld id="{DA25F261-0A63-43BD-9965-F9BFACDEC1EB}" type="slidenum">
              <a:rPr lang="en-US"/>
              <a:pPr/>
              <a:t>9</a:t>
            </a:fld>
            <a:endParaRPr lang="en-US"/>
          </a:p>
        </p:txBody>
      </p:sp>
      <p:sp>
        <p:nvSpPr>
          <p:cNvPr id="27651" name="Rectangle 2"/>
          <p:cNvSpPr>
            <a:spLocks noGrp="1" noChangeArrowheads="1"/>
          </p:cNvSpPr>
          <p:nvPr>
            <p:ph type="title"/>
          </p:nvPr>
        </p:nvSpPr>
        <p:spPr>
          <a:xfrm>
            <a:off x="2057400" y="944563"/>
            <a:ext cx="5029200" cy="731837"/>
          </a:xfrm>
        </p:spPr>
        <p:txBody>
          <a:bodyPr/>
          <a:lstStyle/>
          <a:p>
            <a:r>
              <a:rPr lang="en-US" sz="3200" b="1" smtClean="0">
                <a:solidFill>
                  <a:schemeClr val="accent2"/>
                </a:solidFill>
                <a:ea typeface="ＭＳ Ｐゴシック" pitchFamily="-1" charset="-128"/>
              </a:rPr>
              <a:t>The Good News</a:t>
            </a:r>
            <a:endParaRPr lang="en-US" sz="3200" smtClean="0">
              <a:ea typeface="ＭＳ Ｐゴシック" pitchFamily="-1" charset="-128"/>
            </a:endParaRPr>
          </a:p>
        </p:txBody>
      </p:sp>
      <p:sp>
        <p:nvSpPr>
          <p:cNvPr id="27652" name="Rectangle 3"/>
          <p:cNvSpPr>
            <a:spLocks noGrp="1" noChangeArrowheads="1"/>
          </p:cNvSpPr>
          <p:nvPr>
            <p:ph type="body" idx="1"/>
          </p:nvPr>
        </p:nvSpPr>
        <p:spPr>
          <a:xfrm>
            <a:off x="3962400" y="1676400"/>
            <a:ext cx="4648200" cy="5181600"/>
          </a:xfrm>
        </p:spPr>
        <p:txBody>
          <a:bodyPr/>
          <a:lstStyle/>
          <a:p>
            <a:pPr algn="l">
              <a:lnSpc>
                <a:spcPct val="75000"/>
              </a:lnSpc>
              <a:buFont typeface="Wingdings" pitchFamily="-1" charset="2"/>
              <a:buChar char="§"/>
            </a:pPr>
            <a:endParaRPr lang="en-US" sz="1600" b="1" dirty="0" smtClean="0">
              <a:ea typeface="ＭＳ Ｐゴシック" pitchFamily="-1" charset="-128"/>
            </a:endParaRPr>
          </a:p>
          <a:p>
            <a:pPr algn="l">
              <a:lnSpc>
                <a:spcPct val="75000"/>
              </a:lnSpc>
              <a:buFont typeface="Wingdings" pitchFamily="-1" charset="2"/>
              <a:buChar char="§"/>
            </a:pPr>
            <a:r>
              <a:rPr lang="en-US" sz="1600" dirty="0" smtClean="0">
                <a:ea typeface="ＭＳ Ｐゴシック" pitchFamily="-1" charset="-128"/>
              </a:rPr>
              <a:t>In elementary school, students </a:t>
            </a:r>
          </a:p>
          <a:p>
            <a:pPr algn="l">
              <a:lnSpc>
                <a:spcPct val="75000"/>
              </a:lnSpc>
              <a:buFont typeface="Wingdings" pitchFamily="-1" charset="2"/>
              <a:buNone/>
            </a:pPr>
            <a:r>
              <a:rPr lang="en-US" sz="1600" dirty="0" smtClean="0">
                <a:ea typeface="ＭＳ Ｐゴシック" pitchFamily="-1" charset="-128"/>
              </a:rPr>
              <a:t>      (both boys and girls) like science.</a:t>
            </a:r>
          </a:p>
          <a:p>
            <a:pPr algn="l">
              <a:lnSpc>
                <a:spcPct val="75000"/>
              </a:lnSpc>
              <a:buFont typeface="Wingdings" pitchFamily="-1" charset="2"/>
              <a:buChar char="§"/>
            </a:pPr>
            <a:endParaRPr lang="en-US" sz="1600" dirty="0" smtClean="0">
              <a:ea typeface="ＭＳ Ｐゴシック" pitchFamily="-1" charset="-128"/>
            </a:endParaRPr>
          </a:p>
          <a:p>
            <a:pPr algn="l">
              <a:lnSpc>
                <a:spcPct val="75000"/>
              </a:lnSpc>
              <a:buFont typeface="Wingdings" pitchFamily="-1" charset="2"/>
              <a:buChar char="§"/>
            </a:pPr>
            <a:r>
              <a:rPr lang="en-US" sz="1600" dirty="0" smtClean="0">
                <a:ea typeface="ＭＳ Ｐゴシック" pitchFamily="-1" charset="-128"/>
              </a:rPr>
              <a:t>NCES:  </a:t>
            </a:r>
          </a:p>
          <a:p>
            <a:pPr lvl="1" algn="l">
              <a:lnSpc>
                <a:spcPct val="90000"/>
              </a:lnSpc>
            </a:pPr>
            <a:r>
              <a:rPr lang="en-US" sz="1600" dirty="0" smtClean="0">
                <a:ea typeface="ＭＳ Ｐゴシック" pitchFamily="-1" charset="-128"/>
              </a:rPr>
              <a:t>68% of 4</a:t>
            </a:r>
            <a:r>
              <a:rPr lang="en-US" sz="1600" baseline="30000" dirty="0" smtClean="0">
                <a:ea typeface="ＭＳ Ｐゴシック" pitchFamily="-1" charset="-128"/>
              </a:rPr>
              <a:t>th</a:t>
            </a:r>
            <a:r>
              <a:rPr lang="en-US" sz="1600" dirty="0" smtClean="0">
                <a:ea typeface="ＭＳ Ｐゴシック" pitchFamily="-1" charset="-128"/>
              </a:rPr>
              <a:t>-grade boys</a:t>
            </a:r>
          </a:p>
          <a:p>
            <a:pPr lvl="1" algn="l">
              <a:lnSpc>
                <a:spcPct val="90000"/>
              </a:lnSpc>
            </a:pPr>
            <a:r>
              <a:rPr lang="en-US" sz="1600" dirty="0" smtClean="0">
                <a:ea typeface="ＭＳ Ｐゴシック" pitchFamily="-1" charset="-128"/>
              </a:rPr>
              <a:t>66% of 4</a:t>
            </a:r>
            <a:r>
              <a:rPr lang="en-US" sz="1600" baseline="30000" dirty="0" smtClean="0">
                <a:ea typeface="ＭＳ Ｐゴシック" pitchFamily="-1" charset="-128"/>
              </a:rPr>
              <a:t>th</a:t>
            </a:r>
            <a:r>
              <a:rPr lang="en-US" sz="1600" dirty="0" smtClean="0">
                <a:ea typeface="ＭＳ Ｐゴシック" pitchFamily="-1" charset="-128"/>
              </a:rPr>
              <a:t>-grade girls</a:t>
            </a:r>
          </a:p>
          <a:p>
            <a:pPr lvl="1" algn="l">
              <a:lnSpc>
                <a:spcPct val="75000"/>
              </a:lnSpc>
              <a:buFont typeface="Wingdings" pitchFamily="-1" charset="2"/>
              <a:buNone/>
            </a:pPr>
            <a:r>
              <a:rPr lang="en-US" sz="1600" i="1" dirty="0" smtClean="0">
                <a:ea typeface="ＭＳ Ｐゴシック" pitchFamily="-1" charset="-128"/>
              </a:rPr>
              <a:t>     self-report they </a:t>
            </a:r>
            <a:r>
              <a:rPr lang="ja-JP" altLang="en-US" sz="1600" i="1" smtClean="0">
                <a:ea typeface="ＭＳ Ｐゴシック" pitchFamily="-1" charset="-128"/>
              </a:rPr>
              <a:t>“</a:t>
            </a:r>
            <a:r>
              <a:rPr lang="en-US" altLang="ja-JP" sz="1600" i="1" dirty="0" smtClean="0">
                <a:ea typeface="ＭＳ Ｐゴシック" pitchFamily="-1" charset="-128"/>
              </a:rPr>
              <a:t>like</a:t>
            </a:r>
            <a:r>
              <a:rPr lang="ja-JP" altLang="en-US" sz="1600" i="1" smtClean="0">
                <a:ea typeface="ＭＳ Ｐゴシック" pitchFamily="-1" charset="-128"/>
              </a:rPr>
              <a:t>”</a:t>
            </a:r>
            <a:r>
              <a:rPr lang="en-US" altLang="ja-JP" sz="1600" i="1" dirty="0" smtClean="0">
                <a:ea typeface="ＭＳ Ｐゴシック" pitchFamily="-1" charset="-128"/>
              </a:rPr>
              <a:t> science.</a:t>
            </a:r>
          </a:p>
          <a:p>
            <a:pPr algn="l">
              <a:lnSpc>
                <a:spcPct val="75000"/>
              </a:lnSpc>
              <a:buFont typeface="Wingdings" pitchFamily="-1" charset="2"/>
              <a:buChar char="§"/>
            </a:pPr>
            <a:endParaRPr lang="en-US" sz="1600" i="1" dirty="0" smtClean="0">
              <a:ea typeface="ＭＳ Ｐゴシック" pitchFamily="-1" charset="-128"/>
            </a:endParaRPr>
          </a:p>
          <a:p>
            <a:pPr algn="l">
              <a:lnSpc>
                <a:spcPct val="75000"/>
              </a:lnSpc>
              <a:buFont typeface="Wingdings" pitchFamily="-1" charset="2"/>
              <a:buChar char="§"/>
            </a:pPr>
            <a:r>
              <a:rPr lang="en-US" sz="1600" dirty="0" smtClean="0">
                <a:ea typeface="ＭＳ Ｐゴシック" pitchFamily="-1" charset="-128"/>
              </a:rPr>
              <a:t>That’</a:t>
            </a:r>
            <a:r>
              <a:rPr lang="en-US" altLang="ja-JP" sz="1600" dirty="0" smtClean="0">
                <a:ea typeface="ＭＳ Ｐゴシック" pitchFamily="-1" charset="-128"/>
              </a:rPr>
              <a:t>s fully two-thirds of 4</a:t>
            </a:r>
            <a:r>
              <a:rPr lang="en-US" altLang="ja-JP" sz="1600" baseline="30000" dirty="0" smtClean="0">
                <a:ea typeface="ＭＳ Ｐゴシック" pitchFamily="-1" charset="-128"/>
              </a:rPr>
              <a:t>th</a:t>
            </a:r>
            <a:r>
              <a:rPr lang="en-US" altLang="ja-JP" sz="1600" dirty="0" smtClean="0">
                <a:ea typeface="ＭＳ Ｐゴシック" pitchFamily="-1" charset="-128"/>
              </a:rPr>
              <a:t>-grade students.</a:t>
            </a:r>
          </a:p>
          <a:p>
            <a:pPr algn="l">
              <a:lnSpc>
                <a:spcPct val="75000"/>
              </a:lnSpc>
              <a:buFont typeface="Wingdings" pitchFamily="-1" charset="2"/>
              <a:buChar char="§"/>
            </a:pPr>
            <a:endParaRPr lang="en-US" sz="1600" dirty="0" smtClean="0">
              <a:ea typeface="ＭＳ Ｐゴシック" pitchFamily="-1" charset="-128"/>
            </a:endParaRPr>
          </a:p>
          <a:p>
            <a:pPr algn="l">
              <a:lnSpc>
                <a:spcPct val="75000"/>
              </a:lnSpc>
              <a:buFont typeface="Wingdings" pitchFamily="-1" charset="2"/>
              <a:buChar char="§"/>
            </a:pPr>
            <a:r>
              <a:rPr lang="en-US" sz="1600" dirty="0" smtClean="0">
                <a:ea typeface="ＭＳ Ｐゴシック" pitchFamily="-1" charset="-128"/>
              </a:rPr>
              <a:t>It’</a:t>
            </a:r>
            <a:r>
              <a:rPr lang="en-US" altLang="ja-JP" sz="1600" dirty="0" smtClean="0">
                <a:ea typeface="ＭＳ Ｐゴシック" pitchFamily="-1" charset="-128"/>
              </a:rPr>
              <a:t>s as many girls as boys.</a:t>
            </a:r>
          </a:p>
          <a:p>
            <a:pPr algn="l">
              <a:lnSpc>
                <a:spcPct val="75000"/>
              </a:lnSpc>
              <a:buFontTx/>
              <a:buNone/>
            </a:pPr>
            <a:endParaRPr lang="en-US" sz="1600" dirty="0" smtClean="0">
              <a:ea typeface="ＭＳ Ｐゴシック" pitchFamily="-1" charset="-128"/>
            </a:endParaRPr>
          </a:p>
          <a:p>
            <a:pPr algn="l">
              <a:lnSpc>
                <a:spcPct val="75000"/>
              </a:lnSpc>
              <a:buFont typeface="Wingdings" pitchFamily="-1" charset="2"/>
              <a:buChar char="§"/>
            </a:pPr>
            <a:r>
              <a:rPr lang="en-US" sz="1600" dirty="0" smtClean="0">
                <a:ea typeface="ＭＳ Ｐゴシック" pitchFamily="-1" charset="-128"/>
              </a:rPr>
              <a:t>The same is true for math.</a:t>
            </a:r>
          </a:p>
          <a:p>
            <a:pPr algn="l">
              <a:lnSpc>
                <a:spcPct val="75000"/>
              </a:lnSpc>
              <a:buFontTx/>
              <a:buNone/>
            </a:pPr>
            <a:endParaRPr lang="en-US" sz="1600" dirty="0" smtClean="0">
              <a:ea typeface="ＭＳ Ｐゴシック" pitchFamily="-1" charset="-128"/>
            </a:endParaRPr>
          </a:p>
          <a:p>
            <a:pPr algn="l">
              <a:lnSpc>
                <a:spcPct val="75000"/>
              </a:lnSpc>
              <a:buFontTx/>
              <a:buNone/>
            </a:pPr>
            <a:endParaRPr lang="en-US" sz="1600" dirty="0" smtClean="0">
              <a:ea typeface="ＭＳ Ｐゴシック" pitchFamily="-1" charset="-128"/>
            </a:endParaRPr>
          </a:p>
          <a:p>
            <a:pPr algn="l">
              <a:lnSpc>
                <a:spcPct val="75000"/>
              </a:lnSpc>
              <a:buFontTx/>
              <a:buNone/>
            </a:pPr>
            <a:endParaRPr lang="en-US" sz="1600" dirty="0" smtClean="0">
              <a:ea typeface="ＭＳ Ｐゴシック" pitchFamily="-1" charset="-128"/>
            </a:endParaRPr>
          </a:p>
          <a:p>
            <a:pPr algn="l">
              <a:lnSpc>
                <a:spcPct val="75000"/>
              </a:lnSpc>
              <a:buFontTx/>
              <a:buNone/>
            </a:pPr>
            <a:endParaRPr lang="en-US" sz="1600" dirty="0" smtClean="0">
              <a:ea typeface="ＭＳ Ｐゴシック" pitchFamily="-1" charset="-128"/>
            </a:endParaRPr>
          </a:p>
          <a:p>
            <a:pPr algn="l">
              <a:lnSpc>
                <a:spcPct val="75000"/>
              </a:lnSpc>
              <a:buFontTx/>
              <a:buNone/>
            </a:pPr>
            <a:r>
              <a:rPr lang="en-US" sz="1200" dirty="0" smtClean="0">
                <a:ea typeface="ＭＳ Ｐゴシック" pitchFamily="-1" charset="-128"/>
              </a:rPr>
              <a:t>Source: National Center for Education Statistics (NCES)</a:t>
            </a:r>
          </a:p>
        </p:txBody>
      </p:sp>
      <p:pic>
        <p:nvPicPr>
          <p:cNvPr id="27653" name="Picture 6"/>
          <p:cNvPicPr>
            <a:picLocks noChangeAspect="1" noChangeArrowheads="1"/>
          </p:cNvPicPr>
          <p:nvPr/>
        </p:nvPicPr>
        <p:blipFill>
          <a:blip r:embed="rId3" cstate="print"/>
          <a:srcRect/>
          <a:stretch>
            <a:fillRect/>
          </a:stretch>
        </p:blipFill>
        <p:spPr bwMode="auto">
          <a:xfrm>
            <a:off x="1601788" y="1981200"/>
            <a:ext cx="2208212" cy="4114800"/>
          </a:xfrm>
          <a:prstGeom prst="rect">
            <a:avLst/>
          </a:prstGeom>
          <a:noFill/>
          <a:ln w="25400">
            <a:solidFill>
              <a:srgbClr val="000080"/>
            </a:solidFill>
            <a:miter lim="800000"/>
            <a:headEnd/>
            <a:tailEnd/>
          </a:ln>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40461</TotalTime>
  <Words>1999</Words>
  <Application>Microsoft Office PowerPoint</Application>
  <PresentationFormat>On-screen Show (4:3)</PresentationFormat>
  <Paragraphs>324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Slide 1</vt:lpstr>
      <vt:lpstr> Purpose of this Workshop</vt:lpstr>
      <vt:lpstr> Goals of Workshop</vt:lpstr>
      <vt:lpstr> Famous Scientists Activity Name some famous scientists.  http://www.online-stopwatch.com/rocket-timer           </vt:lpstr>
      <vt:lpstr>Notable Hispanic-American Scientists</vt:lpstr>
      <vt:lpstr>Encouraging Interest in Science Has Never Been More Important!</vt:lpstr>
      <vt:lpstr>Hot Jobs in STEM</vt:lpstr>
      <vt:lpstr>Slide 8</vt:lpstr>
      <vt:lpstr>The Good News</vt:lpstr>
      <vt:lpstr> Discuss in Groups http://www.online-stopwatch.com/bomb-countdown/full-screen    </vt:lpstr>
      <vt:lpstr>Slide 11</vt:lpstr>
      <vt:lpstr>Slide 12</vt:lpstr>
      <vt:lpstr>You Are Really Important!</vt:lpstr>
      <vt:lpstr>How Do We Keep Students Interested in Science?</vt:lpstr>
      <vt:lpstr>It Takes a Teacher…</vt:lpstr>
      <vt:lpstr>Slide 16</vt:lpstr>
      <vt:lpstr>Slide 17</vt:lpstr>
      <vt:lpstr>Slide 18</vt:lpstr>
      <vt:lpstr>Slide 19</vt:lpstr>
      <vt:lpstr>Slide 20</vt:lpstr>
      <vt:lpstr>Slide 21</vt:lpstr>
      <vt:lpstr>Slide 22</vt:lpstr>
      <vt:lpstr>  How Do We Get Students From    </vt:lpstr>
      <vt:lpstr>Slide 24</vt:lpstr>
      <vt:lpstr> 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dc:creator>
  <cp:lastModifiedBy>Susan Belgrad</cp:lastModifiedBy>
  <cp:revision>816</cp:revision>
  <cp:lastPrinted>2009-07-06T22:33:09Z</cp:lastPrinted>
  <dcterms:created xsi:type="dcterms:W3CDTF">2010-08-18T17:57:48Z</dcterms:created>
  <dcterms:modified xsi:type="dcterms:W3CDTF">2014-08-14T19:45:30Z</dcterms:modified>
</cp:coreProperties>
</file>