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notesMasterIdLst>
    <p:notesMasterId r:id="rId31"/>
  </p:notesMasterIdLst>
  <p:sldIdLst>
    <p:sldId id="256" r:id="rId2"/>
    <p:sldId id="258" r:id="rId3"/>
    <p:sldId id="283" r:id="rId4"/>
    <p:sldId id="259" r:id="rId5"/>
    <p:sldId id="261" r:id="rId6"/>
    <p:sldId id="262" r:id="rId7"/>
    <p:sldId id="265" r:id="rId8"/>
    <p:sldId id="266" r:id="rId9"/>
    <p:sldId id="282" r:id="rId10"/>
    <p:sldId id="267" r:id="rId11"/>
    <p:sldId id="287" r:id="rId12"/>
    <p:sldId id="288" r:id="rId13"/>
    <p:sldId id="289" r:id="rId14"/>
    <p:sldId id="268" r:id="rId15"/>
    <p:sldId id="260" r:id="rId16"/>
    <p:sldId id="279" r:id="rId17"/>
    <p:sldId id="286" r:id="rId18"/>
    <p:sldId id="269" r:id="rId19"/>
    <p:sldId id="270" r:id="rId20"/>
    <p:sldId id="271" r:id="rId21"/>
    <p:sldId id="272" r:id="rId22"/>
    <p:sldId id="277" r:id="rId23"/>
    <p:sldId id="278" r:id="rId24"/>
    <p:sldId id="273" r:id="rId25"/>
    <p:sldId id="274" r:id="rId26"/>
    <p:sldId id="275" r:id="rId27"/>
    <p:sldId id="284" r:id="rId28"/>
    <p:sldId id="285" r:id="rId29"/>
    <p:sldId id="276"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Osaka" pitchFamily="28" charset="-128"/>
        <a:cs typeface="+mn-cs"/>
      </a:defRPr>
    </a:lvl1pPr>
    <a:lvl2pPr marL="457200" algn="l" rtl="0" fontAlgn="base">
      <a:spcBef>
        <a:spcPct val="0"/>
      </a:spcBef>
      <a:spcAft>
        <a:spcPct val="0"/>
      </a:spcAft>
      <a:defRPr kern="1200">
        <a:solidFill>
          <a:schemeClr val="tx1"/>
        </a:solidFill>
        <a:latin typeface="Arial" charset="0"/>
        <a:ea typeface="Osaka" pitchFamily="28" charset="-128"/>
        <a:cs typeface="+mn-cs"/>
      </a:defRPr>
    </a:lvl2pPr>
    <a:lvl3pPr marL="914400" algn="l" rtl="0" fontAlgn="base">
      <a:spcBef>
        <a:spcPct val="0"/>
      </a:spcBef>
      <a:spcAft>
        <a:spcPct val="0"/>
      </a:spcAft>
      <a:defRPr kern="1200">
        <a:solidFill>
          <a:schemeClr val="tx1"/>
        </a:solidFill>
        <a:latin typeface="Arial" charset="0"/>
        <a:ea typeface="Osaka" pitchFamily="28" charset="-128"/>
        <a:cs typeface="+mn-cs"/>
      </a:defRPr>
    </a:lvl3pPr>
    <a:lvl4pPr marL="1371600" algn="l" rtl="0" fontAlgn="base">
      <a:spcBef>
        <a:spcPct val="0"/>
      </a:spcBef>
      <a:spcAft>
        <a:spcPct val="0"/>
      </a:spcAft>
      <a:defRPr kern="1200">
        <a:solidFill>
          <a:schemeClr val="tx1"/>
        </a:solidFill>
        <a:latin typeface="Arial" charset="0"/>
        <a:ea typeface="Osaka" pitchFamily="28" charset="-128"/>
        <a:cs typeface="+mn-cs"/>
      </a:defRPr>
    </a:lvl4pPr>
    <a:lvl5pPr marL="1828800" algn="l" rtl="0" fontAlgn="base">
      <a:spcBef>
        <a:spcPct val="0"/>
      </a:spcBef>
      <a:spcAft>
        <a:spcPct val="0"/>
      </a:spcAft>
      <a:defRPr kern="1200">
        <a:solidFill>
          <a:schemeClr val="tx1"/>
        </a:solidFill>
        <a:latin typeface="Arial" charset="0"/>
        <a:ea typeface="Osaka" pitchFamily="28" charset="-128"/>
        <a:cs typeface="+mn-cs"/>
      </a:defRPr>
    </a:lvl5pPr>
    <a:lvl6pPr marL="2286000" algn="l" defTabSz="914400" rtl="0" eaLnBrk="1" latinLnBrk="0" hangingPunct="1">
      <a:defRPr kern="1200">
        <a:solidFill>
          <a:schemeClr val="tx1"/>
        </a:solidFill>
        <a:latin typeface="Arial" charset="0"/>
        <a:ea typeface="Osaka" pitchFamily="28" charset="-128"/>
        <a:cs typeface="+mn-cs"/>
      </a:defRPr>
    </a:lvl6pPr>
    <a:lvl7pPr marL="2743200" algn="l" defTabSz="914400" rtl="0" eaLnBrk="1" latinLnBrk="0" hangingPunct="1">
      <a:defRPr kern="1200">
        <a:solidFill>
          <a:schemeClr val="tx1"/>
        </a:solidFill>
        <a:latin typeface="Arial" charset="0"/>
        <a:ea typeface="Osaka" pitchFamily="28" charset="-128"/>
        <a:cs typeface="+mn-cs"/>
      </a:defRPr>
    </a:lvl7pPr>
    <a:lvl8pPr marL="3200400" algn="l" defTabSz="914400" rtl="0" eaLnBrk="1" latinLnBrk="0" hangingPunct="1">
      <a:defRPr kern="1200">
        <a:solidFill>
          <a:schemeClr val="tx1"/>
        </a:solidFill>
        <a:latin typeface="Arial" charset="0"/>
        <a:ea typeface="Osaka" pitchFamily="28" charset="-128"/>
        <a:cs typeface="+mn-cs"/>
      </a:defRPr>
    </a:lvl8pPr>
    <a:lvl9pPr marL="3657600" algn="l" defTabSz="914400" rtl="0" eaLnBrk="1" latinLnBrk="0" hangingPunct="1">
      <a:defRPr kern="1200">
        <a:solidFill>
          <a:schemeClr val="tx1"/>
        </a:solidFill>
        <a:latin typeface="Arial" charset="0"/>
        <a:ea typeface="Osaka" pitchFamily="28"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58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27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mn-ea"/>
                <a:cs typeface="Arial" charset="0"/>
              </a:defRPr>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mn-ea"/>
                <a:cs typeface="Arial" charset="0"/>
              </a:defRPr>
            </a:lvl1pPr>
          </a:lstStyle>
          <a:p>
            <a:pPr>
              <a:defRPr/>
            </a:pPr>
            <a:endParaRPr lang="en-US"/>
          </a:p>
        </p:txBody>
      </p:sp>
      <p:sp>
        <p:nvSpPr>
          <p:cNvPr id="266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mn-ea"/>
                <a:cs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a typeface="+mn-ea"/>
                <a:cs typeface="Arial" charset="0"/>
              </a:defRPr>
            </a:lvl1pPr>
          </a:lstStyle>
          <a:p>
            <a:pPr>
              <a:defRPr/>
            </a:pPr>
            <a:fld id="{2D8BD6EF-8676-4902-BDE5-F4014D506FB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outhcarolinapltw.com/"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4D576BE5-9EC6-49EF-B87B-9C97111C05C4}" type="slidenum">
              <a:rPr lang="en-US" smtClean="0">
                <a:ea typeface="Osaka" pitchFamily="28" charset="-128"/>
              </a:rPr>
              <a:pPr/>
              <a:t>1</a:t>
            </a:fld>
            <a:endParaRPr lang="en-US" smtClean="0">
              <a:ea typeface="Osaka" pitchFamily="28" charset="-128"/>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589A14CB-CC18-4789-A009-F2B7559EEA68}" type="slidenum">
              <a:rPr lang="en-US" smtClean="0">
                <a:ea typeface="Osaka" pitchFamily="28" charset="-128"/>
              </a:rPr>
              <a:pPr/>
              <a:t>10</a:t>
            </a:fld>
            <a:endParaRPr lang="en-US" smtClean="0">
              <a:ea typeface="Osaka" pitchFamily="28" charset="-128"/>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Boeing Company donated to the University of South Carolina’s College of Engineering and Computing (CEC). The $100,000 grant will allow the CEC to expand its </a:t>
            </a:r>
            <a:r>
              <a:rPr lang="en-US" b="1" dirty="0" smtClean="0">
                <a:hlinkClick r:id="rId3"/>
              </a:rPr>
              <a:t>Project Lead the Way (PLTW)</a:t>
            </a:r>
            <a:r>
              <a:rPr lang="en-US" dirty="0" smtClean="0"/>
              <a:t> program into four middle schools </a:t>
            </a:r>
            <a:endParaRPr lang="en-US" dirty="0"/>
          </a:p>
        </p:txBody>
      </p:sp>
      <p:sp>
        <p:nvSpPr>
          <p:cNvPr id="4" name="Slide Number Placeholder 3"/>
          <p:cNvSpPr>
            <a:spLocks noGrp="1"/>
          </p:cNvSpPr>
          <p:nvPr>
            <p:ph type="sldNum" sz="quarter" idx="10"/>
          </p:nvPr>
        </p:nvSpPr>
        <p:spPr/>
        <p:txBody>
          <a:bodyPr/>
          <a:lstStyle/>
          <a:p>
            <a:pPr>
              <a:defRPr/>
            </a:pPr>
            <a:fld id="{2D8BD6EF-8676-4902-BDE5-F4014D506FB3}"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http://le.utah.gov/publicweb/HILLYLW/PublicWeb/25261/25261.html</a:t>
            </a:r>
            <a:endParaRPr lang="en-US" dirty="0"/>
          </a:p>
        </p:txBody>
      </p:sp>
      <p:sp>
        <p:nvSpPr>
          <p:cNvPr id="4" name="Slide Number Placeholder 3"/>
          <p:cNvSpPr>
            <a:spLocks noGrp="1"/>
          </p:cNvSpPr>
          <p:nvPr>
            <p:ph type="sldNum" sz="quarter" idx="10"/>
          </p:nvPr>
        </p:nvSpPr>
        <p:spPr/>
        <p:txBody>
          <a:bodyPr/>
          <a:lstStyle/>
          <a:p>
            <a:pPr>
              <a:defRPr/>
            </a:pPr>
            <a:fld id="{2D8BD6EF-8676-4902-BDE5-F4014D506FB3}"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D8BD6EF-8676-4902-BDE5-F4014D506FB3}"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06001E94-FF79-4264-84CC-E79EA2020E79}" type="slidenum">
              <a:rPr lang="en-US" smtClean="0">
                <a:ea typeface="Osaka" pitchFamily="28" charset="-128"/>
              </a:rPr>
              <a:pPr/>
              <a:t>14</a:t>
            </a:fld>
            <a:endParaRPr lang="en-US" smtClean="0">
              <a:ea typeface="Osaka" pitchFamily="28" charset="-128"/>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271D03F4-CE6E-445B-A0C4-D65C3DEF52F7}" type="slidenum">
              <a:rPr lang="en-US" smtClean="0">
                <a:ea typeface="Osaka" pitchFamily="28" charset="-128"/>
              </a:rPr>
              <a:pPr/>
              <a:t>15</a:t>
            </a:fld>
            <a:endParaRPr lang="en-US" smtClean="0">
              <a:ea typeface="Osaka" pitchFamily="28" charset="-128"/>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pPr eaLnBrk="1" hangingPunct="1"/>
            <a:endParaRPr lang="en-US" smtClean="0"/>
          </a:p>
        </p:txBody>
      </p:sp>
      <p:sp>
        <p:nvSpPr>
          <p:cNvPr id="39940" name="Slide Number Placeholder 3"/>
          <p:cNvSpPr>
            <a:spLocks noGrp="1"/>
          </p:cNvSpPr>
          <p:nvPr>
            <p:ph type="sldNum" sz="quarter" idx="5"/>
          </p:nvPr>
        </p:nvSpPr>
        <p:spPr>
          <a:noFill/>
        </p:spPr>
        <p:txBody>
          <a:bodyPr/>
          <a:lstStyle/>
          <a:p>
            <a:fld id="{A902C714-26DF-4E65-9676-C788E55DE697}" type="slidenum">
              <a:rPr lang="en-US" smtClean="0">
                <a:ea typeface="Osaka" pitchFamily="28" charset="-128"/>
              </a:rPr>
              <a:pPr/>
              <a:t>16</a:t>
            </a:fld>
            <a:endParaRPr lang="en-US" smtClean="0">
              <a:ea typeface="Osaka" pitchFamily="28"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D8BD6EF-8676-4902-BDE5-F4014D506FB3}"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05B5D6C3-F71B-4051-9DDB-FDB9C6D2F8CE}" type="slidenum">
              <a:rPr lang="en-US" smtClean="0">
                <a:ea typeface="Osaka" pitchFamily="28" charset="-128"/>
              </a:rPr>
              <a:pPr/>
              <a:t>18</a:t>
            </a:fld>
            <a:endParaRPr lang="en-US" smtClean="0">
              <a:ea typeface="Osaka" pitchFamily="28" charset="-128"/>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88C56A87-6F70-4CB8-92AB-1975CB88669C}" type="slidenum">
              <a:rPr lang="en-US" smtClean="0">
                <a:ea typeface="Osaka" pitchFamily="28" charset="-128"/>
              </a:rPr>
              <a:pPr/>
              <a:t>19</a:t>
            </a:fld>
            <a:endParaRPr lang="en-US" smtClean="0">
              <a:ea typeface="Osaka" pitchFamily="28" charset="-128"/>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FD8D7C30-0373-4D1D-9222-4CB04AAF05A5}" type="slidenum">
              <a:rPr lang="en-US" smtClean="0">
                <a:ea typeface="Osaka" pitchFamily="28" charset="-128"/>
              </a:rPr>
              <a:pPr/>
              <a:t>2</a:t>
            </a:fld>
            <a:endParaRPr lang="en-US" smtClean="0">
              <a:ea typeface="Osaka" pitchFamily="28" charset="-128"/>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7BEA4E9C-35ED-4613-869F-2F4E845BFE78}" type="slidenum">
              <a:rPr lang="en-US" smtClean="0">
                <a:ea typeface="Osaka" pitchFamily="28" charset="-128"/>
              </a:rPr>
              <a:pPr/>
              <a:t>20</a:t>
            </a:fld>
            <a:endParaRPr lang="en-US" smtClean="0">
              <a:ea typeface="Osaka" pitchFamily="28" charset="-128"/>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eaLnBrk="1" hangingPunct="1"/>
            <a:endParaRPr lang="en-US" smtClean="0"/>
          </a:p>
        </p:txBody>
      </p:sp>
      <p:sp>
        <p:nvSpPr>
          <p:cNvPr id="44036" name="Slide Number Placeholder 3"/>
          <p:cNvSpPr>
            <a:spLocks noGrp="1"/>
          </p:cNvSpPr>
          <p:nvPr>
            <p:ph type="sldNum" sz="quarter" idx="5"/>
          </p:nvPr>
        </p:nvSpPr>
        <p:spPr>
          <a:noFill/>
        </p:spPr>
        <p:txBody>
          <a:bodyPr/>
          <a:lstStyle/>
          <a:p>
            <a:fld id="{3E3B8C7C-8102-4C31-9B54-D2FFD5876332}" type="slidenum">
              <a:rPr lang="en-US" smtClean="0">
                <a:ea typeface="Osaka" pitchFamily="28" charset="-128"/>
              </a:rPr>
              <a:pPr/>
              <a:t>21</a:t>
            </a:fld>
            <a:endParaRPr lang="en-US" smtClean="0">
              <a:ea typeface="Osaka" pitchFamily="28"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p:spPr>
        <p:txBody>
          <a:bodyPr/>
          <a:lstStyle/>
          <a:p>
            <a:pPr eaLnBrk="1" hangingPunct="1"/>
            <a:endParaRPr lang="en-US" smtClean="0"/>
          </a:p>
        </p:txBody>
      </p:sp>
      <p:sp>
        <p:nvSpPr>
          <p:cNvPr id="45060" name="Slide Number Placeholder 3"/>
          <p:cNvSpPr>
            <a:spLocks noGrp="1"/>
          </p:cNvSpPr>
          <p:nvPr>
            <p:ph type="sldNum" sz="quarter" idx="5"/>
          </p:nvPr>
        </p:nvSpPr>
        <p:spPr>
          <a:noFill/>
        </p:spPr>
        <p:txBody>
          <a:bodyPr/>
          <a:lstStyle/>
          <a:p>
            <a:fld id="{7F17FF85-E7C7-4328-A107-84AE865F25B2}" type="slidenum">
              <a:rPr lang="en-US" smtClean="0">
                <a:ea typeface="Osaka" pitchFamily="28" charset="-128"/>
              </a:rPr>
              <a:pPr/>
              <a:t>22</a:t>
            </a:fld>
            <a:endParaRPr lang="en-US" smtClean="0">
              <a:ea typeface="Osaka" pitchFamily="28"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pPr eaLnBrk="1" hangingPunct="1"/>
            <a:endParaRPr lang="en-US" smtClean="0"/>
          </a:p>
        </p:txBody>
      </p:sp>
      <p:sp>
        <p:nvSpPr>
          <p:cNvPr id="46084" name="Slide Number Placeholder 3"/>
          <p:cNvSpPr>
            <a:spLocks noGrp="1"/>
          </p:cNvSpPr>
          <p:nvPr>
            <p:ph type="sldNum" sz="quarter" idx="5"/>
          </p:nvPr>
        </p:nvSpPr>
        <p:spPr>
          <a:noFill/>
        </p:spPr>
        <p:txBody>
          <a:bodyPr/>
          <a:lstStyle/>
          <a:p>
            <a:fld id="{9DA4742D-0DD9-4455-AF6D-E62FEB1D210D}" type="slidenum">
              <a:rPr lang="en-US" smtClean="0">
                <a:ea typeface="Osaka" pitchFamily="28" charset="-128"/>
              </a:rPr>
              <a:pPr/>
              <a:t>23</a:t>
            </a:fld>
            <a:endParaRPr lang="en-US" smtClean="0">
              <a:ea typeface="Osaka" pitchFamily="28"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p:spPr>
        <p:txBody>
          <a:bodyPr/>
          <a:lstStyle/>
          <a:p>
            <a:pPr eaLnBrk="1" hangingPunct="1"/>
            <a:endParaRPr lang="en-US" smtClean="0"/>
          </a:p>
        </p:txBody>
      </p:sp>
      <p:sp>
        <p:nvSpPr>
          <p:cNvPr id="47108" name="Slide Number Placeholder 3"/>
          <p:cNvSpPr>
            <a:spLocks noGrp="1"/>
          </p:cNvSpPr>
          <p:nvPr>
            <p:ph type="sldNum" sz="quarter" idx="5"/>
          </p:nvPr>
        </p:nvSpPr>
        <p:spPr>
          <a:noFill/>
        </p:spPr>
        <p:txBody>
          <a:bodyPr/>
          <a:lstStyle/>
          <a:p>
            <a:fld id="{69CE3B21-CD65-4FEF-9E60-685E8605459F}" type="slidenum">
              <a:rPr lang="en-US" smtClean="0">
                <a:ea typeface="Osaka" pitchFamily="28" charset="-128"/>
              </a:rPr>
              <a:pPr/>
              <a:t>24</a:t>
            </a:fld>
            <a:endParaRPr lang="en-US" smtClean="0">
              <a:ea typeface="Osaka" pitchFamily="28"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pPr eaLnBrk="1" hangingPunct="1"/>
            <a:endParaRPr lang="en-US" smtClean="0"/>
          </a:p>
        </p:txBody>
      </p:sp>
      <p:sp>
        <p:nvSpPr>
          <p:cNvPr id="48132" name="Slide Number Placeholder 3"/>
          <p:cNvSpPr>
            <a:spLocks noGrp="1"/>
          </p:cNvSpPr>
          <p:nvPr>
            <p:ph type="sldNum" sz="quarter" idx="5"/>
          </p:nvPr>
        </p:nvSpPr>
        <p:spPr>
          <a:noFill/>
        </p:spPr>
        <p:txBody>
          <a:bodyPr/>
          <a:lstStyle/>
          <a:p>
            <a:fld id="{22D98F80-2904-4CAF-9331-C0213A8E9361}" type="slidenum">
              <a:rPr lang="en-US" smtClean="0">
                <a:ea typeface="Osaka" pitchFamily="28" charset="-128"/>
              </a:rPr>
              <a:pPr/>
              <a:t>25</a:t>
            </a:fld>
            <a:endParaRPr lang="en-US" smtClean="0">
              <a:ea typeface="Osaka" pitchFamily="28"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pPr eaLnBrk="1" hangingPunct="1"/>
            <a:endParaRPr lang="en-US" smtClean="0"/>
          </a:p>
        </p:txBody>
      </p:sp>
      <p:sp>
        <p:nvSpPr>
          <p:cNvPr id="49156" name="Slide Number Placeholder 3"/>
          <p:cNvSpPr>
            <a:spLocks noGrp="1"/>
          </p:cNvSpPr>
          <p:nvPr>
            <p:ph type="sldNum" sz="quarter" idx="5"/>
          </p:nvPr>
        </p:nvSpPr>
        <p:spPr>
          <a:noFill/>
        </p:spPr>
        <p:txBody>
          <a:bodyPr/>
          <a:lstStyle/>
          <a:p>
            <a:fld id="{4338C398-2CE8-4FC7-BEDD-F561BD99EF49}" type="slidenum">
              <a:rPr lang="en-US" smtClean="0">
                <a:ea typeface="Osaka" pitchFamily="28" charset="-128"/>
              </a:rPr>
              <a:pPr/>
              <a:t>26</a:t>
            </a:fld>
            <a:endParaRPr lang="en-US" smtClean="0">
              <a:ea typeface="Osaka" pitchFamily="28"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D8BD6EF-8676-4902-BDE5-F4014D506FB3}"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D8BD6EF-8676-4902-BDE5-F4014D506FB3}"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pPr eaLnBrk="1" hangingPunct="1"/>
            <a:endParaRPr lang="en-US" smtClean="0"/>
          </a:p>
        </p:txBody>
      </p:sp>
      <p:sp>
        <p:nvSpPr>
          <p:cNvPr id="50180" name="Slide Number Placeholder 3"/>
          <p:cNvSpPr>
            <a:spLocks noGrp="1"/>
          </p:cNvSpPr>
          <p:nvPr>
            <p:ph type="sldNum" sz="quarter" idx="5"/>
          </p:nvPr>
        </p:nvSpPr>
        <p:spPr>
          <a:noFill/>
        </p:spPr>
        <p:txBody>
          <a:bodyPr/>
          <a:lstStyle/>
          <a:p>
            <a:fld id="{798890FA-F0E2-4EB0-A23F-CD4D10108378}" type="slidenum">
              <a:rPr lang="en-US" smtClean="0">
                <a:ea typeface="Osaka" pitchFamily="28" charset="-128"/>
              </a:rPr>
              <a:pPr/>
              <a:t>29</a:t>
            </a:fld>
            <a:endParaRPr lang="en-US" smtClean="0">
              <a:ea typeface="Osaka" pitchFamily="28"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Technology and communication  See:</a:t>
            </a:r>
            <a:r>
              <a:rPr lang="en-US" sz="1200" baseline="0" dirty="0" smtClean="0"/>
              <a:t> </a:t>
            </a:r>
            <a:r>
              <a:rPr lang="en-US" sz="1200" dirty="0" smtClean="0"/>
              <a:t>What is an Engineer?</a:t>
            </a:r>
            <a:endParaRPr lang="en-US" dirty="0"/>
          </a:p>
        </p:txBody>
      </p:sp>
      <p:sp>
        <p:nvSpPr>
          <p:cNvPr id="4" name="Slide Number Placeholder 3"/>
          <p:cNvSpPr>
            <a:spLocks noGrp="1"/>
          </p:cNvSpPr>
          <p:nvPr>
            <p:ph type="sldNum" sz="quarter" idx="10"/>
          </p:nvPr>
        </p:nvSpPr>
        <p:spPr/>
        <p:txBody>
          <a:bodyPr/>
          <a:lstStyle/>
          <a:p>
            <a:pPr>
              <a:defRPr/>
            </a:pPr>
            <a:fld id="{2D8BD6EF-8676-4902-BDE5-F4014D506FB3}"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93F9E8A7-FB87-43EB-A3E2-E0FB3D45FF16}" type="slidenum">
              <a:rPr lang="en-US" smtClean="0">
                <a:ea typeface="Osaka" pitchFamily="28" charset="-128"/>
              </a:rPr>
              <a:pPr/>
              <a:t>4</a:t>
            </a:fld>
            <a:endParaRPr lang="en-US" smtClean="0">
              <a:ea typeface="Osaka" pitchFamily="28"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DA37B186-C3F4-44CC-88B8-3FFE91F0DDFE}" type="slidenum">
              <a:rPr lang="en-US" smtClean="0">
                <a:ea typeface="Osaka" pitchFamily="28" charset="-128"/>
              </a:rPr>
              <a:pPr/>
              <a:t>5</a:t>
            </a:fld>
            <a:endParaRPr lang="en-US" smtClean="0">
              <a:ea typeface="Osaka" pitchFamily="28" charset="-128"/>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DC3559F8-FD1C-4DED-9FE7-DB6E0AA2E566}" type="slidenum">
              <a:rPr lang="en-US" smtClean="0">
                <a:ea typeface="Osaka" pitchFamily="28" charset="-128"/>
              </a:rPr>
              <a:pPr/>
              <a:t>6</a:t>
            </a:fld>
            <a:endParaRPr lang="en-US" smtClean="0">
              <a:ea typeface="Osaka" pitchFamily="28" charset="-128"/>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F8F29602-F1F0-41F8-B988-BD7C69D13D2D}" type="slidenum">
              <a:rPr lang="en-US" smtClean="0">
                <a:ea typeface="Osaka" pitchFamily="28" charset="-128"/>
              </a:rPr>
              <a:pPr/>
              <a:t>7</a:t>
            </a:fld>
            <a:endParaRPr lang="en-US" smtClean="0">
              <a:ea typeface="Osaka" pitchFamily="28" charset="-128"/>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r>
              <a:rPr lang="en-US" sz="1200" kern="1200" dirty="0" smtClean="0">
                <a:solidFill>
                  <a:schemeClr val="tx1"/>
                </a:solidFill>
                <a:latin typeface="Arial" charset="0"/>
                <a:ea typeface="+mn-ea"/>
                <a:cs typeface="Arial" charset="0"/>
              </a:rPr>
              <a:t>What IS STEM?</a:t>
            </a:r>
          </a:p>
          <a:p>
            <a:r>
              <a:rPr lang="en-US" sz="1200" kern="1200" dirty="0" smtClean="0">
                <a:solidFill>
                  <a:schemeClr val="tx1"/>
                </a:solidFill>
                <a:latin typeface="Arial" charset="0"/>
                <a:ea typeface="+mn-ea"/>
                <a:cs typeface="Arial" charset="0"/>
              </a:rPr>
              <a:t>Why must K-12 Educators Understand the Need to Create STEM-Centered Schools? Become aware of why STEM is an area of critical economic demand now.</a:t>
            </a:r>
          </a:p>
          <a:p>
            <a:r>
              <a:rPr lang="en-US" sz="1200" kern="1200" dirty="0" smtClean="0">
                <a:solidFill>
                  <a:schemeClr val="tx1"/>
                </a:solidFill>
                <a:latin typeface="Arial" charset="0"/>
                <a:ea typeface="+mn-ea"/>
                <a:cs typeface="Arial" charset="0"/>
              </a:rPr>
              <a:t> </a:t>
            </a:r>
          </a:p>
          <a:p>
            <a:r>
              <a:rPr lang="en-US" sz="1200" kern="1200" dirty="0" smtClean="0">
                <a:solidFill>
                  <a:schemeClr val="tx1"/>
                </a:solidFill>
                <a:latin typeface="Arial" charset="0"/>
                <a:ea typeface="+mn-ea"/>
                <a:cs typeface="Arial" charset="0"/>
              </a:rPr>
              <a:t>Understand why K-12 educators are central to achievement of a "workforce development strategy"</a:t>
            </a:r>
          </a:p>
          <a:p>
            <a:r>
              <a:rPr lang="en-US" sz="1200" kern="1200" dirty="0" smtClean="0">
                <a:solidFill>
                  <a:schemeClr val="tx1"/>
                </a:solidFill>
                <a:latin typeface="Arial" charset="0"/>
                <a:ea typeface="+mn-ea"/>
                <a:cs typeface="Arial" charset="0"/>
              </a:rPr>
              <a:t>for the U.S. and CA.</a:t>
            </a:r>
          </a:p>
          <a:p>
            <a:endParaRPr lang="en-US" sz="1200" kern="1200" dirty="0" smtClean="0">
              <a:solidFill>
                <a:schemeClr val="tx1"/>
              </a:solidFill>
              <a:latin typeface="Arial" charset="0"/>
              <a:ea typeface="+mn-ea"/>
              <a:cs typeface="Arial" charset="0"/>
            </a:endParaRPr>
          </a:p>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5F794948-C675-477D-BB3B-491D80E98CB0}" type="slidenum">
              <a:rPr lang="en-US" smtClean="0">
                <a:ea typeface="Osaka" pitchFamily="28" charset="-128"/>
              </a:rPr>
              <a:pPr/>
              <a:t>8</a:t>
            </a:fld>
            <a:endParaRPr lang="en-US" smtClean="0">
              <a:ea typeface="Osaka" pitchFamily="28" charset="-128"/>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mn-ea"/>
                <a:cs typeface="Arial" charset="0"/>
              </a:rPr>
              <a:t>What are the most important careers to pursue in today's workforce?</a:t>
            </a:r>
          </a:p>
          <a:p>
            <a:pPr eaLnBrk="1" hangingPunct="1"/>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0C6223D-39D7-40D9-A3CF-CA4FE755EF6F}"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06498" name="Rectangle 2"/>
          <p:cNvSpPr>
            <a:spLocks noGrp="1" noChangeArrowheads="1"/>
          </p:cNvSpPr>
          <p:nvPr>
            <p:ph type="ctrTitle"/>
          </p:nvPr>
        </p:nvSpPr>
        <p:spPr>
          <a:xfrm>
            <a:off x="685800" y="2286000"/>
            <a:ext cx="7772400" cy="1143000"/>
          </a:xfrm>
        </p:spPr>
        <p:txBody>
          <a:bodyPr/>
          <a:lstStyle>
            <a:lvl1pPr algn="ctr">
              <a:defRPr/>
            </a:lvl1pPr>
          </a:lstStyle>
          <a:p>
            <a:r>
              <a:rPr lang="en-US"/>
              <a:t>Click to edit Master title style</a:t>
            </a:r>
          </a:p>
        </p:txBody>
      </p:sp>
      <p:sp>
        <p:nvSpPr>
          <p:cNvPr id="106499" name="Rectangle 3"/>
          <p:cNvSpPr>
            <a:spLocks noGrp="1" noChangeArrowheads="1"/>
          </p:cNvSpPr>
          <p:nvPr>
            <p:ph type="subTitle" idx="1"/>
          </p:nvPr>
        </p:nvSpPr>
        <p:spPr>
          <a:xfrm>
            <a:off x="1712913" y="3886200"/>
            <a:ext cx="5715000" cy="1676400"/>
          </a:xfrm>
        </p:spPr>
        <p:txBody>
          <a:bodyPr/>
          <a:lstStyle>
            <a:lvl1pPr marL="0" indent="0" algn="ctr">
              <a:buFontTx/>
              <a:buNone/>
              <a:defRPr sz="2800"/>
            </a:lvl1pPr>
          </a:lstStyle>
          <a:p>
            <a:r>
              <a:rPr lang="en-US"/>
              <a:t>Click to edit Master subtitle style</a:t>
            </a:r>
          </a:p>
        </p:txBody>
      </p:sp>
      <p:sp>
        <p:nvSpPr>
          <p:cNvPr id="4" name="Rectangle 4"/>
          <p:cNvSpPr>
            <a:spLocks noGrp="1" noChangeArrowheads="1"/>
          </p:cNvSpPr>
          <p:nvPr>
            <p:ph type="dt" sz="half" idx="10"/>
          </p:nvPr>
        </p:nvSpPr>
        <p:spPr>
          <a:effectLst>
            <a:outerShdw dist="12700" dir="2700000" algn="ctr" rotWithShape="0">
              <a:srgbClr val="808080">
                <a:alpha val="99962"/>
              </a:srgbClr>
            </a:outerShdw>
          </a:effectLst>
        </p:spPr>
        <p:txBody>
          <a:bodyPr/>
          <a:lstStyle>
            <a:lvl1pPr>
              <a:defRPr/>
            </a:lvl1pPr>
          </a:lstStyle>
          <a:p>
            <a:pPr>
              <a:defRPr/>
            </a:pPr>
            <a:endParaRPr lang="en-US"/>
          </a:p>
        </p:txBody>
      </p:sp>
      <p:sp>
        <p:nvSpPr>
          <p:cNvPr id="5" name="Rectangle 5"/>
          <p:cNvSpPr>
            <a:spLocks noGrp="1" noChangeArrowheads="1"/>
          </p:cNvSpPr>
          <p:nvPr>
            <p:ph type="ftr" sz="quarter" idx="11"/>
          </p:nvPr>
        </p:nvSpPr>
        <p:spPr>
          <a:effectLst>
            <a:outerShdw dist="12700" dir="2700000" algn="ctr" rotWithShape="0">
              <a:srgbClr val="808080">
                <a:alpha val="99962"/>
              </a:srgbClr>
            </a:outerShdw>
          </a:effectLst>
        </p:spPr>
        <p:txBody>
          <a:bodyPr/>
          <a:lstStyle>
            <a:lvl1pPr>
              <a:defRPr/>
            </a:lvl1pPr>
          </a:lstStyle>
          <a:p>
            <a:pPr>
              <a:defRPr/>
            </a:pPr>
            <a:endParaRPr lang="en-US"/>
          </a:p>
        </p:txBody>
      </p:sp>
      <p:sp>
        <p:nvSpPr>
          <p:cNvPr id="6" name="Rectangle 6"/>
          <p:cNvSpPr>
            <a:spLocks noGrp="1" noChangeArrowheads="1"/>
          </p:cNvSpPr>
          <p:nvPr>
            <p:ph type="sldNum" sz="quarter" idx="12"/>
          </p:nvPr>
        </p:nvSpPr>
        <p:spPr>
          <a:effectLst>
            <a:outerShdw dist="12700" dir="2700000" algn="ctr" rotWithShape="0">
              <a:srgbClr val="808080">
                <a:alpha val="99962"/>
              </a:srgbClr>
            </a:outerShdw>
          </a:effectLst>
        </p:spPr>
        <p:txBody>
          <a:bodyPr/>
          <a:lstStyle>
            <a:lvl1pPr>
              <a:defRPr/>
            </a:lvl1pPr>
          </a:lstStyle>
          <a:p>
            <a:pPr>
              <a:defRPr/>
            </a:pPr>
            <a:fld id="{9F24BB14-BBDB-4ED5-A560-99291E32FD7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4FB283-FC91-4D76-A37F-3EA1813987F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838200"/>
            <a:ext cx="1943100" cy="5257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838200"/>
            <a:ext cx="56769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D8FDB4-510E-4883-80A5-509C81642A6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5437EDA-C87C-47C8-AA67-84ADCD53630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B37CEF5-581E-4A27-A6DD-FF73E8D4941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133600"/>
            <a:ext cx="38100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133600"/>
            <a:ext cx="38100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7ABA81D-2388-46C5-8795-D9DB3B5E50A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4A58CD9-C979-408D-B61A-FA18FE12343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309B0E4-8AA6-40BF-9E77-BA41F070EBA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530875B-6355-464D-9EDD-93425246967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FA15067-9BC7-46B9-BC76-5524E80F7E5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DF00426-E080-49D5-B77A-0A7D3367ACA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905000" y="838200"/>
            <a:ext cx="6553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2133600"/>
            <a:ext cx="7772400" cy="3962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76200" y="63246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atin typeface="+mn-lt"/>
                <a:ea typeface="+mn-ea"/>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3246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mn-lt"/>
                <a:ea typeface="+mn-ea"/>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7162800" y="63246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atin typeface="+mn-lt"/>
                <a:ea typeface="+mn-ea"/>
                <a:cs typeface="Arial" charset="0"/>
              </a:defRPr>
            </a:lvl1pPr>
          </a:lstStyle>
          <a:p>
            <a:pPr>
              <a:defRPr/>
            </a:pPr>
            <a:fld id="{3CF97D5F-F117-4854-BC90-5D858666BEF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46"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Lst>
  <p:txStyles>
    <p:titleStyle>
      <a:lvl1pPr algn="r" rtl="0" eaLnBrk="0" fontAlgn="base" hangingPunct="0">
        <a:spcBef>
          <a:spcPct val="0"/>
        </a:spcBef>
        <a:spcAft>
          <a:spcPct val="0"/>
        </a:spcAft>
        <a:defRPr sz="4400" b="1">
          <a:solidFill>
            <a:schemeClr val="tx2"/>
          </a:solidFill>
          <a:latin typeface="+mj-lt"/>
          <a:ea typeface="+mj-ea"/>
          <a:cs typeface="+mj-cs"/>
        </a:defRPr>
      </a:lvl1pPr>
      <a:lvl2pPr algn="r" rtl="0" eaLnBrk="0" fontAlgn="base" hangingPunct="0">
        <a:spcBef>
          <a:spcPct val="0"/>
        </a:spcBef>
        <a:spcAft>
          <a:spcPct val="0"/>
        </a:spcAft>
        <a:defRPr sz="4400" b="1">
          <a:solidFill>
            <a:schemeClr val="tx2"/>
          </a:solidFill>
          <a:latin typeface="Trebuchet MS" pitchFamily="28" charset="0"/>
          <a:ea typeface="Osaka" pitchFamily="28" charset="-128"/>
        </a:defRPr>
      </a:lvl2pPr>
      <a:lvl3pPr algn="r" rtl="0" eaLnBrk="0" fontAlgn="base" hangingPunct="0">
        <a:spcBef>
          <a:spcPct val="0"/>
        </a:spcBef>
        <a:spcAft>
          <a:spcPct val="0"/>
        </a:spcAft>
        <a:defRPr sz="4400" b="1">
          <a:solidFill>
            <a:schemeClr val="tx2"/>
          </a:solidFill>
          <a:latin typeface="Trebuchet MS" pitchFamily="28" charset="0"/>
          <a:ea typeface="Osaka" pitchFamily="28" charset="-128"/>
        </a:defRPr>
      </a:lvl3pPr>
      <a:lvl4pPr algn="r" rtl="0" eaLnBrk="0" fontAlgn="base" hangingPunct="0">
        <a:spcBef>
          <a:spcPct val="0"/>
        </a:spcBef>
        <a:spcAft>
          <a:spcPct val="0"/>
        </a:spcAft>
        <a:defRPr sz="4400" b="1">
          <a:solidFill>
            <a:schemeClr val="tx2"/>
          </a:solidFill>
          <a:latin typeface="Trebuchet MS" pitchFamily="28" charset="0"/>
          <a:ea typeface="Osaka" pitchFamily="28" charset="-128"/>
        </a:defRPr>
      </a:lvl4pPr>
      <a:lvl5pPr algn="r" rtl="0" eaLnBrk="0" fontAlgn="base" hangingPunct="0">
        <a:spcBef>
          <a:spcPct val="0"/>
        </a:spcBef>
        <a:spcAft>
          <a:spcPct val="0"/>
        </a:spcAft>
        <a:defRPr sz="4400" b="1">
          <a:solidFill>
            <a:schemeClr val="tx2"/>
          </a:solidFill>
          <a:latin typeface="Trebuchet MS" pitchFamily="28" charset="0"/>
          <a:ea typeface="Osaka" pitchFamily="28" charset="-128"/>
        </a:defRPr>
      </a:lvl5pPr>
      <a:lvl6pPr marL="457200" algn="r" rtl="0" fontAlgn="base">
        <a:spcBef>
          <a:spcPct val="0"/>
        </a:spcBef>
        <a:spcAft>
          <a:spcPct val="0"/>
        </a:spcAft>
        <a:defRPr sz="4400" b="1">
          <a:solidFill>
            <a:schemeClr val="tx2"/>
          </a:solidFill>
          <a:latin typeface="Trebuchet MS" pitchFamily="28" charset="0"/>
          <a:ea typeface="Osaka" pitchFamily="28" charset="-128"/>
        </a:defRPr>
      </a:lvl6pPr>
      <a:lvl7pPr marL="914400" algn="r" rtl="0" fontAlgn="base">
        <a:spcBef>
          <a:spcPct val="0"/>
        </a:spcBef>
        <a:spcAft>
          <a:spcPct val="0"/>
        </a:spcAft>
        <a:defRPr sz="4400" b="1">
          <a:solidFill>
            <a:schemeClr val="tx2"/>
          </a:solidFill>
          <a:latin typeface="Trebuchet MS" pitchFamily="28" charset="0"/>
          <a:ea typeface="Osaka" pitchFamily="28" charset="-128"/>
        </a:defRPr>
      </a:lvl7pPr>
      <a:lvl8pPr marL="1371600" algn="r" rtl="0" fontAlgn="base">
        <a:spcBef>
          <a:spcPct val="0"/>
        </a:spcBef>
        <a:spcAft>
          <a:spcPct val="0"/>
        </a:spcAft>
        <a:defRPr sz="4400" b="1">
          <a:solidFill>
            <a:schemeClr val="tx2"/>
          </a:solidFill>
          <a:latin typeface="Trebuchet MS" pitchFamily="28" charset="0"/>
          <a:ea typeface="Osaka" pitchFamily="28" charset="-128"/>
        </a:defRPr>
      </a:lvl8pPr>
      <a:lvl9pPr marL="1828800" algn="r" rtl="0" fontAlgn="base">
        <a:spcBef>
          <a:spcPct val="0"/>
        </a:spcBef>
        <a:spcAft>
          <a:spcPct val="0"/>
        </a:spcAft>
        <a:defRPr sz="4400" b="1">
          <a:solidFill>
            <a:schemeClr val="tx2"/>
          </a:solidFill>
          <a:latin typeface="Trebuchet MS" pitchFamily="28" charset="0"/>
          <a:ea typeface="Osaka" pitchFamily="28"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hyperlink" Target="http://le.utah.gov/publicweb/HILLYLW/PublicWeb/25261/25261.ht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3" Type="http://schemas.openxmlformats.org/officeDocument/2006/relationships/hyperlink" Target="http://doingwhatmatters.cccco.edu/Home.aspx"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http://www.cde.ca.gov/nr/ne/yr14/yr14rel58.asp" TargetMode="External"/><Relationship Id="rId4" Type="http://schemas.openxmlformats.org/officeDocument/2006/relationships/image" Target="../media/image7.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vintagemagnet.net/home2/index.php?option=com_content&amp;view=article&amp;id=475:bridge-building-competition-dec-2012&amp;catid=2:campus-news"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www.ehow.com/info_8746538_triangles-used-architecture.html" TargetMode="External"/><Relationship Id="rId5" Type="http://schemas.openxmlformats.org/officeDocument/2006/relationships/image" Target="../media/image8.jpeg"/><Relationship Id="rId4" Type="http://schemas.openxmlformats.org/officeDocument/2006/relationships/hyperlink" Target="http://www.schooltube.com/video/955aecd10c30480c9551/Bridge%20Building%20Competition%202012"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iridescentlearning.org/programs/familycs/"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iridescentlearning.org/programs/curriculum" TargetMode="External"/><Relationship Id="rId2" Type="http://schemas.openxmlformats.org/officeDocument/2006/relationships/notesSlide" Target="../notesSlides/notesSlide19.xml"/><Relationship Id="rId1" Type="http://schemas.openxmlformats.org/officeDocument/2006/relationships/slideLayout" Target="../slideLayouts/slideLayout6.xml"/><Relationship Id="rId5" Type="http://schemas.openxmlformats.org/officeDocument/2006/relationships/hyperlink" Target="https://picasaweb.google.com/113239471880384339965/BestOfIridescent?feat=flashalbum" TargetMode="External"/><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legacy.mos.org/eie/20_unit.php"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8.xml"/><Relationship Id="rId1" Type="http://schemas.openxmlformats.org/officeDocument/2006/relationships/slideLayout" Target="../slideLayouts/slideLayout6.xml"/><Relationship Id="rId5" Type="http://schemas.openxmlformats.org/officeDocument/2006/relationships/hyperlink" Target="http://www.center.edu/NewsletterText/documents/Chapter4.pdf" TargetMode="External"/><Relationship Id="rId4" Type="http://schemas.openxmlformats.org/officeDocument/2006/relationships/hyperlink" Target="ww.everydaymath.com/.../em3_component_overview_gr4_6.pdf"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mailto:susan.belgrad@csun.edu" TargetMode="External"/><Relationship Id="rId2" Type="http://schemas.openxmlformats.org/officeDocument/2006/relationships/notesSlide" Target="../notesSlides/notesSlide29.xml"/><Relationship Id="rId1" Type="http://schemas.openxmlformats.org/officeDocument/2006/relationships/slideLayout" Target="../slideLayouts/slideLayout4.xml"/><Relationship Id="rId4" Type="http://schemas.openxmlformats.org/officeDocument/2006/relationships/hyperlink" Target="mailto:holle@csun.edu"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mindsetonline.com/whatisit/about/"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hyperlink" Target="http://www.ascd.org/whole-child.aspx"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dt" sz="quarter" idx="10"/>
          </p:nvPr>
        </p:nvSpPr>
        <p:spPr/>
        <p:txBody>
          <a:bodyPr/>
          <a:lstStyle/>
          <a:p>
            <a:pPr>
              <a:defRPr/>
            </a:pPr>
            <a:r>
              <a:rPr lang="en-US" dirty="0" smtClean="0"/>
              <a:t>June. 2014</a:t>
            </a:r>
            <a:r>
              <a:rPr lang="en-US" dirty="0"/>
              <a:t>		</a:t>
            </a:r>
          </a:p>
        </p:txBody>
      </p:sp>
      <p:sp>
        <p:nvSpPr>
          <p:cNvPr id="5" name="Rectangle 5"/>
          <p:cNvSpPr>
            <a:spLocks noGrp="1" noChangeArrowheads="1"/>
          </p:cNvSpPr>
          <p:nvPr>
            <p:ph type="ftr" sz="quarter" idx="11"/>
          </p:nvPr>
        </p:nvSpPr>
        <p:spPr/>
        <p:txBody>
          <a:bodyPr/>
          <a:lstStyle/>
          <a:p>
            <a:pPr>
              <a:defRPr/>
            </a:pPr>
            <a:r>
              <a:rPr lang="en-US" dirty="0"/>
              <a:t>STEM INNOVATIONS TEAM</a:t>
            </a:r>
          </a:p>
        </p:txBody>
      </p:sp>
      <p:sp>
        <p:nvSpPr>
          <p:cNvPr id="3076" name="Rectangle 3"/>
          <p:cNvSpPr>
            <a:spLocks noGrp="1" noChangeArrowheads="1"/>
          </p:cNvSpPr>
          <p:nvPr>
            <p:ph type="subTitle" idx="1"/>
          </p:nvPr>
        </p:nvSpPr>
        <p:spPr>
          <a:xfrm>
            <a:off x="1712912" y="3200400"/>
            <a:ext cx="6440487" cy="2362200"/>
          </a:xfrm>
        </p:spPr>
        <p:txBody>
          <a:bodyPr/>
          <a:lstStyle/>
          <a:p>
            <a:pPr eaLnBrk="1" hangingPunct="1">
              <a:lnSpc>
                <a:spcPct val="80000"/>
              </a:lnSpc>
            </a:pPr>
            <a:endParaRPr lang="en-US" sz="2000" dirty="0" smtClean="0"/>
          </a:p>
          <a:p>
            <a:pPr eaLnBrk="1" hangingPunct="1">
              <a:lnSpc>
                <a:spcPct val="80000"/>
              </a:lnSpc>
            </a:pPr>
            <a:r>
              <a:rPr lang="en-US" sz="2000" b="1" dirty="0" smtClean="0"/>
              <a:t>Dr. Susan </a:t>
            </a:r>
            <a:r>
              <a:rPr lang="en-US" sz="2000" b="1" dirty="0" smtClean="0"/>
              <a:t>Belgrad</a:t>
            </a:r>
            <a:endParaRPr lang="en-US" sz="2000" b="1" dirty="0" smtClean="0"/>
          </a:p>
          <a:p>
            <a:pPr eaLnBrk="1" hangingPunct="1">
              <a:lnSpc>
                <a:spcPct val="80000"/>
              </a:lnSpc>
            </a:pPr>
            <a:r>
              <a:rPr lang="en-US" sz="2000" b="1" dirty="0" smtClean="0"/>
              <a:t>Professor of Elementary Education</a:t>
            </a:r>
          </a:p>
          <a:p>
            <a:pPr eaLnBrk="1" hangingPunct="1">
              <a:lnSpc>
                <a:spcPct val="80000"/>
              </a:lnSpc>
            </a:pPr>
            <a:endParaRPr lang="en-US" sz="2000" b="1" dirty="0" smtClean="0"/>
          </a:p>
          <a:p>
            <a:pPr eaLnBrk="1" hangingPunct="1">
              <a:lnSpc>
                <a:spcPct val="80000"/>
              </a:lnSpc>
            </a:pPr>
            <a:r>
              <a:rPr lang="en-US" sz="2400" b="1" dirty="0" smtClean="0"/>
              <a:t>CSUN STEM Innovations Team Leader</a:t>
            </a:r>
          </a:p>
        </p:txBody>
      </p:sp>
      <p:sp>
        <p:nvSpPr>
          <p:cNvPr id="3077" name="WordArt 4"/>
          <p:cNvSpPr>
            <a:spLocks noChangeArrowheads="1" noChangeShapeType="1"/>
          </p:cNvSpPr>
          <p:nvPr/>
        </p:nvSpPr>
        <p:spPr bwMode="auto">
          <a:xfrm>
            <a:off x="228600" y="1447800"/>
            <a:ext cx="8686800" cy="933450"/>
          </a:xfrm>
          <a:prstGeom prst="rect">
            <a:avLst/>
          </a:prstGeom>
        </p:spPr>
        <p:txBody>
          <a:bodyPr wrap="none" fromWordArt="1">
            <a:prstTxWarp prst="textCanUp">
              <a:avLst>
                <a:gd name="adj" fmla="val 85713"/>
              </a:avLst>
            </a:prstTxWarp>
          </a:bodyPr>
          <a:lstStyle/>
          <a:p>
            <a:pPr algn="ctr"/>
            <a:r>
              <a:rPr lang="en-US" sz="3600" b="1" dirty="0"/>
              <a:t>How (</a:t>
            </a:r>
            <a:r>
              <a:rPr lang="en-US" sz="3600" b="1" dirty="0" smtClean="0"/>
              <a:t>Why) to </a:t>
            </a:r>
            <a:r>
              <a:rPr lang="en-US" sz="3600" b="1" dirty="0"/>
              <a:t>Transform Your School into an </a:t>
            </a:r>
            <a:r>
              <a:rPr lang="en-US" sz="3600" b="1" dirty="0" smtClean="0"/>
              <a:t/>
            </a:r>
            <a:br>
              <a:rPr lang="en-US" sz="3600" b="1" dirty="0" smtClean="0"/>
            </a:br>
            <a:r>
              <a:rPr lang="en-US" sz="3600" b="1" i="1" dirty="0" smtClean="0"/>
              <a:t>Inclusive</a:t>
            </a:r>
            <a:r>
              <a:rPr lang="en-US" sz="3600" b="1" dirty="0" smtClean="0"/>
              <a:t> </a:t>
            </a:r>
            <a:r>
              <a:rPr lang="en-US" sz="3600" b="1" dirty="0"/>
              <a:t>STEM Learning Center</a:t>
            </a:r>
            <a:endParaRPr lang="en-US" sz="3600" b="1" i="1" kern="10" dirty="0">
              <a:ln w="9525">
                <a:solidFill>
                  <a:srgbClr val="000000"/>
                </a:solidFill>
                <a:round/>
                <a:headEnd/>
                <a:tailEnd/>
              </a:ln>
              <a:solidFill>
                <a:srgbClr val="C0504D"/>
              </a:solidFill>
              <a:effectLst>
                <a:outerShdw dist="35921" dir="2700000" algn="ctr" rotWithShape="0">
                  <a:srgbClr val="808080">
                    <a:alpha val="79999"/>
                  </a:srgbClr>
                </a:outerShdw>
              </a:effectLst>
              <a:latin typeface="Elephan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dt" sz="quarter" idx="10"/>
          </p:nvPr>
        </p:nvSpPr>
        <p:spPr/>
        <p:txBody>
          <a:bodyPr/>
          <a:lstStyle/>
          <a:p>
            <a:pPr>
              <a:defRPr/>
            </a:pPr>
            <a:endParaRPr lang="en-US"/>
          </a:p>
        </p:txBody>
      </p:sp>
      <p:sp>
        <p:nvSpPr>
          <p:cNvPr id="5" name="Rectangle 5"/>
          <p:cNvSpPr>
            <a:spLocks noGrp="1" noChangeArrowheads="1"/>
          </p:cNvSpPr>
          <p:nvPr>
            <p:ph type="ftr" sz="quarter" idx="11"/>
          </p:nvPr>
        </p:nvSpPr>
        <p:spPr/>
        <p:txBody>
          <a:bodyPr/>
          <a:lstStyle/>
          <a:p>
            <a:pPr>
              <a:defRPr/>
            </a:pPr>
            <a:endParaRPr lang="en-US"/>
          </a:p>
        </p:txBody>
      </p:sp>
      <p:sp>
        <p:nvSpPr>
          <p:cNvPr id="12292" name="Rectangle 4"/>
          <p:cNvSpPr>
            <a:spLocks noGrp="1" noChangeArrowheads="1"/>
          </p:cNvSpPr>
          <p:nvPr>
            <p:ph type="ctrTitle"/>
          </p:nvPr>
        </p:nvSpPr>
        <p:spPr>
          <a:xfrm>
            <a:off x="685800" y="2130425"/>
            <a:ext cx="7772400" cy="1470025"/>
          </a:xfrm>
        </p:spPr>
        <p:txBody>
          <a:bodyPr/>
          <a:lstStyle/>
          <a:p>
            <a:pPr marL="838200" indent="-838200" eaLnBrk="1" hangingPunct="1"/>
            <a:r>
              <a:rPr lang="en-US" sz="3200" smtClean="0"/>
              <a:t>How do we begin to engage our elementary, middle school and high school educators?</a:t>
            </a:r>
            <a:br>
              <a:rPr lang="en-US" sz="3200" smtClean="0"/>
            </a:br>
            <a:endParaRPr lang="en-US" sz="3200" smtClean="0"/>
          </a:p>
        </p:txBody>
      </p:sp>
      <p:sp>
        <p:nvSpPr>
          <p:cNvPr id="12293" name="Rectangle 5"/>
          <p:cNvSpPr>
            <a:spLocks noGrp="1" noChangeArrowheads="1"/>
          </p:cNvSpPr>
          <p:nvPr>
            <p:ph type="subTitle" idx="1"/>
          </p:nvPr>
        </p:nvSpPr>
        <p:spPr/>
        <p:txBody>
          <a:bodyPr/>
          <a:lstStyle/>
          <a:p>
            <a:pPr eaLnBrk="1" hangingPunct="1"/>
            <a:r>
              <a:rPr lang="en-US" dirty="0" smtClean="0"/>
              <a:t>Many already have!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smtClean="0"/>
              <a:t>How do we fund next generation school innovation</a:t>
            </a:r>
            <a:r>
              <a:rPr lang="en-US" dirty="0" smtClean="0"/>
              <a:t>?</a:t>
            </a:r>
            <a:endParaRPr lang="en-US" dirty="0"/>
          </a:p>
        </p:txBody>
      </p:sp>
      <p:pic>
        <p:nvPicPr>
          <p:cNvPr id="4" name="Content Placeholder 3" descr="chevron ad.jpg"/>
          <p:cNvPicPr>
            <a:picLocks noGrp="1" noChangeAspect="1"/>
          </p:cNvPicPr>
          <p:nvPr>
            <p:ph idx="1"/>
          </p:nvPr>
        </p:nvPicPr>
        <p:blipFill>
          <a:blip r:embed="rId3" cstate="print"/>
          <a:stretch>
            <a:fillRect/>
          </a:stretch>
        </p:blipFill>
        <p:spPr>
          <a:xfrm>
            <a:off x="990600" y="1985683"/>
            <a:ext cx="3588327" cy="4643717"/>
          </a:xfrm>
        </p:spPr>
      </p:pic>
      <p:pic>
        <p:nvPicPr>
          <p:cNvPr id="5" name="Picture 4" descr="boeing kids.jpg"/>
          <p:cNvPicPr>
            <a:picLocks noChangeAspect="1"/>
          </p:cNvPicPr>
          <p:nvPr/>
        </p:nvPicPr>
        <p:blipFill>
          <a:blip r:embed="rId4" cstate="print"/>
          <a:stretch>
            <a:fillRect/>
          </a:stretch>
        </p:blipFill>
        <p:spPr>
          <a:xfrm>
            <a:off x="5281578" y="2133600"/>
            <a:ext cx="2567021" cy="43434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smtClean="0"/>
              <a:t>How do we fund next generation school innovation</a:t>
            </a:r>
            <a:r>
              <a:rPr lang="en-US" dirty="0" smtClean="0"/>
              <a:t>?</a:t>
            </a:r>
            <a:endParaRPr lang="en-US" dirty="0"/>
          </a:p>
        </p:txBody>
      </p:sp>
      <p:pic>
        <p:nvPicPr>
          <p:cNvPr id="7" name="Content Placeholder 6" descr="dolyouthconnect.jpg">
            <a:hlinkClick r:id="rId3"/>
          </p:cNvPr>
          <p:cNvPicPr>
            <a:picLocks noGrp="1" noChangeAspect="1"/>
          </p:cNvPicPr>
          <p:nvPr>
            <p:ph idx="1"/>
          </p:nvPr>
        </p:nvPicPr>
        <p:blipFill>
          <a:blip r:embed="rId4" cstate="print"/>
          <a:stretch>
            <a:fillRect/>
          </a:stretch>
        </p:blipFill>
        <p:spPr>
          <a:xfrm>
            <a:off x="2122714" y="2743200"/>
            <a:ext cx="5344886" cy="2993136"/>
          </a:xfrm>
        </p:spPr>
      </p:pic>
      <p:pic>
        <p:nvPicPr>
          <p:cNvPr id="8" name="Picture 7" descr="D ol.jpg"/>
          <p:cNvPicPr>
            <a:picLocks noChangeAspect="1"/>
          </p:cNvPicPr>
          <p:nvPr/>
        </p:nvPicPr>
        <p:blipFill>
          <a:blip r:embed="rId5" cstate="print"/>
          <a:stretch>
            <a:fillRect/>
          </a:stretch>
        </p:blipFill>
        <p:spPr>
          <a:xfrm>
            <a:off x="304800" y="1524000"/>
            <a:ext cx="1676400" cy="1600200"/>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smtClean="0"/>
              <a:t>How do we fund next generation school innovation</a:t>
            </a:r>
            <a:r>
              <a:rPr lang="en-US" dirty="0" smtClean="0"/>
              <a:t>?</a:t>
            </a:r>
            <a:endParaRPr lang="en-US" dirty="0"/>
          </a:p>
        </p:txBody>
      </p:sp>
      <p:pic>
        <p:nvPicPr>
          <p:cNvPr id="6" name="Content Placeholder 5" descr="doingwhatmatters ccollege.jpg">
            <a:hlinkClick r:id="rId3"/>
          </p:cNvPr>
          <p:cNvPicPr>
            <a:picLocks noGrp="1" noChangeAspect="1"/>
          </p:cNvPicPr>
          <p:nvPr>
            <p:ph idx="1"/>
          </p:nvPr>
        </p:nvPicPr>
        <p:blipFill>
          <a:blip r:embed="rId4" cstate="print"/>
          <a:stretch>
            <a:fillRect/>
          </a:stretch>
        </p:blipFill>
        <p:spPr>
          <a:xfrm>
            <a:off x="381000" y="2438400"/>
            <a:ext cx="6540500" cy="1444994"/>
          </a:xfrm>
        </p:spPr>
      </p:pic>
      <p:sp>
        <p:nvSpPr>
          <p:cNvPr id="9" name="TextBox 8"/>
          <p:cNvSpPr txBox="1"/>
          <p:nvPr/>
        </p:nvSpPr>
        <p:spPr>
          <a:xfrm>
            <a:off x="1828800" y="4419600"/>
            <a:ext cx="4038600" cy="523220"/>
          </a:xfrm>
          <a:prstGeom prst="rect">
            <a:avLst/>
          </a:prstGeom>
          <a:noFill/>
        </p:spPr>
        <p:txBody>
          <a:bodyPr wrap="square" rtlCol="0">
            <a:spAutoFit/>
          </a:bodyPr>
          <a:lstStyle/>
          <a:p>
            <a:r>
              <a:rPr lang="en-US" sz="2800" dirty="0" smtClean="0">
                <a:solidFill>
                  <a:schemeClr val="bg2"/>
                </a:solidFill>
                <a:hlinkClick r:id="rId5"/>
              </a:rPr>
              <a:t>Pathways Trust Grants</a:t>
            </a:r>
            <a:endParaRPr lang="en-US" sz="2800" dirty="0">
              <a:solidFill>
                <a:schemeClr val="bg2"/>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dt" sz="quarter" idx="10"/>
          </p:nvPr>
        </p:nvSpPr>
        <p:spPr/>
        <p:txBody>
          <a:bodyPr/>
          <a:lstStyle/>
          <a:p>
            <a:pPr>
              <a:defRPr/>
            </a:pPr>
            <a:endParaRPr lang="en-US"/>
          </a:p>
        </p:txBody>
      </p:sp>
      <p:sp>
        <p:nvSpPr>
          <p:cNvPr id="5" name="Rectangle 5"/>
          <p:cNvSpPr>
            <a:spLocks noGrp="1" noChangeArrowheads="1"/>
          </p:cNvSpPr>
          <p:nvPr>
            <p:ph type="ftr" sz="quarter" idx="11"/>
          </p:nvPr>
        </p:nvSpPr>
        <p:spPr/>
        <p:txBody>
          <a:bodyPr/>
          <a:lstStyle/>
          <a:p>
            <a:pPr>
              <a:defRPr/>
            </a:pPr>
            <a:endParaRPr lang="en-US"/>
          </a:p>
        </p:txBody>
      </p:sp>
      <p:sp>
        <p:nvSpPr>
          <p:cNvPr id="13316" name="Rectangle 4"/>
          <p:cNvSpPr>
            <a:spLocks noGrp="1" noChangeArrowheads="1"/>
          </p:cNvSpPr>
          <p:nvPr>
            <p:ph type="ctrTitle"/>
          </p:nvPr>
        </p:nvSpPr>
        <p:spPr>
          <a:xfrm>
            <a:off x="685800" y="1143000"/>
            <a:ext cx="7772400" cy="2457450"/>
          </a:xfrm>
        </p:spPr>
        <p:txBody>
          <a:bodyPr/>
          <a:lstStyle/>
          <a:p>
            <a:pPr eaLnBrk="1" hangingPunct="1"/>
            <a:r>
              <a:rPr lang="en-US" sz="3200" dirty="0" smtClean="0"/>
              <a:t>While CA does not have Computer Technology and Engineering standards, many schools have some level of </a:t>
            </a:r>
            <a:br>
              <a:rPr lang="en-US" sz="3200" dirty="0" smtClean="0"/>
            </a:br>
            <a:r>
              <a:rPr lang="en-US" sz="3200" dirty="0" smtClean="0"/>
              <a:t>E in STEM engagement.</a:t>
            </a:r>
          </a:p>
        </p:txBody>
      </p:sp>
      <p:sp>
        <p:nvSpPr>
          <p:cNvPr id="13317" name="Rectangle 5"/>
          <p:cNvSpPr>
            <a:spLocks noGrp="1" noChangeArrowheads="1"/>
          </p:cNvSpPr>
          <p:nvPr>
            <p:ph type="subTitle" idx="1"/>
          </p:nvPr>
        </p:nvSpPr>
        <p:spPr/>
        <p:txBody>
          <a:bodyPr/>
          <a:lstStyle/>
          <a:p>
            <a:pPr eaLnBrk="1" hangingPunct="1"/>
            <a:r>
              <a:rPr lang="en-US" dirty="0" smtClean="0"/>
              <a:t>Here is one example: </a:t>
            </a:r>
          </a:p>
          <a:p>
            <a:pPr eaLnBrk="1" hangingPunct="1"/>
            <a:r>
              <a:rPr lang="en-US" smtClean="0"/>
              <a:t>Sound Familiar?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457200" y="3505200"/>
            <a:ext cx="8305800" cy="3048000"/>
          </a:xfrm>
        </p:spPr>
        <p:txBody>
          <a:bodyPr/>
          <a:lstStyle/>
          <a:p>
            <a:pPr eaLnBrk="1" hangingPunct="1">
              <a:buFontTx/>
              <a:buNone/>
            </a:pPr>
            <a:r>
              <a:rPr lang="en-US" sz="1200" b="1" dirty="0" smtClean="0"/>
              <a:t>       </a:t>
            </a:r>
            <a:r>
              <a:rPr lang="en-US" sz="2000" b="1" dirty="0" smtClean="0"/>
              <a:t>Monroe High School Engineering and Design students have joined up with 5th grade students at </a:t>
            </a:r>
            <a:r>
              <a:rPr lang="en-US" sz="2000" b="1" dirty="0" smtClean="0">
                <a:solidFill>
                  <a:schemeClr val="tx2">
                    <a:lumMod val="65000"/>
                    <a:lumOff val="35000"/>
                  </a:schemeClr>
                </a:solidFill>
                <a:hlinkClick r:id="rId3"/>
              </a:rPr>
              <a:t>Vintage Elementary School </a:t>
            </a:r>
            <a:r>
              <a:rPr lang="en-US" sz="2000" b="1" dirty="0" smtClean="0"/>
              <a:t>to build bridges.  Each 5th grade class is represented by four students from that class. Working in groups along with their high school mentors, students are building bridges out of popsicle sticks and glue.  Their goal is to build the strongest bridge. All bridges must have a 14 inch span.  Students meet at lunch time on Wednesdays, Thursdays and Fridays. </a:t>
            </a:r>
            <a:r>
              <a:rPr lang="en-US" sz="2000" dirty="0" smtClean="0"/>
              <a:t/>
            </a:r>
            <a:br>
              <a:rPr lang="en-US" sz="2000" dirty="0" smtClean="0"/>
            </a:br>
            <a:r>
              <a:rPr lang="en-US" sz="1800" dirty="0" smtClean="0"/>
              <a:t/>
            </a:r>
            <a:br>
              <a:rPr lang="en-US" sz="1800" dirty="0" smtClean="0"/>
            </a:br>
            <a:endParaRPr lang="en-US" sz="1000" dirty="0" smtClean="0"/>
          </a:p>
          <a:p>
            <a:pPr eaLnBrk="1" hangingPunct="1">
              <a:lnSpc>
                <a:spcPct val="80000"/>
              </a:lnSpc>
              <a:buFontTx/>
              <a:buNone/>
            </a:pPr>
            <a:r>
              <a:rPr lang="en-US" sz="900" dirty="0" smtClean="0"/>
              <a:t>Wednesday, 12 December 2012 18:29 |  Written by Debbie Stone</a:t>
            </a:r>
          </a:p>
          <a:p>
            <a:pPr eaLnBrk="1" hangingPunct="1">
              <a:lnSpc>
                <a:spcPct val="80000"/>
              </a:lnSpc>
              <a:buFontTx/>
              <a:buNone/>
            </a:pPr>
            <a:r>
              <a:rPr lang="en-US" sz="1000" dirty="0" smtClean="0"/>
              <a:t/>
            </a:r>
            <a:br>
              <a:rPr lang="en-US" sz="1000" dirty="0" smtClean="0"/>
            </a:br>
            <a:r>
              <a:rPr lang="en-US" sz="700" dirty="0" smtClean="0"/>
              <a:t> </a:t>
            </a:r>
          </a:p>
        </p:txBody>
      </p:sp>
      <p:pic>
        <p:nvPicPr>
          <p:cNvPr id="14339" name="Picture 5" descr="Bridge1">
            <a:hlinkClick r:id="rId4"/>
          </p:cNvPr>
          <p:cNvPicPr>
            <a:picLocks noChangeAspect="1" noChangeArrowheads="1"/>
          </p:cNvPicPr>
          <p:nvPr/>
        </p:nvPicPr>
        <p:blipFill>
          <a:blip r:embed="rId5" cstate="print"/>
          <a:srcRect/>
          <a:stretch>
            <a:fillRect/>
          </a:stretch>
        </p:blipFill>
        <p:spPr bwMode="auto">
          <a:xfrm>
            <a:off x="2514600" y="285750"/>
            <a:ext cx="3959225" cy="2970213"/>
          </a:xfrm>
          <a:prstGeom prst="rect">
            <a:avLst/>
          </a:prstGeom>
          <a:noFill/>
          <a:ln w="9525">
            <a:noFill/>
            <a:miter lim="800000"/>
            <a:headEnd/>
            <a:tailEnd/>
          </a:ln>
        </p:spPr>
      </p:pic>
      <p:sp>
        <p:nvSpPr>
          <p:cNvPr id="14340" name="Text Box 7"/>
          <p:cNvSpPr txBox="1">
            <a:spLocks noChangeArrowheads="1"/>
          </p:cNvSpPr>
          <p:nvPr/>
        </p:nvSpPr>
        <p:spPr bwMode="auto">
          <a:xfrm rot="-5400000">
            <a:off x="-37306" y="1451769"/>
            <a:ext cx="2557462" cy="1600200"/>
          </a:xfrm>
          <a:prstGeom prst="rect">
            <a:avLst/>
          </a:prstGeom>
          <a:noFill/>
          <a:ln w="9525">
            <a:noFill/>
            <a:miter lim="800000"/>
            <a:headEnd/>
            <a:tailEnd/>
          </a:ln>
        </p:spPr>
        <p:txBody>
          <a:bodyPr vert="eaVert">
            <a:spAutoFit/>
          </a:bodyPr>
          <a:lstStyle/>
          <a:p>
            <a:pPr>
              <a:lnSpc>
                <a:spcPct val="80000"/>
              </a:lnSpc>
              <a:spcBef>
                <a:spcPct val="20000"/>
              </a:spcBef>
            </a:pPr>
            <a:endParaRPr lang="en-US" sz="2400" b="1">
              <a:solidFill>
                <a:schemeClr val="accent2"/>
              </a:solidFill>
            </a:endParaRPr>
          </a:p>
          <a:p>
            <a:pPr>
              <a:lnSpc>
                <a:spcPct val="80000"/>
              </a:lnSpc>
              <a:spcBef>
                <a:spcPct val="20000"/>
              </a:spcBef>
            </a:pPr>
            <a:r>
              <a:rPr lang="en-US" sz="2400" b="1">
                <a:solidFill>
                  <a:schemeClr val="accent2"/>
                </a:solidFill>
              </a:rPr>
              <a:t>Monroe HS Builds Bridges with Vintage </a:t>
            </a:r>
          </a:p>
          <a:p>
            <a:pPr>
              <a:spcBef>
                <a:spcPct val="50000"/>
              </a:spcBef>
            </a:pPr>
            <a:endParaRPr lang="en-US" sz="2400">
              <a:solidFill>
                <a:schemeClr val="accent2"/>
              </a:solidFill>
            </a:endParaRPr>
          </a:p>
        </p:txBody>
      </p:sp>
      <p:sp>
        <p:nvSpPr>
          <p:cNvPr id="5" name="TextBox 4"/>
          <p:cNvSpPr txBox="1"/>
          <p:nvPr/>
        </p:nvSpPr>
        <p:spPr>
          <a:xfrm>
            <a:off x="7010400" y="1905000"/>
            <a:ext cx="1981200" cy="369332"/>
          </a:xfrm>
          <a:prstGeom prst="rect">
            <a:avLst/>
          </a:prstGeom>
          <a:noFill/>
        </p:spPr>
        <p:txBody>
          <a:bodyPr wrap="square" rtlCol="0">
            <a:spAutoFit/>
          </a:bodyPr>
          <a:lstStyle/>
          <a:p>
            <a:r>
              <a:rPr lang="en-US" dirty="0" err="1" smtClean="0">
                <a:hlinkClick r:id="rId6"/>
              </a:rPr>
              <a:t>Equlilaterals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smtClean="0"/>
              <a:t>A Brief STEM Activity </a:t>
            </a:r>
          </a:p>
        </p:txBody>
      </p:sp>
      <p:sp>
        <p:nvSpPr>
          <p:cNvPr id="15363" name="Content Placeholder 2"/>
          <p:cNvSpPr>
            <a:spLocks noGrp="1"/>
          </p:cNvSpPr>
          <p:nvPr>
            <p:ph idx="1"/>
          </p:nvPr>
        </p:nvSpPr>
        <p:spPr>
          <a:xfrm>
            <a:off x="685800" y="1828800"/>
            <a:ext cx="7772400" cy="4267200"/>
          </a:xfrm>
        </p:spPr>
        <p:txBody>
          <a:bodyPr/>
          <a:lstStyle/>
          <a:p>
            <a:pPr eaLnBrk="1" hangingPunct="1">
              <a:buFontTx/>
              <a:buNone/>
            </a:pPr>
            <a:r>
              <a:rPr lang="en-US" sz="2800" b="1" dirty="0" smtClean="0"/>
              <a:t>Sample COOPERATIVE GROUP ACTIVITY</a:t>
            </a:r>
            <a:endParaRPr lang="en-US" sz="2800" dirty="0" smtClean="0"/>
          </a:p>
          <a:p>
            <a:pPr eaLnBrk="1" hangingPunct="1">
              <a:buFontTx/>
              <a:buNone/>
            </a:pPr>
            <a:r>
              <a:rPr lang="en-US" sz="2000" dirty="0" smtClean="0"/>
              <a:t>Task: Each Team will be responsible for achieving an engineering design with the blocks provided; discussing the science, technology and math principles that affect decisions making and task completion; and completing the </a:t>
            </a:r>
            <a:r>
              <a:rPr lang="en-US" sz="2000" i="1" dirty="0" smtClean="0"/>
              <a:t>engineering notebook</a:t>
            </a:r>
            <a:r>
              <a:rPr lang="en-US" sz="2000" dirty="0" smtClean="0"/>
              <a:t> page. </a:t>
            </a:r>
            <a:br>
              <a:rPr lang="en-US" sz="2000" dirty="0" smtClean="0"/>
            </a:br>
            <a:r>
              <a:rPr lang="en-US" sz="2000" dirty="0" smtClean="0"/>
              <a:t> </a:t>
            </a:r>
          </a:p>
          <a:p>
            <a:pPr eaLnBrk="1" hangingPunct="1">
              <a:buFontTx/>
              <a:buNone/>
            </a:pPr>
            <a:r>
              <a:rPr lang="en-US" sz="2000" dirty="0" smtClean="0"/>
              <a:t>Time Limit for Creating the structure:  	3 minutes</a:t>
            </a:r>
          </a:p>
          <a:p>
            <a:pPr eaLnBrk="1" hangingPunct="1">
              <a:buFontTx/>
              <a:buNone/>
            </a:pPr>
            <a:endParaRPr lang="en-US" sz="2000" dirty="0" smtClean="0"/>
          </a:p>
          <a:p>
            <a:pPr eaLnBrk="1" hangingPunct="1">
              <a:buFontTx/>
              <a:buNone/>
            </a:pPr>
            <a:endParaRPr lang="en-US" dirty="0" smtClean="0"/>
          </a:p>
          <a:p>
            <a:pPr eaLnBrk="1" hangingPunct="1">
              <a:buFontTx/>
              <a:buNone/>
            </a:pPr>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2" descr="C:\Users\Susan Belgrad\Pictures\photo.JPG"/>
          <p:cNvPicPr>
            <a:picLocks noChangeAspect="1" noChangeArrowheads="1"/>
          </p:cNvPicPr>
          <p:nvPr/>
        </p:nvPicPr>
        <p:blipFill>
          <a:blip r:embed="rId3" cstate="print"/>
          <a:srcRect/>
          <a:stretch>
            <a:fillRect/>
          </a:stretch>
        </p:blipFill>
        <p:spPr bwMode="auto">
          <a:xfrm>
            <a:off x="2667000" y="1828800"/>
            <a:ext cx="5638800" cy="4229100"/>
          </a:xfrm>
          <a:prstGeom prst="rect">
            <a:avLst/>
          </a:prstGeom>
          <a:noFill/>
        </p:spPr>
      </p:pic>
      <p:sp>
        <p:nvSpPr>
          <p:cNvPr id="5" name="TextBox 4"/>
          <p:cNvSpPr txBox="1"/>
          <p:nvPr/>
        </p:nvSpPr>
        <p:spPr>
          <a:xfrm>
            <a:off x="2133600" y="990600"/>
            <a:ext cx="6538970" cy="1077218"/>
          </a:xfrm>
          <a:prstGeom prst="rect">
            <a:avLst/>
          </a:prstGeom>
          <a:solidFill>
            <a:schemeClr val="bg1"/>
          </a:solidFill>
        </p:spPr>
        <p:txBody>
          <a:bodyPr wrap="square" rtlCol="0">
            <a:spAutoFit/>
          </a:bodyPr>
          <a:lstStyle/>
          <a:p>
            <a:r>
              <a:rPr lang="en-US" sz="3200" dirty="0" smtClean="0"/>
              <a:t>Create a Structure with a Keystone</a:t>
            </a:r>
          </a:p>
          <a:p>
            <a:endParaRPr lang="en-US"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Scratch</a:t>
            </a:r>
          </a:p>
        </p:txBody>
      </p:sp>
      <p:sp>
        <p:nvSpPr>
          <p:cNvPr id="16387" name="Rectangle 3"/>
          <p:cNvSpPr>
            <a:spLocks noGrp="1" noChangeArrowheads="1"/>
          </p:cNvSpPr>
          <p:nvPr>
            <p:ph type="body" idx="1"/>
          </p:nvPr>
        </p:nvSpPr>
        <p:spPr/>
        <p:txBody>
          <a:bodyPr/>
          <a:lstStyle/>
          <a:p>
            <a:pPr eaLnBrk="1" hangingPunct="1">
              <a:buFontTx/>
              <a:buNone/>
            </a:pPr>
            <a:r>
              <a:rPr lang="en-US" smtClean="0"/>
              <a:t>Here is another example of STEM preparation local schools are using:</a:t>
            </a:r>
          </a:p>
          <a:p>
            <a:pPr eaLnBrk="1" hangingPunct="1">
              <a:buFontTx/>
              <a:buNone/>
            </a:pPr>
            <a:endParaRPr lang="en-US" smtClean="0"/>
          </a:p>
          <a:p>
            <a:pPr eaLnBrk="1" hangingPunct="1">
              <a:buFontTx/>
              <a:buNone/>
            </a:pPr>
            <a:r>
              <a:rPr lang="en-US" smtClean="0">
                <a:hlinkClick r:id="rId3"/>
              </a:rPr>
              <a:t>http://iridescentlearning.org/programs/familycs/</a:t>
            </a:r>
            <a:endParaRPr lang="en-US" smtClean="0"/>
          </a:p>
          <a:p>
            <a:pPr eaLnBrk="1" hangingPunct="1">
              <a:buFontTx/>
              <a:buNone/>
            </a:pPr>
            <a:endParaRPr lang="en-US" smtClean="0"/>
          </a:p>
          <a:p>
            <a:pPr eaLnBrk="1" hangingPunct="1">
              <a:buFontTx/>
              <a:buNone/>
            </a:pPr>
            <a:endParaRPr 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z="4000" smtClean="0"/>
              <a:t>Student/Family STEM Engagement</a:t>
            </a:r>
          </a:p>
        </p:txBody>
      </p:sp>
      <p:pic>
        <p:nvPicPr>
          <p:cNvPr id="17411" name="Picture 5" descr="iridescent-making-machines-cover-255x300">
            <a:hlinkClick r:id="rId3"/>
          </p:cNvPr>
          <p:cNvPicPr>
            <a:picLocks noChangeAspect="1" noChangeArrowheads="1"/>
          </p:cNvPicPr>
          <p:nvPr/>
        </p:nvPicPr>
        <p:blipFill>
          <a:blip r:embed="rId4" cstate="print"/>
          <a:srcRect/>
          <a:stretch>
            <a:fillRect/>
          </a:stretch>
        </p:blipFill>
        <p:spPr bwMode="auto">
          <a:xfrm>
            <a:off x="3127375" y="1905000"/>
            <a:ext cx="3562350" cy="4191000"/>
          </a:xfrm>
          <a:prstGeom prst="rect">
            <a:avLst/>
          </a:prstGeom>
          <a:noFill/>
          <a:ln w="9525">
            <a:noFill/>
            <a:miter lim="800000"/>
            <a:headEnd/>
            <a:tailEnd/>
          </a:ln>
        </p:spPr>
      </p:pic>
      <p:sp>
        <p:nvSpPr>
          <p:cNvPr id="17412" name="Rectangle 6"/>
          <p:cNvSpPr>
            <a:spLocks noChangeArrowheads="1"/>
          </p:cNvSpPr>
          <p:nvPr/>
        </p:nvSpPr>
        <p:spPr bwMode="auto">
          <a:xfrm>
            <a:off x="1219200" y="5562600"/>
            <a:ext cx="5562600" cy="1190625"/>
          </a:xfrm>
          <a:prstGeom prst="rect">
            <a:avLst/>
          </a:prstGeom>
          <a:noFill/>
          <a:ln w="9525">
            <a:noFill/>
            <a:miter lim="800000"/>
            <a:headEnd/>
            <a:tailEnd/>
          </a:ln>
        </p:spPr>
        <p:txBody>
          <a:bodyPr>
            <a:spAutoFit/>
          </a:bodyPr>
          <a:lstStyle/>
          <a:p>
            <a:r>
              <a:rPr lang="en-US">
                <a:hlinkClick r:id="rId5"/>
              </a:rPr>
              <a:t>https://picasaweb.google.com/113239471880384339965/BestOfIridescent?feat=flashalbum#slideshow/5676104508449069666</a:t>
            </a:r>
            <a:endParaRPr lang="en-US"/>
          </a:p>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ctr" eaLnBrk="1" hangingPunct="1"/>
            <a:r>
              <a:rPr lang="en-US" sz="3200" smtClean="0"/>
              <a:t> CSUN STEM Innovations Team</a:t>
            </a:r>
          </a:p>
        </p:txBody>
      </p:sp>
      <p:sp>
        <p:nvSpPr>
          <p:cNvPr id="5123" name="Rectangle 3"/>
          <p:cNvSpPr>
            <a:spLocks noGrp="1" noChangeArrowheads="1"/>
          </p:cNvSpPr>
          <p:nvPr>
            <p:ph type="body" idx="1"/>
          </p:nvPr>
        </p:nvSpPr>
        <p:spPr/>
        <p:txBody>
          <a:bodyPr/>
          <a:lstStyle/>
          <a:p>
            <a:pPr eaLnBrk="1" hangingPunct="1">
              <a:lnSpc>
                <a:spcPct val="90000"/>
              </a:lnSpc>
              <a:buFontTx/>
              <a:buNone/>
            </a:pPr>
            <a:r>
              <a:rPr lang="en-US" smtClean="0"/>
              <a:t>Faculty in the </a:t>
            </a:r>
          </a:p>
          <a:p>
            <a:pPr eaLnBrk="1" hangingPunct="1">
              <a:lnSpc>
                <a:spcPct val="90000"/>
              </a:lnSpc>
              <a:buFontTx/>
              <a:buNone/>
            </a:pPr>
            <a:endParaRPr lang="en-US" smtClean="0"/>
          </a:p>
          <a:p>
            <a:pPr eaLnBrk="1" hangingPunct="1">
              <a:lnSpc>
                <a:spcPct val="90000"/>
              </a:lnSpc>
              <a:buFontTx/>
              <a:buNone/>
            </a:pPr>
            <a:r>
              <a:rPr lang="en-US" smtClean="0"/>
              <a:t>Michael D. Eisner College Education</a:t>
            </a:r>
          </a:p>
          <a:p>
            <a:pPr algn="ctr" eaLnBrk="1" hangingPunct="1">
              <a:lnSpc>
                <a:spcPct val="90000"/>
              </a:lnSpc>
              <a:buFontTx/>
              <a:buNone/>
            </a:pPr>
            <a:endParaRPr lang="en-US" sz="2400" smtClean="0"/>
          </a:p>
          <a:p>
            <a:pPr algn="ctr" eaLnBrk="1" hangingPunct="1">
              <a:lnSpc>
                <a:spcPct val="90000"/>
              </a:lnSpc>
              <a:buFontTx/>
              <a:buNone/>
            </a:pPr>
            <a:r>
              <a:rPr lang="en-US" sz="2400" smtClean="0"/>
              <a:t>and the</a:t>
            </a:r>
            <a:r>
              <a:rPr lang="en-US" smtClean="0"/>
              <a:t> </a:t>
            </a:r>
          </a:p>
          <a:p>
            <a:pPr eaLnBrk="1" hangingPunct="1">
              <a:lnSpc>
                <a:spcPct val="90000"/>
              </a:lnSpc>
              <a:buFontTx/>
              <a:buNone/>
            </a:pPr>
            <a:endParaRPr lang="en-US" smtClean="0"/>
          </a:p>
          <a:p>
            <a:pPr eaLnBrk="1" hangingPunct="1">
              <a:lnSpc>
                <a:spcPct val="90000"/>
              </a:lnSpc>
              <a:buFontTx/>
              <a:buNone/>
            </a:pPr>
            <a:r>
              <a:rPr lang="en-US" smtClean="0"/>
              <a:t>College of Engineering and Computer Sciences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Engineering is Elementary</a:t>
            </a:r>
          </a:p>
        </p:txBody>
      </p:sp>
      <p:sp>
        <p:nvSpPr>
          <p:cNvPr id="18435" name="Rectangle 3"/>
          <p:cNvSpPr>
            <a:spLocks noGrp="1" noChangeArrowheads="1"/>
          </p:cNvSpPr>
          <p:nvPr>
            <p:ph type="body" idx="1"/>
          </p:nvPr>
        </p:nvSpPr>
        <p:spPr/>
        <p:txBody>
          <a:bodyPr/>
          <a:lstStyle/>
          <a:p>
            <a:pPr eaLnBrk="1" hangingPunct="1">
              <a:buFontTx/>
              <a:buNone/>
            </a:pPr>
            <a:r>
              <a:rPr lang="en-US" smtClean="0"/>
              <a:t>Museum of Science, Boston</a:t>
            </a:r>
          </a:p>
          <a:p>
            <a:pPr eaLnBrk="1" hangingPunct="1">
              <a:buFontTx/>
              <a:buNone/>
            </a:pPr>
            <a:r>
              <a:rPr lang="en-US" i="1" smtClean="0"/>
              <a:t>Engineering is Elementary</a:t>
            </a:r>
          </a:p>
          <a:p>
            <a:pPr eaLnBrk="1" hangingPunct="1">
              <a:buFontTx/>
              <a:buNone/>
            </a:pPr>
            <a:r>
              <a:rPr lang="en-US" i="1" smtClean="0"/>
              <a:t>CSUN will train teachers in this program.</a:t>
            </a:r>
          </a:p>
          <a:p>
            <a:pPr eaLnBrk="1" hangingPunct="1">
              <a:buFontTx/>
              <a:buNone/>
            </a:pPr>
            <a:r>
              <a:rPr lang="en-US" i="1" smtClean="0">
                <a:hlinkClick r:id="rId3"/>
              </a:rPr>
              <a:t>http://legacy.mos.org/eie/20_unit.php</a:t>
            </a:r>
            <a:endParaRPr lang="en-US" i="1" smtClean="0"/>
          </a:p>
          <a:p>
            <a:pPr eaLnBrk="1" hangingPunct="1">
              <a:buFontTx/>
              <a:buNone/>
            </a:pPr>
            <a:endParaRPr lang="en-US" i="1" smtClean="0"/>
          </a:p>
          <a:p>
            <a:pPr eaLnBrk="1" hangingPunct="1">
              <a:buFontTx/>
              <a:buNone/>
            </a:pPr>
            <a:endParaRPr lang="en-US" i="1"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905000" y="457200"/>
            <a:ext cx="6553200" cy="1143000"/>
          </a:xfrm>
        </p:spPr>
        <p:txBody>
          <a:bodyPr/>
          <a:lstStyle/>
          <a:p>
            <a:pPr eaLnBrk="1" hangingPunct="1"/>
            <a:r>
              <a:rPr lang="en-US" sz="3200" smtClean="0"/>
              <a:t>PROJECT LEAD THE WAY</a:t>
            </a:r>
          </a:p>
        </p:txBody>
      </p:sp>
      <p:sp>
        <p:nvSpPr>
          <p:cNvPr id="19459" name="Content Placeholder 2"/>
          <p:cNvSpPr>
            <a:spLocks noGrp="1"/>
          </p:cNvSpPr>
          <p:nvPr>
            <p:ph sz="half" idx="1"/>
          </p:nvPr>
        </p:nvSpPr>
        <p:spPr>
          <a:xfrm>
            <a:off x="381000" y="2743200"/>
            <a:ext cx="3810000" cy="3429000"/>
          </a:xfrm>
        </p:spPr>
        <p:txBody>
          <a:bodyPr/>
          <a:lstStyle/>
          <a:p>
            <a:pPr algn="ctr" eaLnBrk="1" hangingPunct="1">
              <a:buFontTx/>
              <a:buNone/>
            </a:pPr>
            <a:r>
              <a:rPr lang="en-US" sz="1600" b="1" dirty="0" smtClean="0"/>
              <a:t>Foundation Units </a:t>
            </a:r>
          </a:p>
          <a:p>
            <a:pPr eaLnBrk="1" hangingPunct="1">
              <a:buFontTx/>
              <a:buNone/>
            </a:pPr>
            <a:endParaRPr lang="en-US" sz="1800" dirty="0" smtClean="0"/>
          </a:p>
          <a:p>
            <a:pPr eaLnBrk="1" hangingPunct="1"/>
            <a:r>
              <a:rPr lang="en-US" sz="1800" dirty="0" smtClean="0"/>
              <a:t>Design and Modeling </a:t>
            </a:r>
          </a:p>
          <a:p>
            <a:pPr eaLnBrk="1" hangingPunct="1"/>
            <a:endParaRPr lang="en-US" sz="1800" dirty="0" smtClean="0"/>
          </a:p>
          <a:p>
            <a:pPr eaLnBrk="1" hangingPunct="1"/>
            <a:r>
              <a:rPr lang="en-US" sz="1800" dirty="0" smtClean="0"/>
              <a:t>Automation and Robotics </a:t>
            </a:r>
          </a:p>
          <a:p>
            <a:pPr eaLnBrk="1" hangingPunct="1"/>
            <a:endParaRPr lang="en-US" sz="1800" dirty="0" smtClean="0"/>
          </a:p>
          <a:p>
            <a:pPr eaLnBrk="1" hangingPunct="1"/>
            <a:r>
              <a:rPr lang="en-US" sz="1800" dirty="0" smtClean="0"/>
              <a:t>Energy and the Environment </a:t>
            </a:r>
          </a:p>
          <a:p>
            <a:pPr eaLnBrk="1" hangingPunct="1"/>
            <a:endParaRPr lang="en-US" sz="1800" dirty="0" smtClean="0"/>
          </a:p>
        </p:txBody>
      </p:sp>
      <p:sp>
        <p:nvSpPr>
          <p:cNvPr id="19460" name="Content Placeholder 3"/>
          <p:cNvSpPr>
            <a:spLocks noGrp="1"/>
          </p:cNvSpPr>
          <p:nvPr>
            <p:ph sz="half" idx="2"/>
          </p:nvPr>
        </p:nvSpPr>
        <p:spPr>
          <a:xfrm>
            <a:off x="4495800" y="2895600"/>
            <a:ext cx="3810000" cy="3124200"/>
          </a:xfrm>
        </p:spPr>
        <p:txBody>
          <a:bodyPr/>
          <a:lstStyle/>
          <a:p>
            <a:pPr algn="ctr" eaLnBrk="1" hangingPunct="1">
              <a:buFontTx/>
              <a:buNone/>
            </a:pPr>
            <a:r>
              <a:rPr lang="en-US" sz="1600" b="1" dirty="0" smtClean="0"/>
              <a:t>Specialization Units </a:t>
            </a:r>
          </a:p>
          <a:p>
            <a:pPr eaLnBrk="1" hangingPunct="1">
              <a:lnSpc>
                <a:spcPct val="150000"/>
              </a:lnSpc>
            </a:pPr>
            <a:r>
              <a:rPr lang="en-US" sz="1800" dirty="0" smtClean="0"/>
              <a:t>Flight and Space </a:t>
            </a:r>
          </a:p>
          <a:p>
            <a:pPr eaLnBrk="1" hangingPunct="1">
              <a:lnSpc>
                <a:spcPct val="150000"/>
              </a:lnSpc>
            </a:pPr>
            <a:r>
              <a:rPr lang="en-US" sz="1800" dirty="0" smtClean="0"/>
              <a:t>Science and Technology </a:t>
            </a:r>
          </a:p>
          <a:p>
            <a:pPr eaLnBrk="1" hangingPunct="1">
              <a:lnSpc>
                <a:spcPct val="150000"/>
              </a:lnSpc>
            </a:pPr>
            <a:r>
              <a:rPr lang="en-US" sz="1800" dirty="0" smtClean="0"/>
              <a:t>Magic of Electrons </a:t>
            </a:r>
          </a:p>
          <a:p>
            <a:pPr eaLnBrk="1" hangingPunct="1">
              <a:lnSpc>
                <a:spcPct val="150000"/>
              </a:lnSpc>
            </a:pPr>
            <a:r>
              <a:rPr lang="en-US" sz="1800" dirty="0" smtClean="0"/>
              <a:t>Green Architecture </a:t>
            </a:r>
          </a:p>
          <a:p>
            <a:pPr eaLnBrk="1" hangingPunct="1">
              <a:buFontTx/>
              <a:buNone/>
            </a:pPr>
            <a:endParaRPr lang="en-US" dirty="0" smtClean="0"/>
          </a:p>
        </p:txBody>
      </p:sp>
      <p:sp>
        <p:nvSpPr>
          <p:cNvPr id="7" name="Rectangle 6"/>
          <p:cNvSpPr/>
          <p:nvPr/>
        </p:nvSpPr>
        <p:spPr>
          <a:xfrm>
            <a:off x="1524000" y="2209800"/>
            <a:ext cx="5562600" cy="369888"/>
          </a:xfrm>
          <a:prstGeom prst="rect">
            <a:avLst/>
          </a:prstGeom>
        </p:spPr>
        <p:txBody>
          <a:bodyPr>
            <a:spAutoFit/>
          </a:bodyPr>
          <a:lstStyle/>
          <a:p>
            <a:pPr marL="342900" indent="-342900">
              <a:spcBef>
                <a:spcPct val="20000"/>
              </a:spcBef>
              <a:defRPr/>
            </a:pPr>
            <a:r>
              <a:rPr lang="en-US" b="1" kern="0" dirty="0">
                <a:solidFill>
                  <a:srgbClr val="000000"/>
                </a:solidFill>
                <a:latin typeface="Trebuchet MS"/>
                <a:ea typeface="+mn-ea"/>
              </a:rPr>
              <a:t>Gateway To Technology Middle School Program </a:t>
            </a:r>
          </a:p>
        </p:txBody>
      </p:sp>
      <p:pic>
        <p:nvPicPr>
          <p:cNvPr id="19462" name="Picture 2"/>
          <p:cNvPicPr>
            <a:picLocks noChangeAspect="1" noChangeArrowheads="1"/>
          </p:cNvPicPr>
          <p:nvPr/>
        </p:nvPicPr>
        <p:blipFill>
          <a:blip r:embed="rId3" cstate="print"/>
          <a:srcRect/>
          <a:stretch>
            <a:fillRect/>
          </a:stretch>
        </p:blipFill>
        <p:spPr bwMode="auto">
          <a:xfrm>
            <a:off x="22225" y="228600"/>
            <a:ext cx="3330575" cy="1752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905000" y="457200"/>
            <a:ext cx="6553200" cy="1143000"/>
          </a:xfrm>
        </p:spPr>
        <p:txBody>
          <a:bodyPr/>
          <a:lstStyle/>
          <a:p>
            <a:pPr eaLnBrk="1" hangingPunct="1"/>
            <a:r>
              <a:rPr lang="en-US" sz="3200" smtClean="0"/>
              <a:t>PROJECT LEAD THE WAY</a:t>
            </a:r>
          </a:p>
        </p:txBody>
      </p:sp>
      <p:sp>
        <p:nvSpPr>
          <p:cNvPr id="20483" name="Content Placeholder 2"/>
          <p:cNvSpPr>
            <a:spLocks noGrp="1"/>
          </p:cNvSpPr>
          <p:nvPr>
            <p:ph sz="half" idx="1"/>
          </p:nvPr>
        </p:nvSpPr>
        <p:spPr>
          <a:xfrm>
            <a:off x="381000" y="2743200"/>
            <a:ext cx="3810000" cy="3429000"/>
          </a:xfrm>
        </p:spPr>
        <p:txBody>
          <a:bodyPr/>
          <a:lstStyle/>
          <a:p>
            <a:pPr eaLnBrk="1" hangingPunct="1">
              <a:buFontTx/>
              <a:buNone/>
            </a:pPr>
            <a:r>
              <a:rPr lang="en-US" sz="1800" b="1" smtClean="0"/>
              <a:t>Foundation Courses</a:t>
            </a:r>
          </a:p>
          <a:p>
            <a:pPr eaLnBrk="1" hangingPunct="1"/>
            <a:r>
              <a:rPr lang="en-US" sz="1800" smtClean="0"/>
              <a:t>Introduction to Engineering Design </a:t>
            </a:r>
          </a:p>
          <a:p>
            <a:pPr eaLnBrk="1" hangingPunct="1"/>
            <a:r>
              <a:rPr lang="en-US" sz="1800" smtClean="0"/>
              <a:t>Principles Of Engineering </a:t>
            </a:r>
          </a:p>
          <a:p>
            <a:pPr eaLnBrk="1" hangingPunct="1"/>
            <a:endParaRPr lang="en-US" sz="1800" smtClean="0"/>
          </a:p>
          <a:p>
            <a:pPr eaLnBrk="1" hangingPunct="1">
              <a:buFontTx/>
              <a:buNone/>
            </a:pPr>
            <a:r>
              <a:rPr lang="en-US" sz="1800" b="1" smtClean="0"/>
              <a:t>Specialization Courses </a:t>
            </a:r>
          </a:p>
          <a:p>
            <a:pPr eaLnBrk="1" hangingPunct="1"/>
            <a:endParaRPr lang="en-US" sz="1800" smtClean="0"/>
          </a:p>
          <a:p>
            <a:pPr eaLnBrk="1" hangingPunct="1"/>
            <a:r>
              <a:rPr lang="en-US" sz="1800" smtClean="0"/>
              <a:t>Aerospace Engineering </a:t>
            </a:r>
          </a:p>
          <a:p>
            <a:pPr eaLnBrk="1" hangingPunct="1"/>
            <a:endParaRPr lang="en-US" sz="1800" smtClean="0"/>
          </a:p>
          <a:p>
            <a:pPr eaLnBrk="1" hangingPunct="1"/>
            <a:r>
              <a:rPr lang="en-US" sz="1800" smtClean="0"/>
              <a:t>Biotechnical Engineering </a:t>
            </a:r>
          </a:p>
          <a:p>
            <a:pPr eaLnBrk="1" hangingPunct="1"/>
            <a:endParaRPr lang="en-US" sz="1800" smtClean="0"/>
          </a:p>
        </p:txBody>
      </p:sp>
      <p:sp>
        <p:nvSpPr>
          <p:cNvPr id="20484" name="Content Placeholder 3"/>
          <p:cNvSpPr>
            <a:spLocks noGrp="1"/>
          </p:cNvSpPr>
          <p:nvPr>
            <p:ph sz="half" idx="2"/>
          </p:nvPr>
        </p:nvSpPr>
        <p:spPr>
          <a:xfrm>
            <a:off x="4038600" y="2743200"/>
            <a:ext cx="3810000" cy="3124200"/>
          </a:xfrm>
        </p:spPr>
        <p:txBody>
          <a:bodyPr/>
          <a:lstStyle/>
          <a:p>
            <a:pPr algn="ctr" eaLnBrk="1" hangingPunct="1">
              <a:buFontTx/>
              <a:buNone/>
            </a:pPr>
            <a:r>
              <a:rPr lang="en-US" sz="1800" b="1" smtClean="0"/>
              <a:t>Specialization Units </a:t>
            </a:r>
          </a:p>
          <a:p>
            <a:pPr eaLnBrk="1" hangingPunct="1">
              <a:buFontTx/>
              <a:buNone/>
            </a:pPr>
            <a:endParaRPr lang="en-US" smtClean="0"/>
          </a:p>
        </p:txBody>
      </p:sp>
      <p:pic>
        <p:nvPicPr>
          <p:cNvPr id="20485" name="Picture 2"/>
          <p:cNvPicPr>
            <a:picLocks noChangeAspect="1" noChangeArrowheads="1"/>
          </p:cNvPicPr>
          <p:nvPr/>
        </p:nvPicPr>
        <p:blipFill>
          <a:blip r:embed="rId3" cstate="print"/>
          <a:srcRect/>
          <a:stretch>
            <a:fillRect/>
          </a:stretch>
        </p:blipFill>
        <p:spPr bwMode="auto">
          <a:xfrm>
            <a:off x="22225" y="228600"/>
            <a:ext cx="3330575" cy="1752600"/>
          </a:xfrm>
          <a:prstGeom prst="rect">
            <a:avLst/>
          </a:prstGeom>
          <a:noFill/>
          <a:ln w="9525">
            <a:noFill/>
            <a:miter lim="800000"/>
            <a:headEnd/>
            <a:tailEnd/>
          </a:ln>
        </p:spPr>
      </p:pic>
      <p:sp>
        <p:nvSpPr>
          <p:cNvPr id="20486" name="Rectangle 7"/>
          <p:cNvSpPr>
            <a:spLocks noChangeArrowheads="1"/>
          </p:cNvSpPr>
          <p:nvPr/>
        </p:nvSpPr>
        <p:spPr bwMode="auto">
          <a:xfrm>
            <a:off x="4191000" y="3124200"/>
            <a:ext cx="4419600" cy="2586038"/>
          </a:xfrm>
          <a:prstGeom prst="rect">
            <a:avLst/>
          </a:prstGeom>
          <a:noFill/>
          <a:ln w="9525">
            <a:noFill/>
            <a:miter lim="800000"/>
            <a:headEnd/>
            <a:tailEnd/>
          </a:ln>
        </p:spPr>
        <p:txBody>
          <a:bodyPr>
            <a:spAutoFit/>
          </a:bodyPr>
          <a:lstStyle/>
          <a:p>
            <a:pPr>
              <a:buFont typeface="Arial" charset="0"/>
              <a:buChar char="•"/>
            </a:pPr>
            <a:r>
              <a:rPr lang="en-US" dirty="0"/>
              <a:t> Civil Engineering and Architecture </a:t>
            </a:r>
          </a:p>
          <a:p>
            <a:endParaRPr lang="en-US" dirty="0"/>
          </a:p>
          <a:p>
            <a:r>
              <a:rPr lang="en-US" dirty="0"/>
              <a:t>•Computer Integrated Manufacturing </a:t>
            </a:r>
          </a:p>
          <a:p>
            <a:endParaRPr lang="en-US" dirty="0"/>
          </a:p>
          <a:p>
            <a:r>
              <a:rPr lang="en-US" dirty="0"/>
              <a:t>•Digital Electronics </a:t>
            </a:r>
          </a:p>
          <a:p>
            <a:endParaRPr lang="en-US" dirty="0"/>
          </a:p>
          <a:p>
            <a:r>
              <a:rPr lang="en-US" b="1" dirty="0"/>
              <a:t>Capstone Course </a:t>
            </a:r>
          </a:p>
          <a:p>
            <a:endParaRPr lang="en-US" dirty="0"/>
          </a:p>
          <a:p>
            <a:r>
              <a:rPr lang="en-US" dirty="0"/>
              <a:t>•Engineering Design and Development </a:t>
            </a:r>
          </a:p>
        </p:txBody>
      </p:sp>
      <p:sp>
        <p:nvSpPr>
          <p:cNvPr id="20487" name="TextBox 9"/>
          <p:cNvSpPr txBox="1">
            <a:spLocks noChangeArrowheads="1"/>
          </p:cNvSpPr>
          <p:nvPr/>
        </p:nvSpPr>
        <p:spPr bwMode="auto">
          <a:xfrm>
            <a:off x="2209800" y="2133600"/>
            <a:ext cx="4953000" cy="369888"/>
          </a:xfrm>
          <a:prstGeom prst="rect">
            <a:avLst/>
          </a:prstGeom>
          <a:noFill/>
          <a:ln w="9525">
            <a:noFill/>
            <a:miter lim="800000"/>
            <a:headEnd/>
            <a:tailEnd/>
          </a:ln>
        </p:spPr>
        <p:txBody>
          <a:bodyPr>
            <a:spAutoFit/>
          </a:bodyPr>
          <a:lstStyle/>
          <a:p>
            <a:r>
              <a:rPr lang="en-US"/>
              <a:t>Pathway to Engineering High School Program</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905000" y="457200"/>
            <a:ext cx="6553200" cy="1143000"/>
          </a:xfrm>
        </p:spPr>
        <p:txBody>
          <a:bodyPr/>
          <a:lstStyle/>
          <a:p>
            <a:pPr eaLnBrk="1" hangingPunct="1"/>
            <a:r>
              <a:rPr lang="en-US" sz="3200" smtClean="0"/>
              <a:t>PROJECT LEAD THE WAY</a:t>
            </a:r>
          </a:p>
        </p:txBody>
      </p:sp>
      <p:sp>
        <p:nvSpPr>
          <p:cNvPr id="21507" name="Content Placeholder 2"/>
          <p:cNvSpPr>
            <a:spLocks noGrp="1"/>
          </p:cNvSpPr>
          <p:nvPr>
            <p:ph sz="half" idx="1"/>
          </p:nvPr>
        </p:nvSpPr>
        <p:spPr>
          <a:xfrm>
            <a:off x="381000" y="2362200"/>
            <a:ext cx="3810000" cy="3429000"/>
          </a:xfrm>
        </p:spPr>
        <p:txBody>
          <a:bodyPr/>
          <a:lstStyle/>
          <a:p>
            <a:pPr algn="ctr" eaLnBrk="1" hangingPunct="1">
              <a:buFontTx/>
              <a:buNone/>
            </a:pPr>
            <a:r>
              <a:rPr lang="en-US" sz="1600" b="1" smtClean="0"/>
              <a:t>Foundation Units </a:t>
            </a:r>
            <a:endParaRPr lang="en-US" sz="1800" smtClean="0"/>
          </a:p>
          <a:p>
            <a:pPr eaLnBrk="1" hangingPunct="1"/>
            <a:r>
              <a:rPr lang="en-US" sz="1800" smtClean="0"/>
              <a:t>Principles of the Biomedical Sciences Students study research processes, human medicine and are introduced to bio-informatics </a:t>
            </a:r>
          </a:p>
          <a:p>
            <a:pPr eaLnBrk="1" hangingPunct="1"/>
            <a:endParaRPr lang="en-US" sz="1800" smtClean="0"/>
          </a:p>
          <a:p>
            <a:pPr eaLnBrk="1" hangingPunct="1"/>
            <a:r>
              <a:rPr lang="en-US" sz="1800" smtClean="0"/>
              <a:t>•Human Body Systems Students study basic human physiology, especially in relationship to human health </a:t>
            </a:r>
          </a:p>
          <a:p>
            <a:pPr eaLnBrk="1" hangingPunct="1"/>
            <a:endParaRPr lang="en-US" sz="1800" smtClean="0"/>
          </a:p>
        </p:txBody>
      </p:sp>
      <p:sp>
        <p:nvSpPr>
          <p:cNvPr id="21508" name="Content Placeholder 3"/>
          <p:cNvSpPr>
            <a:spLocks noGrp="1"/>
          </p:cNvSpPr>
          <p:nvPr>
            <p:ph sz="half" idx="2"/>
          </p:nvPr>
        </p:nvSpPr>
        <p:spPr>
          <a:xfrm>
            <a:off x="4267200" y="1905000"/>
            <a:ext cx="4572000" cy="4267200"/>
          </a:xfrm>
        </p:spPr>
        <p:txBody>
          <a:bodyPr/>
          <a:lstStyle/>
          <a:p>
            <a:pPr eaLnBrk="1" hangingPunct="1">
              <a:buFontTx/>
              <a:buNone/>
            </a:pPr>
            <a:endParaRPr lang="en-US" sz="1800" smtClean="0"/>
          </a:p>
          <a:p>
            <a:pPr eaLnBrk="1" hangingPunct="1"/>
            <a:r>
              <a:rPr lang="en-US" sz="1800" smtClean="0"/>
              <a:t>Medical Interventions Students investigate various medical interventions that extend and improve quality of life, including gene therapy, pharmacology, surgery, prosthetics, rehabilitation, and supportive care </a:t>
            </a:r>
          </a:p>
          <a:p>
            <a:pPr eaLnBrk="1" hangingPunct="1"/>
            <a:r>
              <a:rPr lang="en-US" sz="1800" smtClean="0"/>
              <a:t>Biomedical Innovation/Capstone Course </a:t>
            </a:r>
          </a:p>
          <a:p>
            <a:pPr eaLnBrk="1" hangingPunct="1"/>
            <a:r>
              <a:rPr lang="en-US" sz="1800" smtClean="0"/>
              <a:t>Students work with a mentor, identify a science </a:t>
            </a:r>
          </a:p>
          <a:p>
            <a:pPr eaLnBrk="1" hangingPunct="1"/>
            <a:r>
              <a:rPr lang="en-US" sz="1800" smtClean="0"/>
              <a:t>research topic, conduct research, write a scientific </a:t>
            </a:r>
          </a:p>
          <a:p>
            <a:pPr eaLnBrk="1" hangingPunct="1"/>
            <a:r>
              <a:rPr lang="en-US" sz="1800" smtClean="0"/>
              <a:t>paper, and defend </a:t>
            </a:r>
          </a:p>
        </p:txBody>
      </p:sp>
      <p:sp>
        <p:nvSpPr>
          <p:cNvPr id="7" name="Rectangle 6"/>
          <p:cNvSpPr/>
          <p:nvPr/>
        </p:nvSpPr>
        <p:spPr>
          <a:xfrm>
            <a:off x="3581400" y="1371600"/>
            <a:ext cx="5562600" cy="369888"/>
          </a:xfrm>
          <a:prstGeom prst="rect">
            <a:avLst/>
          </a:prstGeom>
        </p:spPr>
        <p:txBody>
          <a:bodyPr>
            <a:spAutoFit/>
          </a:bodyPr>
          <a:lstStyle/>
          <a:p>
            <a:pPr marL="342900" indent="-342900">
              <a:spcBef>
                <a:spcPct val="20000"/>
              </a:spcBef>
              <a:defRPr/>
            </a:pPr>
            <a:r>
              <a:rPr lang="en-US" b="1" i="1" dirty="0">
                <a:ea typeface="+mn-ea"/>
                <a:cs typeface="Arial" charset="0"/>
              </a:rPr>
              <a:t>High School Program Biomedical Science </a:t>
            </a:r>
            <a:endParaRPr lang="en-US" b="1" kern="0" dirty="0">
              <a:solidFill>
                <a:srgbClr val="000000"/>
              </a:solidFill>
              <a:latin typeface="Trebuchet MS"/>
              <a:ea typeface="+mn-ea"/>
            </a:endParaRPr>
          </a:p>
        </p:txBody>
      </p:sp>
      <p:pic>
        <p:nvPicPr>
          <p:cNvPr id="21510" name="Picture 2"/>
          <p:cNvPicPr>
            <a:picLocks noChangeAspect="1" noChangeArrowheads="1"/>
          </p:cNvPicPr>
          <p:nvPr/>
        </p:nvPicPr>
        <p:blipFill>
          <a:blip r:embed="rId3" cstate="print"/>
          <a:srcRect/>
          <a:stretch>
            <a:fillRect/>
          </a:stretch>
        </p:blipFill>
        <p:spPr bwMode="auto">
          <a:xfrm>
            <a:off x="22225" y="228600"/>
            <a:ext cx="3330575" cy="1752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ctrTitle"/>
          </p:nvPr>
        </p:nvSpPr>
        <p:spPr>
          <a:xfrm>
            <a:off x="1295400" y="762000"/>
            <a:ext cx="6858000" cy="990600"/>
          </a:xfrm>
        </p:spPr>
        <p:txBody>
          <a:bodyPr/>
          <a:lstStyle/>
          <a:p>
            <a:pPr eaLnBrk="1" hangingPunct="1"/>
            <a:r>
              <a:rPr lang="en-US" sz="3200" smtClean="0"/>
              <a:t>CSUN ESTEME SCHOOL NETWORK</a:t>
            </a:r>
          </a:p>
        </p:txBody>
      </p:sp>
      <p:sp>
        <p:nvSpPr>
          <p:cNvPr id="22531" name="Subtitle 3"/>
          <p:cNvSpPr>
            <a:spLocks noGrp="1"/>
          </p:cNvSpPr>
          <p:nvPr>
            <p:ph type="subTitle" idx="1"/>
          </p:nvPr>
        </p:nvSpPr>
        <p:spPr>
          <a:xfrm>
            <a:off x="457200" y="1752600"/>
            <a:ext cx="8153400" cy="4495800"/>
          </a:xfrm>
        </p:spPr>
        <p:txBody>
          <a:bodyPr/>
          <a:lstStyle/>
          <a:p>
            <a:pPr algn="l" eaLnBrk="1" hangingPunct="1"/>
            <a:r>
              <a:rPr lang="en-US" dirty="0" smtClean="0"/>
              <a:t>The </a:t>
            </a:r>
            <a:r>
              <a:rPr lang="en-US" b="1" dirty="0" smtClean="0"/>
              <a:t>Enhancing the E in STEM</a:t>
            </a:r>
            <a:r>
              <a:rPr lang="en-US" dirty="0" smtClean="0"/>
              <a:t> </a:t>
            </a:r>
            <a:r>
              <a:rPr lang="en-US" b="1" dirty="0" smtClean="0"/>
              <a:t>(ESTEME) Initiative</a:t>
            </a:r>
            <a:r>
              <a:rPr lang="en-US" dirty="0" smtClean="0"/>
              <a:t> is the focus of a vibrant, ongoing partnership of the College of Engineering and Computer Science and the Michael D. Eisner College of Education. It maintains a strong relationship and shared vision to create a sustained </a:t>
            </a:r>
            <a:r>
              <a:rPr lang="en-US" u="sng" dirty="0" smtClean="0"/>
              <a:t>Academic</a:t>
            </a:r>
            <a:r>
              <a:rPr lang="en-US" dirty="0" smtClean="0"/>
              <a:t> </a:t>
            </a:r>
            <a:r>
              <a:rPr lang="en-US" u="sng" dirty="0" smtClean="0"/>
              <a:t>Pipeline</a:t>
            </a:r>
            <a:r>
              <a:rPr lang="en-US" dirty="0" smtClean="0"/>
              <a:t> of engineering and computer-technology curriculum throughout K-16 schooling for all learners.</a:t>
            </a:r>
            <a:endParaRPr lang="en-US" sz="36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ctrTitle"/>
          </p:nvPr>
        </p:nvSpPr>
        <p:spPr>
          <a:xfrm>
            <a:off x="1295400" y="685800"/>
            <a:ext cx="6858000" cy="838200"/>
          </a:xfrm>
        </p:spPr>
        <p:txBody>
          <a:bodyPr/>
          <a:lstStyle/>
          <a:p>
            <a:pPr eaLnBrk="1" hangingPunct="1"/>
            <a:r>
              <a:rPr lang="en-US" sz="3200" smtClean="0"/>
              <a:t>CSUN ESTEME SCHOOL NETWORK</a:t>
            </a:r>
          </a:p>
        </p:txBody>
      </p:sp>
      <p:sp>
        <p:nvSpPr>
          <p:cNvPr id="23555" name="Subtitle 3"/>
          <p:cNvSpPr>
            <a:spLocks noGrp="1"/>
          </p:cNvSpPr>
          <p:nvPr>
            <p:ph type="subTitle" idx="1"/>
          </p:nvPr>
        </p:nvSpPr>
        <p:spPr>
          <a:xfrm>
            <a:off x="685800" y="1524000"/>
            <a:ext cx="7924800" cy="4419600"/>
          </a:xfrm>
        </p:spPr>
        <p:txBody>
          <a:bodyPr/>
          <a:lstStyle/>
          <a:p>
            <a:pPr algn="l" eaLnBrk="1" hangingPunct="1"/>
            <a:r>
              <a:rPr lang="en-US" sz="1800" smtClean="0"/>
              <a:t>Several informal science organizations join us in offering activities that will inspire students and parents to pursue their STEM studies in which they become prepared to enter the growing high-technology-high knowledge workforce as scientists, engineers, information technology specialists and leaders. Our important ongoing collaboration with the </a:t>
            </a:r>
            <a:r>
              <a:rPr lang="en-US" sz="1800" b="1" smtClean="0"/>
              <a:t>Robotics Education and Competition Foundation (REC);</a:t>
            </a:r>
            <a:r>
              <a:rPr lang="en-US" sz="1800" smtClean="0"/>
              <a:t> and new relationship with the </a:t>
            </a:r>
            <a:r>
              <a:rPr lang="en-US" sz="1800" b="1" smtClean="0"/>
              <a:t>National Center for Technological Literacy (NCTL) of the Museum of Science, Boston</a:t>
            </a:r>
            <a:r>
              <a:rPr lang="en-US" sz="1800" smtClean="0"/>
              <a:t> has been further enhanced with our recent agreement to become a Hub-Site Provider for the</a:t>
            </a:r>
            <a:r>
              <a:rPr lang="en-US" sz="1800" b="1" i="1" smtClean="0"/>
              <a:t> </a:t>
            </a:r>
            <a:r>
              <a:rPr lang="en-US" sz="1800" i="1" smtClean="0"/>
              <a:t>Engineering is Elementary </a:t>
            </a:r>
            <a:r>
              <a:rPr lang="en-US" sz="1800" smtClean="0"/>
              <a:t>school program they have offered since 2004. And CSUN is now strongly engaged with </a:t>
            </a:r>
            <a:r>
              <a:rPr lang="en-US" sz="1800" b="1" smtClean="0"/>
              <a:t>Project Lead the Way</a:t>
            </a:r>
            <a:r>
              <a:rPr lang="en-US" sz="1800" smtClean="0"/>
              <a:t> as we introduce and deliver the resources of their Computer Science and Engineering, Green Technology and Biomed curricula to the schools we serve in the San Fernando, Simi and Santa Clarita Valleys of Southern California. </a:t>
            </a:r>
            <a:endParaRPr lang="en-US" sz="360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ctrTitle"/>
          </p:nvPr>
        </p:nvSpPr>
        <p:spPr>
          <a:xfrm>
            <a:off x="1371600" y="685800"/>
            <a:ext cx="6858000" cy="1143000"/>
          </a:xfrm>
        </p:spPr>
        <p:txBody>
          <a:bodyPr/>
          <a:lstStyle/>
          <a:p>
            <a:pPr eaLnBrk="1" hangingPunct="1"/>
            <a:r>
              <a:rPr lang="en-US" sz="3200" smtClean="0"/>
              <a:t>CSUN ESTEME SCHOOL NETWORK</a:t>
            </a:r>
          </a:p>
        </p:txBody>
      </p:sp>
      <p:sp>
        <p:nvSpPr>
          <p:cNvPr id="24579" name="Subtitle 3"/>
          <p:cNvSpPr>
            <a:spLocks noGrp="1"/>
          </p:cNvSpPr>
          <p:nvPr>
            <p:ph type="subTitle" idx="1"/>
          </p:nvPr>
        </p:nvSpPr>
        <p:spPr>
          <a:xfrm>
            <a:off x="1371600" y="1828800"/>
            <a:ext cx="6858000" cy="3581400"/>
          </a:xfrm>
        </p:spPr>
        <p:txBody>
          <a:bodyPr/>
          <a:lstStyle/>
          <a:p>
            <a:pPr algn="l" eaLnBrk="1" hangingPunct="1"/>
            <a:r>
              <a:rPr lang="en-US" sz="1800" smtClean="0"/>
              <a:t>In addition, </a:t>
            </a:r>
            <a:r>
              <a:rPr lang="en-US" sz="1800" b="1" smtClean="0"/>
              <a:t>Iridescent Learning</a:t>
            </a:r>
            <a:r>
              <a:rPr lang="en-US" sz="1800" smtClean="0"/>
              <a:t>, </a:t>
            </a:r>
            <a:r>
              <a:rPr lang="en-US" sz="1800" b="1" smtClean="0"/>
              <a:t>Los Angeles</a:t>
            </a:r>
            <a:r>
              <a:rPr lang="en-US" sz="1800" smtClean="0"/>
              <a:t>, an organization that has been funded by NSF is providing the Project with assistance in delivering DIY</a:t>
            </a:r>
            <a:r>
              <a:rPr lang="en-US" sz="1800" i="1" smtClean="0"/>
              <a:t> workshops</a:t>
            </a:r>
            <a:r>
              <a:rPr lang="en-US" sz="1800" smtClean="0"/>
              <a:t> and E in STEM family activities.</a:t>
            </a:r>
            <a:r>
              <a:rPr lang="en-US" sz="1800" b="1" smtClean="0"/>
              <a:t> </a:t>
            </a:r>
            <a:r>
              <a:rPr lang="en-US" sz="1800" smtClean="0"/>
              <a:t>The</a:t>
            </a:r>
            <a:r>
              <a:rPr lang="en-US" sz="1800" b="1" smtClean="0"/>
              <a:t> Columbia Memorial Space Center, </a:t>
            </a:r>
            <a:r>
              <a:rPr lang="en-US" sz="1800" smtClean="0"/>
              <a:t>an organization dedicated to aerospace science and exploration that has been funded by NASA, together with the </a:t>
            </a:r>
            <a:r>
              <a:rPr lang="en-US" sz="1800" b="1" smtClean="0"/>
              <a:t>Sally Ride Science Community</a:t>
            </a:r>
            <a:r>
              <a:rPr lang="en-US" sz="1800" smtClean="0"/>
              <a:t>, will assist us to assure increased STEM discipline career awareness and school success for elementary-level underserved students and their families. The funding of this Project will result in a disseminatable “workforce development strategy” for other University-School/Community-Informal Science Networks.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1447800"/>
          </a:xfrm>
          <a:solidFill>
            <a:schemeClr val="accent3">
              <a:lumMod val="85000"/>
            </a:schemeClr>
          </a:solidFill>
        </p:spPr>
        <p:txBody>
          <a:bodyPr/>
          <a:lstStyle/>
          <a:p>
            <a:pPr algn="l"/>
            <a:r>
              <a:rPr lang="en-US" sz="3600" dirty="0" smtClean="0"/>
              <a:t>Did you celebrate PI </a:t>
            </a:r>
            <a:r>
              <a:rPr lang="en-US" sz="3200" dirty="0" smtClean="0"/>
              <a:t>Day with your students last week? </a:t>
            </a:r>
            <a:r>
              <a:rPr lang="en-US" sz="3600" dirty="0" smtClean="0"/>
              <a:t> </a:t>
            </a:r>
            <a:r>
              <a:rPr lang="en-US" sz="3200" dirty="0" smtClean="0">
                <a:solidFill>
                  <a:srgbClr val="C00000"/>
                </a:solidFill>
              </a:rPr>
              <a:t>Here is an Activity to take home</a:t>
            </a:r>
            <a:endParaRPr lang="en-US" dirty="0">
              <a:solidFill>
                <a:srgbClr val="C00000"/>
              </a:solidFill>
            </a:endParaRPr>
          </a:p>
        </p:txBody>
      </p:sp>
      <p:pic>
        <p:nvPicPr>
          <p:cNvPr id="7" name="Picture 2" descr="https://encrypted-tbn2.gstatic.com/images?q=tbn:ANd9GcTywxvzGe505_AtTukGvcRgBFLgYHe8UosU-XDyCBB5q3Bp3jbg"/>
          <p:cNvPicPr>
            <a:picLocks noChangeAspect="1" noChangeArrowheads="1"/>
          </p:cNvPicPr>
          <p:nvPr/>
        </p:nvPicPr>
        <p:blipFill>
          <a:blip r:embed="rId3" cstate="print"/>
          <a:srcRect/>
          <a:stretch>
            <a:fillRect/>
          </a:stretch>
        </p:blipFill>
        <p:spPr bwMode="auto">
          <a:xfrm>
            <a:off x="2590800" y="1508559"/>
            <a:ext cx="4038600" cy="5120841"/>
          </a:xfrm>
          <a:prstGeom prst="rect">
            <a:avLst/>
          </a:prstGeom>
          <a:noFill/>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838200"/>
            <a:ext cx="6781800" cy="2438400"/>
          </a:xfrm>
        </p:spPr>
        <p:txBody>
          <a:bodyPr/>
          <a:lstStyle/>
          <a:p>
            <a:pPr algn="ctr"/>
            <a:r>
              <a:rPr lang="en-US" dirty="0" smtClean="0"/>
              <a:t>Celebrate Math</a:t>
            </a:r>
            <a:br>
              <a:rPr lang="en-US" dirty="0" smtClean="0"/>
            </a:br>
            <a:r>
              <a:rPr lang="en-US" dirty="0" smtClean="0"/>
              <a:t>               </a:t>
            </a:r>
            <a:r>
              <a:rPr lang="en-US" u="sng" dirty="0" smtClean="0"/>
              <a:t>Everyday</a:t>
            </a:r>
            <a:r>
              <a:rPr lang="en-US" dirty="0" smtClean="0"/>
              <a:t>—</a:t>
            </a:r>
            <a:br>
              <a:rPr lang="en-US" dirty="0" smtClean="0"/>
            </a:br>
            <a:r>
              <a:rPr lang="en-US" dirty="0" smtClean="0"/>
              <a:t>   </a:t>
            </a:r>
            <a:r>
              <a:rPr lang="en-US" sz="3600" dirty="0" smtClean="0"/>
              <a:t>Math Achievement Matters!</a:t>
            </a:r>
            <a:endParaRPr lang="en-US" dirty="0"/>
          </a:p>
        </p:txBody>
      </p:sp>
      <p:pic>
        <p:nvPicPr>
          <p:cNvPr id="3" name="Picture 2" descr="https://encrypted-tbn2.gstatic.com/images?q=tbn:ANd9GcTywxvzGe505_AtTukGvcRgBFLgYHe8UosU-XDyCBB5q3Bp3jbg"/>
          <p:cNvPicPr>
            <a:picLocks noChangeAspect="1" noChangeArrowheads="1"/>
          </p:cNvPicPr>
          <p:nvPr/>
        </p:nvPicPr>
        <p:blipFill>
          <a:blip r:embed="rId3" cstate="print"/>
          <a:srcRect/>
          <a:stretch>
            <a:fillRect/>
          </a:stretch>
        </p:blipFill>
        <p:spPr bwMode="auto">
          <a:xfrm>
            <a:off x="762000" y="1447800"/>
            <a:ext cx="1676400" cy="2125632"/>
          </a:xfrm>
          <a:prstGeom prst="rect">
            <a:avLst/>
          </a:prstGeom>
          <a:noFill/>
        </p:spPr>
      </p:pic>
      <p:sp>
        <p:nvSpPr>
          <p:cNvPr id="4" name="TextBox 3"/>
          <p:cNvSpPr txBox="1"/>
          <p:nvPr/>
        </p:nvSpPr>
        <p:spPr>
          <a:xfrm>
            <a:off x="381000" y="4343400"/>
            <a:ext cx="8534400" cy="1200329"/>
          </a:xfrm>
          <a:prstGeom prst="rect">
            <a:avLst/>
          </a:prstGeom>
          <a:noFill/>
        </p:spPr>
        <p:txBody>
          <a:bodyPr wrap="square" rtlCol="0">
            <a:spAutoFit/>
          </a:bodyPr>
          <a:lstStyle/>
          <a:p>
            <a:r>
              <a:rPr lang="en-US" sz="2400" dirty="0" smtClean="0"/>
              <a:t>University of Chicago Everyday Math --- </a:t>
            </a:r>
            <a:r>
              <a:rPr lang="en-US" sz="2400" dirty="0" smtClean="0">
                <a:solidFill>
                  <a:schemeClr val="bg2"/>
                </a:solidFill>
                <a:hlinkClick r:id="rId4" action="ppaction://hlinkfile"/>
              </a:rPr>
              <a:t>Minute Math</a:t>
            </a:r>
            <a:endParaRPr lang="en-US" sz="2400" dirty="0" smtClean="0">
              <a:solidFill>
                <a:schemeClr val="bg2"/>
              </a:solidFill>
            </a:endParaRPr>
          </a:p>
          <a:p>
            <a:endParaRPr lang="en-US" sz="2400" dirty="0"/>
          </a:p>
          <a:p>
            <a:r>
              <a:rPr lang="en-US" sz="2400" dirty="0" smtClean="0"/>
              <a:t>Math Their Way  </a:t>
            </a:r>
            <a:r>
              <a:rPr lang="en-US" sz="2400" dirty="0" smtClean="0">
                <a:hlinkClick r:id="rId5"/>
              </a:rPr>
              <a:t>Daily Activities</a:t>
            </a:r>
            <a:endParaRPr lang="en-US" sz="2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57200" y="1371600"/>
            <a:ext cx="8382000" cy="5029200"/>
          </a:xfrm>
        </p:spPr>
        <p:txBody>
          <a:bodyPr/>
          <a:lstStyle/>
          <a:p>
            <a:pPr algn="l" eaLnBrk="1" hangingPunct="1"/>
            <a:r>
              <a:rPr lang="en-US" sz="3200" dirty="0" smtClean="0"/>
              <a:t>Contact the Stem Innovations Team:</a:t>
            </a:r>
            <a:br>
              <a:rPr lang="en-US" sz="3200" dirty="0" smtClean="0"/>
            </a:br>
            <a:r>
              <a:rPr lang="en-US" sz="3200" dirty="0" smtClean="0"/>
              <a:t>Dr. Susan Belgrad</a:t>
            </a:r>
            <a:br>
              <a:rPr lang="en-US" sz="3200" dirty="0" smtClean="0"/>
            </a:br>
            <a:r>
              <a:rPr lang="en-US" sz="3200" dirty="0" smtClean="0">
                <a:hlinkClick r:id="rId3"/>
              </a:rPr>
              <a:t>susan.belgrad@csun.edu</a:t>
            </a:r>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Steve </a:t>
            </a:r>
            <a:r>
              <a:rPr lang="en-US" sz="3200" dirty="0" err="1" smtClean="0"/>
              <a:t>Holle</a:t>
            </a:r>
            <a:r>
              <a:rPr lang="en-US" sz="3200" dirty="0" smtClean="0"/>
              <a:t>, Center for Teaching and Learning</a:t>
            </a:r>
            <a:br>
              <a:rPr lang="en-US" sz="3200" dirty="0" smtClean="0"/>
            </a:br>
            <a:r>
              <a:rPr lang="en-US" sz="3200" dirty="0" smtClean="0"/>
              <a:t/>
            </a:r>
            <a:br>
              <a:rPr lang="en-US" sz="3200" dirty="0" smtClean="0"/>
            </a:br>
            <a:r>
              <a:rPr lang="en-US" sz="3200" dirty="0" smtClean="0">
                <a:hlinkClick r:id="rId4"/>
              </a:rPr>
              <a:t>holle@csun.edu</a:t>
            </a:r>
            <a:endParaRPr lang="en-US" sz="32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 y="1524000"/>
            <a:ext cx="8686800" cy="4953000"/>
          </a:xfrm>
        </p:spPr>
        <p:txBody>
          <a:bodyPr/>
          <a:lstStyle/>
          <a:p>
            <a:pPr algn="l"/>
            <a:r>
              <a:rPr lang="en-US" sz="3200" dirty="0" smtClean="0"/>
              <a:t/>
            </a:r>
            <a:br>
              <a:rPr lang="en-US" sz="3200" dirty="0" smtClean="0"/>
            </a:br>
            <a:r>
              <a:rPr lang="en-US" sz="2400" dirty="0" smtClean="0"/>
              <a:t>1. Create a climate for all students </a:t>
            </a:r>
            <a:r>
              <a:rPr lang="en-US" sz="2400" i="1" dirty="0" smtClean="0"/>
              <a:t>to achieve a </a:t>
            </a:r>
            <a:r>
              <a:rPr lang="en-US" sz="2400" dirty="0" smtClean="0"/>
              <a:t/>
            </a:r>
            <a:br>
              <a:rPr lang="en-US" sz="2400" dirty="0" smtClean="0"/>
            </a:br>
            <a:r>
              <a:rPr lang="en-US" sz="2400" dirty="0" smtClean="0"/>
              <a:t>     STEM-discipline </a:t>
            </a:r>
            <a:r>
              <a:rPr lang="en-US" sz="2400" i="1" dirty="0" smtClean="0"/>
              <a:t>sense of belonging and a </a:t>
            </a:r>
            <a:r>
              <a:rPr lang="en-US" sz="2400" i="1" dirty="0" smtClean="0"/>
              <a:t/>
            </a:r>
            <a:br>
              <a:rPr lang="en-US" sz="2400" i="1" dirty="0" smtClean="0"/>
            </a:br>
            <a:r>
              <a:rPr lang="en-US" sz="2400" i="1" dirty="0" smtClean="0"/>
              <a:t>	</a:t>
            </a:r>
            <a:r>
              <a:rPr lang="en-US" sz="2400" i="1" dirty="0" smtClean="0">
                <a:hlinkClick r:id="rId3"/>
              </a:rPr>
              <a:t>growth mindset</a:t>
            </a:r>
            <a:r>
              <a:rPr lang="en-US" sz="2400" i="1" dirty="0" smtClean="0"/>
              <a:t/>
            </a:r>
            <a:br>
              <a:rPr lang="en-US" sz="2400" i="1" dirty="0" smtClean="0"/>
            </a:br>
            <a:r>
              <a:rPr lang="en-US" sz="2400" dirty="0" smtClean="0"/>
              <a:t> 2. Become a part of ASCD’s Whole Child Initiative; </a:t>
            </a:r>
            <a:r>
              <a:rPr lang="en-US" sz="2400" dirty="0" smtClean="0">
                <a:solidFill>
                  <a:schemeClr val="tx1"/>
                </a:solidFill>
                <a:hlinkClick r:id="rId4"/>
              </a:rPr>
              <a:t>ASCD</a:t>
            </a:r>
            <a:r>
              <a:rPr lang="en-US" sz="2400" dirty="0" smtClean="0">
                <a:solidFill>
                  <a:schemeClr val="tx1"/>
                </a:solidFill>
              </a:rPr>
              <a:t/>
            </a:r>
            <a:br>
              <a:rPr lang="en-US" sz="2400" dirty="0" smtClean="0">
                <a:solidFill>
                  <a:schemeClr val="tx1"/>
                </a:solidFill>
              </a:rPr>
            </a:br>
            <a:r>
              <a:rPr lang="en-US" sz="2400" dirty="0" smtClean="0"/>
              <a:t> 3. Seek school-wide Project-Based Learning strategies </a:t>
            </a:r>
            <a:br>
              <a:rPr lang="en-US" sz="2400" dirty="0" smtClean="0"/>
            </a:br>
            <a:r>
              <a:rPr lang="en-US" sz="2400" dirty="0" smtClean="0"/>
              <a:t>     (offered through CTL);</a:t>
            </a:r>
            <a:br>
              <a:rPr lang="en-US" sz="2400" dirty="0" smtClean="0"/>
            </a:br>
            <a:r>
              <a:rPr lang="en-US" sz="2400" dirty="0" smtClean="0"/>
              <a:t/>
            </a:r>
            <a:br>
              <a:rPr lang="en-US" sz="2400" dirty="0" smtClean="0"/>
            </a:br>
            <a:r>
              <a:rPr lang="en-US" sz="2400" dirty="0" smtClean="0"/>
              <a:t> 4. Implement Common Core State Standards with focus on</a:t>
            </a:r>
            <a:br>
              <a:rPr lang="en-US" sz="2400" dirty="0" smtClean="0"/>
            </a:br>
            <a:r>
              <a:rPr lang="en-US" sz="2400" dirty="0" smtClean="0"/>
              <a:t>     these essential elements: </a:t>
            </a:r>
            <a:br>
              <a:rPr lang="en-US" sz="2400" dirty="0" smtClean="0"/>
            </a:br>
            <a:r>
              <a:rPr lang="en-US" sz="2400" dirty="0" smtClean="0"/>
              <a:t>      - Science ( and related learning dispositions)</a:t>
            </a:r>
            <a:br>
              <a:rPr lang="en-US" sz="2400" dirty="0" smtClean="0"/>
            </a:br>
            <a:r>
              <a:rPr lang="en-US" sz="2400" dirty="0" smtClean="0"/>
              <a:t>      - Digital Literacy  - Engineering  </a:t>
            </a:r>
            <a:br>
              <a:rPr lang="en-US" sz="2400" dirty="0" smtClean="0"/>
            </a:br>
            <a:r>
              <a:rPr lang="en-US" sz="2400" dirty="0" smtClean="0"/>
              <a:t>      - Mathematics </a:t>
            </a:r>
            <a:r>
              <a:rPr lang="en-US" sz="2400" b="0" dirty="0" smtClean="0"/>
              <a:t>(deep conceptual learning)</a:t>
            </a:r>
            <a:r>
              <a:rPr lang="en-US" dirty="0" smtClean="0"/>
              <a:t/>
            </a:r>
            <a:br>
              <a:rPr lang="en-US" dirty="0" smtClean="0"/>
            </a:br>
            <a:endParaRPr lang="en-US" dirty="0"/>
          </a:p>
        </p:txBody>
      </p:sp>
      <p:sp>
        <p:nvSpPr>
          <p:cNvPr id="5" name="TextBox 4"/>
          <p:cNvSpPr txBox="1"/>
          <p:nvPr/>
        </p:nvSpPr>
        <p:spPr>
          <a:xfrm>
            <a:off x="0" y="0"/>
            <a:ext cx="9144000" cy="1508105"/>
          </a:xfrm>
          <a:prstGeom prst="rect">
            <a:avLst/>
          </a:prstGeom>
          <a:solidFill>
            <a:schemeClr val="accent3">
              <a:lumMod val="85000"/>
            </a:schemeClr>
          </a:solidFill>
        </p:spPr>
        <p:txBody>
          <a:bodyPr wrap="square" rtlCol="0">
            <a:spAutoFit/>
          </a:bodyPr>
          <a:lstStyle/>
          <a:p>
            <a:pPr algn="ctr"/>
            <a:endParaRPr lang="en-US" sz="2800" b="1" dirty="0" smtClean="0"/>
          </a:p>
          <a:p>
            <a:pPr algn="ctr"/>
            <a:r>
              <a:rPr lang="en-US" sz="3200" b="1" dirty="0" smtClean="0"/>
              <a:t>How Do Schools become Effective</a:t>
            </a:r>
            <a:r>
              <a:rPr lang="en-US" sz="1600" b="1" dirty="0" smtClean="0"/>
              <a:t/>
            </a:r>
            <a:br>
              <a:rPr lang="en-US" sz="1600" b="1" dirty="0" smtClean="0"/>
            </a:br>
            <a:r>
              <a:rPr lang="en-US" sz="3200" b="1" dirty="0" smtClean="0"/>
              <a:t>STEM Centers for Learning?</a:t>
            </a:r>
            <a:endParaRPr lang="en-US" sz="32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219200" y="381000"/>
            <a:ext cx="7772400" cy="1173162"/>
          </a:xfrm>
        </p:spPr>
        <p:txBody>
          <a:bodyPr/>
          <a:lstStyle/>
          <a:p>
            <a:pPr algn="ctr" eaLnBrk="1" hangingPunct="1"/>
            <a:r>
              <a:rPr lang="en-US" sz="3200" dirty="0" smtClean="0"/>
              <a:t>Questions we are pursuing:</a:t>
            </a:r>
            <a:endParaRPr lang="en-US" sz="4000" dirty="0" smtClean="0"/>
          </a:p>
        </p:txBody>
      </p:sp>
      <p:sp>
        <p:nvSpPr>
          <p:cNvPr id="6147" name="Rectangle 3"/>
          <p:cNvSpPr>
            <a:spLocks noGrp="1" noChangeArrowheads="1"/>
          </p:cNvSpPr>
          <p:nvPr>
            <p:ph type="body" idx="1"/>
          </p:nvPr>
        </p:nvSpPr>
        <p:spPr>
          <a:xfrm>
            <a:off x="228600" y="1646237"/>
            <a:ext cx="8610600" cy="4525963"/>
          </a:xfrm>
        </p:spPr>
        <p:txBody>
          <a:bodyPr/>
          <a:lstStyle/>
          <a:p>
            <a:pPr marL="609600" indent="-609600" eaLnBrk="1" hangingPunct="1">
              <a:lnSpc>
                <a:spcPct val="90000"/>
              </a:lnSpc>
              <a:buFontTx/>
              <a:buAutoNum type="arabicParenR"/>
            </a:pPr>
            <a:r>
              <a:rPr lang="en-US" sz="2400" dirty="0" smtClean="0"/>
              <a:t>What is the concept of </a:t>
            </a:r>
            <a:r>
              <a:rPr lang="en-US" sz="2400" dirty="0" smtClean="0">
                <a:latin typeface="Arial" charset="0"/>
              </a:rPr>
              <a:t>“</a:t>
            </a:r>
            <a:r>
              <a:rPr lang="en-US" sz="2400" dirty="0" smtClean="0"/>
              <a:t>workforce development strategy? </a:t>
            </a:r>
            <a:r>
              <a:rPr lang="en-US" sz="2400" dirty="0" smtClean="0">
                <a:latin typeface="Arial" charset="0"/>
              </a:rPr>
              <a:t>” </a:t>
            </a:r>
            <a:r>
              <a:rPr lang="en-US" sz="2400" dirty="0" smtClean="0"/>
              <a:t>Who needs this? Who is on board to deliver it? Who will fund it?</a:t>
            </a:r>
          </a:p>
          <a:p>
            <a:pPr marL="609600" indent="-609600" eaLnBrk="1" hangingPunct="1">
              <a:lnSpc>
                <a:spcPct val="90000"/>
              </a:lnSpc>
              <a:buFontTx/>
              <a:buAutoNum type="arabicParenR"/>
            </a:pPr>
            <a:r>
              <a:rPr lang="en-US" sz="2400" dirty="0" smtClean="0"/>
              <a:t>Is it possible for diverse (all) learners to access and maintain achievement of the career paths that require STEM leaning?</a:t>
            </a:r>
          </a:p>
          <a:p>
            <a:pPr marL="609600" indent="-609600" eaLnBrk="1" hangingPunct="1">
              <a:lnSpc>
                <a:spcPct val="90000"/>
              </a:lnSpc>
              <a:buFontTx/>
              <a:buAutoNum type="arabicParenR"/>
            </a:pPr>
            <a:r>
              <a:rPr lang="en-US" sz="2400" dirty="0" smtClean="0"/>
              <a:t>Is the concept of stereotype threat (ST) real and persistent? For girls and women? For students who are Hispanic or African American? What are the costs of this to U.S. education, workforce, quality of life, economy? </a:t>
            </a:r>
          </a:p>
          <a:p>
            <a:pPr marL="609600" indent="-609600" eaLnBrk="1" hangingPunct="1">
              <a:lnSpc>
                <a:spcPct val="90000"/>
              </a:lnSpc>
              <a:buFontTx/>
              <a:buAutoNum type="arabicParenR"/>
            </a:pPr>
            <a:r>
              <a:rPr lang="en-US" sz="2400" dirty="0" smtClean="0"/>
              <a:t>How might we mitigate any effects of ST by introducing students and their parents to engineering activities as early as the first grade? (Sense of Belonging)</a:t>
            </a:r>
          </a:p>
          <a:p>
            <a:pPr marL="609600" indent="-609600" eaLnBrk="1" hangingPunct="1">
              <a:lnSpc>
                <a:spcPct val="90000"/>
              </a:lnSpc>
              <a:buFontTx/>
              <a:buAutoNum type="arabicParenR"/>
            </a:pPr>
            <a:endParaRPr lang="en-US" sz="24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905000" y="609600"/>
            <a:ext cx="6553200" cy="1143000"/>
          </a:xfrm>
        </p:spPr>
        <p:txBody>
          <a:bodyPr/>
          <a:lstStyle/>
          <a:p>
            <a:pPr algn="ctr" eaLnBrk="1" hangingPunct="1"/>
            <a:r>
              <a:rPr lang="en-US" sz="3200" dirty="0" smtClean="0"/>
              <a:t/>
            </a:r>
            <a:br>
              <a:rPr lang="en-US" sz="3200" dirty="0" smtClean="0"/>
            </a:br>
            <a:r>
              <a:rPr lang="en-US" sz="2800" dirty="0" smtClean="0"/>
              <a:t>Questions we are currently pursuing:</a:t>
            </a:r>
            <a:endParaRPr lang="en-US" sz="3600" dirty="0" smtClean="0"/>
          </a:p>
        </p:txBody>
      </p:sp>
      <p:sp>
        <p:nvSpPr>
          <p:cNvPr id="7171" name="Rectangle 3"/>
          <p:cNvSpPr>
            <a:spLocks noGrp="1" noChangeArrowheads="1"/>
          </p:cNvSpPr>
          <p:nvPr>
            <p:ph type="body" idx="1"/>
          </p:nvPr>
        </p:nvSpPr>
        <p:spPr>
          <a:xfrm>
            <a:off x="381000" y="1905000"/>
            <a:ext cx="8153400" cy="4419600"/>
          </a:xfrm>
        </p:spPr>
        <p:txBody>
          <a:bodyPr/>
          <a:lstStyle/>
          <a:p>
            <a:pPr eaLnBrk="1" hangingPunct="1">
              <a:lnSpc>
                <a:spcPct val="90000"/>
              </a:lnSpc>
              <a:buFontTx/>
              <a:buNone/>
            </a:pPr>
            <a:r>
              <a:rPr lang="en-US" sz="2400" dirty="0" smtClean="0"/>
              <a:t>	4) If it is true that STEM-based knowledge will drive the workforce over the next three decades, why aren</a:t>
            </a:r>
            <a:r>
              <a:rPr lang="en-US" sz="2400" dirty="0" smtClean="0">
                <a:latin typeface="Arial" charset="0"/>
              </a:rPr>
              <a:t>’</a:t>
            </a:r>
            <a:r>
              <a:rPr lang="en-US" sz="2400" dirty="0" smtClean="0"/>
              <a:t>t educators being advanced and engaged as major players in solving the problem?  Isn</a:t>
            </a:r>
            <a:r>
              <a:rPr lang="en-US" sz="2400" dirty="0" smtClean="0">
                <a:latin typeface="Arial" charset="0"/>
              </a:rPr>
              <a:t>’</a:t>
            </a:r>
            <a:r>
              <a:rPr lang="en-US" sz="2400" dirty="0" smtClean="0"/>
              <a:t>t teaching math and science in ways that promote </a:t>
            </a:r>
            <a:r>
              <a:rPr lang="en-US" sz="2400" b="1" i="1" u="sng" dirty="0" smtClean="0"/>
              <a:t>conceptual understanding</a:t>
            </a:r>
            <a:r>
              <a:rPr lang="en-US" sz="2400" dirty="0" smtClean="0"/>
              <a:t> now more important than ever?  </a:t>
            </a:r>
          </a:p>
          <a:p>
            <a:pPr eaLnBrk="1" hangingPunct="1">
              <a:lnSpc>
                <a:spcPct val="90000"/>
              </a:lnSpc>
              <a:buFontTx/>
              <a:buNone/>
            </a:pPr>
            <a:r>
              <a:rPr lang="en-US" sz="2400" dirty="0" smtClean="0"/>
              <a:t/>
            </a:r>
            <a:br>
              <a:rPr lang="en-US" sz="2400" dirty="0" smtClean="0"/>
            </a:br>
            <a:r>
              <a:rPr lang="en-US" sz="2400" dirty="0" smtClean="0"/>
              <a:t>5) Should CSUN as a principal agent in the preparation and continuing professional development of teachers and school administrators be responsible for getting this information into schools and helping them to </a:t>
            </a:r>
            <a:r>
              <a:rPr lang="en-US" sz="2400" dirty="0" smtClean="0">
                <a:latin typeface="Arial" charset="0"/>
              </a:rPr>
              <a:t>“</a:t>
            </a:r>
            <a:r>
              <a:rPr lang="en-US" sz="2400" dirty="0" smtClean="0"/>
              <a:t>gear up</a:t>
            </a:r>
            <a:r>
              <a:rPr lang="en-US" sz="2400" dirty="0" smtClean="0">
                <a:latin typeface="Arial" charset="0"/>
              </a:rPr>
              <a:t>”</a:t>
            </a:r>
            <a:r>
              <a:rPr lang="en-US" sz="2400" dirty="0" smtClean="0"/>
              <a:t> towards bringing Career Technology Education (CTE) pathways into K-12 schooling? </a:t>
            </a:r>
            <a:endParaRPr lang="en-US" sz="40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eaLnBrk="1" hangingPunct="1"/>
            <a:r>
              <a:rPr lang="en-US" sz="2800" dirty="0" smtClean="0"/>
              <a:t>Questions we are currently pursuing:</a:t>
            </a:r>
            <a:endParaRPr lang="en-US" sz="3200" dirty="0" smtClean="0"/>
          </a:p>
        </p:txBody>
      </p:sp>
      <p:sp>
        <p:nvSpPr>
          <p:cNvPr id="8195" name="Rectangle 3"/>
          <p:cNvSpPr>
            <a:spLocks noGrp="1" noChangeArrowheads="1"/>
          </p:cNvSpPr>
          <p:nvPr>
            <p:ph type="body" idx="1"/>
          </p:nvPr>
        </p:nvSpPr>
        <p:spPr/>
        <p:txBody>
          <a:bodyPr/>
          <a:lstStyle/>
          <a:p>
            <a:pPr marL="609600" indent="-609600" eaLnBrk="1" hangingPunct="1">
              <a:buFontTx/>
              <a:buAutoNum type="arabicParenR" startAt="6"/>
            </a:pPr>
            <a:r>
              <a:rPr lang="en-US" sz="2400" dirty="0" smtClean="0"/>
              <a:t>And should we not also be responsible for bringing awareness of the </a:t>
            </a:r>
            <a:r>
              <a:rPr lang="en-US" sz="2400" dirty="0" smtClean="0">
                <a:latin typeface="Arial" charset="0"/>
              </a:rPr>
              <a:t>“</a:t>
            </a:r>
            <a:r>
              <a:rPr lang="en-US" sz="2400" dirty="0" smtClean="0"/>
              <a:t>Cool Careers in Science and Engineering</a:t>
            </a:r>
            <a:r>
              <a:rPr lang="en-US" sz="2400" dirty="0" smtClean="0">
                <a:latin typeface="Arial" charset="0"/>
              </a:rPr>
              <a:t>”</a:t>
            </a:r>
            <a:r>
              <a:rPr lang="en-US" sz="2400" dirty="0" smtClean="0"/>
              <a:t> to the attention of educators in the Los Angeles region?  To parents?  To children?</a:t>
            </a:r>
          </a:p>
          <a:p>
            <a:pPr marL="609600" indent="-609600" eaLnBrk="1" hangingPunct="1">
              <a:buFontTx/>
              <a:buAutoNum type="arabicParenR" startAt="6"/>
            </a:pPr>
            <a:endParaRPr lang="en-US" sz="2400" dirty="0" smtClean="0"/>
          </a:p>
          <a:p>
            <a:pPr marL="609600" indent="-609600" eaLnBrk="1" hangingPunct="1">
              <a:buFontTx/>
              <a:buNone/>
            </a:pPr>
            <a:r>
              <a:rPr lang="en-US" sz="2400" dirty="0" smtClean="0"/>
              <a:t>7)    How do we begin to engage our elementary, middle school and high school educators?</a:t>
            </a:r>
          </a:p>
          <a:p>
            <a:pPr marL="609600" indent="-609600" eaLnBrk="1" hangingPunct="1">
              <a:buFontTx/>
              <a:buNone/>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Grp="1" noChangeArrowheads="1"/>
          </p:cNvSpPr>
          <p:nvPr>
            <p:ph type="title"/>
          </p:nvPr>
        </p:nvSpPr>
        <p:spPr>
          <a:xfrm>
            <a:off x="533400" y="1600200"/>
            <a:ext cx="8153400" cy="4876800"/>
          </a:xfrm>
        </p:spPr>
        <p:txBody>
          <a:bodyPr/>
          <a:lstStyle/>
          <a:p>
            <a:pPr algn="l" eaLnBrk="1" hangingPunct="1"/>
            <a:r>
              <a:rPr lang="en-US" sz="3200" dirty="0" smtClean="0"/>
              <a:t/>
            </a:r>
            <a:br>
              <a:rPr lang="en-US" sz="3200" dirty="0" smtClean="0"/>
            </a:br>
            <a:r>
              <a:rPr lang="en-US" sz="3200" dirty="0" smtClean="0"/>
              <a:t/>
            </a:r>
            <a:br>
              <a:rPr lang="en-US" sz="3200" dirty="0" smtClean="0"/>
            </a:br>
            <a:r>
              <a:rPr lang="en-US" sz="2400" dirty="0" smtClean="0">
                <a:solidFill>
                  <a:srgbClr val="660033"/>
                </a:solidFill>
              </a:rPr>
              <a:t>STEM</a:t>
            </a:r>
            <a:r>
              <a:rPr lang="en-US" sz="2400" b="0" dirty="0" smtClean="0"/>
              <a:t> </a:t>
            </a:r>
            <a:r>
              <a:rPr lang="en-US" sz="2000" dirty="0" smtClean="0"/>
              <a:t>became an acronym for the fields of study in the categories of science, technology, engineering, and mathematics. </a:t>
            </a:r>
            <a:br>
              <a:rPr lang="en-US" sz="2000" dirty="0" smtClean="0"/>
            </a:br>
            <a:r>
              <a:rPr lang="en-US" sz="2000" dirty="0" smtClean="0"/>
              <a:t>The acronym has been used regarding access to United States work visas for immigrants who are skilled in these fields. </a:t>
            </a:r>
            <a:br>
              <a:rPr lang="en-US" sz="2000" dirty="0" smtClean="0"/>
            </a:br>
            <a:r>
              <a:rPr lang="en-US" sz="2000" dirty="0" smtClean="0"/>
              <a:t/>
            </a:r>
            <a:br>
              <a:rPr lang="en-US" sz="2000" dirty="0" smtClean="0"/>
            </a:br>
            <a:r>
              <a:rPr lang="en-US" sz="2000" dirty="0" smtClean="0"/>
              <a:t>It has also become commonplace in education discussions as a reference to the shortage of skilled workers and inadequate education in these areas. The initiative began to address the perceived lack of qualified candidates for high-tech jobs. </a:t>
            </a:r>
            <a:br>
              <a:rPr lang="en-US" sz="2000" dirty="0" smtClean="0"/>
            </a:br>
            <a:r>
              <a:rPr lang="en-US" sz="2000" dirty="0" smtClean="0"/>
              <a:t/>
            </a:r>
            <a:br>
              <a:rPr lang="en-US" sz="2000" dirty="0" smtClean="0"/>
            </a:br>
            <a:r>
              <a:rPr lang="en-US" sz="2000" dirty="0" smtClean="0"/>
              <a:t> </a:t>
            </a:r>
            <a:r>
              <a:rPr lang="en-US" sz="2400" dirty="0" smtClean="0">
                <a:solidFill>
                  <a:srgbClr val="660033"/>
                </a:solidFill>
              </a:rPr>
              <a:t>STEM</a:t>
            </a:r>
            <a:r>
              <a:rPr lang="en-US" sz="2000" b="0" dirty="0" smtClean="0"/>
              <a:t> </a:t>
            </a:r>
            <a:r>
              <a:rPr lang="en-US" sz="2400" i="1" dirty="0" smtClean="0"/>
              <a:t>also</a:t>
            </a:r>
            <a:r>
              <a:rPr lang="en-US" sz="2400" dirty="0" smtClean="0"/>
              <a:t> </a:t>
            </a:r>
            <a:r>
              <a:rPr lang="en-US" sz="2000" dirty="0" smtClean="0"/>
              <a:t>addresses concern that the subjects are often taught in isolation, instead of as an integrated curriculum. Maintaining a citizenry that is well versed in the STEM fields is a key portion of the public education agenda of the United States.</a:t>
            </a:r>
            <a:br>
              <a:rPr lang="en-US" sz="2000" dirty="0" smtClean="0"/>
            </a:br>
            <a:r>
              <a:rPr lang="en-US" sz="2000" dirty="0" smtClean="0"/>
              <a:t>                                                                                             </a:t>
            </a:r>
            <a:r>
              <a:rPr lang="en-US" sz="1400" dirty="0" smtClean="0"/>
              <a:t>Wikipedia</a:t>
            </a:r>
            <a:br>
              <a:rPr lang="en-US" sz="1400" dirty="0" smtClean="0"/>
            </a:br>
            <a:r>
              <a:rPr lang="en-US" sz="2000" dirty="0" smtClean="0"/>
              <a:t/>
            </a:r>
            <a:br>
              <a:rPr lang="en-US" sz="2000" dirty="0" smtClean="0"/>
            </a:br>
            <a:r>
              <a:rPr lang="en-US" sz="2000" dirty="0" smtClean="0"/>
              <a:t>                                                       </a:t>
            </a:r>
            <a:r>
              <a:rPr lang="en-US" sz="2000" u="sng" dirty="0" smtClean="0"/>
              <a:t/>
            </a:r>
            <a:br>
              <a:rPr lang="en-US" sz="2000" u="sng" dirty="0" smtClean="0"/>
            </a:br>
            <a:endParaRPr lang="en-US" sz="2000" u="sng" dirty="0" smtClean="0"/>
          </a:p>
        </p:txBody>
      </p:sp>
      <p:sp>
        <p:nvSpPr>
          <p:cNvPr id="3" name="TextBox 2"/>
          <p:cNvSpPr txBox="1"/>
          <p:nvPr/>
        </p:nvSpPr>
        <p:spPr>
          <a:xfrm>
            <a:off x="2514600" y="914400"/>
            <a:ext cx="4343400" cy="523220"/>
          </a:xfrm>
          <a:prstGeom prst="rect">
            <a:avLst/>
          </a:prstGeom>
          <a:noFill/>
        </p:spPr>
        <p:txBody>
          <a:bodyPr wrap="square" rtlCol="0">
            <a:spAutoFit/>
          </a:bodyPr>
          <a:lstStyle/>
          <a:p>
            <a:r>
              <a:rPr lang="en-US" sz="2800" b="1" dirty="0" smtClean="0"/>
              <a:t>Why STEM?  Why now?</a:t>
            </a:r>
            <a:endParaRPr lang="en-US" sz="28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76200"/>
            <a:ext cx="9144000" cy="1524000"/>
          </a:xfrm>
          <a:solidFill>
            <a:schemeClr val="accent3">
              <a:lumMod val="85000"/>
            </a:schemeClr>
          </a:solidFill>
        </p:spPr>
        <p:txBody>
          <a:bodyPr/>
          <a:lstStyle/>
          <a:p>
            <a:pPr algn="ctr" eaLnBrk="1" hangingPunct="1"/>
            <a:r>
              <a:rPr lang="en-US" sz="3600" dirty="0" smtClean="0"/>
              <a:t>What are the California </a:t>
            </a:r>
            <a:br>
              <a:rPr lang="en-US" sz="3600" dirty="0" smtClean="0"/>
            </a:br>
            <a:r>
              <a:rPr lang="en-US" sz="3600" dirty="0" smtClean="0"/>
              <a:t>Workforce Needs in </a:t>
            </a:r>
            <a:r>
              <a:rPr lang="en-US" sz="3600" dirty="0" smtClean="0">
                <a:solidFill>
                  <a:srgbClr val="660033"/>
                </a:solidFill>
              </a:rPr>
              <a:t>STEM</a:t>
            </a:r>
            <a:r>
              <a:rPr lang="en-US" sz="3600" dirty="0" smtClean="0"/>
              <a:t>?</a:t>
            </a:r>
            <a:endParaRPr lang="en-US" sz="4000" dirty="0" smtClean="0"/>
          </a:p>
        </p:txBody>
      </p:sp>
      <p:sp>
        <p:nvSpPr>
          <p:cNvPr id="11267" name="Rectangle 3"/>
          <p:cNvSpPr>
            <a:spLocks noGrp="1" noChangeArrowheads="1"/>
          </p:cNvSpPr>
          <p:nvPr>
            <p:ph type="body" idx="1"/>
          </p:nvPr>
        </p:nvSpPr>
        <p:spPr>
          <a:xfrm>
            <a:off x="76200" y="1600200"/>
            <a:ext cx="8915400" cy="4495800"/>
          </a:xfrm>
        </p:spPr>
        <p:txBody>
          <a:bodyPr/>
          <a:lstStyle/>
          <a:p>
            <a:pPr eaLnBrk="1" hangingPunct="1">
              <a:lnSpc>
                <a:spcPct val="80000"/>
              </a:lnSpc>
              <a:buFontTx/>
              <a:buNone/>
            </a:pPr>
            <a:r>
              <a:rPr lang="en-US" sz="2400" b="1" dirty="0" smtClean="0">
                <a:solidFill>
                  <a:schemeClr val="tx2"/>
                </a:solidFill>
                <a:latin typeface="+mj-lt"/>
                <a:ea typeface="+mj-ea"/>
                <a:cs typeface="+mj-cs"/>
              </a:rPr>
              <a:t>There is a diverse range of industries and STEM occupations: </a:t>
            </a:r>
          </a:p>
          <a:p>
            <a:pPr eaLnBrk="1" hangingPunct="1">
              <a:lnSpc>
                <a:spcPct val="80000"/>
              </a:lnSpc>
              <a:buFontTx/>
              <a:buNone/>
            </a:pPr>
            <a:r>
              <a:rPr lang="en-US" sz="2400" b="1" dirty="0" smtClean="0">
                <a:solidFill>
                  <a:schemeClr val="tx2"/>
                </a:solidFill>
                <a:latin typeface="+mj-lt"/>
                <a:ea typeface="+mj-ea"/>
                <a:cs typeface="+mj-cs"/>
              </a:rPr>
              <a:t>    Industries in the Professional, Scientific and Technical Services sector</a:t>
            </a:r>
            <a:r>
              <a:rPr lang="en-US" sz="2000" b="1" dirty="0" smtClean="0">
                <a:solidFill>
                  <a:schemeClr val="tx2"/>
                </a:solidFill>
                <a:latin typeface="+mj-lt"/>
                <a:ea typeface="+mj-ea"/>
                <a:cs typeface="+mj-cs"/>
              </a:rPr>
              <a:t>:</a:t>
            </a:r>
            <a:br>
              <a:rPr lang="en-US" sz="2000" b="1" dirty="0" smtClean="0">
                <a:solidFill>
                  <a:schemeClr val="tx2"/>
                </a:solidFill>
                <a:latin typeface="+mj-lt"/>
                <a:ea typeface="+mj-ea"/>
                <a:cs typeface="+mj-cs"/>
              </a:rPr>
            </a:br>
            <a:endParaRPr lang="en-US" sz="2000" b="1" dirty="0" smtClean="0">
              <a:solidFill>
                <a:schemeClr val="tx2"/>
              </a:solidFill>
              <a:latin typeface="+mj-lt"/>
              <a:ea typeface="+mj-ea"/>
              <a:cs typeface="+mj-cs"/>
            </a:endParaRPr>
          </a:p>
          <a:p>
            <a:pPr eaLnBrk="1" hangingPunct="1">
              <a:lnSpc>
                <a:spcPct val="80000"/>
              </a:lnSpc>
            </a:pPr>
            <a:r>
              <a:rPr lang="en-US" sz="2000" b="1" dirty="0" smtClean="0">
                <a:solidFill>
                  <a:schemeClr val="tx2"/>
                </a:solidFill>
                <a:latin typeface="+mj-lt"/>
                <a:ea typeface="+mj-ea"/>
                <a:cs typeface="+mj-cs"/>
              </a:rPr>
              <a:t>Accounting and Bookkeeping Services </a:t>
            </a:r>
          </a:p>
          <a:p>
            <a:pPr eaLnBrk="1" hangingPunct="1">
              <a:lnSpc>
                <a:spcPct val="80000"/>
              </a:lnSpc>
            </a:pPr>
            <a:r>
              <a:rPr lang="en-US" sz="2000" b="1" dirty="0" smtClean="0">
                <a:solidFill>
                  <a:schemeClr val="tx2"/>
                </a:solidFill>
                <a:latin typeface="+mj-lt"/>
                <a:ea typeface="+mj-ea"/>
                <a:cs typeface="+mj-cs"/>
              </a:rPr>
              <a:t>Architectural Services, Management Consulting Services</a:t>
            </a:r>
          </a:p>
          <a:p>
            <a:pPr eaLnBrk="1" hangingPunct="1">
              <a:lnSpc>
                <a:spcPct val="80000"/>
              </a:lnSpc>
            </a:pPr>
            <a:r>
              <a:rPr lang="en-US" sz="2400" b="1" dirty="0" smtClean="0">
                <a:solidFill>
                  <a:srgbClr val="C00000"/>
                </a:solidFill>
                <a:latin typeface="+mj-lt"/>
                <a:ea typeface="+mj-ea"/>
                <a:cs typeface="+mj-cs"/>
              </a:rPr>
              <a:t>Engineering Services- Computer-Integrated Manufacturing</a:t>
            </a:r>
          </a:p>
          <a:p>
            <a:pPr eaLnBrk="1" hangingPunct="1">
              <a:lnSpc>
                <a:spcPct val="80000"/>
              </a:lnSpc>
            </a:pPr>
            <a:r>
              <a:rPr lang="en-US" sz="2400" b="1" dirty="0" smtClean="0">
                <a:solidFill>
                  <a:srgbClr val="C00000"/>
                </a:solidFill>
                <a:latin typeface="+mj-lt"/>
                <a:ea typeface="+mj-ea"/>
                <a:cs typeface="+mj-cs"/>
              </a:rPr>
              <a:t>Computer Systems Design, </a:t>
            </a:r>
            <a:r>
              <a:rPr lang="en-US" sz="2400" b="1" u="sng" dirty="0" smtClean="0">
                <a:solidFill>
                  <a:srgbClr val="C00000"/>
                </a:solidFill>
                <a:latin typeface="+mj-lt"/>
                <a:ea typeface="+mj-ea"/>
                <a:cs typeface="+mj-cs"/>
              </a:rPr>
              <a:t>Coding</a:t>
            </a:r>
            <a:r>
              <a:rPr lang="en-US" sz="2400" b="1" dirty="0" smtClean="0">
                <a:solidFill>
                  <a:srgbClr val="C00000"/>
                </a:solidFill>
                <a:latin typeface="+mj-lt"/>
                <a:ea typeface="+mj-ea"/>
                <a:cs typeface="+mj-cs"/>
              </a:rPr>
              <a:t> and Related Services </a:t>
            </a:r>
          </a:p>
          <a:p>
            <a:pPr eaLnBrk="1" hangingPunct="1">
              <a:lnSpc>
                <a:spcPct val="80000"/>
              </a:lnSpc>
            </a:pPr>
            <a:r>
              <a:rPr lang="en-US" sz="2400" b="1" dirty="0" smtClean="0">
                <a:solidFill>
                  <a:srgbClr val="C00000"/>
                </a:solidFill>
                <a:latin typeface="+mj-lt"/>
                <a:ea typeface="+mj-ea"/>
                <a:cs typeface="+mj-cs"/>
              </a:rPr>
              <a:t>Research AND Development in Bio-technology</a:t>
            </a:r>
            <a:br>
              <a:rPr lang="en-US" sz="2400" b="1" dirty="0" smtClean="0">
                <a:solidFill>
                  <a:srgbClr val="C00000"/>
                </a:solidFill>
                <a:latin typeface="+mj-lt"/>
                <a:ea typeface="+mj-ea"/>
                <a:cs typeface="+mj-cs"/>
              </a:rPr>
            </a:br>
            <a:endParaRPr lang="en-US" sz="2400" b="1" dirty="0" smtClean="0">
              <a:solidFill>
                <a:srgbClr val="C00000"/>
              </a:solidFill>
              <a:latin typeface="+mj-lt"/>
              <a:ea typeface="+mj-ea"/>
              <a:cs typeface="+mj-cs"/>
            </a:endParaRPr>
          </a:p>
          <a:p>
            <a:pPr eaLnBrk="1" hangingPunct="1">
              <a:lnSpc>
                <a:spcPct val="80000"/>
              </a:lnSpc>
              <a:buFontTx/>
              <a:buNone/>
            </a:pPr>
            <a:r>
              <a:rPr lang="en-US" sz="2000" b="1" dirty="0" smtClean="0">
                <a:solidFill>
                  <a:schemeClr val="tx2"/>
                </a:solidFill>
                <a:latin typeface="+mj-lt"/>
                <a:ea typeface="+mj-ea"/>
                <a:cs typeface="+mj-cs"/>
              </a:rPr>
              <a:t>     </a:t>
            </a:r>
            <a:r>
              <a:rPr lang="en-US" sz="2100" b="1" dirty="0" smtClean="0">
                <a:solidFill>
                  <a:schemeClr val="tx2"/>
                </a:solidFill>
                <a:latin typeface="+mj-lt"/>
                <a:ea typeface="+mj-ea"/>
                <a:cs typeface="+mj-cs"/>
              </a:rPr>
              <a:t>These industries also employ workers in a wide variety of </a:t>
            </a:r>
            <a:br>
              <a:rPr lang="en-US" sz="2100" b="1" dirty="0" smtClean="0">
                <a:solidFill>
                  <a:schemeClr val="tx2"/>
                </a:solidFill>
                <a:latin typeface="+mj-lt"/>
                <a:ea typeface="+mj-ea"/>
                <a:cs typeface="+mj-cs"/>
              </a:rPr>
            </a:br>
            <a:r>
              <a:rPr lang="en-US" sz="2100" b="1" dirty="0" smtClean="0">
                <a:solidFill>
                  <a:schemeClr val="tx2"/>
                </a:solidFill>
                <a:latin typeface="+mj-lt"/>
                <a:ea typeface="+mj-ea"/>
                <a:cs typeface="+mj-cs"/>
              </a:rPr>
              <a:t> STEM occupations such as operations research, analysts,</a:t>
            </a:r>
          </a:p>
          <a:p>
            <a:pPr eaLnBrk="1" hangingPunct="1">
              <a:lnSpc>
                <a:spcPct val="80000"/>
              </a:lnSpc>
              <a:buFontTx/>
              <a:buNone/>
            </a:pPr>
            <a:r>
              <a:rPr lang="en-US" sz="2100" b="1" dirty="0" smtClean="0">
                <a:solidFill>
                  <a:schemeClr val="tx2"/>
                </a:solidFill>
                <a:latin typeface="+mj-lt"/>
                <a:ea typeface="+mj-ea"/>
                <a:cs typeface="+mj-cs"/>
              </a:rPr>
              <a:t>     engineers, biochemists and biophysicists, graphic designers, </a:t>
            </a:r>
            <a:br>
              <a:rPr lang="en-US" sz="2100" b="1" dirty="0" smtClean="0">
                <a:solidFill>
                  <a:schemeClr val="tx2"/>
                </a:solidFill>
                <a:latin typeface="+mj-lt"/>
                <a:ea typeface="+mj-ea"/>
                <a:cs typeface="+mj-cs"/>
              </a:rPr>
            </a:br>
            <a:r>
              <a:rPr lang="en-US" sz="2100" b="1" dirty="0" smtClean="0">
                <a:solidFill>
                  <a:schemeClr val="tx2"/>
                </a:solidFill>
                <a:latin typeface="+mj-lt"/>
                <a:ea typeface="+mj-ea"/>
                <a:cs typeface="+mj-cs"/>
              </a:rPr>
              <a:t> and computer programmers.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36369F18-1EB5-4EA1-96CB-74BF411D505C}" type="slidenum">
              <a:rPr lang="en-US"/>
              <a:pPr>
                <a:defRPr/>
              </a:pPr>
              <a:t>9</a:t>
            </a:fld>
            <a:endParaRPr lang="en-US" dirty="0"/>
          </a:p>
        </p:txBody>
      </p:sp>
      <p:sp>
        <p:nvSpPr>
          <p:cNvPr id="90114" name="Rectangle 2"/>
          <p:cNvSpPr>
            <a:spLocks noGrp="1"/>
          </p:cNvSpPr>
          <p:nvPr>
            <p:ph type="title"/>
          </p:nvPr>
        </p:nvSpPr>
        <p:spPr>
          <a:xfrm>
            <a:off x="0" y="76200"/>
            <a:ext cx="9144000" cy="655638"/>
          </a:xfrm>
          <a:solidFill>
            <a:schemeClr val="accent3"/>
          </a:solidFill>
        </p:spPr>
        <p:txBody>
          <a:bodyPr/>
          <a:lstStyle/>
          <a:p>
            <a:pPr algn="ctr"/>
            <a:r>
              <a:rPr lang="en-US" dirty="0" smtClean="0"/>
              <a:t>Hot Jobs in STEM</a:t>
            </a:r>
          </a:p>
        </p:txBody>
      </p:sp>
      <p:graphicFrame>
        <p:nvGraphicFramePr>
          <p:cNvPr id="9" name="Table 8"/>
          <p:cNvGraphicFramePr>
            <a:graphicFrameLocks noGrp="1"/>
          </p:cNvGraphicFramePr>
          <p:nvPr/>
        </p:nvGraphicFramePr>
        <p:xfrm>
          <a:off x="0" y="685795"/>
          <a:ext cx="9144000" cy="5791214"/>
        </p:xfrm>
        <a:graphic>
          <a:graphicData uri="http://schemas.openxmlformats.org/drawingml/2006/table">
            <a:tbl>
              <a:tblPr firstRow="1" bandRow="1">
                <a:tableStyleId>{5C22544A-7EE6-4342-B048-85BDC9FD1C3A}</a:tableStyleId>
              </a:tblPr>
              <a:tblGrid>
                <a:gridCol w="5708860"/>
                <a:gridCol w="1645826"/>
                <a:gridCol w="1789314"/>
              </a:tblGrid>
              <a:tr h="345227">
                <a:tc>
                  <a:txBody>
                    <a:bodyPr/>
                    <a:lstStyle/>
                    <a:p>
                      <a:pPr algn="l" fontAlgn="b"/>
                      <a:r>
                        <a:rPr lang="en-US" sz="1400" b="1" i="0" u="none" strike="noStrike" dirty="0">
                          <a:solidFill>
                            <a:schemeClr val="bg1"/>
                          </a:solidFill>
                          <a:latin typeface="Calibri"/>
                        </a:rPr>
                        <a:t>Occupation</a:t>
                      </a:r>
                    </a:p>
                  </a:txBody>
                  <a:tcPr marL="9525" marR="9525" marT="9525" marB="0" anchor="b"/>
                </a:tc>
                <a:tc>
                  <a:txBody>
                    <a:bodyPr/>
                    <a:lstStyle/>
                    <a:p>
                      <a:pPr algn="l" fontAlgn="b"/>
                      <a:r>
                        <a:rPr lang="en-US" sz="1400" b="1" i="0" u="none" strike="noStrike" dirty="0">
                          <a:solidFill>
                            <a:schemeClr val="bg1"/>
                          </a:solidFill>
                          <a:latin typeface="Calibri"/>
                        </a:rPr>
                        <a:t>Median Pay, 2011</a:t>
                      </a:r>
                    </a:p>
                  </a:txBody>
                  <a:tcPr marL="9525" marR="9525" marT="9525" marB="0" anchor="b"/>
                </a:tc>
                <a:tc>
                  <a:txBody>
                    <a:bodyPr/>
                    <a:lstStyle/>
                    <a:p>
                      <a:pPr algn="l" fontAlgn="b"/>
                      <a:r>
                        <a:rPr lang="en-US" sz="1400" b="1" i="0" u="none" strike="noStrike" dirty="0">
                          <a:solidFill>
                            <a:schemeClr val="bg1"/>
                          </a:solidFill>
                          <a:latin typeface="Calibri"/>
                        </a:rPr>
                        <a:t>Growth, 2010-2020</a:t>
                      </a:r>
                    </a:p>
                  </a:txBody>
                  <a:tcPr marL="9525" marR="9525" marT="9525" marB="0" anchor="b"/>
                </a:tc>
              </a:tr>
              <a:tr h="274413">
                <a:tc>
                  <a:txBody>
                    <a:bodyPr/>
                    <a:lstStyle/>
                    <a:p>
                      <a:pPr algn="l" fontAlgn="b"/>
                      <a:r>
                        <a:rPr lang="en-US" sz="1100" b="0" i="0" u="none" strike="noStrike" dirty="0">
                          <a:solidFill>
                            <a:srgbClr val="000000"/>
                          </a:solidFill>
                          <a:latin typeface="Calibri"/>
                        </a:rPr>
                        <a:t>Biomedical Engineers</a:t>
                      </a:r>
                    </a:p>
                  </a:txBody>
                  <a:tcPr marL="9525" marR="9525" marT="9525" marB="0" anchor="b"/>
                </a:tc>
                <a:tc>
                  <a:txBody>
                    <a:bodyPr/>
                    <a:lstStyle/>
                    <a:p>
                      <a:pPr algn="ctr" fontAlgn="b"/>
                      <a:r>
                        <a:rPr lang="en-US" sz="1100" b="0" i="0" u="none" strike="noStrike" dirty="0">
                          <a:solidFill>
                            <a:srgbClr val="000000"/>
                          </a:solidFill>
                          <a:latin typeface="Calibri"/>
                        </a:rPr>
                        <a:t>$81,540 </a:t>
                      </a:r>
                    </a:p>
                  </a:txBody>
                  <a:tcPr marL="9525" marR="9525" marT="9525" marB="0" anchor="b"/>
                </a:tc>
                <a:tc>
                  <a:txBody>
                    <a:bodyPr/>
                    <a:lstStyle/>
                    <a:p>
                      <a:pPr algn="ctr" fontAlgn="b"/>
                      <a:r>
                        <a:rPr lang="en-US" sz="1100" b="0" i="0" u="none" strike="noStrike" dirty="0">
                          <a:solidFill>
                            <a:srgbClr val="000000"/>
                          </a:solidFill>
                          <a:latin typeface="Calibri"/>
                        </a:rPr>
                        <a:t>62%</a:t>
                      </a:r>
                    </a:p>
                  </a:txBody>
                  <a:tcPr marL="9525" marR="9525" marT="9525" marB="0" anchor="b"/>
                </a:tc>
              </a:tr>
              <a:tr h="232140">
                <a:tc>
                  <a:txBody>
                    <a:bodyPr/>
                    <a:lstStyle/>
                    <a:p>
                      <a:pPr algn="l" fontAlgn="b"/>
                      <a:r>
                        <a:rPr lang="en-US" sz="1100" b="0" i="0" u="none" strike="noStrike" dirty="0">
                          <a:solidFill>
                            <a:srgbClr val="000000"/>
                          </a:solidFill>
                          <a:latin typeface="Calibri"/>
                        </a:rPr>
                        <a:t>Medical Scientists</a:t>
                      </a:r>
                    </a:p>
                  </a:txBody>
                  <a:tcPr marL="9525" marR="9525" marT="9525" marB="0" anchor="b"/>
                </a:tc>
                <a:tc>
                  <a:txBody>
                    <a:bodyPr/>
                    <a:lstStyle/>
                    <a:p>
                      <a:pPr algn="ctr" fontAlgn="b"/>
                      <a:r>
                        <a:rPr lang="en-US" sz="1100" b="0" i="0" u="none" strike="noStrike" dirty="0">
                          <a:solidFill>
                            <a:srgbClr val="000000"/>
                          </a:solidFill>
                          <a:latin typeface="Calibri"/>
                        </a:rPr>
                        <a:t>$76,700 </a:t>
                      </a:r>
                    </a:p>
                  </a:txBody>
                  <a:tcPr marL="9525" marR="9525" marT="9525" marB="0" anchor="b"/>
                </a:tc>
                <a:tc>
                  <a:txBody>
                    <a:bodyPr/>
                    <a:lstStyle/>
                    <a:p>
                      <a:pPr algn="ctr" fontAlgn="b"/>
                      <a:r>
                        <a:rPr lang="en-US" sz="1100" b="0" i="0" u="none" strike="noStrike" dirty="0">
                          <a:solidFill>
                            <a:srgbClr val="000000"/>
                          </a:solidFill>
                          <a:latin typeface="Calibri"/>
                        </a:rPr>
                        <a:t>36%</a:t>
                      </a:r>
                    </a:p>
                  </a:txBody>
                  <a:tcPr marL="9525" marR="9525" marT="9525" marB="0" anchor="b"/>
                </a:tc>
              </a:tr>
              <a:tr h="274413">
                <a:tc>
                  <a:txBody>
                    <a:bodyPr/>
                    <a:lstStyle/>
                    <a:p>
                      <a:pPr algn="l" fontAlgn="b"/>
                      <a:r>
                        <a:rPr lang="en-US" sz="1100" b="0" i="0" u="none" strike="noStrike" dirty="0">
                          <a:solidFill>
                            <a:srgbClr val="000000"/>
                          </a:solidFill>
                          <a:latin typeface="Calibri"/>
                        </a:rPr>
                        <a:t>Geographers</a:t>
                      </a:r>
                    </a:p>
                  </a:txBody>
                  <a:tcPr marL="9525" marR="9525" marT="9525" marB="0" anchor="b"/>
                </a:tc>
                <a:tc>
                  <a:txBody>
                    <a:bodyPr/>
                    <a:lstStyle/>
                    <a:p>
                      <a:pPr algn="ctr" fontAlgn="b"/>
                      <a:r>
                        <a:rPr lang="en-US" sz="1100" b="0" i="0" u="none" strike="noStrike" dirty="0">
                          <a:solidFill>
                            <a:srgbClr val="000000"/>
                          </a:solidFill>
                          <a:latin typeface="Calibri"/>
                        </a:rPr>
                        <a:t>$72,800 </a:t>
                      </a:r>
                    </a:p>
                  </a:txBody>
                  <a:tcPr marL="9525" marR="9525" marT="9525" marB="0" anchor="b"/>
                </a:tc>
                <a:tc>
                  <a:txBody>
                    <a:bodyPr/>
                    <a:lstStyle/>
                    <a:p>
                      <a:pPr algn="ctr" fontAlgn="b"/>
                      <a:r>
                        <a:rPr lang="en-US" sz="1100" b="0" i="0" u="none" strike="noStrike" dirty="0">
                          <a:solidFill>
                            <a:srgbClr val="000000"/>
                          </a:solidFill>
                          <a:latin typeface="Calibri"/>
                        </a:rPr>
                        <a:t>35%</a:t>
                      </a:r>
                    </a:p>
                  </a:txBody>
                  <a:tcPr marL="9525" marR="9525" marT="9525" marB="0" anchor="b"/>
                </a:tc>
              </a:tr>
              <a:tr h="274413">
                <a:tc>
                  <a:txBody>
                    <a:bodyPr/>
                    <a:lstStyle/>
                    <a:p>
                      <a:pPr algn="l" fontAlgn="b"/>
                      <a:r>
                        <a:rPr lang="en-US" sz="1100" b="0" i="0" u="none" strike="noStrike" dirty="0">
                          <a:solidFill>
                            <a:srgbClr val="000000"/>
                          </a:solidFill>
                          <a:latin typeface="Calibri"/>
                        </a:rPr>
                        <a:t>Database Administrators</a:t>
                      </a:r>
                    </a:p>
                  </a:txBody>
                  <a:tcPr marL="9525" marR="9525" marT="9525" marB="0" anchor="b"/>
                </a:tc>
                <a:tc>
                  <a:txBody>
                    <a:bodyPr/>
                    <a:lstStyle/>
                    <a:p>
                      <a:pPr algn="ctr" fontAlgn="b"/>
                      <a:r>
                        <a:rPr lang="en-US" sz="1100" b="0" i="0" u="none" strike="noStrike" dirty="0">
                          <a:solidFill>
                            <a:srgbClr val="000000"/>
                          </a:solidFill>
                          <a:latin typeface="Calibri"/>
                        </a:rPr>
                        <a:t>$73,490 </a:t>
                      </a:r>
                    </a:p>
                  </a:txBody>
                  <a:tcPr marL="9525" marR="9525" marT="9525" marB="0" anchor="b"/>
                </a:tc>
                <a:tc>
                  <a:txBody>
                    <a:bodyPr/>
                    <a:lstStyle/>
                    <a:p>
                      <a:pPr algn="ctr" fontAlgn="b"/>
                      <a:r>
                        <a:rPr lang="en-US" sz="1100" b="0" i="0" u="none" strike="noStrike" dirty="0">
                          <a:solidFill>
                            <a:srgbClr val="000000"/>
                          </a:solidFill>
                          <a:latin typeface="Calibri"/>
                        </a:rPr>
                        <a:t>31%</a:t>
                      </a:r>
                    </a:p>
                  </a:txBody>
                  <a:tcPr marL="9525" marR="9525" marT="9525" marB="0" anchor="b"/>
                </a:tc>
              </a:tr>
              <a:tr h="274413">
                <a:tc>
                  <a:txBody>
                    <a:bodyPr/>
                    <a:lstStyle/>
                    <a:p>
                      <a:pPr algn="l" fontAlgn="b"/>
                      <a:r>
                        <a:rPr lang="en-US" sz="1100" b="0" i="0" u="none" strike="noStrike" dirty="0">
                          <a:solidFill>
                            <a:srgbClr val="000000"/>
                          </a:solidFill>
                          <a:latin typeface="Calibri"/>
                        </a:rPr>
                        <a:t>Biochemists and Biophysicists</a:t>
                      </a:r>
                    </a:p>
                  </a:txBody>
                  <a:tcPr marL="9525" marR="9525" marT="9525" marB="0" anchor="b"/>
                </a:tc>
                <a:tc>
                  <a:txBody>
                    <a:bodyPr/>
                    <a:lstStyle/>
                    <a:p>
                      <a:pPr algn="ctr" fontAlgn="b"/>
                      <a:r>
                        <a:rPr lang="en-US" sz="1100" b="0" i="0" u="none" strike="noStrike" dirty="0">
                          <a:solidFill>
                            <a:srgbClr val="000000"/>
                          </a:solidFill>
                          <a:latin typeface="Calibri"/>
                        </a:rPr>
                        <a:t>$79,390 </a:t>
                      </a:r>
                    </a:p>
                  </a:txBody>
                  <a:tcPr marL="9525" marR="9525" marT="9525" marB="0" anchor="b"/>
                </a:tc>
                <a:tc>
                  <a:txBody>
                    <a:bodyPr/>
                    <a:lstStyle/>
                    <a:p>
                      <a:pPr algn="ctr" fontAlgn="b"/>
                      <a:r>
                        <a:rPr lang="en-US" sz="1100" b="0" i="0" u="none" strike="noStrike" dirty="0">
                          <a:solidFill>
                            <a:srgbClr val="000000"/>
                          </a:solidFill>
                          <a:latin typeface="Calibri"/>
                        </a:rPr>
                        <a:t>31%</a:t>
                      </a:r>
                    </a:p>
                  </a:txBody>
                  <a:tcPr marL="9525" marR="9525" marT="9525" marB="0" anchor="b"/>
                </a:tc>
              </a:tr>
              <a:tr h="274413">
                <a:tc>
                  <a:txBody>
                    <a:bodyPr/>
                    <a:lstStyle/>
                    <a:p>
                      <a:pPr algn="l" fontAlgn="b"/>
                      <a:r>
                        <a:rPr lang="en-US" sz="1100" b="0" i="0" u="none" strike="noStrike" dirty="0">
                          <a:solidFill>
                            <a:srgbClr val="000000"/>
                          </a:solidFill>
                          <a:latin typeface="Calibri"/>
                        </a:rPr>
                        <a:t>Software Developers</a:t>
                      </a:r>
                    </a:p>
                  </a:txBody>
                  <a:tcPr marL="9525" marR="9525" marT="9525" marB="0" anchor="b"/>
                </a:tc>
                <a:tc>
                  <a:txBody>
                    <a:bodyPr/>
                    <a:lstStyle/>
                    <a:p>
                      <a:pPr algn="ctr" fontAlgn="b"/>
                      <a:r>
                        <a:rPr lang="en-US" sz="1100" b="0" i="0" u="none" strike="noStrike" dirty="0">
                          <a:solidFill>
                            <a:srgbClr val="000000"/>
                          </a:solidFill>
                          <a:latin typeface="Calibri"/>
                        </a:rPr>
                        <a:t>$90,530 </a:t>
                      </a:r>
                    </a:p>
                  </a:txBody>
                  <a:tcPr marL="9525" marR="9525" marT="9525" marB="0" anchor="b"/>
                </a:tc>
                <a:tc>
                  <a:txBody>
                    <a:bodyPr/>
                    <a:lstStyle/>
                    <a:p>
                      <a:pPr algn="ctr" fontAlgn="b"/>
                      <a:r>
                        <a:rPr lang="en-US" sz="1100" b="0" i="0" u="none" strike="noStrike" dirty="0">
                          <a:solidFill>
                            <a:srgbClr val="000000"/>
                          </a:solidFill>
                          <a:latin typeface="Calibri"/>
                        </a:rPr>
                        <a:t>30%</a:t>
                      </a:r>
                    </a:p>
                  </a:txBody>
                  <a:tcPr marL="9525" marR="9525" marT="9525" marB="0" anchor="b"/>
                </a:tc>
              </a:tr>
              <a:tr h="274413">
                <a:tc>
                  <a:txBody>
                    <a:bodyPr/>
                    <a:lstStyle/>
                    <a:p>
                      <a:pPr algn="l" fontAlgn="b"/>
                      <a:r>
                        <a:rPr lang="en-US" sz="1100" b="0" i="0" u="none" strike="noStrike" dirty="0">
                          <a:solidFill>
                            <a:srgbClr val="000000"/>
                          </a:solidFill>
                          <a:latin typeface="Calibri"/>
                        </a:rPr>
                        <a:t>Network and Computer Systems Administrators</a:t>
                      </a:r>
                    </a:p>
                  </a:txBody>
                  <a:tcPr marL="9525" marR="9525" marT="9525" marB="0" anchor="b"/>
                </a:tc>
                <a:tc>
                  <a:txBody>
                    <a:bodyPr/>
                    <a:lstStyle/>
                    <a:p>
                      <a:pPr algn="ctr" fontAlgn="b"/>
                      <a:r>
                        <a:rPr lang="en-US" sz="1100" b="0" i="0" u="none" strike="noStrike" dirty="0">
                          <a:solidFill>
                            <a:srgbClr val="000000"/>
                          </a:solidFill>
                          <a:latin typeface="Calibri"/>
                        </a:rPr>
                        <a:t>$69,160 </a:t>
                      </a:r>
                    </a:p>
                  </a:txBody>
                  <a:tcPr marL="9525" marR="9525" marT="9525" marB="0" anchor="b"/>
                </a:tc>
                <a:tc>
                  <a:txBody>
                    <a:bodyPr/>
                    <a:lstStyle/>
                    <a:p>
                      <a:pPr algn="ctr" fontAlgn="b"/>
                      <a:r>
                        <a:rPr lang="en-US" sz="1100" b="0" i="0" u="none" strike="noStrike" dirty="0">
                          <a:solidFill>
                            <a:srgbClr val="000000"/>
                          </a:solidFill>
                          <a:latin typeface="Calibri"/>
                        </a:rPr>
                        <a:t>28%</a:t>
                      </a:r>
                    </a:p>
                  </a:txBody>
                  <a:tcPr marL="9525" marR="9525" marT="9525" marB="0" anchor="b"/>
                </a:tc>
              </a:tr>
              <a:tr h="274413">
                <a:tc>
                  <a:txBody>
                    <a:bodyPr/>
                    <a:lstStyle/>
                    <a:p>
                      <a:pPr algn="l" fontAlgn="b"/>
                      <a:r>
                        <a:rPr lang="en-US" sz="1100" b="0" i="0" u="none" strike="noStrike" dirty="0">
                          <a:solidFill>
                            <a:srgbClr val="000000"/>
                          </a:solidFill>
                          <a:latin typeface="Calibri"/>
                        </a:rPr>
                        <a:t>Surveyors</a:t>
                      </a:r>
                    </a:p>
                  </a:txBody>
                  <a:tcPr marL="9525" marR="9525" marT="9525" marB="0" anchor="b"/>
                </a:tc>
                <a:tc>
                  <a:txBody>
                    <a:bodyPr/>
                    <a:lstStyle/>
                    <a:p>
                      <a:pPr algn="ctr" fontAlgn="b"/>
                      <a:r>
                        <a:rPr lang="en-US" sz="1100" b="0" i="0" u="none" strike="noStrike" dirty="0">
                          <a:solidFill>
                            <a:srgbClr val="000000"/>
                          </a:solidFill>
                          <a:latin typeface="Calibri"/>
                        </a:rPr>
                        <a:t>$54,880 </a:t>
                      </a:r>
                    </a:p>
                  </a:txBody>
                  <a:tcPr marL="9525" marR="9525" marT="9525" marB="0" anchor="b"/>
                </a:tc>
                <a:tc>
                  <a:txBody>
                    <a:bodyPr/>
                    <a:lstStyle/>
                    <a:p>
                      <a:pPr algn="ctr" fontAlgn="b"/>
                      <a:r>
                        <a:rPr lang="en-US" sz="1100" b="0" i="0" u="none" strike="noStrike">
                          <a:solidFill>
                            <a:srgbClr val="000000"/>
                          </a:solidFill>
                          <a:latin typeface="Calibri"/>
                        </a:rPr>
                        <a:t>25%</a:t>
                      </a:r>
                    </a:p>
                  </a:txBody>
                  <a:tcPr marL="9525" marR="9525" marT="9525" marB="0" anchor="b"/>
                </a:tc>
              </a:tr>
              <a:tr h="274413">
                <a:tc>
                  <a:txBody>
                    <a:bodyPr/>
                    <a:lstStyle/>
                    <a:p>
                      <a:pPr algn="l" fontAlgn="b"/>
                      <a:r>
                        <a:rPr lang="en-US" sz="1100" b="0" i="0" u="none" strike="noStrike">
                          <a:solidFill>
                            <a:srgbClr val="000000"/>
                          </a:solidFill>
                          <a:latin typeface="Calibri"/>
                        </a:rPr>
                        <a:t>Environmental Engineering Technicians</a:t>
                      </a:r>
                    </a:p>
                  </a:txBody>
                  <a:tcPr marL="9525" marR="9525" marT="9525" marB="0" anchor="b"/>
                </a:tc>
                <a:tc>
                  <a:txBody>
                    <a:bodyPr/>
                    <a:lstStyle/>
                    <a:p>
                      <a:pPr algn="ctr" fontAlgn="b"/>
                      <a:r>
                        <a:rPr lang="en-US" sz="1100" b="0" i="0" u="none" strike="noStrike" dirty="0">
                          <a:solidFill>
                            <a:srgbClr val="000000"/>
                          </a:solidFill>
                          <a:latin typeface="Calibri"/>
                        </a:rPr>
                        <a:t>$43,390 </a:t>
                      </a:r>
                    </a:p>
                  </a:txBody>
                  <a:tcPr marL="9525" marR="9525" marT="9525" marB="0" anchor="b"/>
                </a:tc>
                <a:tc>
                  <a:txBody>
                    <a:bodyPr/>
                    <a:lstStyle/>
                    <a:p>
                      <a:pPr algn="ctr" fontAlgn="b"/>
                      <a:r>
                        <a:rPr lang="en-US" sz="1100" b="0" i="0" u="none" strike="noStrike" dirty="0">
                          <a:solidFill>
                            <a:srgbClr val="000000"/>
                          </a:solidFill>
                          <a:latin typeface="Calibri"/>
                        </a:rPr>
                        <a:t>24%</a:t>
                      </a:r>
                    </a:p>
                  </a:txBody>
                  <a:tcPr marL="9525" marR="9525" marT="9525" marB="0" anchor="b"/>
                </a:tc>
              </a:tr>
              <a:tr h="274413">
                <a:tc>
                  <a:txBody>
                    <a:bodyPr/>
                    <a:lstStyle/>
                    <a:p>
                      <a:pPr algn="l" fontAlgn="b"/>
                      <a:r>
                        <a:rPr lang="en-US" sz="1100" b="0" i="0" u="none" strike="noStrike">
                          <a:solidFill>
                            <a:srgbClr val="000000"/>
                          </a:solidFill>
                          <a:latin typeface="Calibri"/>
                        </a:rPr>
                        <a:t>Architects</a:t>
                      </a:r>
                    </a:p>
                  </a:txBody>
                  <a:tcPr marL="9525" marR="9525" marT="9525" marB="0" anchor="b"/>
                </a:tc>
                <a:tc>
                  <a:txBody>
                    <a:bodyPr/>
                    <a:lstStyle/>
                    <a:p>
                      <a:pPr algn="ctr" fontAlgn="b"/>
                      <a:r>
                        <a:rPr lang="en-US" sz="1100" b="0" i="0" u="none" strike="noStrike" dirty="0">
                          <a:solidFill>
                            <a:srgbClr val="000000"/>
                          </a:solidFill>
                          <a:latin typeface="Calibri"/>
                        </a:rPr>
                        <a:t>$72,550 </a:t>
                      </a:r>
                    </a:p>
                  </a:txBody>
                  <a:tcPr marL="9525" marR="9525" marT="9525" marB="0" anchor="b"/>
                </a:tc>
                <a:tc>
                  <a:txBody>
                    <a:bodyPr/>
                    <a:lstStyle/>
                    <a:p>
                      <a:pPr algn="ctr" fontAlgn="b"/>
                      <a:r>
                        <a:rPr lang="en-US" sz="1100" b="0" i="0" u="none" strike="noStrike" dirty="0">
                          <a:solidFill>
                            <a:srgbClr val="000000"/>
                          </a:solidFill>
                          <a:latin typeface="Calibri"/>
                        </a:rPr>
                        <a:t>24%</a:t>
                      </a:r>
                    </a:p>
                  </a:txBody>
                  <a:tcPr marL="9525" marR="9525" marT="9525" marB="0" anchor="b"/>
                </a:tc>
              </a:tr>
              <a:tr h="274413">
                <a:tc>
                  <a:txBody>
                    <a:bodyPr/>
                    <a:lstStyle/>
                    <a:p>
                      <a:pPr algn="l" fontAlgn="b"/>
                      <a:r>
                        <a:rPr lang="en-US" sz="1100" b="0" i="0" u="none" strike="noStrike">
                          <a:solidFill>
                            <a:srgbClr val="000000"/>
                          </a:solidFill>
                          <a:latin typeface="Calibri"/>
                        </a:rPr>
                        <a:t>Environmental Science and Protection Technicians</a:t>
                      </a:r>
                    </a:p>
                  </a:txBody>
                  <a:tcPr marL="9525" marR="9525" marT="9525" marB="0" anchor="b"/>
                </a:tc>
                <a:tc>
                  <a:txBody>
                    <a:bodyPr/>
                    <a:lstStyle/>
                    <a:p>
                      <a:pPr algn="ctr" fontAlgn="b"/>
                      <a:r>
                        <a:rPr lang="en-US" sz="1100" b="0" i="0" u="none" strike="noStrike" dirty="0">
                          <a:solidFill>
                            <a:srgbClr val="000000"/>
                          </a:solidFill>
                          <a:latin typeface="Calibri"/>
                        </a:rPr>
                        <a:t>$41,380 </a:t>
                      </a:r>
                    </a:p>
                  </a:txBody>
                  <a:tcPr marL="9525" marR="9525" marT="9525" marB="0" anchor="b"/>
                </a:tc>
                <a:tc>
                  <a:txBody>
                    <a:bodyPr/>
                    <a:lstStyle/>
                    <a:p>
                      <a:pPr algn="ctr" fontAlgn="b"/>
                      <a:r>
                        <a:rPr lang="en-US" sz="1100" b="0" i="0" u="none" strike="noStrike" dirty="0">
                          <a:solidFill>
                            <a:srgbClr val="000000"/>
                          </a:solidFill>
                          <a:latin typeface="Calibri"/>
                        </a:rPr>
                        <a:t>24%</a:t>
                      </a:r>
                    </a:p>
                  </a:txBody>
                  <a:tcPr marL="9525" marR="9525" marT="9525" marB="0" anchor="b"/>
                </a:tc>
              </a:tr>
              <a:tr h="274413">
                <a:tc>
                  <a:txBody>
                    <a:bodyPr/>
                    <a:lstStyle/>
                    <a:p>
                      <a:pPr algn="l" fontAlgn="b"/>
                      <a:r>
                        <a:rPr lang="en-US" sz="1100" b="0" i="0" u="none" strike="noStrike">
                          <a:solidFill>
                            <a:srgbClr val="000000"/>
                          </a:solidFill>
                          <a:latin typeface="Calibri"/>
                        </a:rPr>
                        <a:t>Epidemiologists</a:t>
                      </a:r>
                    </a:p>
                  </a:txBody>
                  <a:tcPr marL="9525" marR="9525" marT="9525" marB="0" anchor="b"/>
                </a:tc>
                <a:tc>
                  <a:txBody>
                    <a:bodyPr/>
                    <a:lstStyle/>
                    <a:p>
                      <a:pPr algn="ctr" fontAlgn="b"/>
                      <a:r>
                        <a:rPr lang="en-US" sz="1100" b="0" i="0" u="none" strike="noStrike" dirty="0">
                          <a:solidFill>
                            <a:srgbClr val="000000"/>
                          </a:solidFill>
                          <a:latin typeface="Calibri"/>
                        </a:rPr>
                        <a:t>$63,010 </a:t>
                      </a:r>
                    </a:p>
                  </a:txBody>
                  <a:tcPr marL="9525" marR="9525" marT="9525" marB="0" anchor="b"/>
                </a:tc>
                <a:tc>
                  <a:txBody>
                    <a:bodyPr/>
                    <a:lstStyle/>
                    <a:p>
                      <a:pPr algn="ctr" fontAlgn="b"/>
                      <a:r>
                        <a:rPr lang="en-US" sz="1100" b="0" i="0" u="none" strike="noStrike" dirty="0">
                          <a:solidFill>
                            <a:srgbClr val="000000"/>
                          </a:solidFill>
                          <a:latin typeface="Calibri"/>
                        </a:rPr>
                        <a:t>24%</a:t>
                      </a:r>
                    </a:p>
                  </a:txBody>
                  <a:tcPr marL="9525" marR="9525" marT="9525" marB="0" anchor="b"/>
                </a:tc>
              </a:tr>
              <a:tr h="274413">
                <a:tc>
                  <a:txBody>
                    <a:bodyPr/>
                    <a:lstStyle/>
                    <a:p>
                      <a:pPr algn="l" fontAlgn="b"/>
                      <a:r>
                        <a:rPr lang="en-US" sz="1100" b="0" i="0" u="none" strike="noStrike">
                          <a:solidFill>
                            <a:srgbClr val="000000"/>
                          </a:solidFill>
                          <a:latin typeface="Calibri"/>
                        </a:rPr>
                        <a:t>Survey Researchers</a:t>
                      </a:r>
                    </a:p>
                  </a:txBody>
                  <a:tcPr marL="9525" marR="9525" marT="9525" marB="0" anchor="b"/>
                </a:tc>
                <a:tc>
                  <a:txBody>
                    <a:bodyPr/>
                    <a:lstStyle/>
                    <a:p>
                      <a:pPr algn="ctr" fontAlgn="b"/>
                      <a:r>
                        <a:rPr lang="en-US" sz="1100" b="0" i="0" u="none" strike="noStrike" dirty="0">
                          <a:solidFill>
                            <a:srgbClr val="000000"/>
                          </a:solidFill>
                          <a:latin typeface="Calibri"/>
                        </a:rPr>
                        <a:t>$36,050 </a:t>
                      </a:r>
                    </a:p>
                  </a:txBody>
                  <a:tcPr marL="9525" marR="9525" marT="9525" marB="0" anchor="b"/>
                </a:tc>
                <a:tc>
                  <a:txBody>
                    <a:bodyPr/>
                    <a:lstStyle/>
                    <a:p>
                      <a:pPr algn="ctr" fontAlgn="b"/>
                      <a:r>
                        <a:rPr lang="en-US" sz="1100" b="0" i="0" u="none" strike="noStrike" dirty="0">
                          <a:solidFill>
                            <a:srgbClr val="000000"/>
                          </a:solidFill>
                          <a:latin typeface="Calibri"/>
                        </a:rPr>
                        <a:t>24%</a:t>
                      </a:r>
                    </a:p>
                  </a:txBody>
                  <a:tcPr marL="9525" marR="9525" marT="9525" marB="0" anchor="b"/>
                </a:tc>
              </a:tr>
              <a:tr h="274413">
                <a:tc>
                  <a:txBody>
                    <a:bodyPr/>
                    <a:lstStyle/>
                    <a:p>
                      <a:pPr algn="l" fontAlgn="b"/>
                      <a:r>
                        <a:rPr lang="en-US" sz="1100" b="0" i="0" u="none" strike="noStrike">
                          <a:solidFill>
                            <a:srgbClr val="000000"/>
                          </a:solidFill>
                          <a:latin typeface="Calibri"/>
                        </a:rPr>
                        <a:t>Information Security Analysts, Web Developers, and Computer Network Architects</a:t>
                      </a:r>
                    </a:p>
                  </a:txBody>
                  <a:tcPr marL="9525" marR="9525" marT="9525" marB="0" anchor="b"/>
                </a:tc>
                <a:tc>
                  <a:txBody>
                    <a:bodyPr/>
                    <a:lstStyle/>
                    <a:p>
                      <a:pPr algn="ctr" fontAlgn="b"/>
                      <a:r>
                        <a:rPr lang="en-US" sz="1100" b="0" i="0" u="none" strike="noStrike" dirty="0">
                          <a:solidFill>
                            <a:srgbClr val="000000"/>
                          </a:solidFill>
                          <a:latin typeface="Calibri"/>
                        </a:rPr>
                        <a:t>$75,660 </a:t>
                      </a:r>
                    </a:p>
                  </a:txBody>
                  <a:tcPr marL="9525" marR="9525" marT="9525" marB="0" anchor="b"/>
                </a:tc>
                <a:tc>
                  <a:txBody>
                    <a:bodyPr/>
                    <a:lstStyle/>
                    <a:p>
                      <a:pPr algn="ctr" fontAlgn="b"/>
                      <a:r>
                        <a:rPr lang="en-US" sz="1100" b="0" i="0" u="none" strike="noStrike" dirty="0">
                          <a:solidFill>
                            <a:srgbClr val="000000"/>
                          </a:solidFill>
                          <a:latin typeface="Calibri"/>
                        </a:rPr>
                        <a:t>22%</a:t>
                      </a:r>
                    </a:p>
                  </a:txBody>
                  <a:tcPr marL="9525" marR="9525" marT="9525" marB="0" anchor="b"/>
                </a:tc>
              </a:tr>
              <a:tr h="274413">
                <a:tc>
                  <a:txBody>
                    <a:bodyPr/>
                    <a:lstStyle/>
                    <a:p>
                      <a:pPr algn="l" fontAlgn="b"/>
                      <a:r>
                        <a:rPr lang="en-US" sz="1100" b="0" i="0" u="none" strike="noStrike" dirty="0">
                          <a:solidFill>
                            <a:srgbClr val="000000"/>
                          </a:solidFill>
                          <a:latin typeface="Calibri"/>
                        </a:rPr>
                        <a:t>Computer Systems Analysts</a:t>
                      </a:r>
                    </a:p>
                  </a:txBody>
                  <a:tcPr marL="9525" marR="9525" marT="9525" marB="0" anchor="b"/>
                </a:tc>
                <a:tc>
                  <a:txBody>
                    <a:bodyPr/>
                    <a:lstStyle/>
                    <a:p>
                      <a:pPr algn="ctr" fontAlgn="b"/>
                      <a:r>
                        <a:rPr lang="en-US" sz="1100" b="0" i="0" u="none" strike="noStrike" dirty="0">
                          <a:solidFill>
                            <a:srgbClr val="000000"/>
                          </a:solidFill>
                          <a:latin typeface="Calibri"/>
                        </a:rPr>
                        <a:t>$77,740 </a:t>
                      </a:r>
                    </a:p>
                  </a:txBody>
                  <a:tcPr marL="9525" marR="9525" marT="9525" marB="0" anchor="b"/>
                </a:tc>
                <a:tc>
                  <a:txBody>
                    <a:bodyPr/>
                    <a:lstStyle/>
                    <a:p>
                      <a:pPr algn="ctr" fontAlgn="b"/>
                      <a:r>
                        <a:rPr lang="en-US" sz="1100" b="0" i="0" u="none" strike="noStrike" dirty="0">
                          <a:solidFill>
                            <a:srgbClr val="000000"/>
                          </a:solidFill>
                          <a:latin typeface="Calibri"/>
                        </a:rPr>
                        <a:t>22%</a:t>
                      </a:r>
                    </a:p>
                  </a:txBody>
                  <a:tcPr marL="9525" marR="9525" marT="9525" marB="0" anchor="b"/>
                </a:tc>
              </a:tr>
              <a:tr h="274413">
                <a:tc>
                  <a:txBody>
                    <a:bodyPr/>
                    <a:lstStyle/>
                    <a:p>
                      <a:pPr algn="l" fontAlgn="b"/>
                      <a:r>
                        <a:rPr lang="en-US" sz="1100" b="0" i="0" u="none" strike="noStrike">
                          <a:solidFill>
                            <a:srgbClr val="000000"/>
                          </a:solidFill>
                          <a:latin typeface="Calibri"/>
                        </a:rPr>
                        <a:t>Cartographers and Photogrammetrists</a:t>
                      </a:r>
                    </a:p>
                  </a:txBody>
                  <a:tcPr marL="9525" marR="9525" marT="9525" marB="0" anchor="b"/>
                </a:tc>
                <a:tc>
                  <a:txBody>
                    <a:bodyPr/>
                    <a:lstStyle/>
                    <a:p>
                      <a:pPr algn="ctr" fontAlgn="b"/>
                      <a:r>
                        <a:rPr lang="en-US" sz="1100" b="0" i="0" u="none" strike="noStrike" dirty="0">
                          <a:solidFill>
                            <a:srgbClr val="000000"/>
                          </a:solidFill>
                          <a:latin typeface="Calibri"/>
                        </a:rPr>
                        <a:t>$54,510 </a:t>
                      </a:r>
                    </a:p>
                  </a:txBody>
                  <a:tcPr marL="9525" marR="9525" marT="9525" marB="0" anchor="b"/>
                </a:tc>
                <a:tc>
                  <a:txBody>
                    <a:bodyPr/>
                    <a:lstStyle/>
                    <a:p>
                      <a:pPr algn="ctr" fontAlgn="b"/>
                      <a:r>
                        <a:rPr lang="en-US" sz="1100" b="0" i="0" u="none" strike="noStrike" dirty="0">
                          <a:solidFill>
                            <a:srgbClr val="000000"/>
                          </a:solidFill>
                          <a:latin typeface="Calibri"/>
                        </a:rPr>
                        <a:t>22%</a:t>
                      </a:r>
                    </a:p>
                  </a:txBody>
                  <a:tcPr marL="9525" marR="9525" marT="9525" marB="0" anchor="b"/>
                </a:tc>
              </a:tr>
              <a:tr h="274413">
                <a:tc>
                  <a:txBody>
                    <a:bodyPr/>
                    <a:lstStyle/>
                    <a:p>
                      <a:pPr algn="l" fontAlgn="b"/>
                      <a:r>
                        <a:rPr lang="en-US" sz="1100" b="0" i="0" u="none" strike="noStrike">
                          <a:solidFill>
                            <a:srgbClr val="000000"/>
                          </a:solidFill>
                          <a:latin typeface="Calibri"/>
                        </a:rPr>
                        <a:t>Environmental Engineers</a:t>
                      </a:r>
                    </a:p>
                  </a:txBody>
                  <a:tcPr marL="9525" marR="9525" marT="9525" marB="0" anchor="b"/>
                </a:tc>
                <a:tc>
                  <a:txBody>
                    <a:bodyPr/>
                    <a:lstStyle/>
                    <a:p>
                      <a:pPr algn="ctr" fontAlgn="b"/>
                      <a:r>
                        <a:rPr lang="en-US" sz="1100" b="0" i="0" u="none" strike="noStrike" dirty="0">
                          <a:solidFill>
                            <a:srgbClr val="000000"/>
                          </a:solidFill>
                          <a:latin typeface="Calibri"/>
                        </a:rPr>
                        <a:t>$78,740 </a:t>
                      </a:r>
                    </a:p>
                  </a:txBody>
                  <a:tcPr marL="9525" marR="9525" marT="9525" marB="0" anchor="b"/>
                </a:tc>
                <a:tc>
                  <a:txBody>
                    <a:bodyPr/>
                    <a:lstStyle/>
                    <a:p>
                      <a:pPr algn="ctr" fontAlgn="b"/>
                      <a:r>
                        <a:rPr lang="en-US" sz="1100" b="0" i="0" u="none" strike="noStrike" dirty="0">
                          <a:solidFill>
                            <a:srgbClr val="000000"/>
                          </a:solidFill>
                          <a:latin typeface="Calibri"/>
                        </a:rPr>
                        <a:t>22%</a:t>
                      </a:r>
                    </a:p>
                  </a:txBody>
                  <a:tcPr marL="9525" marR="9525" marT="9525" marB="0" anchor="b"/>
                </a:tc>
              </a:tr>
              <a:tr h="274413">
                <a:tc>
                  <a:txBody>
                    <a:bodyPr/>
                    <a:lstStyle/>
                    <a:p>
                      <a:pPr algn="l" fontAlgn="b"/>
                      <a:r>
                        <a:rPr lang="en-US" sz="1100" b="0" i="0" u="none" strike="noStrike">
                          <a:solidFill>
                            <a:srgbClr val="000000"/>
                          </a:solidFill>
                          <a:latin typeface="Calibri"/>
                        </a:rPr>
                        <a:t>Psychologists</a:t>
                      </a:r>
                    </a:p>
                  </a:txBody>
                  <a:tcPr marL="9525" marR="9525" marT="9525" marB="0" anchor="b"/>
                </a:tc>
                <a:tc>
                  <a:txBody>
                    <a:bodyPr/>
                    <a:lstStyle/>
                    <a:p>
                      <a:pPr algn="ctr" fontAlgn="b"/>
                      <a:r>
                        <a:rPr lang="en-US" sz="1100" b="0" i="0" u="none" strike="noStrike" dirty="0">
                          <a:solidFill>
                            <a:srgbClr val="000000"/>
                          </a:solidFill>
                          <a:latin typeface="Calibri"/>
                        </a:rPr>
                        <a:t>$68,640 </a:t>
                      </a:r>
                    </a:p>
                  </a:txBody>
                  <a:tcPr marL="9525" marR="9525" marT="9525" marB="0" anchor="b"/>
                </a:tc>
                <a:tc>
                  <a:txBody>
                    <a:bodyPr/>
                    <a:lstStyle/>
                    <a:p>
                      <a:pPr algn="ctr" fontAlgn="b"/>
                      <a:r>
                        <a:rPr lang="en-US" sz="1100" b="0" i="0" u="none" strike="noStrike" dirty="0">
                          <a:solidFill>
                            <a:srgbClr val="000000"/>
                          </a:solidFill>
                          <a:latin typeface="Calibri"/>
                        </a:rPr>
                        <a:t>22%</a:t>
                      </a:r>
                    </a:p>
                  </a:txBody>
                  <a:tcPr marL="9525" marR="9525" marT="9525" marB="0" anchor="b"/>
                </a:tc>
              </a:tr>
              <a:tr h="274413">
                <a:tc>
                  <a:txBody>
                    <a:bodyPr/>
                    <a:lstStyle/>
                    <a:p>
                      <a:pPr algn="l" fontAlgn="b"/>
                      <a:r>
                        <a:rPr lang="en-US" sz="1100" b="0" i="0" u="none" strike="noStrike">
                          <a:solidFill>
                            <a:srgbClr val="000000"/>
                          </a:solidFill>
                          <a:latin typeface="Calibri"/>
                        </a:rPr>
                        <a:t>Anthropologists and Archeologists</a:t>
                      </a:r>
                    </a:p>
                  </a:txBody>
                  <a:tcPr marL="9525" marR="9525" marT="9525" marB="0" anchor="b"/>
                </a:tc>
                <a:tc>
                  <a:txBody>
                    <a:bodyPr/>
                    <a:lstStyle/>
                    <a:p>
                      <a:pPr algn="ctr" fontAlgn="b"/>
                      <a:r>
                        <a:rPr lang="en-US" sz="1100" b="0" i="0" u="none" strike="noStrike" dirty="0">
                          <a:solidFill>
                            <a:srgbClr val="000000"/>
                          </a:solidFill>
                          <a:latin typeface="Calibri"/>
                        </a:rPr>
                        <a:t>$54,230 </a:t>
                      </a:r>
                    </a:p>
                  </a:txBody>
                  <a:tcPr marL="9525" marR="9525" marT="9525" marB="0" anchor="b"/>
                </a:tc>
                <a:tc>
                  <a:txBody>
                    <a:bodyPr/>
                    <a:lstStyle/>
                    <a:p>
                      <a:pPr algn="ctr" fontAlgn="b"/>
                      <a:r>
                        <a:rPr lang="en-US" sz="1100" b="0" i="0" u="none" strike="noStrike" dirty="0">
                          <a:solidFill>
                            <a:srgbClr val="000000"/>
                          </a:solidFill>
                          <a:latin typeface="Calibri"/>
                        </a:rPr>
                        <a:t>21%</a:t>
                      </a:r>
                    </a:p>
                  </a:txBody>
                  <a:tcPr marL="9525" marR="9525" marT="9525" marB="0" anchor="b"/>
                </a:tc>
              </a:tr>
              <a:tr h="274413">
                <a:tc>
                  <a:txBody>
                    <a:bodyPr/>
                    <a:lstStyle/>
                    <a:p>
                      <a:pPr algn="l" fontAlgn="b"/>
                      <a:r>
                        <a:rPr lang="en-US" sz="1100" b="0" i="0" u="none" strike="noStrike" dirty="0">
                          <a:solidFill>
                            <a:srgbClr val="000000"/>
                          </a:solidFill>
                          <a:latin typeface="Calibri"/>
                        </a:rPr>
                        <a:t>Geoscientists</a:t>
                      </a:r>
                    </a:p>
                  </a:txBody>
                  <a:tcPr marL="9525" marR="9525" marT="9525" marB="0" anchor="b"/>
                </a:tc>
                <a:tc>
                  <a:txBody>
                    <a:bodyPr/>
                    <a:lstStyle/>
                    <a:p>
                      <a:pPr algn="ctr" fontAlgn="b"/>
                      <a:r>
                        <a:rPr lang="en-US" sz="1100" b="0" i="0" u="none" strike="noStrike" dirty="0">
                          <a:solidFill>
                            <a:srgbClr val="000000"/>
                          </a:solidFill>
                          <a:latin typeface="Calibri"/>
                        </a:rPr>
                        <a:t>$82,500 </a:t>
                      </a:r>
                    </a:p>
                  </a:txBody>
                  <a:tcPr marL="9525" marR="9525" marT="9525" marB="0" anchor="b"/>
                </a:tc>
                <a:tc>
                  <a:txBody>
                    <a:bodyPr/>
                    <a:lstStyle/>
                    <a:p>
                      <a:pPr algn="ctr" fontAlgn="b"/>
                      <a:r>
                        <a:rPr lang="en-US" sz="1100" b="0" i="0" u="none" strike="noStrike" dirty="0">
                          <a:solidFill>
                            <a:srgbClr val="000000"/>
                          </a:solidFill>
                          <a:latin typeface="Calibri"/>
                        </a:rPr>
                        <a:t>21%</a:t>
                      </a:r>
                    </a:p>
                  </a:txBody>
                  <a:tcPr marL="9525" marR="9525" marT="9525" marB="0" anchor="b"/>
                </a:tc>
              </a:tr>
            </a:tbl>
          </a:graphicData>
        </a:graphic>
      </p:graphicFrame>
      <p:sp>
        <p:nvSpPr>
          <p:cNvPr id="10" name="TextBox 9"/>
          <p:cNvSpPr txBox="1"/>
          <p:nvPr/>
        </p:nvSpPr>
        <p:spPr>
          <a:xfrm>
            <a:off x="914400" y="5562600"/>
            <a:ext cx="4038600" cy="228600"/>
          </a:xfrm>
          <a:prstGeom prst="rect">
            <a:avLst/>
          </a:prstGeom>
        </p:spPr>
        <p:txBody>
          <a:bodyPr vert="horz" wrap="square" lIns="91440" tIns="45720" rIns="91440" bIns="45720" rtlCol="0" anchor="ctr">
            <a:normAutofit/>
          </a:bodyPr>
          <a:lstStyle/>
          <a:p>
            <a:pPr marL="0" marR="0" indent="0" defTabSz="914400" rtl="0" eaLnBrk="1" fontAlgn="auto" latinLnBrk="0" hangingPunct="1">
              <a:lnSpc>
                <a:spcPct val="100000"/>
              </a:lnSpc>
              <a:spcBef>
                <a:spcPct val="0"/>
              </a:spcBef>
              <a:spcAft>
                <a:spcPts val="0"/>
              </a:spcAft>
              <a:buClrTx/>
              <a:buSzTx/>
              <a:buFontTx/>
              <a:buNone/>
              <a:tabLst/>
            </a:pPr>
            <a:r>
              <a:rPr kumimoji="0" lang="en-US" sz="800" b="0" i="0" u="none" strike="noStrike" kern="1200" cap="none" spc="0" normalizeH="0" baseline="0" noProof="0" dirty="0" smtClean="0">
                <a:ln>
                  <a:noFill/>
                </a:ln>
                <a:solidFill>
                  <a:srgbClr val="000000"/>
                </a:solidFill>
                <a:effectLst/>
                <a:uLnTx/>
                <a:uFillTx/>
                <a:latin typeface="Tahoma" pitchFamily="34" charset="0"/>
                <a:ea typeface="+mj-ea"/>
                <a:cs typeface="Tahoma" pitchFamily="34" charset="0"/>
              </a:rPr>
              <a:t>Source: U.S.</a:t>
            </a:r>
            <a:r>
              <a:rPr kumimoji="0" lang="en-US" sz="800" b="0" i="0" u="none" strike="noStrike" kern="1200" cap="none" spc="0" normalizeH="0" noProof="0" dirty="0" smtClean="0">
                <a:ln>
                  <a:noFill/>
                </a:ln>
                <a:solidFill>
                  <a:srgbClr val="000000"/>
                </a:solidFill>
                <a:effectLst/>
                <a:uLnTx/>
                <a:uFillTx/>
                <a:latin typeface="Tahoma" pitchFamily="34" charset="0"/>
                <a:ea typeface="+mj-ea"/>
                <a:cs typeface="Tahoma" pitchFamily="34" charset="0"/>
              </a:rPr>
              <a:t> Bureau of Labor</a:t>
            </a:r>
            <a:r>
              <a:rPr lang="en-US" sz="800" dirty="0" smtClean="0">
                <a:solidFill>
                  <a:srgbClr val="000000"/>
                </a:solidFill>
                <a:latin typeface="Tahoma" pitchFamily="34" charset="0"/>
                <a:ea typeface="+mj-ea"/>
                <a:cs typeface="Tahoma" pitchFamily="34" charset="0"/>
              </a:rPr>
              <a:t> Statistics, Occupational Employment Statistics (</a:t>
            </a:r>
            <a:r>
              <a:rPr lang="en-US" sz="800" dirty="0" err="1" smtClean="0">
                <a:solidFill>
                  <a:srgbClr val="000000"/>
                </a:solidFill>
                <a:latin typeface="Tahoma" pitchFamily="34" charset="0"/>
                <a:ea typeface="+mj-ea"/>
                <a:cs typeface="Tahoma" pitchFamily="34" charset="0"/>
              </a:rPr>
              <a:t>OES</a:t>
            </a:r>
            <a:r>
              <a:rPr lang="en-US" sz="800" dirty="0" smtClean="0">
                <a:solidFill>
                  <a:srgbClr val="000000"/>
                </a:solidFill>
                <a:latin typeface="Tahoma" pitchFamily="34" charset="0"/>
                <a:ea typeface="+mj-ea"/>
                <a:cs typeface="Tahoma" pitchFamily="34" charset="0"/>
              </a:rPr>
              <a:t>)</a:t>
            </a:r>
            <a:endParaRPr kumimoji="0" lang="en-US" sz="800" b="0" i="0" u="none" strike="noStrike" kern="1200" cap="none" spc="0" normalizeH="0" baseline="0" noProof="0" dirty="0" smtClean="0">
              <a:ln>
                <a:noFill/>
              </a:ln>
              <a:solidFill>
                <a:srgbClr val="000000"/>
              </a:solidFill>
              <a:effectLst/>
              <a:uLnTx/>
              <a:uFillTx/>
              <a:latin typeface="Tahoma" pitchFamily="34" charset="0"/>
              <a:ea typeface="+mj-ea"/>
              <a:cs typeface="Tahoma"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rafting">
  <a:themeElements>
    <a:clrScheme name="Drafting 3">
      <a:dk1>
        <a:srgbClr val="000000"/>
      </a:dk1>
      <a:lt1>
        <a:srgbClr val="FFFFFF"/>
      </a:lt1>
      <a:dk2>
        <a:srgbClr val="000000"/>
      </a:dk2>
      <a:lt2>
        <a:srgbClr val="003366"/>
      </a:lt2>
      <a:accent1>
        <a:srgbClr val="3366CC"/>
      </a:accent1>
      <a:accent2>
        <a:srgbClr val="00B000"/>
      </a:accent2>
      <a:accent3>
        <a:srgbClr val="FFFFFF"/>
      </a:accent3>
      <a:accent4>
        <a:srgbClr val="000000"/>
      </a:accent4>
      <a:accent5>
        <a:srgbClr val="ADB8E2"/>
      </a:accent5>
      <a:accent6>
        <a:srgbClr val="009F00"/>
      </a:accent6>
      <a:hlink>
        <a:srgbClr val="66CCFF"/>
      </a:hlink>
      <a:folHlink>
        <a:srgbClr val="FFE701"/>
      </a:folHlink>
    </a:clrScheme>
    <a:fontScheme name="Drafting">
      <a:majorFont>
        <a:latin typeface="Trebuchet MS"/>
        <a:ea typeface="Osaka"/>
        <a:cs typeface=""/>
      </a:majorFont>
      <a:minorFont>
        <a:latin typeface="Trebuchet MS"/>
        <a:ea typeface="Osak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rafting 1">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rafting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rafting 3">
        <a:dk1>
          <a:srgbClr val="000000"/>
        </a:dk1>
        <a:lt1>
          <a:srgbClr val="FFFFFF"/>
        </a:lt1>
        <a:dk2>
          <a:srgbClr val="000000"/>
        </a:dk2>
        <a:lt2>
          <a:srgbClr val="003366"/>
        </a:lt2>
        <a:accent1>
          <a:srgbClr val="3366CC"/>
        </a:accent1>
        <a:accent2>
          <a:srgbClr val="00B000"/>
        </a:accent2>
        <a:accent3>
          <a:srgbClr val="FFFFFF"/>
        </a:accent3>
        <a:accent4>
          <a:srgbClr val="000000"/>
        </a:accent4>
        <a:accent5>
          <a:srgbClr val="ADB8E2"/>
        </a:accent5>
        <a:accent6>
          <a:srgbClr val="009F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Drafting 4">
        <a:dk1>
          <a:srgbClr val="000000"/>
        </a:dk1>
        <a:lt1>
          <a:srgbClr val="FFFFFF"/>
        </a:lt1>
        <a:dk2>
          <a:srgbClr val="000000"/>
        </a:dk2>
        <a:lt2>
          <a:srgbClr val="777777"/>
        </a:lt2>
        <a:accent1>
          <a:srgbClr val="909082"/>
        </a:accent1>
        <a:accent2>
          <a:srgbClr val="809EA8"/>
        </a:accent2>
        <a:accent3>
          <a:srgbClr val="FFFFFF"/>
        </a:accent3>
        <a:accent4>
          <a:srgbClr val="000000"/>
        </a:accent4>
        <a:accent5>
          <a:srgbClr val="C6C6C1"/>
        </a:accent5>
        <a:accent6>
          <a:srgbClr val="738F98"/>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Drafting 5">
        <a:dk1>
          <a:srgbClr val="000000"/>
        </a:dk1>
        <a:lt1>
          <a:srgbClr val="FFFFFF"/>
        </a:lt1>
        <a:dk2>
          <a:srgbClr val="000000"/>
        </a:dk2>
        <a:lt2>
          <a:srgbClr val="3E3E5C"/>
        </a:lt2>
        <a:accent1>
          <a:srgbClr val="60597B"/>
        </a:accent1>
        <a:accent2>
          <a:srgbClr val="6666FF"/>
        </a:accent2>
        <a:accent3>
          <a:srgbClr val="FFFFFF"/>
        </a:accent3>
        <a:accent4>
          <a:srgbClr val="000000"/>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2004:Templates:Presentations:Designs:Drafting</Template>
  <TotalTime>582</TotalTime>
  <Words>1316</Words>
  <Application>Microsoft Office PowerPoint</Application>
  <PresentationFormat>On-screen Show (4:3)</PresentationFormat>
  <Paragraphs>238</Paragraphs>
  <Slides>29</Slides>
  <Notes>29</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Drafting</vt:lpstr>
      <vt:lpstr>Slide 1</vt:lpstr>
      <vt:lpstr> CSUN STEM Innovations Team</vt:lpstr>
      <vt:lpstr> 1. Create a climate for all students to achieve a       STEM-discipline sense of belonging and a   growth mindset  2. Become a part of ASCD’s Whole Child Initiative; ASCD  3. Seek school-wide Project-Based Learning strategies       (offered through CTL);   4. Implement Common Core State Standards with focus on      these essential elements:        - Science ( and related learning dispositions)       - Digital Literacy  - Engineering         - Mathematics (deep conceptual learning) </vt:lpstr>
      <vt:lpstr>Questions we are pursuing:</vt:lpstr>
      <vt:lpstr> Questions we are currently pursuing:</vt:lpstr>
      <vt:lpstr>Questions we are currently pursuing:</vt:lpstr>
      <vt:lpstr>  STEM became an acronym for the fields of study in the categories of science, technology, engineering, and mathematics.  The acronym has been used regarding access to United States work visas for immigrants who are skilled in these fields.   It has also become commonplace in education discussions as a reference to the shortage of skilled workers and inadequate education in these areas. The initiative began to address the perceived lack of qualified candidates for high-tech jobs.    STEM also addresses concern that the subjects are often taught in isolation, instead of as an integrated curriculum. Maintaining a citizenry that is well versed in the STEM fields is a key portion of the public education agenda of the United States.                                                                                              Wikipedia                                                          </vt:lpstr>
      <vt:lpstr>What are the California  Workforce Needs in STEM?</vt:lpstr>
      <vt:lpstr>Hot Jobs in STEM</vt:lpstr>
      <vt:lpstr>How do we begin to engage our elementary, middle school and high school educators? </vt:lpstr>
      <vt:lpstr>How do we fund next generation school innovation?</vt:lpstr>
      <vt:lpstr>How do we fund next generation school innovation?</vt:lpstr>
      <vt:lpstr>How do we fund next generation school innovation?</vt:lpstr>
      <vt:lpstr>While CA does not have Computer Technology and Engineering standards, many schools have some level of  E in STEM engagement.</vt:lpstr>
      <vt:lpstr>Slide 15</vt:lpstr>
      <vt:lpstr>A Brief STEM Activity </vt:lpstr>
      <vt:lpstr>Slide 17</vt:lpstr>
      <vt:lpstr>Scratch</vt:lpstr>
      <vt:lpstr>Student/Family STEM Engagement</vt:lpstr>
      <vt:lpstr>Engineering is Elementary</vt:lpstr>
      <vt:lpstr>PROJECT LEAD THE WAY</vt:lpstr>
      <vt:lpstr>PROJECT LEAD THE WAY</vt:lpstr>
      <vt:lpstr>PROJECT LEAD THE WAY</vt:lpstr>
      <vt:lpstr>CSUN ESTEME SCHOOL NETWORK</vt:lpstr>
      <vt:lpstr>CSUN ESTEME SCHOOL NETWORK</vt:lpstr>
      <vt:lpstr>CSUN ESTEME SCHOOL NETWORK</vt:lpstr>
      <vt:lpstr>Did you celebrate PI Day with your students last week?  Here is an Activity to take home</vt:lpstr>
      <vt:lpstr>Celebrate Math                Everyday—    Math Achievement Matters!</vt:lpstr>
      <vt:lpstr>Contact the Stem Innovations Team: Dr. Susan Belgrad susan.belgrad@csun.edu   Steve Holle, Center for Teaching and Learning  holle@csun.edu</vt:lpstr>
    </vt:vector>
  </TitlesOfParts>
  <Company>Susan Belgrad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Susan</dc:creator>
  <cp:lastModifiedBy>Susan Belgrad</cp:lastModifiedBy>
  <cp:revision>29</cp:revision>
  <dcterms:created xsi:type="dcterms:W3CDTF">2013-01-08T04:01:08Z</dcterms:created>
  <dcterms:modified xsi:type="dcterms:W3CDTF">2014-06-09T18:28:17Z</dcterms:modified>
</cp:coreProperties>
</file>