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74" r:id="rId3"/>
    <p:sldId id="275" r:id="rId4"/>
    <p:sldId id="276" r:id="rId5"/>
    <p:sldId id="277" r:id="rId6"/>
    <p:sldId id="278"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p:restoredTop sz="9460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notes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Ro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61" name="Group 37"/>
          <p:cNvGrpSpPr>
            <a:grpSpLocks/>
          </p:cNvGrpSpPr>
          <p:nvPr/>
        </p:nvGrpSpPr>
        <p:grpSpPr bwMode="auto">
          <a:xfrm>
            <a:off x="0" y="0"/>
            <a:ext cx="9131300" cy="6845300"/>
            <a:chOff x="0" y="0"/>
            <a:chExt cx="5752" cy="4312"/>
          </a:xfrm>
        </p:grpSpPr>
        <p:grpSp>
          <p:nvGrpSpPr>
            <p:cNvPr id="1059" name="Group 35"/>
            <p:cNvGrpSpPr>
              <a:grpSpLocks/>
            </p:cNvGrpSpPr>
            <p:nvPr/>
          </p:nvGrpSpPr>
          <p:grpSpPr bwMode="auto">
            <a:xfrm>
              <a:off x="0" y="0"/>
              <a:ext cx="5752" cy="4312"/>
              <a:chOff x="0" y="0"/>
              <a:chExt cx="5752" cy="4312"/>
            </a:xfrm>
          </p:grpSpPr>
          <p:sp>
            <p:nvSpPr>
              <p:cNvPr id="1026" name="Rectangle 2"/>
              <p:cNvSpPr>
                <a:spLocks noChangeArrowheads="1"/>
              </p:cNvSpPr>
              <p:nvPr/>
            </p:nvSpPr>
            <p:spPr bwMode="auto">
              <a:xfrm>
                <a:off x="0" y="0"/>
                <a:ext cx="5752" cy="4312"/>
              </a:xfrm>
              <a:prstGeom prst="rect">
                <a:avLst/>
              </a:prstGeom>
              <a:gradFill rotWithShape="0">
                <a:gsLst>
                  <a:gs pos="0">
                    <a:srgbClr val="3365FB"/>
                  </a:gs>
                  <a:gs pos="100000">
                    <a:srgbClr val="3365FB">
                      <a:gamma/>
                      <a:shade val="69804"/>
                      <a:invGamma/>
                    </a:srgbClr>
                  </a:gs>
                </a:gsLst>
                <a:lin ang="2700000" scaled="1"/>
              </a:gradFill>
              <a:ln w="12700">
                <a:noFill/>
                <a:miter lim="800000"/>
                <a:headEnd/>
                <a:tailEnd/>
              </a:ln>
              <a:effectLst/>
            </p:spPr>
            <p:txBody>
              <a:bodyPr wrap="none" anchor="ctr"/>
              <a:lstStyle/>
              <a:p>
                <a:endParaRPr lang="en-US"/>
              </a:p>
            </p:txBody>
          </p:sp>
          <p:grpSp>
            <p:nvGrpSpPr>
              <p:cNvPr id="1058" name="Group 34"/>
              <p:cNvGrpSpPr>
                <a:grpSpLocks/>
              </p:cNvGrpSpPr>
              <p:nvPr/>
            </p:nvGrpSpPr>
            <p:grpSpPr bwMode="auto">
              <a:xfrm>
                <a:off x="0" y="0"/>
                <a:ext cx="5752" cy="4312"/>
                <a:chOff x="0" y="0"/>
                <a:chExt cx="5752" cy="4312"/>
              </a:xfrm>
            </p:grpSpPr>
            <p:sp>
              <p:nvSpPr>
                <p:cNvPr id="1027" name="Line 3"/>
                <p:cNvSpPr>
                  <a:spLocks noChangeShapeType="1"/>
                </p:cNvSpPr>
                <p:nvPr/>
              </p:nvSpPr>
              <p:spPr bwMode="auto">
                <a:xfrm flipH="1">
                  <a:off x="0" y="0"/>
                  <a:ext cx="132" cy="132"/>
                </a:xfrm>
                <a:prstGeom prst="line">
                  <a:avLst/>
                </a:prstGeom>
                <a:noFill/>
                <a:ln w="12700">
                  <a:solidFill>
                    <a:schemeClr val="bg2"/>
                  </a:solidFill>
                  <a:round/>
                  <a:headEnd/>
                  <a:tailEnd/>
                </a:ln>
                <a:effectLst/>
              </p:spPr>
              <p:txBody>
                <a:bodyPr/>
                <a:lstStyle/>
                <a:p>
                  <a:endParaRPr lang="en-US"/>
                </a:p>
              </p:txBody>
            </p:sp>
            <p:sp>
              <p:nvSpPr>
                <p:cNvPr id="1028" name="Line 4"/>
                <p:cNvSpPr>
                  <a:spLocks noChangeShapeType="1"/>
                </p:cNvSpPr>
                <p:nvPr/>
              </p:nvSpPr>
              <p:spPr bwMode="auto">
                <a:xfrm flipH="1">
                  <a:off x="0" y="0"/>
                  <a:ext cx="420" cy="420"/>
                </a:xfrm>
                <a:prstGeom prst="line">
                  <a:avLst/>
                </a:prstGeom>
                <a:noFill/>
                <a:ln w="12700">
                  <a:solidFill>
                    <a:schemeClr val="bg2"/>
                  </a:solidFill>
                  <a:round/>
                  <a:headEnd/>
                  <a:tailEnd/>
                </a:ln>
                <a:effectLst/>
              </p:spPr>
              <p:txBody>
                <a:bodyPr/>
                <a:lstStyle/>
                <a:p>
                  <a:endParaRPr lang="en-US"/>
                </a:p>
              </p:txBody>
            </p:sp>
            <p:sp>
              <p:nvSpPr>
                <p:cNvPr id="1029" name="Line 5"/>
                <p:cNvSpPr>
                  <a:spLocks noChangeShapeType="1"/>
                </p:cNvSpPr>
                <p:nvPr/>
              </p:nvSpPr>
              <p:spPr bwMode="auto">
                <a:xfrm flipH="1">
                  <a:off x="0" y="0"/>
                  <a:ext cx="720" cy="720"/>
                </a:xfrm>
                <a:prstGeom prst="line">
                  <a:avLst/>
                </a:prstGeom>
                <a:noFill/>
                <a:ln w="12700">
                  <a:solidFill>
                    <a:schemeClr val="bg2"/>
                  </a:solidFill>
                  <a:round/>
                  <a:headEnd/>
                  <a:tailEnd/>
                </a:ln>
                <a:effectLst/>
              </p:spPr>
              <p:txBody>
                <a:bodyPr/>
                <a:lstStyle/>
                <a:p>
                  <a:endParaRPr lang="en-US"/>
                </a:p>
              </p:txBody>
            </p:sp>
            <p:sp>
              <p:nvSpPr>
                <p:cNvPr id="1030" name="Line 6"/>
                <p:cNvSpPr>
                  <a:spLocks noChangeShapeType="1"/>
                </p:cNvSpPr>
                <p:nvPr/>
              </p:nvSpPr>
              <p:spPr bwMode="auto">
                <a:xfrm flipH="1">
                  <a:off x="0" y="0"/>
                  <a:ext cx="1044" cy="1044"/>
                </a:xfrm>
                <a:prstGeom prst="line">
                  <a:avLst/>
                </a:prstGeom>
                <a:noFill/>
                <a:ln w="12700">
                  <a:solidFill>
                    <a:schemeClr val="bg2"/>
                  </a:solidFill>
                  <a:round/>
                  <a:headEnd/>
                  <a:tailEnd/>
                </a:ln>
                <a:effectLst/>
              </p:spPr>
              <p:txBody>
                <a:bodyPr/>
                <a:lstStyle/>
                <a:p>
                  <a:endParaRPr lang="en-US"/>
                </a:p>
              </p:txBody>
            </p:sp>
            <p:sp>
              <p:nvSpPr>
                <p:cNvPr id="1031" name="Line 7"/>
                <p:cNvSpPr>
                  <a:spLocks noChangeShapeType="1"/>
                </p:cNvSpPr>
                <p:nvPr/>
              </p:nvSpPr>
              <p:spPr bwMode="auto">
                <a:xfrm flipH="1">
                  <a:off x="0" y="0"/>
                  <a:ext cx="1368" cy="1368"/>
                </a:xfrm>
                <a:prstGeom prst="line">
                  <a:avLst/>
                </a:prstGeom>
                <a:noFill/>
                <a:ln w="12700">
                  <a:solidFill>
                    <a:schemeClr val="bg2"/>
                  </a:solidFill>
                  <a:round/>
                  <a:headEnd/>
                  <a:tailEnd/>
                </a:ln>
                <a:effectLst/>
              </p:spPr>
              <p:txBody>
                <a:bodyPr/>
                <a:lstStyle/>
                <a:p>
                  <a:endParaRPr lang="en-US"/>
                </a:p>
              </p:txBody>
            </p:sp>
            <p:sp>
              <p:nvSpPr>
                <p:cNvPr id="1032" name="Line 8"/>
                <p:cNvSpPr>
                  <a:spLocks noChangeShapeType="1"/>
                </p:cNvSpPr>
                <p:nvPr/>
              </p:nvSpPr>
              <p:spPr bwMode="auto">
                <a:xfrm flipH="1">
                  <a:off x="0" y="0"/>
                  <a:ext cx="1716" cy="1716"/>
                </a:xfrm>
                <a:prstGeom prst="line">
                  <a:avLst/>
                </a:prstGeom>
                <a:noFill/>
                <a:ln w="12700">
                  <a:solidFill>
                    <a:schemeClr val="bg2"/>
                  </a:solidFill>
                  <a:round/>
                  <a:headEnd/>
                  <a:tailEnd/>
                </a:ln>
                <a:effectLst/>
              </p:spPr>
              <p:txBody>
                <a:bodyPr/>
                <a:lstStyle/>
                <a:p>
                  <a:endParaRPr lang="en-US"/>
                </a:p>
              </p:txBody>
            </p:sp>
            <p:sp>
              <p:nvSpPr>
                <p:cNvPr id="1033" name="Line 9"/>
                <p:cNvSpPr>
                  <a:spLocks noChangeShapeType="1"/>
                </p:cNvSpPr>
                <p:nvPr/>
              </p:nvSpPr>
              <p:spPr bwMode="auto">
                <a:xfrm flipH="1">
                  <a:off x="0" y="0"/>
                  <a:ext cx="2052" cy="2052"/>
                </a:xfrm>
                <a:prstGeom prst="line">
                  <a:avLst/>
                </a:prstGeom>
                <a:noFill/>
                <a:ln w="12700">
                  <a:solidFill>
                    <a:schemeClr val="bg2"/>
                  </a:solidFill>
                  <a:round/>
                  <a:headEnd/>
                  <a:tailEnd/>
                </a:ln>
                <a:effectLst/>
              </p:spPr>
              <p:txBody>
                <a:bodyPr/>
                <a:lstStyle/>
                <a:p>
                  <a:endParaRPr lang="en-US"/>
                </a:p>
              </p:txBody>
            </p:sp>
            <p:sp>
              <p:nvSpPr>
                <p:cNvPr id="1034" name="Line 10"/>
                <p:cNvSpPr>
                  <a:spLocks noChangeShapeType="1"/>
                </p:cNvSpPr>
                <p:nvPr/>
              </p:nvSpPr>
              <p:spPr bwMode="auto">
                <a:xfrm flipH="1">
                  <a:off x="0" y="0"/>
                  <a:ext cx="2388" cy="2388"/>
                </a:xfrm>
                <a:prstGeom prst="line">
                  <a:avLst/>
                </a:prstGeom>
                <a:noFill/>
                <a:ln w="12700">
                  <a:solidFill>
                    <a:schemeClr val="bg2"/>
                  </a:solidFill>
                  <a:round/>
                  <a:headEnd/>
                  <a:tailEnd/>
                </a:ln>
                <a:effectLst/>
              </p:spPr>
              <p:txBody>
                <a:bodyPr/>
                <a:lstStyle/>
                <a:p>
                  <a:endParaRPr lang="en-US"/>
                </a:p>
              </p:txBody>
            </p:sp>
            <p:sp>
              <p:nvSpPr>
                <p:cNvPr id="1035" name="Line 11"/>
                <p:cNvSpPr>
                  <a:spLocks noChangeShapeType="1"/>
                </p:cNvSpPr>
                <p:nvPr/>
              </p:nvSpPr>
              <p:spPr bwMode="auto">
                <a:xfrm flipH="1">
                  <a:off x="0" y="0"/>
                  <a:ext cx="2724" cy="2724"/>
                </a:xfrm>
                <a:prstGeom prst="line">
                  <a:avLst/>
                </a:prstGeom>
                <a:noFill/>
                <a:ln w="12700">
                  <a:solidFill>
                    <a:schemeClr val="bg2"/>
                  </a:solidFill>
                  <a:round/>
                  <a:headEnd/>
                  <a:tailEnd/>
                </a:ln>
                <a:effectLst/>
              </p:spPr>
              <p:txBody>
                <a:bodyPr/>
                <a:lstStyle/>
                <a:p>
                  <a:endParaRPr lang="en-US"/>
                </a:p>
              </p:txBody>
            </p:sp>
            <p:sp>
              <p:nvSpPr>
                <p:cNvPr id="1036" name="Line 12"/>
                <p:cNvSpPr>
                  <a:spLocks noChangeShapeType="1"/>
                </p:cNvSpPr>
                <p:nvPr/>
              </p:nvSpPr>
              <p:spPr bwMode="auto">
                <a:xfrm flipH="1">
                  <a:off x="0" y="0"/>
                  <a:ext cx="3084" cy="3084"/>
                </a:xfrm>
                <a:prstGeom prst="line">
                  <a:avLst/>
                </a:prstGeom>
                <a:noFill/>
                <a:ln w="12700">
                  <a:solidFill>
                    <a:schemeClr val="bg2"/>
                  </a:solidFill>
                  <a:round/>
                  <a:headEnd/>
                  <a:tailEnd/>
                </a:ln>
                <a:effectLst/>
              </p:spPr>
              <p:txBody>
                <a:bodyPr/>
                <a:lstStyle/>
                <a:p>
                  <a:endParaRPr lang="en-US"/>
                </a:p>
              </p:txBody>
            </p:sp>
            <p:sp>
              <p:nvSpPr>
                <p:cNvPr id="1037" name="Line 13"/>
                <p:cNvSpPr>
                  <a:spLocks noChangeShapeType="1"/>
                </p:cNvSpPr>
                <p:nvPr/>
              </p:nvSpPr>
              <p:spPr bwMode="auto">
                <a:xfrm flipH="1">
                  <a:off x="0" y="0"/>
                  <a:ext cx="3432" cy="3432"/>
                </a:xfrm>
                <a:prstGeom prst="line">
                  <a:avLst/>
                </a:prstGeom>
                <a:noFill/>
                <a:ln w="12700">
                  <a:solidFill>
                    <a:schemeClr val="bg2"/>
                  </a:solidFill>
                  <a:round/>
                  <a:headEnd/>
                  <a:tailEnd/>
                </a:ln>
                <a:effectLst/>
              </p:spPr>
              <p:txBody>
                <a:bodyPr/>
                <a:lstStyle/>
                <a:p>
                  <a:endParaRPr lang="en-US"/>
                </a:p>
              </p:txBody>
            </p:sp>
            <p:sp>
              <p:nvSpPr>
                <p:cNvPr id="1038" name="Line 14"/>
                <p:cNvSpPr>
                  <a:spLocks noChangeShapeType="1"/>
                </p:cNvSpPr>
                <p:nvPr/>
              </p:nvSpPr>
              <p:spPr bwMode="auto">
                <a:xfrm flipH="1">
                  <a:off x="0" y="0"/>
                  <a:ext cx="3768" cy="3768"/>
                </a:xfrm>
                <a:prstGeom prst="line">
                  <a:avLst/>
                </a:prstGeom>
                <a:noFill/>
                <a:ln w="12700">
                  <a:solidFill>
                    <a:schemeClr val="bg2"/>
                  </a:solidFill>
                  <a:round/>
                  <a:headEnd/>
                  <a:tailEnd/>
                </a:ln>
                <a:effectLst/>
              </p:spPr>
              <p:txBody>
                <a:bodyPr/>
                <a:lstStyle/>
                <a:p>
                  <a:endParaRPr lang="en-US"/>
                </a:p>
              </p:txBody>
            </p:sp>
            <p:sp>
              <p:nvSpPr>
                <p:cNvPr id="1039" name="Line 15"/>
                <p:cNvSpPr>
                  <a:spLocks noChangeShapeType="1"/>
                </p:cNvSpPr>
                <p:nvPr/>
              </p:nvSpPr>
              <p:spPr bwMode="auto">
                <a:xfrm flipH="1">
                  <a:off x="0" y="12"/>
                  <a:ext cx="4092" cy="4092"/>
                </a:xfrm>
                <a:prstGeom prst="line">
                  <a:avLst/>
                </a:prstGeom>
                <a:noFill/>
                <a:ln w="12700">
                  <a:solidFill>
                    <a:schemeClr val="bg2"/>
                  </a:solidFill>
                  <a:round/>
                  <a:headEnd/>
                  <a:tailEnd/>
                </a:ln>
                <a:effectLst/>
              </p:spPr>
              <p:txBody>
                <a:bodyPr/>
                <a:lstStyle/>
                <a:p>
                  <a:endParaRPr lang="en-US"/>
                </a:p>
              </p:txBody>
            </p:sp>
            <p:sp>
              <p:nvSpPr>
                <p:cNvPr id="1040" name="Line 16"/>
                <p:cNvSpPr>
                  <a:spLocks noChangeShapeType="1"/>
                </p:cNvSpPr>
                <p:nvPr/>
              </p:nvSpPr>
              <p:spPr bwMode="auto">
                <a:xfrm flipH="1">
                  <a:off x="116" y="0"/>
                  <a:ext cx="4312" cy="4312"/>
                </a:xfrm>
                <a:prstGeom prst="line">
                  <a:avLst/>
                </a:prstGeom>
                <a:noFill/>
                <a:ln w="12700">
                  <a:solidFill>
                    <a:schemeClr val="bg2"/>
                  </a:solidFill>
                  <a:round/>
                  <a:headEnd/>
                  <a:tailEnd/>
                </a:ln>
                <a:effectLst/>
              </p:spPr>
              <p:txBody>
                <a:bodyPr/>
                <a:lstStyle/>
                <a:p>
                  <a:endParaRPr lang="en-US"/>
                </a:p>
              </p:txBody>
            </p:sp>
            <p:sp>
              <p:nvSpPr>
                <p:cNvPr id="1041" name="Line 17"/>
                <p:cNvSpPr>
                  <a:spLocks noChangeShapeType="1"/>
                </p:cNvSpPr>
                <p:nvPr/>
              </p:nvSpPr>
              <p:spPr bwMode="auto">
                <a:xfrm flipH="1">
                  <a:off x="428" y="0"/>
                  <a:ext cx="4312" cy="4312"/>
                </a:xfrm>
                <a:prstGeom prst="line">
                  <a:avLst/>
                </a:prstGeom>
                <a:noFill/>
                <a:ln w="12700">
                  <a:solidFill>
                    <a:schemeClr val="bg2"/>
                  </a:solidFill>
                  <a:round/>
                  <a:headEnd/>
                  <a:tailEnd/>
                </a:ln>
                <a:effectLst/>
              </p:spPr>
              <p:txBody>
                <a:bodyPr/>
                <a:lstStyle/>
                <a:p>
                  <a:endParaRPr lang="en-US"/>
                </a:p>
              </p:txBody>
            </p:sp>
            <p:sp>
              <p:nvSpPr>
                <p:cNvPr id="1042" name="Line 18"/>
                <p:cNvSpPr>
                  <a:spLocks noChangeShapeType="1"/>
                </p:cNvSpPr>
                <p:nvPr/>
              </p:nvSpPr>
              <p:spPr bwMode="auto">
                <a:xfrm flipH="1">
                  <a:off x="728" y="0"/>
                  <a:ext cx="4312" cy="4312"/>
                </a:xfrm>
                <a:prstGeom prst="line">
                  <a:avLst/>
                </a:prstGeom>
                <a:noFill/>
                <a:ln w="12700">
                  <a:solidFill>
                    <a:schemeClr val="bg2"/>
                  </a:solidFill>
                  <a:round/>
                  <a:headEnd/>
                  <a:tailEnd/>
                </a:ln>
                <a:effectLst/>
              </p:spPr>
              <p:txBody>
                <a:bodyPr/>
                <a:lstStyle/>
                <a:p>
                  <a:endParaRPr lang="en-US"/>
                </a:p>
              </p:txBody>
            </p:sp>
            <p:sp>
              <p:nvSpPr>
                <p:cNvPr id="1043" name="Line 19"/>
                <p:cNvSpPr>
                  <a:spLocks noChangeShapeType="1"/>
                </p:cNvSpPr>
                <p:nvPr/>
              </p:nvSpPr>
              <p:spPr bwMode="auto">
                <a:xfrm flipH="1">
                  <a:off x="1052" y="0"/>
                  <a:ext cx="4312" cy="4312"/>
                </a:xfrm>
                <a:prstGeom prst="line">
                  <a:avLst/>
                </a:prstGeom>
                <a:noFill/>
                <a:ln w="12700">
                  <a:solidFill>
                    <a:schemeClr val="bg2"/>
                  </a:solidFill>
                  <a:round/>
                  <a:headEnd/>
                  <a:tailEnd/>
                </a:ln>
                <a:effectLst/>
              </p:spPr>
              <p:txBody>
                <a:bodyPr/>
                <a:lstStyle/>
                <a:p>
                  <a:endParaRPr lang="en-US"/>
                </a:p>
              </p:txBody>
            </p:sp>
            <p:sp>
              <p:nvSpPr>
                <p:cNvPr id="1044" name="Line 20"/>
                <p:cNvSpPr>
                  <a:spLocks noChangeShapeType="1"/>
                </p:cNvSpPr>
                <p:nvPr/>
              </p:nvSpPr>
              <p:spPr bwMode="auto">
                <a:xfrm flipH="1">
                  <a:off x="1383" y="0"/>
                  <a:ext cx="4305" cy="4305"/>
                </a:xfrm>
                <a:prstGeom prst="line">
                  <a:avLst/>
                </a:prstGeom>
                <a:noFill/>
                <a:ln w="12700">
                  <a:solidFill>
                    <a:schemeClr val="bg2"/>
                  </a:solidFill>
                  <a:round/>
                  <a:headEnd/>
                  <a:tailEnd/>
                </a:ln>
                <a:effectLst/>
              </p:spPr>
              <p:txBody>
                <a:bodyPr/>
                <a:lstStyle/>
                <a:p>
                  <a:endParaRPr lang="en-US"/>
                </a:p>
              </p:txBody>
            </p:sp>
            <p:sp>
              <p:nvSpPr>
                <p:cNvPr id="1045" name="Line 21"/>
                <p:cNvSpPr>
                  <a:spLocks noChangeShapeType="1"/>
                </p:cNvSpPr>
                <p:nvPr/>
              </p:nvSpPr>
              <p:spPr bwMode="auto">
                <a:xfrm flipH="1">
                  <a:off x="1716" y="276"/>
                  <a:ext cx="4036" cy="4036"/>
                </a:xfrm>
                <a:prstGeom prst="line">
                  <a:avLst/>
                </a:prstGeom>
                <a:noFill/>
                <a:ln w="12700">
                  <a:solidFill>
                    <a:schemeClr val="bg2"/>
                  </a:solidFill>
                  <a:round/>
                  <a:headEnd/>
                  <a:tailEnd/>
                </a:ln>
                <a:effectLst/>
              </p:spPr>
              <p:txBody>
                <a:bodyPr/>
                <a:lstStyle/>
                <a:p>
                  <a:endParaRPr lang="en-US"/>
                </a:p>
              </p:txBody>
            </p:sp>
            <p:sp>
              <p:nvSpPr>
                <p:cNvPr id="1046" name="Line 22"/>
                <p:cNvSpPr>
                  <a:spLocks noChangeShapeType="1"/>
                </p:cNvSpPr>
                <p:nvPr/>
              </p:nvSpPr>
              <p:spPr bwMode="auto">
                <a:xfrm flipH="1">
                  <a:off x="2040" y="600"/>
                  <a:ext cx="3712" cy="3712"/>
                </a:xfrm>
                <a:prstGeom prst="line">
                  <a:avLst/>
                </a:prstGeom>
                <a:noFill/>
                <a:ln w="12700">
                  <a:solidFill>
                    <a:schemeClr val="bg2"/>
                  </a:solidFill>
                  <a:round/>
                  <a:headEnd/>
                  <a:tailEnd/>
                </a:ln>
                <a:effectLst/>
              </p:spPr>
              <p:txBody>
                <a:bodyPr/>
                <a:lstStyle/>
                <a:p>
                  <a:endParaRPr lang="en-US"/>
                </a:p>
              </p:txBody>
            </p:sp>
            <p:sp>
              <p:nvSpPr>
                <p:cNvPr id="1047" name="Line 23"/>
                <p:cNvSpPr>
                  <a:spLocks noChangeShapeType="1"/>
                </p:cNvSpPr>
                <p:nvPr/>
              </p:nvSpPr>
              <p:spPr bwMode="auto">
                <a:xfrm flipH="1">
                  <a:off x="2364" y="924"/>
                  <a:ext cx="3388" cy="3388"/>
                </a:xfrm>
                <a:prstGeom prst="line">
                  <a:avLst/>
                </a:prstGeom>
                <a:noFill/>
                <a:ln w="12700">
                  <a:solidFill>
                    <a:schemeClr val="bg2"/>
                  </a:solidFill>
                  <a:round/>
                  <a:headEnd/>
                  <a:tailEnd/>
                </a:ln>
                <a:effectLst/>
              </p:spPr>
              <p:txBody>
                <a:bodyPr/>
                <a:lstStyle/>
                <a:p>
                  <a:endParaRPr lang="en-US"/>
                </a:p>
              </p:txBody>
            </p:sp>
            <p:sp>
              <p:nvSpPr>
                <p:cNvPr id="1048" name="Line 24"/>
                <p:cNvSpPr>
                  <a:spLocks noChangeShapeType="1"/>
                </p:cNvSpPr>
                <p:nvPr/>
              </p:nvSpPr>
              <p:spPr bwMode="auto">
                <a:xfrm flipH="1">
                  <a:off x="2700" y="1260"/>
                  <a:ext cx="3052" cy="3052"/>
                </a:xfrm>
                <a:prstGeom prst="line">
                  <a:avLst/>
                </a:prstGeom>
                <a:noFill/>
                <a:ln w="12700">
                  <a:solidFill>
                    <a:schemeClr val="bg2"/>
                  </a:solidFill>
                  <a:round/>
                  <a:headEnd/>
                  <a:tailEnd/>
                </a:ln>
                <a:effectLst/>
              </p:spPr>
              <p:txBody>
                <a:bodyPr/>
                <a:lstStyle/>
                <a:p>
                  <a:endParaRPr lang="en-US"/>
                </a:p>
              </p:txBody>
            </p:sp>
            <p:sp>
              <p:nvSpPr>
                <p:cNvPr id="1049" name="Line 25"/>
                <p:cNvSpPr>
                  <a:spLocks noChangeShapeType="1"/>
                </p:cNvSpPr>
                <p:nvPr/>
              </p:nvSpPr>
              <p:spPr bwMode="auto">
                <a:xfrm flipH="1">
                  <a:off x="3038" y="1608"/>
                  <a:ext cx="2714" cy="2697"/>
                </a:xfrm>
                <a:prstGeom prst="line">
                  <a:avLst/>
                </a:prstGeom>
                <a:noFill/>
                <a:ln w="12700">
                  <a:solidFill>
                    <a:schemeClr val="bg2"/>
                  </a:solidFill>
                  <a:round/>
                  <a:headEnd/>
                  <a:tailEnd/>
                </a:ln>
                <a:effectLst/>
              </p:spPr>
              <p:txBody>
                <a:bodyPr/>
                <a:lstStyle/>
                <a:p>
                  <a:endParaRPr lang="en-US"/>
                </a:p>
              </p:txBody>
            </p:sp>
            <p:sp>
              <p:nvSpPr>
                <p:cNvPr id="1050" name="Line 26"/>
                <p:cNvSpPr>
                  <a:spLocks noChangeShapeType="1"/>
                </p:cNvSpPr>
                <p:nvPr/>
              </p:nvSpPr>
              <p:spPr bwMode="auto">
                <a:xfrm flipH="1">
                  <a:off x="3396" y="1956"/>
                  <a:ext cx="2356" cy="2356"/>
                </a:xfrm>
                <a:prstGeom prst="line">
                  <a:avLst/>
                </a:prstGeom>
                <a:noFill/>
                <a:ln w="12700">
                  <a:solidFill>
                    <a:schemeClr val="bg2"/>
                  </a:solidFill>
                  <a:round/>
                  <a:headEnd/>
                  <a:tailEnd/>
                </a:ln>
                <a:effectLst/>
              </p:spPr>
              <p:txBody>
                <a:bodyPr/>
                <a:lstStyle/>
                <a:p>
                  <a:endParaRPr lang="en-US"/>
                </a:p>
              </p:txBody>
            </p:sp>
            <p:sp>
              <p:nvSpPr>
                <p:cNvPr id="1051" name="Line 27"/>
                <p:cNvSpPr>
                  <a:spLocks noChangeShapeType="1"/>
                </p:cNvSpPr>
                <p:nvPr/>
              </p:nvSpPr>
              <p:spPr bwMode="auto">
                <a:xfrm flipH="1">
                  <a:off x="3732" y="2292"/>
                  <a:ext cx="2020" cy="2020"/>
                </a:xfrm>
                <a:prstGeom prst="line">
                  <a:avLst/>
                </a:prstGeom>
                <a:noFill/>
                <a:ln w="12700">
                  <a:solidFill>
                    <a:schemeClr val="bg2"/>
                  </a:solidFill>
                  <a:round/>
                  <a:headEnd/>
                  <a:tailEnd/>
                </a:ln>
                <a:effectLst/>
              </p:spPr>
              <p:txBody>
                <a:bodyPr/>
                <a:lstStyle/>
                <a:p>
                  <a:endParaRPr lang="en-US"/>
                </a:p>
              </p:txBody>
            </p:sp>
            <p:sp>
              <p:nvSpPr>
                <p:cNvPr id="1052" name="Line 28"/>
                <p:cNvSpPr>
                  <a:spLocks noChangeShapeType="1"/>
                </p:cNvSpPr>
                <p:nvPr/>
              </p:nvSpPr>
              <p:spPr bwMode="auto">
                <a:xfrm flipH="1">
                  <a:off x="4068" y="2628"/>
                  <a:ext cx="1684" cy="1684"/>
                </a:xfrm>
                <a:prstGeom prst="line">
                  <a:avLst/>
                </a:prstGeom>
                <a:noFill/>
                <a:ln w="12700">
                  <a:solidFill>
                    <a:schemeClr val="bg2"/>
                  </a:solidFill>
                  <a:round/>
                  <a:headEnd/>
                  <a:tailEnd/>
                </a:ln>
                <a:effectLst/>
              </p:spPr>
              <p:txBody>
                <a:bodyPr/>
                <a:lstStyle/>
                <a:p>
                  <a:endParaRPr lang="en-US"/>
                </a:p>
              </p:txBody>
            </p:sp>
            <p:sp>
              <p:nvSpPr>
                <p:cNvPr id="1053" name="Line 29"/>
                <p:cNvSpPr>
                  <a:spLocks noChangeShapeType="1"/>
                </p:cNvSpPr>
                <p:nvPr/>
              </p:nvSpPr>
              <p:spPr bwMode="auto">
                <a:xfrm flipH="1">
                  <a:off x="4392" y="2952"/>
                  <a:ext cx="1360" cy="1360"/>
                </a:xfrm>
                <a:prstGeom prst="line">
                  <a:avLst/>
                </a:prstGeom>
                <a:noFill/>
                <a:ln w="12700">
                  <a:solidFill>
                    <a:schemeClr val="bg2"/>
                  </a:solidFill>
                  <a:round/>
                  <a:headEnd/>
                  <a:tailEnd/>
                </a:ln>
                <a:effectLst/>
              </p:spPr>
              <p:txBody>
                <a:bodyPr/>
                <a:lstStyle/>
                <a:p>
                  <a:endParaRPr lang="en-US"/>
                </a:p>
              </p:txBody>
            </p:sp>
            <p:sp>
              <p:nvSpPr>
                <p:cNvPr id="1054" name="Line 30"/>
                <p:cNvSpPr>
                  <a:spLocks noChangeShapeType="1"/>
                </p:cNvSpPr>
                <p:nvPr/>
              </p:nvSpPr>
              <p:spPr bwMode="auto">
                <a:xfrm flipH="1">
                  <a:off x="4728" y="3288"/>
                  <a:ext cx="1024" cy="1024"/>
                </a:xfrm>
                <a:prstGeom prst="line">
                  <a:avLst/>
                </a:prstGeom>
                <a:noFill/>
                <a:ln w="12700">
                  <a:solidFill>
                    <a:schemeClr val="bg2"/>
                  </a:solidFill>
                  <a:round/>
                  <a:headEnd/>
                  <a:tailEnd/>
                </a:ln>
                <a:effectLst/>
              </p:spPr>
              <p:txBody>
                <a:bodyPr/>
                <a:lstStyle/>
                <a:p>
                  <a:endParaRPr lang="en-US"/>
                </a:p>
              </p:txBody>
            </p:sp>
            <p:sp>
              <p:nvSpPr>
                <p:cNvPr id="1055" name="Line 31"/>
                <p:cNvSpPr>
                  <a:spLocks noChangeShapeType="1"/>
                </p:cNvSpPr>
                <p:nvPr/>
              </p:nvSpPr>
              <p:spPr bwMode="auto">
                <a:xfrm flipH="1">
                  <a:off x="5028" y="3588"/>
                  <a:ext cx="724" cy="724"/>
                </a:xfrm>
                <a:prstGeom prst="line">
                  <a:avLst/>
                </a:prstGeom>
                <a:noFill/>
                <a:ln w="12700">
                  <a:solidFill>
                    <a:schemeClr val="bg2"/>
                  </a:solidFill>
                  <a:round/>
                  <a:headEnd/>
                  <a:tailEnd/>
                </a:ln>
                <a:effectLst/>
              </p:spPr>
              <p:txBody>
                <a:bodyPr/>
                <a:lstStyle/>
                <a:p>
                  <a:endParaRPr lang="en-US"/>
                </a:p>
              </p:txBody>
            </p:sp>
            <p:sp>
              <p:nvSpPr>
                <p:cNvPr id="1056" name="Line 32"/>
                <p:cNvSpPr>
                  <a:spLocks noChangeShapeType="1"/>
                </p:cNvSpPr>
                <p:nvPr/>
              </p:nvSpPr>
              <p:spPr bwMode="auto">
                <a:xfrm flipH="1">
                  <a:off x="5340" y="3900"/>
                  <a:ext cx="412" cy="412"/>
                </a:xfrm>
                <a:prstGeom prst="line">
                  <a:avLst/>
                </a:prstGeom>
                <a:noFill/>
                <a:ln w="12700">
                  <a:solidFill>
                    <a:schemeClr val="bg2"/>
                  </a:solidFill>
                  <a:round/>
                  <a:headEnd/>
                  <a:tailEnd/>
                </a:ln>
                <a:effectLst/>
              </p:spPr>
              <p:txBody>
                <a:bodyPr/>
                <a:lstStyle/>
                <a:p>
                  <a:endParaRPr lang="en-US"/>
                </a:p>
              </p:txBody>
            </p:sp>
            <p:sp>
              <p:nvSpPr>
                <p:cNvPr id="1057" name="Line 33"/>
                <p:cNvSpPr>
                  <a:spLocks noChangeShapeType="1"/>
                </p:cNvSpPr>
                <p:nvPr/>
              </p:nvSpPr>
              <p:spPr bwMode="auto">
                <a:xfrm flipH="1">
                  <a:off x="5628" y="4188"/>
                  <a:ext cx="124" cy="124"/>
                </a:xfrm>
                <a:prstGeom prst="line">
                  <a:avLst/>
                </a:prstGeom>
                <a:noFill/>
                <a:ln w="12700">
                  <a:solidFill>
                    <a:schemeClr val="bg2"/>
                  </a:solidFill>
                  <a:round/>
                  <a:headEnd/>
                  <a:tailEnd/>
                </a:ln>
                <a:effectLst/>
              </p:spPr>
              <p:txBody>
                <a:bodyPr/>
                <a:lstStyle/>
                <a:p>
                  <a:endParaRPr lang="en-US"/>
                </a:p>
              </p:txBody>
            </p:sp>
          </p:grpSp>
        </p:grpSp>
        <p:sp useBgFill="1">
          <p:nvSpPr>
            <p:cNvPr id="1060" name="Rectangle 36"/>
            <p:cNvSpPr>
              <a:spLocks noChangeArrowheads="1"/>
            </p:cNvSpPr>
            <p:nvPr/>
          </p:nvSpPr>
          <p:spPr bwMode="auto">
            <a:xfrm>
              <a:off x="292" y="292"/>
              <a:ext cx="5176" cy="3736"/>
            </a:xfrm>
            <a:prstGeom prst="rect">
              <a:avLst/>
            </a:prstGeom>
            <a:ln w="12700">
              <a:solidFill>
                <a:schemeClr val="tx2"/>
              </a:solidFill>
              <a:miter lim="800000"/>
              <a:headEnd/>
              <a:tailEnd/>
            </a:ln>
            <a:effectLst>
              <a:outerShdw dist="125724" dir="2700000" algn="ctr" rotWithShape="0">
                <a:schemeClr val="bg2">
                  <a:alpha val="50000"/>
                </a:schemeClr>
              </a:outerShdw>
            </a:effectLst>
          </p:spPr>
          <p:txBody>
            <a:bodyPr wrap="none" anchor="ctr"/>
            <a:lstStyle/>
            <a:p>
              <a:endParaRPr lang="en-US"/>
            </a:p>
          </p:txBody>
        </p:sp>
      </p:grpSp>
      <p:sp>
        <p:nvSpPr>
          <p:cNvPr id="1062" name="Rectangle 38"/>
          <p:cNvSpPr>
            <a:spLocks noGrp="1" noChangeArrowheads="1"/>
          </p:cNvSpPr>
          <p:nvPr>
            <p:ph type="title"/>
          </p:nvPr>
        </p:nvSpPr>
        <p:spPr bwMode="auto">
          <a:xfrm>
            <a:off x="685800" y="609600"/>
            <a:ext cx="7772400" cy="1143000"/>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063" name="Rectangle 39"/>
          <p:cNvSpPr>
            <a:spLocks noGrp="1" noChangeArrowheads="1"/>
          </p:cNvSpPr>
          <p:nvPr>
            <p:ph type="body" idx="1"/>
          </p:nvPr>
        </p:nvSpPr>
        <p:spPr bwMode="auto">
          <a:xfrm>
            <a:off x="685800" y="1981200"/>
            <a:ext cx="77724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1"/>
        </a:buClr>
        <a:buSzPct val="75000"/>
        <a:buFont typeface="Monotype Sorts"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0000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1"/>
        </a:buClr>
        <a:buSzPct val="65000"/>
        <a:buFont typeface="Monotype Sorts"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10000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oleObject" Target="../embeddings/Microsoft_Office_Word_97_-_2003_Document1.doc"/></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oleObject" Target="../embeddings/Microsoft_Office_Word_97_-_2003_Document2.doc"/></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hyperlink" Target="http://phenomena.nationalgeographic.com/2014/01/15/birds-that-fly-in-a-v-formation-use-an-amazing-trick/"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noFill/>
          <a:ln/>
        </p:spPr>
        <p:txBody>
          <a:bodyPr/>
          <a:lstStyle/>
          <a:p>
            <a:r>
              <a:rPr lang="en-US" dirty="0"/>
              <a:t>	</a:t>
            </a:r>
            <a:r>
              <a:rPr lang="en-US" sz="3600" dirty="0"/>
              <a:t>WHY EFFECTIVE TEACHERS PROMOTE COMMUNITY  IN THEIR </a:t>
            </a:r>
            <a:r>
              <a:rPr lang="en-US" sz="3600" dirty="0" smtClean="0"/>
              <a:t>21</a:t>
            </a:r>
            <a:r>
              <a:rPr lang="en-US" sz="3600" baseline="30000" dirty="0" smtClean="0"/>
              <a:t>st</a:t>
            </a:r>
            <a:r>
              <a:rPr lang="en-US" sz="3600" dirty="0" smtClean="0"/>
              <a:t> CENTURY CLASSROOMS</a:t>
            </a:r>
            <a:endParaRPr lang="en-US" sz="3600" dirty="0"/>
          </a:p>
        </p:txBody>
      </p:sp>
      <p:graphicFrame>
        <p:nvGraphicFramePr>
          <p:cNvPr id="3075" name="Object 3"/>
          <p:cNvGraphicFramePr>
            <a:graphicFrameLocks/>
          </p:cNvGraphicFramePr>
          <p:nvPr>
            <p:ph idx="1"/>
          </p:nvPr>
        </p:nvGraphicFramePr>
        <p:xfrm>
          <a:off x="2668588" y="2162175"/>
          <a:ext cx="3400425" cy="3400425"/>
        </p:xfrm>
        <a:graphic>
          <a:graphicData uri="http://schemas.openxmlformats.org/presentationml/2006/ole">
            <p:oleObj spid="_x0000_s3075" name="Microsoft ClipArt Gallery" r:id="rId4" imgW="715459" imgH="715459" progId="MS_ClipArt_Gallery">
              <p:embed/>
            </p:oleObj>
          </a:graphicData>
        </a:graphic>
      </p:graphicFrame>
      <p:sp>
        <p:nvSpPr>
          <p:cNvPr id="3076" name="Rectangle 4"/>
          <p:cNvSpPr>
            <a:spLocks noChangeArrowheads="1"/>
          </p:cNvSpPr>
          <p:nvPr/>
        </p:nvSpPr>
        <p:spPr bwMode="auto">
          <a:xfrm>
            <a:off x="1824038" y="5622925"/>
            <a:ext cx="5572125" cy="641350"/>
          </a:xfrm>
          <a:prstGeom prst="rect">
            <a:avLst/>
          </a:prstGeom>
          <a:noFill/>
          <a:ln w="12700">
            <a:noFill/>
            <a:miter lim="800000"/>
            <a:headEnd/>
            <a:tailEnd/>
          </a:ln>
          <a:effectLst/>
        </p:spPr>
        <p:txBody>
          <a:bodyPr lIns="90488" tIns="44450" rIns="90488" bIns="44450">
            <a:spAutoFit/>
          </a:bodyPr>
          <a:lstStyle/>
          <a:p>
            <a:pPr algn="ctr" eaLnBrk="0" fontAlgn="base" hangingPunct="0">
              <a:spcBef>
                <a:spcPct val="0"/>
              </a:spcBef>
              <a:spcAft>
                <a:spcPct val="0"/>
              </a:spcAft>
            </a:pPr>
            <a:r>
              <a:rPr lang="en-US" sz="3600">
                <a:latin typeface="Times New Roman" pitchFamily="18" charset="0"/>
              </a:rPr>
              <a:t>THE GOOSE STORY</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body" sz="half" idx="1"/>
          </p:nvPr>
        </p:nvSpPr>
        <p:spPr>
          <a:noFill/>
          <a:ln/>
        </p:spPr>
        <p:txBody>
          <a:bodyPr/>
          <a:lstStyle/>
          <a:p>
            <a:pPr>
              <a:buClrTx/>
              <a:buFont typeface="Monotype Sorts" charset="2"/>
              <a:buNone/>
            </a:pPr>
            <a:r>
              <a:rPr lang="en-US" sz="2400"/>
              <a:t>They stay with him until he is either able to fly or until he is dead, and they launch out on their own or with another formation to catch up with the group.   </a:t>
            </a:r>
          </a:p>
          <a:p>
            <a:pPr>
              <a:buFont typeface="Monotype Sorts" charset="2"/>
              <a:buNone/>
            </a:pPr>
            <a:r>
              <a:rPr lang="en-US" sz="2400" b="1">
                <a:solidFill>
                  <a:schemeClr val="tx2"/>
                </a:solidFill>
              </a:rPr>
              <a:t>If we have the sense of a goose we will stand by each other like that.</a:t>
            </a:r>
            <a:endParaRPr lang="en-US" sz="2400"/>
          </a:p>
          <a:p>
            <a:pPr>
              <a:buClrTx/>
              <a:buFont typeface="Monotype Sorts" charset="2"/>
              <a:buNone/>
            </a:pPr>
            <a:endParaRPr lang="en-US" sz="2400"/>
          </a:p>
          <a:p>
            <a:pPr>
              <a:buClrTx/>
              <a:buFont typeface="Monotype Sorts" charset="2"/>
              <a:buNone/>
            </a:pPr>
            <a:r>
              <a:rPr lang="en-US" sz="2400"/>
              <a:t>					Author Unknown</a:t>
            </a:r>
          </a:p>
        </p:txBody>
      </p:sp>
      <p:graphicFrame>
        <p:nvGraphicFramePr>
          <p:cNvPr id="7171" name="Object 3"/>
          <p:cNvGraphicFramePr>
            <a:graphicFrameLocks/>
          </p:cNvGraphicFramePr>
          <p:nvPr>
            <p:ph type="clipArt" sz="half" idx="2"/>
          </p:nvPr>
        </p:nvGraphicFramePr>
        <p:xfrm>
          <a:off x="4652963" y="2138363"/>
          <a:ext cx="3771900" cy="3771900"/>
        </p:xfrm>
        <a:graphic>
          <a:graphicData uri="http://schemas.openxmlformats.org/presentationml/2006/ole">
            <p:oleObj spid="_x0000_s7171" name="Microsoft ClipArt Gallery" r:id="rId4" imgW="715459" imgH="715459" progId="MS_ClipArt_Gallery">
              <p:embed/>
            </p:oleObj>
          </a:graphicData>
        </a:graphic>
      </p:graphicFrame>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Effect transition="in" filter="wipe(up)">
                                      <p:cBhvr>
                                        <p:cTn id="7" dur="500"/>
                                        <p:tgtEl>
                                          <p:spTgt spid="71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0">
                                            <p:txEl>
                                              <p:pRg st="1" end="1"/>
                                            </p:txEl>
                                          </p:spTgt>
                                        </p:tgtEl>
                                        <p:attrNameLst>
                                          <p:attrName>style.visibility</p:attrName>
                                        </p:attrNameLst>
                                      </p:cBhvr>
                                      <p:to>
                                        <p:strVal val="visible"/>
                                      </p:to>
                                    </p:set>
                                    <p:animEffect transition="in" filter="wipe(up)">
                                      <p:cBhvr>
                                        <p:cTn id="12" dur="500"/>
                                        <p:tgtEl>
                                          <p:spTgt spid="717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0">
                                            <p:txEl>
                                              <p:pRg st="3" end="3"/>
                                            </p:txEl>
                                          </p:spTgt>
                                        </p:tgtEl>
                                        <p:attrNameLst>
                                          <p:attrName>style.visibility</p:attrName>
                                        </p:attrNameLst>
                                      </p:cBhvr>
                                      <p:to>
                                        <p:strVal val="visible"/>
                                      </p:to>
                                    </p:set>
                                    <p:animEffect transition="in" filter="wipe(up)">
                                      <p:cBhvr>
                                        <p:cTn id="17" dur="500"/>
                                        <p:tgtEl>
                                          <p:spTgt spid="717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533400"/>
            <a:ext cx="7848600" cy="1447800"/>
          </a:xfrm>
          <a:noFill/>
          <a:ln/>
        </p:spPr>
        <p:txBody>
          <a:bodyPr/>
          <a:lstStyle/>
          <a:p>
            <a:r>
              <a:rPr lang="en-US" sz="3600" b="1" dirty="0"/>
              <a:t>WHY IS A POSITIVE LEARNING COMMUNITY IMPORTANT?</a:t>
            </a:r>
          </a:p>
        </p:txBody>
      </p:sp>
      <p:sp>
        <p:nvSpPr>
          <p:cNvPr id="8196" name="Rectangle 4"/>
          <p:cNvSpPr>
            <a:spLocks noGrp="1" noChangeArrowheads="1"/>
          </p:cNvSpPr>
          <p:nvPr>
            <p:ph type="body" sz="half" idx="2"/>
          </p:nvPr>
        </p:nvSpPr>
        <p:spPr>
          <a:xfrm>
            <a:off x="914400" y="2362200"/>
            <a:ext cx="7543800" cy="3733800"/>
          </a:xfrm>
          <a:noFill/>
          <a:ln/>
        </p:spPr>
        <p:txBody>
          <a:bodyPr/>
          <a:lstStyle/>
          <a:p>
            <a:pPr>
              <a:lnSpc>
                <a:spcPct val="90000"/>
              </a:lnSpc>
              <a:buClrTx/>
            </a:pPr>
            <a:r>
              <a:rPr lang="en-US" sz="2400" b="1" dirty="0"/>
              <a:t>Higher order thinking is woven into every lesson</a:t>
            </a:r>
          </a:p>
          <a:p>
            <a:pPr>
              <a:lnSpc>
                <a:spcPct val="90000"/>
              </a:lnSpc>
              <a:buClrTx/>
            </a:pPr>
            <a:r>
              <a:rPr lang="en-US" sz="2400" b="1" dirty="0" smtClean="0"/>
              <a:t>Students </a:t>
            </a:r>
            <a:r>
              <a:rPr lang="en-US" sz="2400" b="1" dirty="0"/>
              <a:t>see value in working together</a:t>
            </a:r>
          </a:p>
          <a:p>
            <a:pPr>
              <a:lnSpc>
                <a:spcPct val="90000"/>
              </a:lnSpc>
              <a:buClrTx/>
            </a:pPr>
            <a:r>
              <a:rPr lang="en-US" sz="2400" b="1" dirty="0"/>
              <a:t>Social skills are </a:t>
            </a:r>
            <a:r>
              <a:rPr lang="en-US" sz="2400" b="1" u="sng" dirty="0"/>
              <a:t>taught, valued and assessed.</a:t>
            </a:r>
          </a:p>
          <a:p>
            <a:pPr>
              <a:lnSpc>
                <a:spcPct val="90000"/>
              </a:lnSpc>
              <a:buClrTx/>
            </a:pPr>
            <a:r>
              <a:rPr lang="en-US" sz="2400" b="1" dirty="0"/>
              <a:t>Students acquire knowledge of different team roles as the are shared and mixed</a:t>
            </a:r>
          </a:p>
          <a:p>
            <a:pPr>
              <a:lnSpc>
                <a:spcPct val="90000"/>
              </a:lnSpc>
              <a:buClrTx/>
            </a:pPr>
            <a:r>
              <a:rPr lang="en-US" sz="2400" b="1" dirty="0"/>
              <a:t>Students acquire flexibility in thinking and other positive habits of mind</a:t>
            </a:r>
          </a:p>
          <a:p>
            <a:pPr>
              <a:lnSpc>
                <a:spcPct val="90000"/>
              </a:lnSpc>
              <a:buClrTx/>
            </a:pPr>
            <a:r>
              <a:rPr lang="en-US" sz="2400" b="1" dirty="0"/>
              <a:t>Other??</a:t>
            </a:r>
          </a:p>
          <a:p>
            <a:pPr latinLnBrk="1">
              <a:lnSpc>
                <a:spcPct val="90000"/>
              </a:lnSpc>
              <a:buClrTx/>
              <a:buFont typeface="Monotype Sorts" charset="2"/>
              <a:buNone/>
            </a:pPr>
            <a:endParaRPr lang="en-US" sz="2400" b="1" dirty="0"/>
          </a:p>
        </p:txBody>
      </p:sp>
    </p:spTree>
  </p:cSld>
  <p:clrMapOvr>
    <a:masterClrMapping/>
  </p:clrMapOvr>
  <p:transition>
    <p:cove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609600"/>
            <a:ext cx="7772400" cy="990600"/>
          </a:xfrm>
          <a:noFill/>
          <a:ln/>
        </p:spPr>
        <p:txBody>
          <a:bodyPr/>
          <a:lstStyle/>
          <a:p>
            <a:r>
              <a:rPr lang="en-US" sz="4000" b="1"/>
              <a:t>HOW DO YOU BEGIN TO BUILD COMMUNITY?</a:t>
            </a:r>
          </a:p>
        </p:txBody>
      </p:sp>
      <p:sp>
        <p:nvSpPr>
          <p:cNvPr id="9221" name="Rectangle 5"/>
          <p:cNvSpPr>
            <a:spLocks noGrp="1" noChangeArrowheads="1"/>
          </p:cNvSpPr>
          <p:nvPr>
            <p:ph type="body" sz="half" idx="1"/>
          </p:nvPr>
        </p:nvSpPr>
        <p:spPr>
          <a:xfrm>
            <a:off x="762000" y="1981200"/>
            <a:ext cx="7391400" cy="4191000"/>
          </a:xfrm>
        </p:spPr>
        <p:txBody>
          <a:bodyPr/>
          <a:lstStyle/>
          <a:p>
            <a:r>
              <a:rPr lang="en-US" dirty="0"/>
              <a:t>Begin </a:t>
            </a:r>
            <a:r>
              <a:rPr lang="en-US" dirty="0" smtClean="0"/>
              <a:t>by </a:t>
            </a:r>
            <a:r>
              <a:rPr lang="en-US" dirty="0" smtClean="0"/>
              <a:t>immediately </a:t>
            </a:r>
            <a:r>
              <a:rPr lang="en-US" dirty="0" smtClean="0"/>
              <a:t>creating </a:t>
            </a:r>
            <a:r>
              <a:rPr lang="en-US" dirty="0"/>
              <a:t>a positive learning </a:t>
            </a:r>
            <a:r>
              <a:rPr lang="en-US" dirty="0" smtClean="0"/>
              <a:t>culture</a:t>
            </a:r>
            <a:endParaRPr lang="en-US" dirty="0"/>
          </a:p>
          <a:p>
            <a:r>
              <a:rPr lang="en-US" dirty="0"/>
              <a:t>Create an “ethic of caring” in the classroom</a:t>
            </a:r>
          </a:p>
          <a:p>
            <a:r>
              <a:rPr lang="en-US" dirty="0"/>
              <a:t>Use warm-ups, culture circles at some point every day</a:t>
            </a:r>
          </a:p>
          <a:p>
            <a:r>
              <a:rPr lang="en-US" dirty="0"/>
              <a:t>Seek out student voice; Ask them what kind of classroom they want to have</a:t>
            </a:r>
          </a:p>
          <a:p>
            <a:r>
              <a:rPr lang="en-US" dirty="0"/>
              <a:t>Teach social skills explicitly</a:t>
            </a:r>
          </a:p>
          <a:p>
            <a:endParaRPr lang="en-US" dirty="0"/>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a:lstStyle/>
          <a:p>
            <a:r>
              <a:rPr lang="en-US" sz="3200" b="1" dirty="0"/>
              <a:t>HOW DO YOU SUSTAIN AND “NORM” POSITIVE CLIMATE IN YOUR CLASSROOM?</a:t>
            </a:r>
          </a:p>
        </p:txBody>
      </p:sp>
      <p:sp>
        <p:nvSpPr>
          <p:cNvPr id="10244" name="Rectangle 4"/>
          <p:cNvSpPr>
            <a:spLocks noGrp="1" noChangeArrowheads="1"/>
          </p:cNvSpPr>
          <p:nvPr>
            <p:ph type="body" sz="half" idx="2"/>
          </p:nvPr>
        </p:nvSpPr>
        <p:spPr>
          <a:xfrm>
            <a:off x="685800" y="2133600"/>
            <a:ext cx="7543800" cy="4114800"/>
          </a:xfrm>
          <a:noFill/>
          <a:ln/>
        </p:spPr>
        <p:txBody>
          <a:bodyPr/>
          <a:lstStyle/>
          <a:p>
            <a:pPr>
              <a:buClrTx/>
              <a:buFont typeface="Monotype Sorts" charset="2"/>
              <a:buNone/>
            </a:pPr>
            <a:r>
              <a:rPr lang="en-US" b="1" dirty="0"/>
              <a:t>USE COOPERATIVE LEARNING GROUPS</a:t>
            </a:r>
          </a:p>
          <a:p>
            <a:pPr>
              <a:buClrTx/>
              <a:buFont typeface="Monotype Sorts" charset="2"/>
              <a:buNone/>
            </a:pPr>
            <a:r>
              <a:rPr lang="en-US" b="1" dirty="0"/>
              <a:t>AS MUCH AS POSSIBLE:</a:t>
            </a:r>
          </a:p>
          <a:p>
            <a:r>
              <a:rPr lang="en-US" b="1" dirty="0"/>
              <a:t>Class Members share responsibility for the group and the health of their learning community</a:t>
            </a:r>
          </a:p>
          <a:p>
            <a:r>
              <a:rPr lang="en-US" b="1" dirty="0"/>
              <a:t>Students learn to rely on each other</a:t>
            </a:r>
          </a:p>
          <a:p>
            <a:r>
              <a:rPr lang="en-US" b="1" dirty="0"/>
              <a:t>Students progress in their use of pro-social skills and habits of mind</a:t>
            </a:r>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33400" y="457200"/>
            <a:ext cx="7772400" cy="762000"/>
          </a:xfrm>
          <a:noFill/>
          <a:ln/>
        </p:spPr>
        <p:txBody>
          <a:bodyPr/>
          <a:lstStyle/>
          <a:p>
            <a:r>
              <a:rPr lang="en-US" sz="3600" b="1" dirty="0"/>
              <a:t/>
            </a:r>
            <a:br>
              <a:rPr lang="en-US" sz="3600" b="1" dirty="0"/>
            </a:br>
            <a:r>
              <a:rPr lang="en-US" sz="2800" b="1" dirty="0"/>
              <a:t>T-CHART </a:t>
            </a:r>
            <a:r>
              <a:rPr lang="en-US" sz="2800" b="1" dirty="0" smtClean="0"/>
              <a:t>ATTENTIVE </a:t>
            </a:r>
            <a:r>
              <a:rPr lang="en-US" sz="2800" b="1" dirty="0"/>
              <a:t>LISTENING</a:t>
            </a:r>
            <a:r>
              <a:rPr lang="en-US" sz="4000" b="1" dirty="0"/>
              <a:t/>
            </a:r>
            <a:br>
              <a:rPr lang="en-US" sz="4000" b="1" dirty="0"/>
            </a:br>
            <a:endParaRPr lang="en-US" sz="4000" b="1" dirty="0"/>
          </a:p>
        </p:txBody>
      </p:sp>
      <p:graphicFrame>
        <p:nvGraphicFramePr>
          <p:cNvPr id="11268" name="Object 4"/>
          <p:cNvGraphicFramePr>
            <a:graphicFrameLocks/>
          </p:cNvGraphicFramePr>
          <p:nvPr/>
        </p:nvGraphicFramePr>
        <p:xfrm>
          <a:off x="685800" y="1066800"/>
          <a:ext cx="7556500" cy="5029200"/>
        </p:xfrm>
        <a:graphic>
          <a:graphicData uri="http://schemas.openxmlformats.org/presentationml/2006/ole">
            <p:oleObj spid="_x0000_s11268" name="Document" r:id="rId4" imgW="5638948" imgH="3764870" progId="Word.Document.8">
              <p:embed/>
            </p:oleObj>
          </a:graphicData>
        </a:graphic>
      </p:graphicFrame>
    </p:spTree>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533400" y="533400"/>
            <a:ext cx="7772400" cy="685801"/>
          </a:xfrm>
          <a:noFill/>
          <a:ln/>
        </p:spPr>
        <p:txBody>
          <a:bodyPr/>
          <a:lstStyle/>
          <a:p>
            <a:r>
              <a:rPr lang="en-US" sz="3200" b="1" dirty="0" smtClean="0"/>
              <a:t>T-CHART ON TEAM BUILDING</a:t>
            </a:r>
            <a:endParaRPr lang="en-US" sz="4000" b="1" dirty="0"/>
          </a:p>
        </p:txBody>
      </p:sp>
      <p:graphicFrame>
        <p:nvGraphicFramePr>
          <p:cNvPr id="12292" name="Object 4"/>
          <p:cNvGraphicFramePr>
            <a:graphicFrameLocks/>
          </p:cNvGraphicFramePr>
          <p:nvPr/>
        </p:nvGraphicFramePr>
        <p:xfrm>
          <a:off x="762000" y="1295400"/>
          <a:ext cx="7556500" cy="5029200"/>
        </p:xfrm>
        <a:graphic>
          <a:graphicData uri="http://schemas.openxmlformats.org/presentationml/2006/ole">
            <p:oleObj spid="_x0000_s12292" name="Document" r:id="rId4" imgW="5638948" imgH="3764870" progId="Word.Document.8">
              <p:embed/>
            </p:oleObj>
          </a:graphicData>
        </a:graphic>
      </p:graphicFrame>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457200"/>
            <a:ext cx="7772400" cy="1981200"/>
          </a:xfrm>
          <a:noFill/>
          <a:ln/>
        </p:spPr>
        <p:txBody>
          <a:bodyPr/>
          <a:lstStyle/>
          <a:p>
            <a:r>
              <a:rPr lang="en-US" sz="3200" b="1" dirty="0"/>
              <a:t>SOCIAL SKILLS WE NEED TO TEACH IN COOPERATIVE LEARNING</a:t>
            </a:r>
          </a:p>
        </p:txBody>
      </p:sp>
      <p:sp>
        <p:nvSpPr>
          <p:cNvPr id="13315" name="Rectangle 3"/>
          <p:cNvSpPr>
            <a:spLocks noGrp="1" noChangeArrowheads="1"/>
          </p:cNvSpPr>
          <p:nvPr>
            <p:ph type="body" idx="1"/>
          </p:nvPr>
        </p:nvSpPr>
        <p:spPr>
          <a:xfrm>
            <a:off x="685800" y="2590800"/>
            <a:ext cx="7772400" cy="3352800"/>
          </a:xfrm>
          <a:noFill/>
          <a:ln/>
        </p:spPr>
        <p:txBody>
          <a:bodyPr/>
          <a:lstStyle/>
          <a:p>
            <a:pPr>
              <a:buClrTx/>
              <a:buSzPct val="90000"/>
              <a:buFont typeface="Monotype Sorts" charset="2"/>
              <a:buChar char="J"/>
            </a:pPr>
            <a:r>
              <a:rPr lang="en-US" b="1" dirty="0"/>
              <a:t>FORMATION OF GROUPS</a:t>
            </a:r>
          </a:p>
          <a:p>
            <a:pPr>
              <a:buClrTx/>
              <a:buSzPct val="90000"/>
              <a:buFont typeface="Monotype Sorts" charset="2"/>
              <a:buChar char="J"/>
            </a:pPr>
            <a:r>
              <a:rPr lang="en-US" b="1" dirty="0"/>
              <a:t>SUPPORT</a:t>
            </a:r>
          </a:p>
          <a:p>
            <a:pPr>
              <a:buClrTx/>
              <a:buSzPct val="90000"/>
              <a:buFont typeface="Monotype Sorts" charset="2"/>
              <a:buChar char="J"/>
            </a:pPr>
            <a:r>
              <a:rPr lang="en-US" b="1" dirty="0"/>
              <a:t>COMMUNICATION</a:t>
            </a:r>
          </a:p>
          <a:p>
            <a:pPr>
              <a:buClrTx/>
              <a:buSzPct val="90000"/>
              <a:buFont typeface="Monotype Sorts" charset="2"/>
              <a:buChar char="J"/>
            </a:pPr>
            <a:r>
              <a:rPr lang="en-US" b="1" dirty="0"/>
              <a:t>CONFLICT RESOLUTION</a:t>
            </a: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a:lstStyle/>
          <a:p>
            <a:r>
              <a:rPr lang="en-US" sz="4000" b="1"/>
              <a:t>FORMATION OF GROUPS</a:t>
            </a:r>
          </a:p>
        </p:txBody>
      </p:sp>
      <p:sp>
        <p:nvSpPr>
          <p:cNvPr id="14339" name="Rectangle 3"/>
          <p:cNvSpPr>
            <a:spLocks noGrp="1" noChangeArrowheads="1"/>
          </p:cNvSpPr>
          <p:nvPr>
            <p:ph type="body" idx="1"/>
          </p:nvPr>
        </p:nvSpPr>
        <p:spPr>
          <a:noFill/>
          <a:ln/>
        </p:spPr>
        <p:txBody>
          <a:bodyPr/>
          <a:lstStyle/>
          <a:p>
            <a:pPr>
              <a:buClrTx/>
              <a:buSzPct val="90000"/>
              <a:buFont typeface="Monotype Sorts" charset="2"/>
              <a:buChar char="J"/>
            </a:pPr>
            <a:r>
              <a:rPr lang="en-US" sz="3600" b="1"/>
              <a:t>  FORM GROUPS QUIETLY</a:t>
            </a:r>
          </a:p>
          <a:p>
            <a:pPr>
              <a:buClrTx/>
              <a:buSzPct val="90000"/>
              <a:buFont typeface="Monotype Sorts" charset="2"/>
              <a:buChar char="J"/>
            </a:pPr>
            <a:r>
              <a:rPr lang="en-US" sz="3600" b="1"/>
              <a:t>  SIT EYEBALL TO EYEBALL</a:t>
            </a:r>
          </a:p>
          <a:p>
            <a:pPr>
              <a:buClrTx/>
              <a:buSzPct val="90000"/>
              <a:buFont typeface="Monotype Sorts" charset="2"/>
              <a:buChar char="J"/>
            </a:pPr>
            <a:r>
              <a:rPr lang="en-US" sz="3600" b="1"/>
              <a:t>  MAKE EYE CONTACT</a:t>
            </a:r>
          </a:p>
          <a:p>
            <a:pPr>
              <a:buClrTx/>
              <a:buSzPct val="90000"/>
              <a:buFont typeface="Monotype Sorts" charset="2"/>
              <a:buChar char="J"/>
            </a:pPr>
            <a:r>
              <a:rPr lang="en-US" sz="3600" b="1"/>
              <a:t>  USE EACH OTHER’S NAMES</a:t>
            </a:r>
          </a:p>
          <a:p>
            <a:pPr>
              <a:buClrTx/>
              <a:buSzPct val="90000"/>
              <a:buFont typeface="Monotype Sorts" charset="2"/>
              <a:buChar char="J"/>
            </a:pPr>
            <a:r>
              <a:rPr lang="en-US" sz="3600" b="1"/>
              <a:t>  SHARE MATERIALS</a:t>
            </a:r>
          </a:p>
          <a:p>
            <a:pPr>
              <a:buClrTx/>
              <a:buSzPct val="90000"/>
              <a:buFont typeface="Monotype Sorts" charset="2"/>
              <a:buChar char="J"/>
            </a:pPr>
            <a:r>
              <a:rPr lang="en-US" sz="3600" b="1"/>
              <a:t>  FOLLOW ROLE ASSIGNMENTS</a:t>
            </a:r>
          </a:p>
          <a:p>
            <a:pPr>
              <a:buClrTx/>
              <a:buFont typeface="Monotype Sorts" charset="2"/>
              <a:buNone/>
            </a:pPr>
            <a:endParaRPr lang="en-US" sz="3600" b="1"/>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533400"/>
            <a:ext cx="7772400" cy="838200"/>
          </a:xfrm>
          <a:noFill/>
          <a:ln/>
        </p:spPr>
        <p:txBody>
          <a:bodyPr/>
          <a:lstStyle/>
          <a:p>
            <a:r>
              <a:rPr lang="en-US"/>
              <a:t>SUPPORT</a:t>
            </a:r>
          </a:p>
        </p:txBody>
      </p:sp>
      <p:sp>
        <p:nvSpPr>
          <p:cNvPr id="15363" name="Rectangle 3"/>
          <p:cNvSpPr>
            <a:spLocks noGrp="1" noChangeArrowheads="1"/>
          </p:cNvSpPr>
          <p:nvPr>
            <p:ph type="body" idx="1"/>
          </p:nvPr>
        </p:nvSpPr>
        <p:spPr>
          <a:xfrm>
            <a:off x="685800" y="990600"/>
            <a:ext cx="7772400" cy="5562600"/>
          </a:xfrm>
          <a:noFill/>
          <a:ln/>
        </p:spPr>
        <p:txBody>
          <a:bodyPr/>
          <a:lstStyle/>
          <a:p>
            <a:pPr>
              <a:buClrTx/>
              <a:buFont typeface="Monotype Sorts" charset="2"/>
              <a:buNone/>
            </a:pPr>
            <a:r>
              <a:rPr lang="en-US" sz="3600" b="1"/>
              <a:t>  </a:t>
            </a:r>
          </a:p>
          <a:p>
            <a:pPr>
              <a:buClrTx/>
              <a:buFont typeface="Monotype Sorts" charset="2"/>
              <a:buNone/>
            </a:pPr>
            <a:r>
              <a:rPr lang="en-US" sz="3600" b="1"/>
              <a:t>  </a:t>
            </a:r>
          </a:p>
          <a:p>
            <a:pPr>
              <a:buClrTx/>
              <a:buSzPct val="90000"/>
              <a:buFont typeface="Monotype Sorts" charset="2"/>
              <a:buChar char="J"/>
            </a:pPr>
            <a:r>
              <a:rPr lang="en-US" sz="3600" b="1"/>
              <a:t>  CHECK FOR UNDERSTANDING</a:t>
            </a:r>
          </a:p>
          <a:p>
            <a:pPr>
              <a:buClrTx/>
              <a:buSzPct val="90000"/>
              <a:buFont typeface="Monotype Sorts" charset="2"/>
              <a:buChar char="J"/>
            </a:pPr>
            <a:r>
              <a:rPr lang="en-US" sz="3600" b="1"/>
              <a:t>  OFFER YOUR HELP</a:t>
            </a:r>
          </a:p>
          <a:p>
            <a:pPr>
              <a:buClrTx/>
              <a:buSzPct val="90000"/>
              <a:buFont typeface="Monotype Sorts" charset="2"/>
              <a:buChar char="J"/>
            </a:pPr>
            <a:r>
              <a:rPr lang="en-US" sz="3600" b="1"/>
              <a:t>  ASK YOUR GROUP FIRST FOR </a:t>
            </a:r>
          </a:p>
          <a:p>
            <a:pPr>
              <a:buClrTx/>
              <a:buFont typeface="Monotype Sorts" charset="2"/>
              <a:buNone/>
            </a:pPr>
            <a:r>
              <a:rPr lang="en-US" sz="3600" b="1"/>
              <a:t>     HELP IF YOU DON’T    </a:t>
            </a:r>
          </a:p>
          <a:p>
            <a:pPr>
              <a:buClrTx/>
              <a:buFont typeface="Monotype Sorts" charset="2"/>
              <a:buNone/>
            </a:pPr>
            <a:r>
              <a:rPr lang="en-US" sz="3600" b="1"/>
              <a:t>     UNDERSTAND</a:t>
            </a:r>
          </a:p>
          <a:p>
            <a:pPr>
              <a:buClrTx/>
              <a:buFont typeface="Monotype Sorts" charset="2"/>
              <a:buNone/>
            </a:pPr>
            <a:r>
              <a:rPr lang="en-US" sz="3600" b="1"/>
              <a:t>  </a:t>
            </a:r>
          </a:p>
          <a:p>
            <a:pPr>
              <a:buClrTx/>
              <a:buFont typeface="Monotype Sorts" charset="2"/>
              <a:buNone/>
            </a:pPr>
            <a:endParaRPr lang="en-US" sz="3600" b="1"/>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p:spPr>
        <p:txBody>
          <a:bodyPr/>
          <a:lstStyle/>
          <a:p>
            <a:r>
              <a:rPr lang="en-US"/>
              <a:t>SUPPORT</a:t>
            </a:r>
          </a:p>
        </p:txBody>
      </p:sp>
      <p:sp>
        <p:nvSpPr>
          <p:cNvPr id="16387" name="Rectangle 3"/>
          <p:cNvSpPr>
            <a:spLocks noGrp="1" noChangeArrowheads="1"/>
          </p:cNvSpPr>
          <p:nvPr>
            <p:ph type="body" idx="1"/>
          </p:nvPr>
        </p:nvSpPr>
        <p:spPr>
          <a:noFill/>
          <a:ln/>
        </p:spPr>
        <p:txBody>
          <a:bodyPr/>
          <a:lstStyle/>
          <a:p>
            <a:pPr>
              <a:buClrTx/>
              <a:buSzPct val="90000"/>
              <a:buFont typeface="Monotype Sorts" charset="2"/>
              <a:buChar char="J"/>
            </a:pPr>
            <a:r>
              <a:rPr lang="en-US" sz="3600" b="1"/>
              <a:t>  ENCOURAGE EACH OTHER</a:t>
            </a:r>
          </a:p>
          <a:p>
            <a:pPr>
              <a:buClrTx/>
              <a:buSzPct val="90000"/>
              <a:buFont typeface="Monotype Sorts" charset="2"/>
              <a:buChar char="J"/>
            </a:pPr>
            <a:r>
              <a:rPr lang="en-US" sz="3600" b="1"/>
              <a:t>  ENERGIZE THE GROUP</a:t>
            </a:r>
          </a:p>
          <a:p>
            <a:pPr>
              <a:buClrTx/>
              <a:buSzPct val="90000"/>
              <a:buFont typeface="Monotype Sorts" charset="2"/>
              <a:buChar char="J"/>
            </a:pPr>
            <a:r>
              <a:rPr lang="en-US" sz="3600" b="1"/>
              <a:t>  DISAGREE WITH THE IDEA- </a:t>
            </a:r>
          </a:p>
          <a:p>
            <a:pPr>
              <a:buClrTx/>
              <a:buFont typeface="Monotype Sorts" charset="2"/>
              <a:buNone/>
            </a:pPr>
            <a:r>
              <a:rPr lang="en-US" sz="3600" b="1"/>
              <a:t>     </a:t>
            </a:r>
            <a:r>
              <a:rPr lang="en-US" sz="3600" b="1" u="sng"/>
              <a:t>NOT</a:t>
            </a:r>
            <a:r>
              <a:rPr lang="en-US" sz="3600" b="1"/>
              <a:t> THE PERSON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idx="1"/>
          </p:nvPr>
        </p:nvSpPr>
        <p:spPr>
          <a:xfrm>
            <a:off x="609600" y="685800"/>
            <a:ext cx="7772400" cy="5638800"/>
          </a:xfrm>
          <a:noFill/>
          <a:ln/>
        </p:spPr>
        <p:txBody>
          <a:bodyPr/>
          <a:lstStyle/>
          <a:p>
            <a:pPr>
              <a:buClrTx/>
              <a:buFont typeface="Monotype Sorts" charset="2"/>
              <a:buNone/>
            </a:pPr>
            <a:r>
              <a:rPr lang="en-US" dirty="0"/>
              <a:t>One day--lying alone in the lawn on my </a:t>
            </a:r>
            <a:r>
              <a:rPr lang="en-US" dirty="0" smtClean="0"/>
              <a:t>back </a:t>
            </a:r>
            <a:endParaRPr lang="en-US" dirty="0"/>
          </a:p>
          <a:p>
            <a:pPr>
              <a:buClrTx/>
              <a:buFont typeface="Monotype Sorts" charset="2"/>
              <a:buNone/>
            </a:pPr>
            <a:r>
              <a:rPr lang="en-US" dirty="0"/>
              <a:t>with only the drone of a distant </a:t>
            </a:r>
            <a:r>
              <a:rPr lang="en-US" dirty="0" smtClean="0"/>
              <a:t>train on </a:t>
            </a:r>
            <a:r>
              <a:rPr lang="en-US" dirty="0"/>
              <a:t>some far-off track,</a:t>
            </a:r>
          </a:p>
          <a:p>
            <a:pPr>
              <a:buClrTx/>
              <a:buFont typeface="Monotype Sorts" charset="2"/>
              <a:buNone/>
            </a:pPr>
            <a:r>
              <a:rPr lang="en-US" dirty="0"/>
              <a:t>I saw before my eyes, 5,000 feet high or more,</a:t>
            </a:r>
          </a:p>
          <a:p>
            <a:pPr>
              <a:buClrTx/>
              <a:buFont typeface="Monotype Sorts" charset="2"/>
              <a:buNone/>
            </a:pPr>
            <a:r>
              <a:rPr lang="en-US" dirty="0"/>
              <a:t>a sight--which to this day I must say,</a:t>
            </a:r>
          </a:p>
          <a:p>
            <a:pPr>
              <a:buClrTx/>
              <a:buFont typeface="Monotype Sorts" charset="2"/>
              <a:buNone/>
            </a:pPr>
            <a:r>
              <a:rPr lang="en-US" dirty="0"/>
              <a:t>I’ve </a:t>
            </a:r>
            <a:r>
              <a:rPr lang="en-US" dirty="0" smtClean="0"/>
              <a:t>seen </a:t>
            </a:r>
            <a:r>
              <a:rPr lang="en-US" dirty="0"/>
              <a:t>nothing like before.</a:t>
            </a:r>
          </a:p>
          <a:p>
            <a:pPr>
              <a:buClrTx/>
              <a:buFont typeface="Monotype Sorts" charset="2"/>
              <a:buNone/>
            </a:pPr>
            <a:endParaRPr lang="en-US" dirty="0"/>
          </a:p>
          <a:p>
            <a:pPr>
              <a:buClrTx/>
              <a:buFont typeface="Monotype Sorts" charset="2"/>
              <a:buNone/>
            </a:pP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a:lstStyle/>
          <a:p>
            <a:r>
              <a:rPr lang="en-US" b="1"/>
              <a:t>COMMUNICATION</a:t>
            </a:r>
          </a:p>
        </p:txBody>
      </p:sp>
      <p:sp>
        <p:nvSpPr>
          <p:cNvPr id="17411" name="Rectangle 3"/>
          <p:cNvSpPr>
            <a:spLocks noGrp="1" noChangeArrowheads="1"/>
          </p:cNvSpPr>
          <p:nvPr>
            <p:ph type="body" idx="1"/>
          </p:nvPr>
        </p:nvSpPr>
        <p:spPr>
          <a:xfrm>
            <a:off x="685800" y="1981200"/>
            <a:ext cx="7772400" cy="4343400"/>
          </a:xfrm>
          <a:noFill/>
          <a:ln/>
        </p:spPr>
        <p:txBody>
          <a:bodyPr/>
          <a:lstStyle/>
          <a:p>
            <a:pPr>
              <a:buClrTx/>
              <a:buSzPct val="90000"/>
              <a:buFont typeface="Monotype Sorts" charset="2"/>
              <a:buChar char="J"/>
            </a:pPr>
            <a:r>
              <a:rPr lang="en-US" sz="3600" b="1"/>
              <a:t>  USE 6-INCH VOICES</a:t>
            </a:r>
          </a:p>
          <a:p>
            <a:pPr>
              <a:buClrTx/>
              <a:buSzPct val="90000"/>
              <a:buFont typeface="Monotype Sorts" charset="2"/>
              <a:buChar char="J"/>
            </a:pPr>
            <a:r>
              <a:rPr lang="en-US" sz="3600" b="1"/>
              <a:t>  TAKE TURNS</a:t>
            </a:r>
          </a:p>
          <a:p>
            <a:pPr>
              <a:buClrTx/>
              <a:buSzPct val="90000"/>
              <a:buFont typeface="Monotype Sorts" charset="2"/>
              <a:buChar char="J"/>
            </a:pPr>
            <a:r>
              <a:rPr lang="en-US" sz="3600" b="1"/>
              <a:t>  MAKE SURE EVERYONE</a:t>
            </a:r>
          </a:p>
          <a:p>
            <a:pPr>
              <a:buClrTx/>
              <a:buFont typeface="Monotype Sorts" charset="2"/>
              <a:buNone/>
            </a:pPr>
            <a:r>
              <a:rPr lang="en-US" sz="3600" b="1"/>
              <a:t>     SPEAKS</a:t>
            </a:r>
          </a:p>
          <a:p>
            <a:pPr>
              <a:buClrTx/>
              <a:buSzPct val="90000"/>
              <a:buFont typeface="Monotype Sorts" charset="2"/>
              <a:buChar char="J"/>
            </a:pPr>
            <a:r>
              <a:rPr lang="en-US" sz="3600" b="1"/>
              <a:t>   WAIT UNTIL SPEAKER IS        FINISHED BEFORE YOU  	       	SPEAK</a:t>
            </a:r>
          </a:p>
          <a:p>
            <a:pPr>
              <a:buClrTx/>
              <a:buFont typeface="Monotype Sorts" charset="2"/>
              <a:buNone/>
            </a:pPr>
            <a:endParaRPr lang="en-US" sz="3600" b="1"/>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a:lstStyle/>
          <a:p>
            <a:r>
              <a:rPr lang="en-US" b="1"/>
              <a:t>CONFLICT RESOLUTION</a:t>
            </a:r>
          </a:p>
        </p:txBody>
      </p:sp>
      <p:sp>
        <p:nvSpPr>
          <p:cNvPr id="18435" name="Rectangle 3"/>
          <p:cNvSpPr>
            <a:spLocks noGrp="1" noChangeArrowheads="1"/>
          </p:cNvSpPr>
          <p:nvPr>
            <p:ph type="body" idx="1"/>
          </p:nvPr>
        </p:nvSpPr>
        <p:spPr>
          <a:noFill/>
          <a:ln/>
        </p:spPr>
        <p:txBody>
          <a:bodyPr/>
          <a:lstStyle/>
          <a:p>
            <a:pPr>
              <a:buClrTx/>
              <a:buSzPct val="90000"/>
              <a:buFont typeface="Monotype Sorts" charset="2"/>
              <a:buChar char="J"/>
            </a:pPr>
            <a:r>
              <a:rPr lang="en-US" sz="3600" b="1"/>
              <a:t>  DISAGREE WITH THE IDEA-</a:t>
            </a:r>
          </a:p>
          <a:p>
            <a:pPr>
              <a:buClrTx/>
              <a:buFont typeface="Monotype Sorts" charset="2"/>
              <a:buNone/>
            </a:pPr>
            <a:r>
              <a:rPr lang="en-US" sz="3600" b="1"/>
              <a:t>     NOT THE PERSON</a:t>
            </a:r>
          </a:p>
          <a:p>
            <a:pPr>
              <a:buClrTx/>
              <a:buSzPct val="90000"/>
              <a:buFont typeface="Monotype Sorts" charset="2"/>
              <a:buChar char="J"/>
            </a:pPr>
            <a:r>
              <a:rPr lang="en-US" sz="3600" b="1"/>
              <a:t>  RESPECT THE OPINIONS OF</a:t>
            </a:r>
          </a:p>
          <a:p>
            <a:pPr>
              <a:buClrTx/>
              <a:buFont typeface="Monotype Sorts" charset="2"/>
              <a:buNone/>
            </a:pPr>
            <a:r>
              <a:rPr lang="en-US" sz="3600" b="1"/>
              <a:t>     OTHERS</a:t>
            </a:r>
          </a:p>
          <a:p>
            <a:pPr>
              <a:buClrTx/>
              <a:buSzPct val="90000"/>
              <a:buFont typeface="Monotype Sorts" charset="2"/>
              <a:buChar char="J"/>
            </a:pPr>
            <a:r>
              <a:rPr lang="en-US" sz="3600" b="1"/>
              <a:t>  THINK FOR YOURSELF</a:t>
            </a:r>
          </a:p>
          <a:p>
            <a:pPr>
              <a:buClrTx/>
              <a:buFont typeface="Monotype Sorts" charset="2"/>
              <a:buNone/>
            </a:pPr>
            <a:endParaRPr lang="en-US" sz="3600" b="1"/>
          </a:p>
          <a:p>
            <a:pPr>
              <a:buClrTx/>
              <a:buFont typeface="Monotype Sorts" charset="2"/>
              <a:buNone/>
            </a:pPr>
            <a:endParaRPr lang="en-US" sz="3600" b="1"/>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ssolve">
                                      <p:cBhvr>
                                        <p:cTn id="7" dur="500"/>
                                        <p:tgtEl>
                                          <p:spTgt spid="184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dissolve">
                                      <p:cBhvr>
                                        <p:cTn id="12" dur="5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dissolve">
                                      <p:cBhvr>
                                        <p:cTn id="17" dur="500"/>
                                        <p:tgtEl>
                                          <p:spTgt spid="184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dissolve">
                                      <p:cBhvr>
                                        <p:cTn id="22" dur="5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dissolve">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a:lstStyle/>
          <a:p>
            <a:r>
              <a:rPr lang="en-US" b="1"/>
              <a:t>CONFLICT RESOLUTION</a:t>
            </a:r>
          </a:p>
        </p:txBody>
      </p:sp>
      <p:sp>
        <p:nvSpPr>
          <p:cNvPr id="19459" name="Rectangle 3"/>
          <p:cNvSpPr>
            <a:spLocks noGrp="1" noChangeArrowheads="1"/>
          </p:cNvSpPr>
          <p:nvPr>
            <p:ph type="body" idx="1"/>
          </p:nvPr>
        </p:nvSpPr>
        <p:spPr>
          <a:xfrm>
            <a:off x="457200" y="1600200"/>
            <a:ext cx="8001000" cy="4495800"/>
          </a:xfrm>
          <a:noFill/>
          <a:ln/>
        </p:spPr>
        <p:txBody>
          <a:bodyPr/>
          <a:lstStyle/>
          <a:p>
            <a:pPr>
              <a:buClrTx/>
              <a:buFont typeface="Monotype Sorts" charset="2"/>
              <a:buNone/>
            </a:pPr>
            <a:r>
              <a:rPr lang="en-US" sz="3600" b="1" dirty="0"/>
              <a:t> </a:t>
            </a:r>
            <a:endParaRPr lang="en-US" sz="3600" b="1" dirty="0" smtClean="0"/>
          </a:p>
          <a:p>
            <a:pPr>
              <a:buClrTx/>
              <a:buSzPct val="90000"/>
              <a:buFont typeface="Monotype Sorts" charset="2"/>
              <a:buChar char="J"/>
            </a:pPr>
            <a:r>
              <a:rPr lang="en-US" sz="3600" b="1" dirty="0" smtClean="0"/>
              <a:t> </a:t>
            </a:r>
            <a:r>
              <a:rPr lang="en-US" sz="3600" b="1" dirty="0"/>
              <a:t>EXPLORE DIFFERENT POINTS</a:t>
            </a:r>
          </a:p>
          <a:p>
            <a:pPr>
              <a:buClrTx/>
              <a:buFont typeface="Monotype Sorts" charset="2"/>
              <a:buNone/>
            </a:pPr>
            <a:r>
              <a:rPr lang="en-US" sz="3600" b="1" dirty="0" smtClean="0"/>
              <a:t>     </a:t>
            </a:r>
            <a:r>
              <a:rPr lang="en-US" sz="3600" b="1" dirty="0"/>
              <a:t>OF VIEW</a:t>
            </a:r>
          </a:p>
          <a:p>
            <a:pPr>
              <a:buClrTx/>
              <a:buSzPct val="90000"/>
              <a:buFont typeface="Monotype Sorts" charset="2"/>
              <a:buChar char="J"/>
            </a:pPr>
            <a:r>
              <a:rPr lang="en-US" sz="3600" b="1" dirty="0"/>
              <a:t>  NEGOTIATE AND/OR</a:t>
            </a:r>
          </a:p>
          <a:p>
            <a:pPr>
              <a:buClrTx/>
              <a:buFont typeface="Monotype Sorts" charset="2"/>
              <a:buNone/>
            </a:pPr>
            <a:r>
              <a:rPr lang="en-US" sz="3600" b="1" dirty="0"/>
              <a:t>     COMPROMISE</a:t>
            </a:r>
          </a:p>
          <a:p>
            <a:pPr>
              <a:buClrTx/>
              <a:buSzPct val="90000"/>
              <a:buFont typeface="Monotype Sorts" charset="2"/>
              <a:buChar char="J"/>
            </a:pPr>
            <a:r>
              <a:rPr lang="en-US" sz="3600" b="1" dirty="0"/>
              <a:t>  REACH CONSENSUS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blinds(horizontal)">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blinds(horizontal)">
                                      <p:cBhvr>
                                        <p:cTn id="12" dur="500"/>
                                        <p:tgtEl>
                                          <p:spTgt spid="19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blinds(horizontal)">
                                      <p:cBhvr>
                                        <p:cTn id="17" dur="500"/>
                                        <p:tgtEl>
                                          <p:spTgt spid="194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459">
                                            <p:txEl>
                                              <p:pRg st="3" end="3"/>
                                            </p:txEl>
                                          </p:spTgt>
                                        </p:tgtEl>
                                        <p:attrNameLst>
                                          <p:attrName>style.visibility</p:attrName>
                                        </p:attrNameLst>
                                      </p:cBhvr>
                                      <p:to>
                                        <p:strVal val="visible"/>
                                      </p:to>
                                    </p:set>
                                    <p:animEffect transition="in" filter="blinds(horizontal)">
                                      <p:cBhvr>
                                        <p:cTn id="22" dur="500"/>
                                        <p:tgtEl>
                                          <p:spTgt spid="194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9459">
                                            <p:txEl>
                                              <p:pRg st="4" end="4"/>
                                            </p:txEl>
                                          </p:spTgt>
                                        </p:tgtEl>
                                        <p:attrNameLst>
                                          <p:attrName>style.visibility</p:attrName>
                                        </p:attrNameLst>
                                      </p:cBhvr>
                                      <p:to>
                                        <p:strVal val="visible"/>
                                      </p:to>
                                    </p:set>
                                    <p:animEffect transition="in" filter="blinds(horizontal)">
                                      <p:cBhvr>
                                        <p:cTn id="27" dur="500"/>
                                        <p:tgtEl>
                                          <p:spTgt spid="1945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459">
                                            <p:txEl>
                                              <p:pRg st="5" end="5"/>
                                            </p:txEl>
                                          </p:spTgt>
                                        </p:tgtEl>
                                        <p:attrNameLst>
                                          <p:attrName>style.visibility</p:attrName>
                                        </p:attrNameLst>
                                      </p:cBhvr>
                                      <p:to>
                                        <p:strVal val="visible"/>
                                      </p:to>
                                    </p:set>
                                    <p:animEffect transition="in" filter="blinds(horizontal)">
                                      <p:cBhvr>
                                        <p:cTn id="32" dur="500"/>
                                        <p:tgtEl>
                                          <p:spTgt spid="194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r>
              <a:rPr lang="en-US"/>
              <a:t>ASSESS YOUR GROUP</a:t>
            </a:r>
          </a:p>
        </p:txBody>
      </p:sp>
      <p:sp>
        <p:nvSpPr>
          <p:cNvPr id="20483" name="Rectangle 3"/>
          <p:cNvSpPr>
            <a:spLocks noGrp="1" noChangeArrowheads="1"/>
          </p:cNvSpPr>
          <p:nvPr>
            <p:ph type="body" idx="1"/>
          </p:nvPr>
        </p:nvSpPr>
        <p:spPr>
          <a:noFill/>
          <a:ln/>
        </p:spPr>
        <p:txBody>
          <a:bodyPr/>
          <a:lstStyle/>
          <a:p>
            <a:r>
              <a:rPr lang="en-US"/>
              <a:t>ONE THING WE DID WELL . . . </a:t>
            </a:r>
          </a:p>
          <a:p>
            <a:r>
              <a:rPr lang="en-US"/>
              <a:t>ONE THING WE COULD DO BETTER ON . . .</a:t>
            </a:r>
          </a:p>
          <a:p>
            <a:pPr lvl="1">
              <a:buClrTx/>
              <a:buSzTx/>
              <a:buFont typeface="Monotype Sorts" charset="2"/>
              <a:buChar char="q"/>
            </a:pPr>
            <a:r>
              <a:rPr lang="en-US"/>
              <a:t>  SOCIAL SUPPORTING SKILLS</a:t>
            </a:r>
          </a:p>
          <a:p>
            <a:pPr lvl="1">
              <a:buClrTx/>
              <a:buSzTx/>
              <a:buFont typeface="Monotype Sorts" charset="2"/>
              <a:buChar char="q"/>
            </a:pPr>
            <a:r>
              <a:rPr lang="en-US"/>
              <a:t>  COMMUNICATING SKILLS</a:t>
            </a:r>
          </a:p>
          <a:p>
            <a:pPr lvl="1">
              <a:buClrTx/>
              <a:buSzTx/>
              <a:buFont typeface="Monotype Sorts" charset="2"/>
              <a:buChar char="q"/>
            </a:pPr>
            <a:r>
              <a:rPr lang="en-US"/>
              <a:t>  CONFLICT SOLVING SKILLS</a:t>
            </a:r>
          </a:p>
          <a:p>
            <a:r>
              <a:rPr lang="en-US"/>
              <a:t>ON A 1 (HIGH) TO 5 (LOW) SCALE OUR GROUP IS A  ___.</a:t>
            </a:r>
          </a:p>
        </p:txBody>
      </p:sp>
      <p:graphicFrame>
        <p:nvGraphicFramePr>
          <p:cNvPr id="20484" name="Object 4"/>
          <p:cNvGraphicFramePr>
            <a:graphicFrameLocks/>
          </p:cNvGraphicFramePr>
          <p:nvPr/>
        </p:nvGraphicFramePr>
        <p:xfrm>
          <a:off x="7620000" y="5562600"/>
          <a:ext cx="881063" cy="728663"/>
        </p:xfrm>
        <a:graphic>
          <a:graphicData uri="http://schemas.openxmlformats.org/presentationml/2006/ole">
            <p:oleObj spid="_x0000_s20484" name="Microsoft ClipArt Gallery" r:id="rId4" imgW="715459" imgH="715459" progId="MS_ClipArt_Gallery">
              <p:embed/>
            </p:oleObj>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2"/>
          <p:cNvGraphicFramePr>
            <a:graphicFrameLocks/>
          </p:cNvGraphicFramePr>
          <p:nvPr/>
        </p:nvGraphicFramePr>
        <p:xfrm>
          <a:off x="3429000" y="2743200"/>
          <a:ext cx="2176463" cy="1795463"/>
        </p:xfrm>
        <a:graphic>
          <a:graphicData uri="http://schemas.openxmlformats.org/presentationml/2006/ole">
            <p:oleObj spid="_x0000_s26626" name="Microsoft ClipArt Gallery" r:id="rId4" imgW="715459" imgH="715459" progId="MS_ClipArt_Gallery">
              <p:embed/>
            </p:oleObj>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a:xfrm>
            <a:off x="762000" y="457200"/>
            <a:ext cx="7772400" cy="5791200"/>
          </a:xfrm>
          <a:noFill/>
          <a:ln/>
        </p:spPr>
        <p:txBody>
          <a:bodyPr/>
          <a:lstStyle/>
          <a:p>
            <a:pPr>
              <a:buClrTx/>
              <a:buFont typeface="Monotype Sorts" charset="2"/>
              <a:buNone/>
            </a:pPr>
            <a:r>
              <a:rPr lang="en-US" dirty="0"/>
              <a:t>The head goose--the leader of the V--</a:t>
            </a:r>
          </a:p>
          <a:p>
            <a:pPr>
              <a:buClrTx/>
              <a:buFont typeface="Monotype Sorts" charset="2"/>
              <a:buNone/>
            </a:pPr>
            <a:r>
              <a:rPr lang="en-US" dirty="0"/>
              <a:t>suddenly veered out, leaving a vacancy</a:t>
            </a:r>
          </a:p>
          <a:p>
            <a:pPr>
              <a:buClrTx/>
              <a:buFont typeface="Monotype Sorts" charset="2"/>
              <a:buNone/>
            </a:pPr>
            <a:r>
              <a:rPr lang="en-US" dirty="0"/>
              <a:t>which was promptly filled by the bird behind.</a:t>
            </a:r>
          </a:p>
          <a:p>
            <a:pPr>
              <a:buClrTx/>
              <a:buFont typeface="Monotype Sorts" charset="2"/>
              <a:buNone/>
            </a:pPr>
            <a:r>
              <a:rPr lang="en-US" dirty="0"/>
              <a:t>The former leader then flew </a:t>
            </a:r>
            <a:r>
              <a:rPr lang="en-US" dirty="0" smtClean="0"/>
              <a:t>alongside</a:t>
            </a:r>
            <a:endParaRPr lang="en-US" dirty="0"/>
          </a:p>
          <a:p>
            <a:pPr>
              <a:buClrTx/>
              <a:buFont typeface="Monotype Sorts" charset="2"/>
              <a:buNone/>
            </a:pPr>
            <a:r>
              <a:rPr lang="en-US" dirty="0"/>
              <a:t>the formation continued growing wide--</a:t>
            </a:r>
          </a:p>
          <a:p>
            <a:pPr>
              <a:buClrTx/>
              <a:buFont typeface="Monotype Sorts" charset="2"/>
              <a:buNone/>
            </a:pPr>
            <a:r>
              <a:rPr lang="en-US" dirty="0"/>
              <a:t>and he found a place at the back of the line.</a:t>
            </a:r>
          </a:p>
          <a:p>
            <a:pPr>
              <a:buClrTx/>
              <a:buFont typeface="Monotype Sorts" charset="2"/>
              <a:buNone/>
            </a:pPr>
            <a:endParaRPr lang="en-US" dirty="0"/>
          </a:p>
          <a:p>
            <a:pPr>
              <a:buClrTx/>
              <a:buFont typeface="Monotype Sorts" charset="2"/>
              <a:buNone/>
            </a:pPr>
            <a:r>
              <a:rPr lang="en-US" dirty="0"/>
              <a:t>They never missed a beat!</a:t>
            </a:r>
          </a:p>
          <a:p>
            <a:pPr>
              <a:buClrTx/>
              <a:buFont typeface="Monotype Sorts" charset="2"/>
              <a:buNone/>
            </a:pPr>
            <a:endParaRPr lang="en-US" dirty="0"/>
          </a:p>
          <a:p>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idx="1"/>
          </p:nvPr>
        </p:nvSpPr>
        <p:spPr>
          <a:xfrm>
            <a:off x="685800" y="685800"/>
            <a:ext cx="7772400" cy="5257800"/>
          </a:xfrm>
          <a:noFill/>
          <a:ln/>
        </p:spPr>
        <p:txBody>
          <a:bodyPr/>
          <a:lstStyle/>
          <a:p>
            <a:pPr>
              <a:buClrTx/>
              <a:buFont typeface="Monotype Sorts" charset="2"/>
              <a:buNone/>
            </a:pPr>
            <a:r>
              <a:rPr lang="en-US"/>
              <a:t>So that’s how I found out how the goose can fly</a:t>
            </a:r>
          </a:p>
          <a:p>
            <a:pPr>
              <a:buClrTx/>
              <a:buFont typeface="Monotype Sorts" charset="2"/>
              <a:buNone/>
            </a:pPr>
            <a:r>
              <a:rPr lang="en-US"/>
              <a:t>from way up North to way down South</a:t>
            </a:r>
          </a:p>
          <a:p>
            <a:pPr>
              <a:buClrTx/>
              <a:buFont typeface="Monotype Sorts" charset="2"/>
              <a:buNone/>
            </a:pPr>
            <a:r>
              <a:rPr lang="en-US"/>
              <a:t>and back again.</a:t>
            </a:r>
          </a:p>
          <a:p>
            <a:pPr>
              <a:buClrTx/>
              <a:buFont typeface="Monotype Sorts" charset="2"/>
              <a:buNone/>
            </a:pPr>
            <a:endParaRPr lang="en-US"/>
          </a:p>
          <a:p>
            <a:pPr>
              <a:buClrTx/>
              <a:buFont typeface="Monotype Sorts" charset="2"/>
              <a:buNone/>
            </a:pPr>
            <a:r>
              <a:rPr lang="en-US"/>
              <a:t>But he cannot do it alone you see.</a:t>
            </a:r>
          </a:p>
          <a:p>
            <a:pPr>
              <a:buClrTx/>
              <a:buFont typeface="Monotype Sorts" charset="2"/>
              <a:buNone/>
            </a:pPr>
            <a:r>
              <a:rPr lang="en-US"/>
              <a:t>It’s something he can only do in Community.</a:t>
            </a:r>
          </a:p>
          <a:p>
            <a:pPr>
              <a:buClrTx/>
              <a:buFont typeface="Monotype Sorts" charset="2"/>
              <a:buNone/>
            </a:pPr>
            <a:endParaRPr lang="en-US"/>
          </a:p>
          <a:p>
            <a:pPr>
              <a:buClrTx/>
              <a:buFont typeface="Monotype Sorts" charset="2"/>
              <a:buNone/>
            </a:pPr>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idx="1"/>
          </p:nvPr>
        </p:nvSpPr>
        <p:spPr>
          <a:xfrm>
            <a:off x="685800" y="533400"/>
            <a:ext cx="7772400" cy="5562600"/>
          </a:xfrm>
          <a:noFill/>
          <a:ln/>
        </p:spPr>
        <p:txBody>
          <a:bodyPr/>
          <a:lstStyle/>
          <a:p>
            <a:pPr>
              <a:buClrTx/>
              <a:buFont typeface="Monotype Sorts" charset="2"/>
              <a:buNone/>
            </a:pPr>
            <a:r>
              <a:rPr lang="en-US"/>
              <a:t>These days it’s a popular notion,</a:t>
            </a:r>
          </a:p>
          <a:p>
            <a:pPr>
              <a:buClrTx/>
              <a:buFont typeface="Monotype Sorts" charset="2"/>
              <a:buNone/>
            </a:pPr>
            <a:r>
              <a:rPr lang="en-US"/>
              <a:t>and people swell with emotion and pride</a:t>
            </a:r>
          </a:p>
          <a:p>
            <a:pPr>
              <a:buClrTx/>
              <a:buFont typeface="Monotype Sorts" charset="2"/>
              <a:buNone/>
            </a:pPr>
            <a:r>
              <a:rPr lang="en-US"/>
              <a:t>to think of themselves on the eagle’s side,</a:t>
            </a:r>
          </a:p>
          <a:p>
            <a:pPr>
              <a:buClrTx/>
              <a:buFont typeface="Monotype Sorts" charset="2"/>
              <a:buNone/>
            </a:pPr>
            <a:r>
              <a:rPr lang="en-US"/>
              <a:t>			Solitary</a:t>
            </a:r>
          </a:p>
          <a:p>
            <a:pPr>
              <a:buClrTx/>
              <a:buFont typeface="Monotype Sorts" charset="2"/>
              <a:buNone/>
            </a:pPr>
            <a:r>
              <a:rPr lang="en-US"/>
              <a:t>				        Self Sufficient</a:t>
            </a:r>
          </a:p>
          <a:p>
            <a:pPr>
              <a:buClrTx/>
              <a:buFont typeface="Monotype Sorts" charset="2"/>
              <a:buNone/>
            </a:pPr>
            <a:r>
              <a:rPr lang="en-US"/>
              <a:t>							   Strong</a:t>
            </a:r>
          </a:p>
          <a:p>
            <a:pPr>
              <a:buClrTx/>
              <a:buFont typeface="Monotype Sorts" charset="2"/>
              <a:buNone/>
            </a:pPr>
            <a:r>
              <a:rPr lang="en-US"/>
              <a:t>But,</a:t>
            </a:r>
          </a:p>
          <a:p>
            <a:pPr>
              <a:buClrTx/>
              <a:buFont typeface="Monotype Sorts" charset="2"/>
              <a:buNone/>
            </a:pPr>
            <a:r>
              <a:rPr lang="en-US"/>
              <a:t>We are what we are, that’s something we cannot choose.</a:t>
            </a:r>
          </a:p>
          <a:p>
            <a:pPr>
              <a:buClrTx/>
              <a:buFont typeface="Monotype Sorts" charset="2"/>
              <a:buNone/>
            </a:pPr>
            <a:endParaRPr lang="en-US"/>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idx="1"/>
          </p:nvPr>
        </p:nvSpPr>
        <p:spPr>
          <a:noFill/>
          <a:ln/>
        </p:spPr>
        <p:txBody>
          <a:bodyPr/>
          <a:lstStyle/>
          <a:p>
            <a:pPr>
              <a:buClrTx/>
              <a:buFont typeface="Monotype Sorts" charset="2"/>
              <a:buNone/>
            </a:pPr>
            <a:r>
              <a:rPr lang="en-US"/>
              <a:t>And though many would wish to be seen as the eagle,</a:t>
            </a:r>
          </a:p>
          <a:p>
            <a:pPr>
              <a:buClrTx/>
              <a:buFont typeface="Monotype Sorts" charset="2"/>
              <a:buNone/>
            </a:pPr>
            <a:r>
              <a:rPr lang="en-US"/>
              <a:t>I think God made us more like the goose.</a:t>
            </a:r>
          </a:p>
        </p:txBody>
      </p:sp>
      <p:graphicFrame>
        <p:nvGraphicFramePr>
          <p:cNvPr id="25603" name="Object 3"/>
          <p:cNvGraphicFramePr>
            <a:graphicFrameLocks/>
          </p:cNvGraphicFramePr>
          <p:nvPr/>
        </p:nvGraphicFramePr>
        <p:xfrm>
          <a:off x="3810000" y="4876800"/>
          <a:ext cx="1219200" cy="1033463"/>
        </p:xfrm>
        <a:graphic>
          <a:graphicData uri="http://schemas.openxmlformats.org/presentationml/2006/ole">
            <p:oleObj spid="_x0000_s25603" name="Microsoft ClipArt Gallery" r:id="rId4" imgW="715459" imgH="715459" progId="MS_ClipArt_Gallery">
              <p:embed/>
            </p:oleObj>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914400"/>
            <a:ext cx="7772400" cy="685800"/>
          </a:xfrm>
          <a:noFill/>
          <a:ln/>
        </p:spPr>
        <p:txBody>
          <a:bodyPr/>
          <a:lstStyle/>
          <a:p>
            <a:r>
              <a:rPr lang="en-US"/>
              <a:t>THE GOOSE STORY</a:t>
            </a:r>
          </a:p>
        </p:txBody>
      </p:sp>
      <p:sp>
        <p:nvSpPr>
          <p:cNvPr id="4099" name="Rectangle 3"/>
          <p:cNvSpPr>
            <a:spLocks noGrp="1" noChangeArrowheads="1"/>
          </p:cNvSpPr>
          <p:nvPr>
            <p:ph type="subTitle" idx="1"/>
          </p:nvPr>
        </p:nvSpPr>
        <p:spPr>
          <a:xfrm>
            <a:off x="1371600" y="1676400"/>
            <a:ext cx="6400800" cy="4495800"/>
          </a:xfrm>
          <a:noFill/>
          <a:ln/>
        </p:spPr>
        <p:txBody>
          <a:bodyPr/>
          <a:lstStyle/>
          <a:p>
            <a:pPr marL="342900" indent="-342900" algn="l"/>
            <a:r>
              <a:rPr lang="en-US" sz="2800" dirty="0"/>
              <a:t>Next fall when you see geese heading south for the winter flying along in a “V” formation, you might be interested in knowing why they fly that way.  It has been learned that as each bird flaps its wings, it </a:t>
            </a:r>
            <a:r>
              <a:rPr lang="en-US" sz="2800" dirty="0">
                <a:hlinkClick r:id="rId3"/>
              </a:rPr>
              <a:t>creates an uplift for the bird immediately following</a:t>
            </a:r>
            <a:r>
              <a:rPr lang="en-US" sz="2800" dirty="0"/>
              <a:t>.  By flying in a “V” formation, the whole flock adds at least 71% greater flying range than if each bird flew on its own.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wipe(left)">
                                      <p:cBhvr>
                                        <p:cTn id="7" dur="500"/>
                                        <p:tgtEl>
                                          <p:spTgt spid="4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subTitle" idx="1"/>
          </p:nvPr>
        </p:nvSpPr>
        <p:spPr>
          <a:xfrm>
            <a:off x="914400" y="457200"/>
            <a:ext cx="6858000" cy="6096000"/>
          </a:xfrm>
          <a:noFill/>
          <a:ln/>
        </p:spPr>
        <p:txBody>
          <a:bodyPr/>
          <a:lstStyle/>
          <a:p>
            <a:pPr marL="342900" indent="-342900" algn="l"/>
            <a:r>
              <a:rPr lang="en-US"/>
              <a:t> </a:t>
            </a:r>
            <a:r>
              <a:rPr lang="en-US" sz="2800" b="1">
                <a:solidFill>
                  <a:schemeClr val="tx2"/>
                </a:solidFill>
              </a:rPr>
              <a:t>People who share common direction and sense of community can get where they are traveling on the thrust of one another</a:t>
            </a:r>
            <a:r>
              <a:rPr lang="en-US" sz="2800">
                <a:solidFill>
                  <a:schemeClr val="tx2"/>
                </a:solidFill>
              </a:rPr>
              <a:t>.</a:t>
            </a:r>
            <a:r>
              <a:rPr lang="en-US">
                <a:solidFill>
                  <a:schemeClr val="tx2"/>
                </a:solidFill>
              </a:rPr>
              <a:t> </a:t>
            </a:r>
            <a:r>
              <a:rPr lang="en-US" sz="2800"/>
              <a:t>Whenever a goose falls out of formation, it suddenly feels a drag and resistance of trying to go it alone, and quickly gets into formation to take advantage of the lifting power of the bird immediately in from.</a:t>
            </a:r>
            <a:r>
              <a:rPr lang="en-US" sz="2800" b="1">
                <a:solidFill>
                  <a:schemeClr val="tx2"/>
                </a:solidFill>
              </a:rPr>
              <a:t>  If we have as much sense as a goose, we will stay in formation with those who are headed the same way we are going.</a:t>
            </a:r>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randombar(horizontal)">
                                      <p:cBhvr>
                                        <p:cTn id="7" dur="500"/>
                                        <p:tgtEl>
                                          <p:spTgt spid="51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subTitle" idx="1"/>
          </p:nvPr>
        </p:nvSpPr>
        <p:spPr>
          <a:xfrm>
            <a:off x="1066800" y="609600"/>
            <a:ext cx="6705600" cy="5715000"/>
          </a:xfrm>
          <a:noFill/>
          <a:ln/>
        </p:spPr>
        <p:txBody>
          <a:bodyPr/>
          <a:lstStyle/>
          <a:p>
            <a:pPr marL="342900" indent="-342900" algn="l"/>
            <a:r>
              <a:rPr lang="en-US" sz="2800"/>
              <a:t>When the lead goose gets tired, he rotates back in the wing and another goose flies to point.  </a:t>
            </a:r>
            <a:r>
              <a:rPr lang="en-US" sz="2800" b="1">
                <a:solidFill>
                  <a:schemeClr val="tx2"/>
                </a:solidFill>
              </a:rPr>
              <a:t>It pays to take turns doing hard jobs.</a:t>
            </a:r>
          </a:p>
          <a:p>
            <a:pPr marL="342900" indent="-342900" algn="l"/>
            <a:r>
              <a:rPr lang="en-US" sz="2800"/>
              <a:t>The geese honk from behind to encourage those up front to keep up their speed.. </a:t>
            </a:r>
            <a:r>
              <a:rPr lang="en-US" sz="2800" b="1">
                <a:solidFill>
                  <a:schemeClr val="tx2"/>
                </a:solidFill>
              </a:rPr>
              <a:t>An encouraging word goes a long way</a:t>
            </a:r>
            <a:endParaRPr lang="en-US" sz="2800"/>
          </a:p>
          <a:p>
            <a:pPr marL="342900" indent="-342900" algn="l"/>
            <a:r>
              <a:rPr lang="en-US" sz="2800"/>
              <a:t>Finally, when a goose gets sick, or is wounded by a gun shot and falls out, two geese fall out of formation and follow him down to help and protect him.</a:t>
            </a: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strips(downRight)">
                                      <p:cBhvr>
                                        <p:cTn id="7" dur="500"/>
                                        <p:tgtEl>
                                          <p:spTgt spid="61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146">
                                            <p:txEl>
                                              <p:pRg st="1" end="1"/>
                                            </p:txEl>
                                          </p:spTgt>
                                        </p:tgtEl>
                                        <p:attrNameLst>
                                          <p:attrName>style.visibility</p:attrName>
                                        </p:attrNameLst>
                                      </p:cBhvr>
                                      <p:to>
                                        <p:strVal val="visible"/>
                                      </p:to>
                                    </p:set>
                                    <p:animEffect transition="in" filter="strips(downRight)">
                                      <p:cBhvr>
                                        <p:cTn id="12" dur="500"/>
                                        <p:tgtEl>
                                          <p:spTgt spid="61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146">
                                            <p:txEl>
                                              <p:pRg st="2" end="2"/>
                                            </p:txEl>
                                          </p:spTgt>
                                        </p:tgtEl>
                                        <p:attrNameLst>
                                          <p:attrName>style.visibility</p:attrName>
                                        </p:attrNameLst>
                                      </p:cBhvr>
                                      <p:to>
                                        <p:strVal val="visible"/>
                                      </p:to>
                                    </p:set>
                                    <p:animEffect transition="in" filter="strips(downRight)">
                                      <p:cBhvr>
                                        <p:cTn id="17" dur="500"/>
                                        <p:tgtEl>
                                          <p:spTgt spid="61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Lst>
  </p:timing>
</p:sld>
</file>

<file path=ppt/theme/theme1.xml><?xml version="1.0" encoding="utf-8"?>
<a:theme xmlns:a="http://schemas.openxmlformats.org/drawingml/2006/main" name="bluegrnb">
  <a:themeElements>
    <a:clrScheme name="">
      <a:dk1>
        <a:srgbClr val="00279F"/>
      </a:dk1>
      <a:lt1>
        <a:srgbClr val="C8FEC8"/>
      </a:lt1>
      <a:dk2>
        <a:srgbClr val="063DE8"/>
      </a:dk2>
      <a:lt2>
        <a:srgbClr val="FAFD00"/>
      </a:lt2>
      <a:accent1>
        <a:srgbClr val="618FFD"/>
      </a:accent1>
      <a:accent2>
        <a:srgbClr val="00AE00"/>
      </a:accent2>
      <a:accent3>
        <a:srgbClr val="AAAFF2"/>
      </a:accent3>
      <a:accent4>
        <a:srgbClr val="AAD9AA"/>
      </a:accent4>
      <a:accent5>
        <a:srgbClr val="B7C6FE"/>
      </a:accent5>
      <a:accent6>
        <a:srgbClr val="009D00"/>
      </a:accent6>
      <a:hlink>
        <a:srgbClr val="B3B900"/>
      </a:hlink>
      <a:folHlink>
        <a:srgbClr val="3365FB"/>
      </a:folHlink>
    </a:clrScheme>
    <a:fontScheme name="bluegrnb">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uegrnb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grnb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grnb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grnb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grnb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grnb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grnb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grnb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grnb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grnb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grnb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grnb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c:\msoffice\powerpnt\template\bwovrhd\bluegrnb.ppt</Template>
  <TotalTime>141</TotalTime>
  <Words>884</Words>
  <Application>Microsoft Office PowerPoint</Application>
  <PresentationFormat>On-screen Show (4:3)</PresentationFormat>
  <Paragraphs>114</Paragraphs>
  <Slides>24</Slides>
  <Notes>24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0" baseType="lpstr">
      <vt:lpstr>Arial</vt:lpstr>
      <vt:lpstr>Times New Roman</vt:lpstr>
      <vt:lpstr>Monotype Sorts</vt:lpstr>
      <vt:lpstr>bluegrnb</vt:lpstr>
      <vt:lpstr>Microsoft ClipArt Gallery</vt:lpstr>
      <vt:lpstr>Microsoft Word Document</vt:lpstr>
      <vt:lpstr> WHY EFFECTIVE TEACHERS PROMOTE COMMUNITY  IN THEIR 21st CENTURY CLASSROOMS</vt:lpstr>
      <vt:lpstr>Slide 2</vt:lpstr>
      <vt:lpstr>Slide 3</vt:lpstr>
      <vt:lpstr>Slide 4</vt:lpstr>
      <vt:lpstr>Slide 5</vt:lpstr>
      <vt:lpstr>Slide 6</vt:lpstr>
      <vt:lpstr>THE GOOSE STORY</vt:lpstr>
      <vt:lpstr>Slide 8</vt:lpstr>
      <vt:lpstr>Slide 9</vt:lpstr>
      <vt:lpstr>Slide 10</vt:lpstr>
      <vt:lpstr>WHY IS A POSITIVE LEARNING COMMUNITY IMPORTANT?</vt:lpstr>
      <vt:lpstr>HOW DO YOU BEGIN TO BUILD COMMUNITY?</vt:lpstr>
      <vt:lpstr>HOW DO YOU SUSTAIN AND “NORM” POSITIVE CLIMATE IN YOUR CLASSROOM?</vt:lpstr>
      <vt:lpstr> T-CHART ATTENTIVE LISTENING </vt:lpstr>
      <vt:lpstr>T-CHART ON TEAM BUILDING</vt:lpstr>
      <vt:lpstr>SOCIAL SKILLS WE NEED TO TEACH IN COOPERATIVE LEARNING</vt:lpstr>
      <vt:lpstr>FORMATION OF GROUPS</vt:lpstr>
      <vt:lpstr>SUPPORT</vt:lpstr>
      <vt:lpstr>SUPPORT</vt:lpstr>
      <vt:lpstr>COMMUNICATION</vt:lpstr>
      <vt:lpstr>CONFLICT RESOLUTION</vt:lpstr>
      <vt:lpstr>CONFLICT RESOLUTION</vt:lpstr>
      <vt:lpstr>ASSESS YOUR GROUP</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PROMOTE COOPERATIVE LEARNING</dc:title>
  <dc:subject>BRIEF PRESENTATION</dc:subject>
  <dc:creator>Susan Belgrad</dc:creator>
  <cp:lastModifiedBy>Susan Belgrad</cp:lastModifiedBy>
  <cp:revision>7</cp:revision>
  <dcterms:created xsi:type="dcterms:W3CDTF">1997-05-28T04:02:30Z</dcterms:created>
  <dcterms:modified xsi:type="dcterms:W3CDTF">2018-02-08T21:41:56Z</dcterms:modified>
</cp:coreProperties>
</file>