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obster" panose="020B0604020202020204" charset="0"/>
      <p:regular r:id="rId9"/>
    </p:embeddedFont>
    <p:embeddedFont>
      <p:font typeface="Pacifico" panose="020B0604020202020204" charset="0"/>
      <p:regular r:id="rId10"/>
    </p:embeddedFon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Roboto Slab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3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8cc9590f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8cc9590f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7ae9a3d9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7ae9a3d9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9fd08668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9fd08668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8cc9590f0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8cc9590f0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8cc9590f0_3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8cc9590f0_3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530075" y="616025"/>
            <a:ext cx="5933700" cy="23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acifico"/>
                <a:ea typeface="Pacifico"/>
                <a:cs typeface="Pacifico"/>
                <a:sym typeface="Pacifico"/>
              </a:rPr>
              <a:t>The Whole Child: Challenged</a:t>
            </a:r>
            <a:r>
              <a:rPr lang="en" sz="7100"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71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acifico"/>
                <a:ea typeface="Pacifico"/>
                <a:cs typeface="Pacifico"/>
                <a:sym typeface="Pacifico"/>
              </a:rPr>
              <a:t>By: Breanna Higgins, Jacqueline Hernandez, Gracie Osorio, Rocio Uribe</a:t>
            </a:r>
            <a:endParaRPr sz="26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 flipH="1">
            <a:off x="46150" y="716275"/>
            <a:ext cx="3184800" cy="1605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80%+ of Americans believe that high school graduates </a:t>
            </a: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should be college/career ready</a:t>
            </a:r>
            <a:endParaRPr sz="2100" b="1"/>
          </a:p>
        </p:txBody>
      </p:sp>
      <p:sp>
        <p:nvSpPr>
          <p:cNvPr id="70" name="Google Shape;70;p14"/>
          <p:cNvSpPr/>
          <p:nvPr/>
        </p:nvSpPr>
        <p:spPr>
          <a:xfrm>
            <a:off x="46150" y="2621295"/>
            <a:ext cx="2271600" cy="855600"/>
          </a:xfrm>
          <a:prstGeom prst="roundRect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Less than 50%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believe they actually are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1"/>
          </a:p>
        </p:txBody>
      </p:sp>
      <p:sp>
        <p:nvSpPr>
          <p:cNvPr id="71" name="Google Shape;71;p14"/>
          <p:cNvSpPr/>
          <p:nvPr/>
        </p:nvSpPr>
        <p:spPr>
          <a:xfrm>
            <a:off x="46150" y="3645175"/>
            <a:ext cx="3039900" cy="1325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23% of high school graduates who take the Armed Forces Qualification test </a:t>
            </a: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fail to earn a satisfactory score</a:t>
            </a:r>
            <a:endParaRPr sz="2000" b="1"/>
          </a:p>
        </p:txBody>
      </p:sp>
      <p:cxnSp>
        <p:nvCxnSpPr>
          <p:cNvPr id="72" name="Google Shape;72;p14"/>
          <p:cNvCxnSpPr>
            <a:stCxn id="70" idx="0"/>
            <a:endCxn id="69" idx="2"/>
          </p:cNvCxnSpPr>
          <p:nvPr/>
        </p:nvCxnSpPr>
        <p:spPr>
          <a:xfrm rot="-5400000">
            <a:off x="1260250" y="2242995"/>
            <a:ext cx="300000" cy="456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4"/>
          <p:cNvCxnSpPr>
            <a:stCxn id="71" idx="0"/>
            <a:endCxn id="70" idx="2"/>
          </p:cNvCxnSpPr>
          <p:nvPr/>
        </p:nvCxnSpPr>
        <p:spPr>
          <a:xfrm rot="5400000" flipH="1">
            <a:off x="1289950" y="3369025"/>
            <a:ext cx="168300" cy="3840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14"/>
          <p:cNvSpPr/>
          <p:nvPr/>
        </p:nvSpPr>
        <p:spPr>
          <a:xfrm flipH="1">
            <a:off x="6602850" y="1698175"/>
            <a:ext cx="2526900" cy="1325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29% of students at public college </a:t>
            </a: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are enrolled in </a:t>
            </a:r>
            <a:r>
              <a:rPr lang="en" sz="1700" b="1" i="1">
                <a:latin typeface="Roboto"/>
                <a:ea typeface="Roboto"/>
                <a:cs typeface="Roboto"/>
                <a:sym typeface="Roboto"/>
              </a:rPr>
              <a:t>remedial</a:t>
            </a: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 classes</a:t>
            </a:r>
            <a:endParaRPr sz="1700" b="1">
              <a:solidFill>
                <a:srgbClr val="FFFFFF"/>
              </a:solidFill>
            </a:endParaRPr>
          </a:p>
        </p:txBody>
      </p:sp>
      <p:cxnSp>
        <p:nvCxnSpPr>
          <p:cNvPr id="75" name="Google Shape;75;p14"/>
          <p:cNvCxnSpPr>
            <a:stCxn id="76" idx="0"/>
            <a:endCxn id="74" idx="2"/>
          </p:cNvCxnSpPr>
          <p:nvPr/>
        </p:nvCxnSpPr>
        <p:spPr>
          <a:xfrm rot="-5400000">
            <a:off x="7595250" y="3280225"/>
            <a:ext cx="527700" cy="1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4"/>
          <p:cNvSpPr/>
          <p:nvPr/>
        </p:nvSpPr>
        <p:spPr>
          <a:xfrm>
            <a:off x="6559800" y="3551275"/>
            <a:ext cx="2584200" cy="1513200"/>
          </a:xfrm>
          <a:prstGeom prst="roundRect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In 2008, 4 out of 5 </a:t>
            </a:r>
            <a:r>
              <a:rPr lang="en" sz="1700" i="1">
                <a:latin typeface="Roboto"/>
                <a:ea typeface="Roboto"/>
                <a:cs typeface="Roboto"/>
                <a:sym typeface="Roboto"/>
              </a:rPr>
              <a:t>remedial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 students </a:t>
            </a: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had a high school GPA of 3.0 or above</a:t>
            </a:r>
            <a:endParaRPr sz="2100" b="1"/>
          </a:p>
        </p:txBody>
      </p:sp>
      <p:sp>
        <p:nvSpPr>
          <p:cNvPr id="77" name="Google Shape;77;p14"/>
          <p:cNvSpPr/>
          <p:nvPr/>
        </p:nvSpPr>
        <p:spPr>
          <a:xfrm flipH="1">
            <a:off x="3080525" y="1588050"/>
            <a:ext cx="3330000" cy="1967400"/>
          </a:xfrm>
          <a:prstGeom prst="roundRect">
            <a:avLst>
              <a:gd name="adj" fmla="val 50000"/>
            </a:avLst>
          </a:prstGeom>
          <a:solidFill>
            <a:srgbClr val="DD7E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50% of high school students who had considered dropping out have </a:t>
            </a:r>
            <a:r>
              <a:rPr lang="en" sz="1500" b="1">
                <a:latin typeface="Roboto"/>
                <a:ea typeface="Roboto"/>
                <a:cs typeface="Roboto"/>
                <a:sym typeface="Roboto"/>
              </a:rPr>
              <a:t>claimed that they were not challenged in most of their classes</a:t>
            </a:r>
            <a:endParaRPr sz="1900" b="1"/>
          </a:p>
        </p:txBody>
      </p:sp>
      <p:sp>
        <p:nvSpPr>
          <p:cNvPr id="78" name="Google Shape;78;p14"/>
          <p:cNvSpPr txBox="1"/>
          <p:nvPr/>
        </p:nvSpPr>
        <p:spPr>
          <a:xfrm>
            <a:off x="2317750" y="40500"/>
            <a:ext cx="55224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Drawing Connections with Data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Must Be Challenged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need to develop skills to succeed in post-secondary education and the workplace. These skills can be developed by curriculum that challenges students to work harder as the investigate a wide range of real- world subjects. These skills include: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level thinking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Solving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Knowledge of the world and its people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Challenge Students: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 technology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Incorporate public speaking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 prior knowledge (KWL chart, discussions)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choice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Offer a range of texts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Ask deeper questions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Encourage divergent thinking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Encourage goal setting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Self-Assessment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2" y="18700"/>
            <a:ext cx="3929399" cy="51060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4249825" y="1438900"/>
            <a:ext cx="4641600" cy="1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When students are academically challenged they will be prepared for success in postsecondary education and in the workplace.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chart gives some examples of what schools and educators can do to challenge students attending the school.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Making the Case. (n.d.). Retrieved from </a:t>
            </a:r>
            <a:endParaRPr sz="120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http://www.wholechildeducation.org/take-action/making-the-case/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On-screen Show (16:9)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Times New Roman</vt:lpstr>
      <vt:lpstr>Pacifico</vt:lpstr>
      <vt:lpstr>Lobster</vt:lpstr>
      <vt:lpstr>Roboto Slab</vt:lpstr>
      <vt:lpstr>Roboto</vt:lpstr>
      <vt:lpstr>Marina</vt:lpstr>
      <vt:lpstr>The Whole Child: Challenged </vt:lpstr>
      <vt:lpstr>PowerPoint Presentation</vt:lpstr>
      <vt:lpstr>Students Must Be Challenged</vt:lpstr>
      <vt:lpstr>Ways to Challenge Students:</vt:lpstr>
      <vt:lpstr>PowerPoint Presentation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Whole Child: Challenged </dc:title>
  <dc:creator>Susan</dc:creator>
  <cp:lastModifiedBy>Belgrad, Susan F</cp:lastModifiedBy>
  <cp:revision>1</cp:revision>
  <dcterms:modified xsi:type="dcterms:W3CDTF">2020-09-27T17:08:54Z</dcterms:modified>
</cp:coreProperties>
</file>