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68" r:id="rId18"/>
    <p:sldId id="273" r:id="rId19"/>
    <p:sldId id="275" r:id="rId20"/>
    <p:sldId id="274" r:id="rId21"/>
    <p:sldId id="272" r:id="rId22"/>
    <p:sldId id="276" r:id="rId23"/>
    <p:sldId id="277" r:id="rId24"/>
    <p:sldId id="278" r:id="rId25"/>
    <p:sldId id="279" r:id="rId26"/>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209DC4D6-251A-4E32-9F58-5EF63A864BC7}" type="datetimeFigureOut">
              <a:rPr lang="en-US" smtClean="0"/>
              <a:pPr/>
              <a:t>10/18/2012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8457CA08-D0DF-4B92-803D-2F678DDCE25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E1E7E57-1F10-4268-99D2-CEDBAC6DAB5A}" type="datetimeFigureOut">
              <a:rPr lang="en-US" smtClean="0"/>
              <a:pPr/>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2386A3-2E31-4C9B-B0BE-45709ADB98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discretionary, DACA can be terminated at any time at the agency’s discretion or renewed by the agency. A</a:t>
            </a:r>
            <a:r>
              <a:rPr lang="en-US" baseline="0" dirty="0" smtClean="0"/>
              <a:t> change in policy or administration can affect DACA. </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Use multiple</a:t>
            </a:r>
            <a:r>
              <a:rPr lang="en-US" baseline="0" dirty="0" smtClean="0"/>
              <a:t> points, if necessary.</a:t>
            </a:r>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Use brief bullets and discuss</a:t>
            </a:r>
            <a:r>
              <a:rPr lang="en-US" baseline="0" dirty="0" smtClean="0"/>
              <a:t> details verbally.</a:t>
            </a:r>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1380BBE4-A772-4E54-A520-61D230964117}" type="datetime1">
              <a:rPr lang="en-US" smtClean="0"/>
              <a:pPr/>
              <a:t>10/18/2012</a:t>
            </a:fld>
            <a:endParaRPr lang="en-US"/>
          </a:p>
        </p:txBody>
      </p:sp>
      <p:sp>
        <p:nvSpPr>
          <p:cNvPr id="20" name="Footer Placeholder 19"/>
          <p:cNvSpPr>
            <a:spLocks noGrp="1"/>
          </p:cNvSpPr>
          <p:nvPr>
            <p:ph type="ftr" sz="quarter" idx="11"/>
          </p:nvPr>
        </p:nvSpPr>
        <p:spPr/>
        <p:txBody>
          <a:bodyPr/>
          <a:lstStyle>
            <a:extLst/>
          </a:lstStyle>
          <a:p>
            <a:r>
              <a:rPr lang="en-US" smtClean="0"/>
              <a:t>www.vb-lawfirm.com</a:t>
            </a:r>
            <a:endParaRPr lang="en-US"/>
          </a:p>
        </p:txBody>
      </p:sp>
      <p:sp>
        <p:nvSpPr>
          <p:cNvPr id="10" name="Slide Number Placeholder 9"/>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617540FF-E499-44FD-9C98-9FA317B51A5F}" type="datetime1">
              <a:rPr lang="en-US" smtClean="0"/>
              <a:pPr/>
              <a:t>10/18/2012</a:t>
            </a:fld>
            <a:endParaRPr lang="en-US"/>
          </a:p>
        </p:txBody>
      </p:sp>
      <p:sp>
        <p:nvSpPr>
          <p:cNvPr id="5" name="Footer Placeholder 4"/>
          <p:cNvSpPr>
            <a:spLocks noGrp="1"/>
          </p:cNvSpPr>
          <p:nvPr>
            <p:ph type="ftr" sz="quarter" idx="11"/>
          </p:nvPr>
        </p:nvSpPr>
        <p:spPr/>
        <p:txBody>
          <a:bodyPr/>
          <a:lstStyle>
            <a:extLst/>
          </a:lstStyle>
          <a:p>
            <a:r>
              <a:rPr lang="en-US" smtClean="0"/>
              <a:t>www.vb-lawfirm.com</a:t>
            </a:r>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7D5682EE-FFAC-4CE1-8937-9329E4E05A88}" type="datetime1">
              <a:rPr lang="en-US" smtClean="0"/>
              <a:pPr/>
              <a:t>10/18/2012</a:t>
            </a:fld>
            <a:endParaRPr lang="en-US"/>
          </a:p>
        </p:txBody>
      </p:sp>
      <p:sp>
        <p:nvSpPr>
          <p:cNvPr id="5" name="Footer Placeholder 4"/>
          <p:cNvSpPr>
            <a:spLocks noGrp="1"/>
          </p:cNvSpPr>
          <p:nvPr>
            <p:ph type="ftr" sz="quarter" idx="11"/>
          </p:nvPr>
        </p:nvSpPr>
        <p:spPr/>
        <p:txBody>
          <a:bodyPr/>
          <a:lstStyle>
            <a:extLst/>
          </a:lstStyle>
          <a:p>
            <a:r>
              <a:rPr lang="en-US" smtClean="0"/>
              <a:t>www.vb-lawfirm.com</a:t>
            </a:r>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A85DABB3-EFF2-4B5D-B743-92E9AC3F52E6}" type="datetime1">
              <a:rPr lang="en-US" smtClean="0"/>
              <a:pPr/>
              <a:t>10/18/2012</a:t>
            </a:fld>
            <a:endParaRPr lang="en-US"/>
          </a:p>
        </p:txBody>
      </p:sp>
      <p:sp>
        <p:nvSpPr>
          <p:cNvPr id="5" name="Footer Placeholder 4"/>
          <p:cNvSpPr>
            <a:spLocks noGrp="1"/>
          </p:cNvSpPr>
          <p:nvPr>
            <p:ph type="ftr" sz="quarter" idx="11"/>
          </p:nvPr>
        </p:nvSpPr>
        <p:spPr/>
        <p:txBody>
          <a:bodyPr/>
          <a:lstStyle>
            <a:extLst/>
          </a:lstStyle>
          <a:p>
            <a:r>
              <a:rPr lang="en-US" smtClean="0"/>
              <a:t>www.vb-lawfirm.com</a:t>
            </a:r>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42EF337-42CE-44E4-AACD-EEA91A03BB99}" type="datetime1">
              <a:rPr lang="en-US" smtClean="0"/>
              <a:pPr/>
              <a:t>10/18/2012</a:t>
            </a:fld>
            <a:endParaRPr lang="en-US"/>
          </a:p>
        </p:txBody>
      </p:sp>
      <p:sp>
        <p:nvSpPr>
          <p:cNvPr id="5" name="Footer Placeholder 4"/>
          <p:cNvSpPr>
            <a:spLocks noGrp="1"/>
          </p:cNvSpPr>
          <p:nvPr>
            <p:ph type="ftr" sz="quarter" idx="11"/>
          </p:nvPr>
        </p:nvSpPr>
        <p:spPr/>
        <p:txBody>
          <a:bodyPr/>
          <a:lstStyle>
            <a:extLst/>
          </a:lstStyle>
          <a:p>
            <a:r>
              <a:rPr lang="en-US" smtClean="0"/>
              <a:t>www.vb-lawfirm.com</a:t>
            </a:r>
            <a:endParaRPr lang="en-US"/>
          </a:p>
        </p:txBody>
      </p:sp>
      <p:sp>
        <p:nvSpPr>
          <p:cNvPr id="6" name="Slide Number Placeholder 5"/>
          <p:cNvSpPr>
            <a:spLocks noGrp="1"/>
          </p:cNvSpPr>
          <p:nvPr>
            <p:ph type="sldNum" sz="quarter" idx="12"/>
          </p:nvPr>
        </p:nvSpPr>
        <p:spPr/>
        <p:txBody>
          <a:bodyPr/>
          <a:lstStyle>
            <a:extLst/>
          </a:lstStyle>
          <a:p>
            <a:fld id="{A86442B7-F7A6-44F5-A940-BF91B5A1AE3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32713F92-19FB-4BEC-A2B6-9C9DA807C997}" type="datetime1">
              <a:rPr lang="en-US" smtClean="0"/>
              <a:pPr/>
              <a:t>10/18/2012</a:t>
            </a:fld>
            <a:endParaRPr lang="en-US"/>
          </a:p>
        </p:txBody>
      </p:sp>
      <p:sp>
        <p:nvSpPr>
          <p:cNvPr id="6" name="Footer Placeholder 5"/>
          <p:cNvSpPr>
            <a:spLocks noGrp="1"/>
          </p:cNvSpPr>
          <p:nvPr>
            <p:ph type="ftr" sz="quarter" idx="11"/>
          </p:nvPr>
        </p:nvSpPr>
        <p:spPr/>
        <p:txBody>
          <a:bodyPr/>
          <a:lstStyle>
            <a:extLst/>
          </a:lstStyle>
          <a:p>
            <a:r>
              <a:rPr lang="en-US" smtClean="0"/>
              <a:t>www.vb-lawfirm.com</a:t>
            </a:r>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0C08CCA5-197F-4831-90C5-47F77CA4DE28}" type="datetime1">
              <a:rPr lang="en-US" smtClean="0"/>
              <a:pPr/>
              <a:t>10/18/2012</a:t>
            </a:fld>
            <a:endParaRPr lang="en-US"/>
          </a:p>
        </p:txBody>
      </p:sp>
      <p:sp>
        <p:nvSpPr>
          <p:cNvPr id="8" name="Footer Placeholder 7"/>
          <p:cNvSpPr>
            <a:spLocks noGrp="1"/>
          </p:cNvSpPr>
          <p:nvPr>
            <p:ph type="ftr" sz="quarter" idx="11"/>
          </p:nvPr>
        </p:nvSpPr>
        <p:spPr/>
        <p:txBody>
          <a:bodyPr/>
          <a:lstStyle>
            <a:extLst/>
          </a:lstStyle>
          <a:p>
            <a:r>
              <a:rPr lang="en-US" smtClean="0"/>
              <a:t>www.vb-lawfirm.com</a:t>
            </a:r>
            <a:endParaRPr lang="en-US"/>
          </a:p>
        </p:txBody>
      </p:sp>
      <p:sp>
        <p:nvSpPr>
          <p:cNvPr id="9" name="Slide Number Placeholder 8"/>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9DE2E55F-61AA-4CF6-83F1-7DC6EB13CB2E}" type="datetime1">
              <a:rPr lang="en-US" smtClean="0"/>
              <a:pPr/>
              <a:t>10/18/2012</a:t>
            </a:fld>
            <a:endParaRPr lang="en-US"/>
          </a:p>
        </p:txBody>
      </p:sp>
      <p:sp>
        <p:nvSpPr>
          <p:cNvPr id="4" name="Footer Placeholder 3"/>
          <p:cNvSpPr>
            <a:spLocks noGrp="1"/>
          </p:cNvSpPr>
          <p:nvPr>
            <p:ph type="ftr" sz="quarter" idx="11"/>
          </p:nvPr>
        </p:nvSpPr>
        <p:spPr/>
        <p:txBody>
          <a:bodyPr/>
          <a:lstStyle>
            <a:extLst/>
          </a:lstStyle>
          <a:p>
            <a:r>
              <a:rPr lang="en-US" smtClean="0"/>
              <a:t>www.vb-lawfirm.com</a:t>
            </a:r>
            <a:endParaRPr lang="en-US"/>
          </a:p>
        </p:txBody>
      </p:sp>
      <p:sp>
        <p:nvSpPr>
          <p:cNvPr id="5" name="Slide Number Placeholder 4"/>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B484AE68-7606-4070-8D77-92ABFFBFC082}" type="datetime1">
              <a:rPr lang="en-US" smtClean="0"/>
              <a:pPr/>
              <a:t>10/18/2012</a:t>
            </a:fld>
            <a:endParaRPr lang="en-US"/>
          </a:p>
        </p:txBody>
      </p:sp>
      <p:sp>
        <p:nvSpPr>
          <p:cNvPr id="3" name="Footer Placeholder 2"/>
          <p:cNvSpPr>
            <a:spLocks noGrp="1"/>
          </p:cNvSpPr>
          <p:nvPr>
            <p:ph type="ftr" sz="quarter" idx="11"/>
          </p:nvPr>
        </p:nvSpPr>
        <p:spPr/>
        <p:txBody>
          <a:bodyPr/>
          <a:lstStyle>
            <a:extLst/>
          </a:lstStyle>
          <a:p>
            <a:r>
              <a:rPr lang="en-US" smtClean="0"/>
              <a:t>www.vb-lawfirm.com</a:t>
            </a:r>
            <a:endParaRPr lang="en-US"/>
          </a:p>
        </p:txBody>
      </p:sp>
      <p:sp>
        <p:nvSpPr>
          <p:cNvPr id="4" name="Slide Number Placeholder 3"/>
          <p:cNvSpPr>
            <a:spLocks noGrp="1"/>
          </p:cNvSpPr>
          <p:nvPr>
            <p:ph type="sldNum" sz="quarter" idx="12"/>
          </p:nvPr>
        </p:nvSpPr>
        <p:spPr/>
        <p:txBody>
          <a:bodyPr/>
          <a:lstStyle>
            <a:extLst/>
          </a:lstStyle>
          <a:p>
            <a:fld id="{A86442B7-F7A6-44F5-A940-BF91B5A1AE3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DBD5EBC4-A69C-4490-9D41-6AE4FB79724A}" type="datetime1">
              <a:rPr lang="en-US" smtClean="0"/>
              <a:pPr/>
              <a:t>10/18/2012</a:t>
            </a:fld>
            <a:endParaRPr lang="en-US"/>
          </a:p>
        </p:txBody>
      </p:sp>
      <p:sp>
        <p:nvSpPr>
          <p:cNvPr id="6" name="Footer Placeholder 5"/>
          <p:cNvSpPr>
            <a:spLocks noGrp="1"/>
          </p:cNvSpPr>
          <p:nvPr>
            <p:ph type="ftr" sz="quarter" idx="11"/>
          </p:nvPr>
        </p:nvSpPr>
        <p:spPr/>
        <p:txBody>
          <a:bodyPr/>
          <a:lstStyle>
            <a:extLst/>
          </a:lstStyle>
          <a:p>
            <a:r>
              <a:rPr lang="en-US" smtClean="0"/>
              <a:t>www.vb-lawfirm.com</a:t>
            </a:r>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6F2AE5B7-0FBE-461E-9B38-873A7BDB0670}" type="datetime1">
              <a:rPr lang="en-US" smtClean="0"/>
              <a:pPr/>
              <a:t>10/18/2012</a:t>
            </a:fld>
            <a:endParaRPr lang="en-US"/>
          </a:p>
        </p:txBody>
      </p:sp>
      <p:sp>
        <p:nvSpPr>
          <p:cNvPr id="6" name="Footer Placeholder 5"/>
          <p:cNvSpPr>
            <a:spLocks noGrp="1"/>
          </p:cNvSpPr>
          <p:nvPr>
            <p:ph type="ftr" sz="quarter" idx="11"/>
          </p:nvPr>
        </p:nvSpPr>
        <p:spPr/>
        <p:txBody>
          <a:bodyPr/>
          <a:lstStyle>
            <a:extLst/>
          </a:lstStyle>
          <a:p>
            <a:r>
              <a:rPr lang="en-US" smtClean="0"/>
              <a:t>www.vb-lawfirm.com</a:t>
            </a:r>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lang="en-US" noProof="1" smtClean="0"/>
              <a:t>Click to edit Master title style</a:t>
            </a:r>
            <a:endParaRPr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2E458F1B-0661-4C0E-AABD-38640E7C0F9E}" type="datetime1">
              <a:rPr lang="en-US" smtClean="0"/>
              <a:pPr algn="r"/>
              <a:t>10/18/2012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r>
              <a:rPr lang="en-US" sz="1200" smtClean="0">
                <a:solidFill>
                  <a:schemeClr val="bg2">
                    <a:shade val="50000"/>
                  </a:schemeClr>
                </a:solidFill>
                <a:effectLst/>
              </a:rPr>
              <a:t>www.vb-lawfirm.com</a:t>
            </a:r>
            <a:endParaRPr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219200" y="2819400"/>
            <a:ext cx="7711440" cy="1472184"/>
          </a:xfrm>
        </p:spPr>
        <p:txBody>
          <a:bodyPr>
            <a:noAutofit/>
          </a:bodyPr>
          <a:lstStyle/>
          <a:p>
            <a:pPr algn="ctr"/>
            <a:r>
              <a:rPr lang="en-US" sz="4800" b="1" dirty="0" smtClean="0">
                <a:solidFill>
                  <a:schemeClr val="tx1"/>
                </a:solidFill>
              </a:rPr>
              <a:t>DEFERRED ACTION FOR CHILDHOOD ARRIVALS (DACA):  WHAT YOU NEED TO KNOW</a:t>
            </a:r>
            <a:endParaRPr lang="en-US" sz="4800" b="1" dirty="0">
              <a:solidFill>
                <a:schemeClr val="tx1"/>
              </a:solidFill>
            </a:endParaRPr>
          </a:p>
        </p:txBody>
      </p:sp>
      <p:sp>
        <p:nvSpPr>
          <p:cNvPr id="3" name="Rectangle 2"/>
          <p:cNvSpPr>
            <a:spLocks noGrp="1"/>
          </p:cNvSpPr>
          <p:nvPr>
            <p:ph type="subTitle" idx="1"/>
          </p:nvPr>
        </p:nvSpPr>
        <p:spPr>
          <a:xfrm>
            <a:off x="1371600" y="4495800"/>
            <a:ext cx="7406640" cy="1524000"/>
          </a:xfrm>
        </p:spPr>
        <p:txBody>
          <a:bodyPr>
            <a:noAutofit/>
          </a:bodyPr>
          <a:lstStyle/>
          <a:p>
            <a:pPr algn="ctr"/>
            <a:r>
              <a:rPr lang="en-US" sz="2400" dirty="0" smtClean="0">
                <a:solidFill>
                  <a:schemeClr val="tx1"/>
                </a:solidFill>
              </a:rPr>
              <a:t>PRESENTED BY:</a:t>
            </a:r>
          </a:p>
          <a:p>
            <a:pPr algn="ctr"/>
            <a:r>
              <a:rPr lang="en-US" sz="2400" dirty="0" smtClean="0">
                <a:solidFill>
                  <a:schemeClr val="tx1"/>
                </a:solidFill>
              </a:rPr>
              <a:t>SHARLENE MAE BAGON, ESQ.</a:t>
            </a:r>
          </a:p>
          <a:p>
            <a:pPr algn="ctr"/>
            <a:r>
              <a:rPr lang="en-US" sz="2400" dirty="0" smtClean="0">
                <a:solidFill>
                  <a:schemeClr val="tx1"/>
                </a:solidFill>
              </a:rPr>
              <a:t>MA. RITA S. VESAGAS, ESQ.</a:t>
            </a:r>
          </a:p>
          <a:p>
            <a:pPr algn="ctr"/>
            <a:endParaRPr lang="en-US" sz="1200" dirty="0" smtClean="0"/>
          </a:p>
          <a:p>
            <a:pPr algn="ctr"/>
            <a:r>
              <a:rPr lang="en-US" sz="1200" dirty="0" smtClean="0"/>
              <a:t>© 2012 Vesagas &amp; Bagon Law Firm.  All rights reserved.  www.vb-lawfirm.com </a:t>
            </a:r>
          </a:p>
          <a:p>
            <a:pPr algn="ctr"/>
            <a:r>
              <a:rPr lang="en-US" sz="1200"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914400"/>
          </a:xfrm>
        </p:spPr>
        <p:txBody>
          <a:bodyPr>
            <a:normAutofit/>
          </a:bodyPr>
          <a:lstStyle/>
          <a:p>
            <a:r>
              <a:rPr lang="en-US" sz="3600" dirty="0" smtClean="0"/>
              <a:t>Who Qualifies for DACA?</a:t>
            </a:r>
            <a:endParaRPr lang="en-US" sz="3600" dirty="0"/>
          </a:p>
        </p:txBody>
      </p:sp>
      <p:sp>
        <p:nvSpPr>
          <p:cNvPr id="3" name="Content Placeholder 2"/>
          <p:cNvSpPr>
            <a:spLocks noGrp="1"/>
          </p:cNvSpPr>
          <p:nvPr>
            <p:ph idx="1"/>
          </p:nvPr>
        </p:nvSpPr>
        <p:spPr>
          <a:xfrm>
            <a:off x="1219200" y="1295400"/>
            <a:ext cx="7498080" cy="4953000"/>
          </a:xfrm>
        </p:spPr>
        <p:txBody>
          <a:bodyPr>
            <a:normAutofit/>
          </a:bodyPr>
          <a:lstStyle/>
          <a:p>
            <a:r>
              <a:rPr lang="en-US" sz="3000" dirty="0" smtClean="0"/>
              <a:t>Currently in school, have graduated from high school, have obtained a general education development certificate, or you are an honorably discharged veteran of the Coast Guard or Armed Forced of the United States. </a:t>
            </a:r>
          </a:p>
          <a:p>
            <a:pPr>
              <a:buNone/>
            </a:pPr>
            <a:endParaRPr lang="en-US" sz="3000" dirty="0" smtClean="0"/>
          </a:p>
          <a:p>
            <a:pPr>
              <a:buNone/>
            </a:pPr>
            <a:endParaRPr lang="en-US" sz="3000" dirty="0"/>
          </a:p>
        </p:txBody>
      </p:sp>
      <p:pic>
        <p:nvPicPr>
          <p:cNvPr id="4" name="Picture 3" descr="high-school-diploma.jpg"/>
          <p:cNvPicPr>
            <a:picLocks noChangeAspect="1"/>
          </p:cNvPicPr>
          <p:nvPr/>
        </p:nvPicPr>
        <p:blipFill>
          <a:blip r:embed="rId3" cstate="print"/>
          <a:stretch>
            <a:fillRect/>
          </a:stretch>
        </p:blipFill>
        <p:spPr>
          <a:xfrm>
            <a:off x="1981200" y="4114800"/>
            <a:ext cx="2133600" cy="2133600"/>
          </a:xfrm>
          <a:prstGeom prst="rect">
            <a:avLst/>
          </a:prstGeom>
        </p:spPr>
      </p:pic>
      <p:pic>
        <p:nvPicPr>
          <p:cNvPr id="5" name="Picture 4" descr="armedForces.jpg"/>
          <p:cNvPicPr>
            <a:picLocks noChangeAspect="1"/>
          </p:cNvPicPr>
          <p:nvPr/>
        </p:nvPicPr>
        <p:blipFill>
          <a:blip r:embed="rId4" cstate="print"/>
          <a:stretch>
            <a:fillRect/>
          </a:stretch>
        </p:blipFill>
        <p:spPr>
          <a:xfrm>
            <a:off x="4724400" y="4343400"/>
            <a:ext cx="2769325" cy="182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838200"/>
          </a:xfrm>
        </p:spPr>
        <p:txBody>
          <a:bodyPr>
            <a:normAutofit/>
          </a:bodyPr>
          <a:lstStyle/>
          <a:p>
            <a:r>
              <a:rPr lang="en-US" sz="3600" dirty="0" smtClean="0"/>
              <a:t>Currently in School…</a:t>
            </a:r>
            <a:endParaRPr lang="en-US" sz="3600" dirty="0"/>
          </a:p>
        </p:txBody>
      </p:sp>
      <p:sp>
        <p:nvSpPr>
          <p:cNvPr id="3" name="Content Placeholder 2"/>
          <p:cNvSpPr>
            <a:spLocks noGrp="1"/>
          </p:cNvSpPr>
          <p:nvPr>
            <p:ph idx="1"/>
          </p:nvPr>
        </p:nvSpPr>
        <p:spPr>
          <a:xfrm>
            <a:off x="1143000" y="762000"/>
            <a:ext cx="7498080" cy="5943600"/>
          </a:xfrm>
        </p:spPr>
        <p:txBody>
          <a:bodyPr>
            <a:normAutofit fontScale="25000" lnSpcReduction="20000"/>
          </a:bodyPr>
          <a:lstStyle/>
          <a:p>
            <a:pPr lvl="1"/>
            <a:r>
              <a:rPr lang="en-US" sz="8000" dirty="0" smtClean="0"/>
              <a:t>To be considered “currently in school”, you must be enrolled in school on the date you submit a request for consideration for DACA. </a:t>
            </a:r>
          </a:p>
          <a:p>
            <a:pPr lvl="1"/>
            <a:r>
              <a:rPr lang="en-US" sz="8000" dirty="0" smtClean="0"/>
              <a:t>Educational eligibility “in school” means:</a:t>
            </a:r>
          </a:p>
          <a:p>
            <a:pPr lvl="2"/>
            <a:r>
              <a:rPr lang="en-US" sz="8000" dirty="0" smtClean="0"/>
              <a:t>Enrollment in elementary, middle school, high school, or secondary school;</a:t>
            </a:r>
          </a:p>
          <a:p>
            <a:pPr lvl="2"/>
            <a:r>
              <a:rPr lang="en-US" sz="8000" dirty="0" smtClean="0"/>
              <a:t>Enrollment in an education, literacy, career training or vocational training program “designed to lead to placement in postsecondary education, job training, or employment” where the individual is working toward placement in one of these areas (e.g. ESL program if ESL is prerequisite to postsecondary education or employment);</a:t>
            </a:r>
          </a:p>
          <a:p>
            <a:pPr lvl="2"/>
            <a:r>
              <a:rPr lang="en-US" sz="8000" dirty="0" smtClean="0"/>
              <a:t>Enrollment in an education program that assists students in passing a GED (General Education Development) exam or other equivalent State-authorized exam.</a:t>
            </a:r>
          </a:p>
          <a:p>
            <a:pPr lvl="2"/>
            <a:endParaRPr lang="en-US" dirty="0" smtClean="0"/>
          </a:p>
          <a:p>
            <a:pPr lvl="2"/>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990600"/>
          </a:xfrm>
        </p:spPr>
        <p:txBody>
          <a:bodyPr>
            <a:normAutofit/>
          </a:bodyPr>
          <a:lstStyle/>
          <a:p>
            <a:r>
              <a:rPr lang="en-US" sz="3600" dirty="0" smtClean="0"/>
              <a:t>Who Qualifies for DACA?</a:t>
            </a:r>
            <a:endParaRPr lang="en-US" sz="3600" dirty="0"/>
          </a:p>
        </p:txBody>
      </p:sp>
      <p:sp>
        <p:nvSpPr>
          <p:cNvPr id="3" name="Content Placeholder 2"/>
          <p:cNvSpPr>
            <a:spLocks noGrp="1"/>
          </p:cNvSpPr>
          <p:nvPr>
            <p:ph idx="1"/>
          </p:nvPr>
        </p:nvSpPr>
        <p:spPr>
          <a:xfrm>
            <a:off x="1143000" y="1219200"/>
            <a:ext cx="7696200" cy="5334000"/>
          </a:xfrm>
        </p:spPr>
        <p:txBody>
          <a:bodyPr>
            <a:normAutofit/>
          </a:bodyPr>
          <a:lstStyle/>
          <a:p>
            <a:r>
              <a:rPr lang="en-US" sz="3000" dirty="0" smtClean="0"/>
              <a:t>Have not been convicted of a felony, significant misdemeanor, or three or more misdemeanors, and do not otherwise pose a threat to public safety or national security. </a:t>
            </a:r>
          </a:p>
          <a:p>
            <a:endParaRPr lang="en-US" sz="3000" dirty="0" smtClean="0"/>
          </a:p>
          <a:p>
            <a:endParaRPr lang="en-US" sz="3000" dirty="0" smtClean="0"/>
          </a:p>
          <a:p>
            <a:endParaRPr lang="en-US" sz="3000" dirty="0" smtClean="0"/>
          </a:p>
          <a:p>
            <a:endParaRPr lang="en-US" sz="3000" dirty="0" smtClean="0"/>
          </a:p>
          <a:p>
            <a:endParaRPr lang="en-US" sz="3000" dirty="0" smtClean="0"/>
          </a:p>
          <a:p>
            <a:pPr lvl="1"/>
            <a:r>
              <a:rPr lang="en-US" sz="1800" b="1" dirty="0" smtClean="0"/>
              <a:t>Felony</a:t>
            </a:r>
            <a:r>
              <a:rPr lang="en-US" sz="1800" dirty="0" smtClean="0"/>
              <a:t>:  A Federal, State or Local offense that is punishable by imprisonment exceeding one (1) year.</a:t>
            </a:r>
            <a:endParaRPr lang="en-US" sz="3000" dirty="0" smtClean="0"/>
          </a:p>
          <a:p>
            <a:endParaRPr lang="en-US" sz="3000" dirty="0"/>
          </a:p>
        </p:txBody>
      </p:sp>
      <p:pic>
        <p:nvPicPr>
          <p:cNvPr id="4" name="Picture 3" descr="prison.jpg"/>
          <p:cNvPicPr>
            <a:picLocks noChangeAspect="1"/>
          </p:cNvPicPr>
          <p:nvPr/>
        </p:nvPicPr>
        <p:blipFill>
          <a:blip r:embed="rId3" cstate="print"/>
          <a:stretch>
            <a:fillRect/>
          </a:stretch>
        </p:blipFill>
        <p:spPr>
          <a:xfrm>
            <a:off x="3429000" y="3276600"/>
            <a:ext cx="2338086" cy="1371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914400"/>
          </a:xfrm>
        </p:spPr>
        <p:txBody>
          <a:bodyPr>
            <a:normAutofit/>
          </a:bodyPr>
          <a:lstStyle/>
          <a:p>
            <a:r>
              <a:rPr lang="en-US" sz="3600" dirty="0" smtClean="0"/>
              <a:t>Convictions…</a:t>
            </a:r>
            <a:endParaRPr lang="en-US" sz="3600" dirty="0"/>
          </a:p>
        </p:txBody>
      </p:sp>
      <p:sp>
        <p:nvSpPr>
          <p:cNvPr id="3" name="Content Placeholder 2"/>
          <p:cNvSpPr>
            <a:spLocks noGrp="1"/>
          </p:cNvSpPr>
          <p:nvPr>
            <p:ph idx="1"/>
          </p:nvPr>
        </p:nvSpPr>
        <p:spPr>
          <a:xfrm>
            <a:off x="1143000" y="1143000"/>
            <a:ext cx="7696200" cy="5562600"/>
          </a:xfrm>
        </p:spPr>
        <p:txBody>
          <a:bodyPr>
            <a:normAutofit fontScale="92500"/>
          </a:bodyPr>
          <a:lstStyle/>
          <a:p>
            <a:pPr lvl="1"/>
            <a:r>
              <a:rPr lang="en-US" sz="1800" b="1" dirty="0" smtClean="0"/>
              <a:t>Significant Misdemeanor:</a:t>
            </a:r>
            <a:r>
              <a:rPr lang="en-US" sz="1800" dirty="0" smtClean="0"/>
              <a:t> A Federal, State or Local offense for which the maximum term of imprisonment authorized is one (1) year or less but greater than five (5) days, and is an offense involving:</a:t>
            </a:r>
          </a:p>
          <a:p>
            <a:pPr lvl="2"/>
            <a:r>
              <a:rPr lang="en-US" sz="1800" dirty="0" smtClean="0"/>
              <a:t>Domestic violence</a:t>
            </a:r>
          </a:p>
          <a:p>
            <a:pPr lvl="2"/>
            <a:r>
              <a:rPr lang="en-US" sz="1800" dirty="0" smtClean="0"/>
              <a:t>Sexual abuse or exploitation</a:t>
            </a:r>
          </a:p>
          <a:p>
            <a:pPr lvl="2"/>
            <a:r>
              <a:rPr lang="en-US" sz="1800" dirty="0" smtClean="0"/>
              <a:t>Burglary</a:t>
            </a:r>
          </a:p>
          <a:p>
            <a:pPr lvl="2"/>
            <a:r>
              <a:rPr lang="en-US" sz="1800" dirty="0" smtClean="0"/>
              <a:t>Unlawful possession or use of a firearm</a:t>
            </a:r>
          </a:p>
          <a:p>
            <a:pPr lvl="2"/>
            <a:r>
              <a:rPr lang="en-US" sz="1800" dirty="0" smtClean="0"/>
              <a:t>Drug distribution or trafficking</a:t>
            </a:r>
          </a:p>
          <a:p>
            <a:pPr lvl="2"/>
            <a:r>
              <a:rPr lang="en-US" sz="1800" dirty="0" smtClean="0"/>
              <a:t>DUI, or</a:t>
            </a:r>
          </a:p>
          <a:p>
            <a:pPr lvl="2"/>
            <a:r>
              <a:rPr lang="en-US" sz="1800" dirty="0" smtClean="0"/>
              <a:t>If not one of the offenses listed above, one for which the individual was sentenced to time in custody for more than 90 days. </a:t>
            </a:r>
          </a:p>
          <a:p>
            <a:pPr lvl="3"/>
            <a:r>
              <a:rPr lang="en-US" sz="1800" dirty="0" smtClean="0"/>
              <a:t>Sentence must involve time to be served in custody, and therefore does not include a suspended sentence or ICE hold.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838200"/>
          </a:xfrm>
        </p:spPr>
        <p:txBody>
          <a:bodyPr>
            <a:normAutofit/>
          </a:bodyPr>
          <a:lstStyle/>
          <a:p>
            <a:r>
              <a:rPr lang="en-US" sz="3600" dirty="0" smtClean="0"/>
              <a:t>Convictions…</a:t>
            </a:r>
            <a:endParaRPr lang="en-US" sz="3600" dirty="0"/>
          </a:p>
        </p:txBody>
      </p:sp>
      <p:sp>
        <p:nvSpPr>
          <p:cNvPr id="3" name="Content Placeholder 2"/>
          <p:cNvSpPr>
            <a:spLocks noGrp="1"/>
          </p:cNvSpPr>
          <p:nvPr>
            <p:ph idx="1"/>
          </p:nvPr>
        </p:nvSpPr>
        <p:spPr>
          <a:xfrm>
            <a:off x="1143000" y="914400"/>
            <a:ext cx="7772400" cy="5715000"/>
          </a:xfrm>
        </p:spPr>
        <p:txBody>
          <a:bodyPr>
            <a:noAutofit/>
          </a:bodyPr>
          <a:lstStyle/>
          <a:p>
            <a:pPr marL="617220" lvl="1" indent="-342900"/>
            <a:r>
              <a:rPr lang="en-US" sz="1800" b="1" dirty="0" smtClean="0"/>
              <a:t>Non-Significant Misdemeanor:  </a:t>
            </a:r>
            <a:r>
              <a:rPr lang="en-US" sz="1800" dirty="0" smtClean="0"/>
              <a:t>any misdemeanor as defined by Federal, State or Local offense for which the maximum term of imprisonment authorized is one year or less but greater than five (5) days, </a:t>
            </a:r>
            <a:r>
              <a:rPr lang="en-US" sz="1800" u="sng" dirty="0" smtClean="0"/>
              <a:t>and is not</a:t>
            </a:r>
            <a:r>
              <a:rPr lang="en-US" sz="1800" dirty="0" smtClean="0"/>
              <a:t> an offense involving:</a:t>
            </a:r>
          </a:p>
          <a:p>
            <a:pPr marL="864108" lvl="2" indent="-342900"/>
            <a:r>
              <a:rPr lang="en-US" sz="1800" dirty="0" smtClean="0"/>
              <a:t>Not an offense of domestic violence; sexual abuse or exploitation; burglary; unlawful possession or use of a firearm; drug distribution or trafficking; or, DUI; and </a:t>
            </a:r>
          </a:p>
          <a:p>
            <a:pPr marL="864108" lvl="2" indent="-342900"/>
            <a:r>
              <a:rPr lang="en-US" sz="1800" dirty="0" smtClean="0"/>
              <a:t>Is one for which the person was sentenced to time in custody of </a:t>
            </a:r>
            <a:r>
              <a:rPr lang="en-US" sz="1800" u="sng" dirty="0" smtClean="0"/>
              <a:t>90 days or less</a:t>
            </a:r>
            <a:r>
              <a:rPr lang="en-US" sz="1800" dirty="0" smtClean="0"/>
              <a:t>.</a:t>
            </a:r>
          </a:p>
          <a:p>
            <a:pPr lvl="1"/>
            <a:r>
              <a:rPr lang="en-US" sz="1800" b="1" dirty="0" smtClean="0"/>
              <a:t>Multiple Misdemeanors: </a:t>
            </a:r>
            <a:r>
              <a:rPr lang="en-US" sz="1800" dirty="0" smtClean="0"/>
              <a:t>Three or more non-significant misdemeanor offenses not occurring on the same date and not arising out of the same act, omission, or scheme of misconduct.</a:t>
            </a:r>
          </a:p>
          <a:p>
            <a:pPr marL="864108" lvl="2" indent="-342900"/>
            <a:r>
              <a:rPr lang="en-US" sz="1800" dirty="0" smtClean="0"/>
              <a:t>Traffic offenses:  Minor traffic offenses will not be considered misdemeanors, </a:t>
            </a:r>
            <a:r>
              <a:rPr lang="en-US" sz="1800" u="sng" dirty="0" smtClean="0"/>
              <a:t>but</a:t>
            </a:r>
            <a:r>
              <a:rPr lang="en-US" sz="1800" dirty="0" smtClean="0"/>
              <a:t> can be considered under totality of circumstances.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990600"/>
          </a:xfrm>
        </p:spPr>
        <p:txBody>
          <a:bodyPr>
            <a:normAutofit/>
          </a:bodyPr>
          <a:lstStyle/>
          <a:p>
            <a:r>
              <a:rPr lang="en-US" sz="3600" dirty="0" smtClean="0"/>
              <a:t>Pose a Threat…</a:t>
            </a:r>
            <a:endParaRPr lang="en-US" sz="3600" dirty="0"/>
          </a:p>
        </p:txBody>
      </p:sp>
      <p:sp>
        <p:nvSpPr>
          <p:cNvPr id="3" name="Content Placeholder 2"/>
          <p:cNvSpPr>
            <a:spLocks noGrp="1"/>
          </p:cNvSpPr>
          <p:nvPr>
            <p:ph idx="1"/>
          </p:nvPr>
        </p:nvSpPr>
        <p:spPr>
          <a:xfrm>
            <a:off x="1143000" y="1295400"/>
            <a:ext cx="7498080" cy="4800600"/>
          </a:xfrm>
        </p:spPr>
        <p:txBody>
          <a:bodyPr>
            <a:normAutofit fontScale="92500"/>
          </a:bodyPr>
          <a:lstStyle/>
          <a:p>
            <a:pPr lvl="1"/>
            <a:r>
              <a:rPr lang="en-US" sz="2600" b="1" dirty="0" smtClean="0"/>
              <a:t>Threat to Public Safety or National Security</a:t>
            </a:r>
          </a:p>
          <a:p>
            <a:pPr lvl="2"/>
            <a:r>
              <a:rPr lang="en-US" sz="2200" dirty="0" smtClean="0"/>
              <a:t>Gang membership</a:t>
            </a:r>
          </a:p>
          <a:p>
            <a:pPr lvl="2"/>
            <a:r>
              <a:rPr lang="en-US" sz="2200" dirty="0" smtClean="0"/>
              <a:t>Participation in criminal activities</a:t>
            </a:r>
          </a:p>
          <a:p>
            <a:pPr lvl="2"/>
            <a:r>
              <a:rPr lang="en-US" sz="2200" dirty="0" smtClean="0"/>
              <a:t>Participation that threatens the U.S. </a:t>
            </a:r>
          </a:p>
          <a:p>
            <a:pPr lvl="2"/>
            <a:r>
              <a:rPr lang="en-US" sz="2200" b="1" dirty="0" smtClean="0"/>
              <a:t>Exception</a:t>
            </a:r>
            <a:r>
              <a:rPr lang="en-US" sz="2200" dirty="0" smtClean="0"/>
              <a:t>: Where DHS determines there are exceptional circumstances</a:t>
            </a:r>
            <a:endParaRPr lang="en-US" sz="1800" dirty="0" smtClean="0"/>
          </a:p>
          <a:p>
            <a:pPr lvl="1"/>
            <a:r>
              <a:rPr lang="en-US" sz="2600" b="1" dirty="0" smtClean="0"/>
              <a:t>Expunged/Juvenile Convictions</a:t>
            </a:r>
          </a:p>
          <a:p>
            <a:pPr lvl="2"/>
            <a:r>
              <a:rPr lang="en-US" sz="2200" dirty="0" smtClean="0"/>
              <a:t>Not automatically disqualified</a:t>
            </a:r>
          </a:p>
          <a:p>
            <a:pPr lvl="2"/>
            <a:r>
              <a:rPr lang="en-US" sz="2200" dirty="0" smtClean="0"/>
              <a:t>Assessed on a case-by-case basis</a:t>
            </a:r>
          </a:p>
          <a:p>
            <a:pPr lvl="2"/>
            <a:r>
              <a:rPr lang="en-US" sz="2200" dirty="0" smtClean="0"/>
              <a:t>If tried and convicted as an adult, treated as an adult for DACA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914400"/>
          </a:xfrm>
        </p:spPr>
        <p:txBody>
          <a:bodyPr>
            <a:normAutofit fontScale="90000"/>
          </a:bodyPr>
          <a:lstStyle/>
          <a:p>
            <a:r>
              <a:rPr lang="en-US" sz="3600" dirty="0" smtClean="0"/>
              <a:t>DACA Application Process and Procedures</a:t>
            </a:r>
            <a:endParaRPr lang="en-US" sz="3600" dirty="0"/>
          </a:p>
        </p:txBody>
      </p:sp>
      <p:sp>
        <p:nvSpPr>
          <p:cNvPr id="3" name="Content Placeholder 2"/>
          <p:cNvSpPr>
            <a:spLocks noGrp="1"/>
          </p:cNvSpPr>
          <p:nvPr>
            <p:ph idx="1"/>
          </p:nvPr>
        </p:nvSpPr>
        <p:spPr>
          <a:xfrm>
            <a:off x="1143000" y="1371600"/>
            <a:ext cx="7696200" cy="5181600"/>
          </a:xfrm>
        </p:spPr>
        <p:txBody>
          <a:bodyPr>
            <a:normAutofit/>
          </a:bodyPr>
          <a:lstStyle/>
          <a:p>
            <a:r>
              <a:rPr lang="en-US" sz="3000" dirty="0" smtClean="0"/>
              <a:t>Age Requirement: Must be at least 15 years old or older to file.</a:t>
            </a:r>
          </a:p>
          <a:p>
            <a:pPr lvl="1"/>
            <a:r>
              <a:rPr lang="en-US" sz="2600" dirty="0" smtClean="0"/>
              <a:t>If in removal proceeding, have final order, or have received a grant of voluntary departure, and are not in detention, then the person can be under 15 years old to file for DACA. </a:t>
            </a:r>
            <a:endParaRPr lang="en-US" sz="2200" dirty="0" smtClean="0"/>
          </a:p>
          <a:p>
            <a:r>
              <a:rPr lang="en-US" sz="3000" dirty="0" smtClean="0"/>
              <a:t>Form Completion and Submission</a:t>
            </a:r>
          </a:p>
          <a:p>
            <a:pPr lvl="1"/>
            <a:r>
              <a:rPr lang="en-US" sz="2600" dirty="0" smtClean="0"/>
              <a:t>Form I-821D,  Consideration of Deferred Action for Childhood Arrivals</a:t>
            </a:r>
          </a:p>
          <a:p>
            <a:pPr lvl="1"/>
            <a:r>
              <a:rPr lang="en-US" sz="2600" dirty="0" smtClean="0"/>
              <a:t>Form I-765, Application for Employment Authorization</a:t>
            </a:r>
          </a:p>
          <a:p>
            <a:pPr lvl="1"/>
            <a:r>
              <a:rPr lang="en-US" sz="2600" dirty="0" smtClean="0"/>
              <a:t>Form I-765WS</a:t>
            </a:r>
          </a:p>
          <a:p>
            <a:pPr lvl="1"/>
            <a:endParaRPr lang="en-US" sz="2600" dirty="0" smtClean="0"/>
          </a:p>
          <a:p>
            <a:pPr lvl="1"/>
            <a:endParaRPr lang="en-US" sz="2600" dirty="0" smtClean="0"/>
          </a:p>
          <a:p>
            <a:endParaRPr lang="en-US" sz="3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914400"/>
          </a:xfrm>
        </p:spPr>
        <p:txBody>
          <a:bodyPr>
            <a:normAutofit fontScale="90000"/>
          </a:bodyPr>
          <a:lstStyle/>
          <a:p>
            <a:r>
              <a:rPr lang="en-US" sz="3600" dirty="0" smtClean="0"/>
              <a:t>DACA Application Process and Procedures</a:t>
            </a:r>
            <a:endParaRPr lang="en-US" sz="3600" dirty="0"/>
          </a:p>
        </p:txBody>
      </p:sp>
      <p:sp>
        <p:nvSpPr>
          <p:cNvPr id="3" name="Content Placeholder 2"/>
          <p:cNvSpPr>
            <a:spLocks noGrp="1"/>
          </p:cNvSpPr>
          <p:nvPr>
            <p:ph idx="1"/>
          </p:nvPr>
        </p:nvSpPr>
        <p:spPr>
          <a:xfrm>
            <a:off x="1143000" y="1371600"/>
            <a:ext cx="7696200" cy="5181600"/>
          </a:xfrm>
        </p:spPr>
        <p:txBody>
          <a:bodyPr>
            <a:normAutofit fontScale="77500" lnSpcReduction="20000"/>
          </a:bodyPr>
          <a:lstStyle/>
          <a:p>
            <a:r>
              <a:rPr lang="en-US" sz="3000" dirty="0" smtClean="0"/>
              <a:t>Submit government filing fee in the amount of $465.00. </a:t>
            </a:r>
          </a:p>
          <a:p>
            <a:pPr lvl="1"/>
            <a:r>
              <a:rPr lang="en-US" sz="2600" dirty="0" smtClean="0"/>
              <a:t>Fee Waiver is </a:t>
            </a:r>
            <a:r>
              <a:rPr lang="en-US" sz="2600" u="sng" dirty="0" smtClean="0"/>
              <a:t>NOT</a:t>
            </a:r>
            <a:r>
              <a:rPr lang="en-US" sz="2600" dirty="0" smtClean="0"/>
              <a:t> available for DACA considerations. However, fee exemptions are available in three limited cases:</a:t>
            </a:r>
          </a:p>
          <a:p>
            <a:pPr lvl="2"/>
            <a:r>
              <a:rPr lang="en-US" sz="2000" dirty="0" smtClean="0"/>
              <a:t>(a) Under 18 years old, (b) homeless, in foster care or otherwise lacking any parental or other familial support, and (c) your income is less than 150% of Federal Poverty Level (FPL);</a:t>
            </a:r>
          </a:p>
          <a:p>
            <a:pPr lvl="2"/>
            <a:r>
              <a:rPr lang="en-US" sz="2000" dirty="0" smtClean="0"/>
              <a:t>(a) cannot care for yourself because you suffer from a serious, chronic disability and (b) your income is less than 150% of FPL; or</a:t>
            </a:r>
          </a:p>
          <a:p>
            <a:pPr lvl="2"/>
            <a:r>
              <a:rPr lang="en-US" sz="2000" dirty="0" smtClean="0"/>
              <a:t>(a) have accumulated $25,000 or more in debt in the past 12 months as a result of unreimbursed medical expenses for yourself or an immediate family members and (b) your income is less than 150% of FPL.</a:t>
            </a:r>
          </a:p>
          <a:p>
            <a:pPr lvl="2"/>
            <a:endParaRPr lang="en-US" sz="2200" dirty="0" smtClean="0"/>
          </a:p>
          <a:p>
            <a:pPr lvl="1"/>
            <a:endParaRPr lang="en-US" sz="2600" dirty="0" smtClean="0"/>
          </a:p>
          <a:p>
            <a:endParaRPr lang="en-US" sz="3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914400"/>
          </a:xfrm>
        </p:spPr>
        <p:txBody>
          <a:bodyPr>
            <a:normAutofit fontScale="90000"/>
          </a:bodyPr>
          <a:lstStyle/>
          <a:p>
            <a:r>
              <a:rPr lang="en-US" sz="3600" dirty="0" smtClean="0"/>
              <a:t>DACA Application Process and Procedures</a:t>
            </a:r>
            <a:endParaRPr lang="en-US" sz="3600" dirty="0"/>
          </a:p>
        </p:txBody>
      </p:sp>
      <p:sp>
        <p:nvSpPr>
          <p:cNvPr id="3" name="Content Placeholder 2"/>
          <p:cNvSpPr>
            <a:spLocks noGrp="1"/>
          </p:cNvSpPr>
          <p:nvPr>
            <p:ph idx="1"/>
          </p:nvPr>
        </p:nvSpPr>
        <p:spPr>
          <a:xfrm>
            <a:off x="1143000" y="1143000"/>
            <a:ext cx="7772400" cy="5181600"/>
          </a:xfrm>
        </p:spPr>
        <p:txBody>
          <a:bodyPr>
            <a:normAutofit/>
          </a:bodyPr>
          <a:lstStyle/>
          <a:p>
            <a:r>
              <a:rPr lang="en-US" sz="3000" dirty="0" smtClean="0"/>
              <a:t>Biometrics</a:t>
            </a:r>
          </a:p>
          <a:p>
            <a:pPr>
              <a:buNone/>
            </a:pPr>
            <a:endParaRPr lang="en-US" sz="3000" dirty="0" smtClean="0"/>
          </a:p>
          <a:p>
            <a:r>
              <a:rPr lang="en-US" sz="3000" dirty="0" smtClean="0"/>
              <a:t>Interview: No</a:t>
            </a:r>
          </a:p>
          <a:p>
            <a:pPr>
              <a:buNone/>
            </a:pPr>
            <a:r>
              <a:rPr lang="en-US" sz="3000" dirty="0" smtClean="0"/>
              <a:t>   interview</a:t>
            </a:r>
          </a:p>
          <a:p>
            <a:pPr>
              <a:buNone/>
            </a:pPr>
            <a:r>
              <a:rPr lang="en-US" sz="3000" dirty="0" smtClean="0"/>
              <a:t>   unless CSC</a:t>
            </a:r>
          </a:p>
          <a:p>
            <a:pPr>
              <a:buNone/>
            </a:pPr>
            <a:r>
              <a:rPr lang="en-US" sz="3000" dirty="0" smtClean="0"/>
              <a:t>   determines</a:t>
            </a:r>
          </a:p>
          <a:p>
            <a:pPr>
              <a:buNone/>
            </a:pPr>
            <a:r>
              <a:rPr lang="en-US" sz="3000" dirty="0" smtClean="0"/>
              <a:t>   otherwise.   </a:t>
            </a:r>
          </a:p>
          <a:p>
            <a:pPr>
              <a:buNone/>
            </a:pPr>
            <a:endParaRPr lang="en-US" sz="3000" dirty="0" smtClean="0"/>
          </a:p>
          <a:p>
            <a:pPr>
              <a:buNone/>
            </a:pPr>
            <a:endParaRPr lang="en-US" sz="3000" dirty="0" smtClean="0"/>
          </a:p>
        </p:txBody>
      </p:sp>
      <p:pic>
        <p:nvPicPr>
          <p:cNvPr id="4" name="Picture 3" descr="Lopez - Biometrics Appointment.jpg"/>
          <p:cNvPicPr>
            <a:picLocks noChangeAspect="1"/>
          </p:cNvPicPr>
          <p:nvPr/>
        </p:nvPicPr>
        <p:blipFill>
          <a:blip r:embed="rId3" cstate="print"/>
          <a:stretch>
            <a:fillRect/>
          </a:stretch>
        </p:blipFill>
        <p:spPr>
          <a:xfrm>
            <a:off x="4191000" y="914400"/>
            <a:ext cx="4295300" cy="5562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914400"/>
          </a:xfrm>
        </p:spPr>
        <p:txBody>
          <a:bodyPr>
            <a:normAutofit fontScale="90000"/>
          </a:bodyPr>
          <a:lstStyle/>
          <a:p>
            <a:r>
              <a:rPr lang="en-US" sz="3600" dirty="0" smtClean="0"/>
              <a:t>DACA Application Process and Procedures</a:t>
            </a:r>
            <a:endParaRPr lang="en-US" sz="3600" dirty="0"/>
          </a:p>
        </p:txBody>
      </p:sp>
      <p:sp>
        <p:nvSpPr>
          <p:cNvPr id="3" name="Content Placeholder 2"/>
          <p:cNvSpPr>
            <a:spLocks noGrp="1"/>
          </p:cNvSpPr>
          <p:nvPr>
            <p:ph idx="1"/>
          </p:nvPr>
        </p:nvSpPr>
        <p:spPr>
          <a:xfrm>
            <a:off x="1143000" y="1295400"/>
            <a:ext cx="7772400" cy="5257800"/>
          </a:xfrm>
        </p:spPr>
        <p:txBody>
          <a:bodyPr>
            <a:normAutofit fontScale="85000" lnSpcReduction="10000"/>
          </a:bodyPr>
          <a:lstStyle/>
          <a:p>
            <a:r>
              <a:rPr lang="en-US" sz="3000" dirty="0" smtClean="0"/>
              <a:t>Adjudication:  Discretionary.</a:t>
            </a:r>
          </a:p>
          <a:p>
            <a:pPr lvl="1"/>
            <a:r>
              <a:rPr lang="en-US" sz="2600" dirty="0" smtClean="0"/>
              <a:t>You cannot file a motion to reopen or reconsider, and cannot appeal the decision if USCIS denies your request for consideration of DACA.   </a:t>
            </a:r>
          </a:p>
          <a:p>
            <a:pPr lvl="1"/>
            <a:r>
              <a:rPr lang="en-US" sz="2600" dirty="0" smtClean="0"/>
              <a:t>You can </a:t>
            </a:r>
            <a:r>
              <a:rPr lang="en-US" sz="2600" dirty="0" err="1" smtClean="0"/>
              <a:t>refile</a:t>
            </a:r>
            <a:r>
              <a:rPr lang="en-US" sz="2600" dirty="0" smtClean="0"/>
              <a:t> when consideration for DACA is denied.</a:t>
            </a:r>
          </a:p>
          <a:p>
            <a:pPr lvl="1"/>
            <a:r>
              <a:rPr lang="en-US" sz="2600" dirty="0" smtClean="0"/>
              <a:t>Removal will not be initiated if consideration for DACA is denied unless crime, fraud, threat to security and safety is involved.  </a:t>
            </a:r>
          </a:p>
          <a:p>
            <a:r>
              <a:rPr lang="en-US" sz="3000" dirty="0" smtClean="0"/>
              <a:t>Extension of DACA and EAD beyond two (2) years: Unless the program has been terminated, you may request for an extension.  </a:t>
            </a:r>
          </a:p>
          <a:p>
            <a:endParaRPr lang="en-US" sz="3000" dirty="0" smtClean="0"/>
          </a:p>
          <a:p>
            <a:pPr>
              <a:buNone/>
            </a:pPr>
            <a:endParaRPr lang="en-US" sz="3000" dirty="0" smtClean="0"/>
          </a:p>
          <a:p>
            <a:pPr>
              <a:buNone/>
            </a:pPr>
            <a:endParaRPr lang="en-US" sz="3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19200" y="228600"/>
            <a:ext cx="7498080" cy="1143000"/>
          </a:xfrm>
        </p:spPr>
        <p:txBody>
          <a:bodyPr>
            <a:noAutofit/>
          </a:bodyPr>
          <a:lstStyle/>
          <a:p>
            <a:r>
              <a:rPr lang="en-US" sz="3600" dirty="0" smtClean="0"/>
              <a:t>What is Deferred Action for Childhood Arrivals (DACA)?</a:t>
            </a:r>
            <a:endParaRPr lang="en-US" sz="3600" dirty="0"/>
          </a:p>
        </p:txBody>
      </p:sp>
      <p:sp>
        <p:nvSpPr>
          <p:cNvPr id="3" name="Rectangle 2"/>
          <p:cNvSpPr>
            <a:spLocks noGrp="1"/>
          </p:cNvSpPr>
          <p:nvPr>
            <p:ph idx="1"/>
          </p:nvPr>
        </p:nvSpPr>
        <p:spPr>
          <a:xfrm>
            <a:off x="1219200" y="1524000"/>
            <a:ext cx="7620000" cy="4953000"/>
          </a:xfrm>
        </p:spPr>
        <p:txBody>
          <a:bodyPr>
            <a:normAutofit fontScale="85000" lnSpcReduction="10000"/>
          </a:bodyPr>
          <a:lstStyle/>
          <a:p>
            <a:pPr>
              <a:buNone/>
            </a:pPr>
            <a:r>
              <a:rPr lang="en-US" sz="3000" dirty="0" smtClean="0"/>
              <a:t>DACA is not a lawful status but it is a </a:t>
            </a:r>
          </a:p>
          <a:p>
            <a:pPr>
              <a:buNone/>
            </a:pPr>
            <a:r>
              <a:rPr lang="en-US" sz="3000" dirty="0" smtClean="0"/>
              <a:t>discretionary determination by DHS to defer </a:t>
            </a:r>
          </a:p>
          <a:p>
            <a:pPr>
              <a:buNone/>
            </a:pPr>
            <a:r>
              <a:rPr lang="en-US" sz="3000" dirty="0" smtClean="0"/>
              <a:t>removal action of an individual as an act of </a:t>
            </a:r>
          </a:p>
          <a:p>
            <a:pPr>
              <a:buNone/>
            </a:pPr>
            <a:r>
              <a:rPr lang="en-US" sz="3000" dirty="0" smtClean="0"/>
              <a:t>prosecutorial discretion. If approved:</a:t>
            </a:r>
          </a:p>
          <a:p>
            <a:pPr>
              <a:buNone/>
            </a:pPr>
            <a:endParaRPr lang="en-US" sz="3000" dirty="0" smtClean="0"/>
          </a:p>
          <a:p>
            <a:r>
              <a:rPr lang="en-US" sz="3000" dirty="0" smtClean="0"/>
              <a:t>Individual granted DACA will not be considered to be accruing unlawful presence in the U.S. during the period deferred action is in effect.</a:t>
            </a:r>
          </a:p>
          <a:p>
            <a:r>
              <a:rPr lang="en-US" sz="3000" dirty="0" smtClean="0"/>
              <a:t>Does not excuse previous or subsequent periods of unlawful presence.</a:t>
            </a:r>
          </a:p>
          <a:p>
            <a:r>
              <a:rPr lang="en-US" sz="3000" dirty="0" smtClean="0"/>
              <a:t>No derivative status. </a:t>
            </a:r>
          </a:p>
          <a:p>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0688" cy="960438"/>
          </a:xfrm>
        </p:spPr>
        <p:txBody>
          <a:bodyPr>
            <a:normAutofit/>
          </a:bodyPr>
          <a:lstStyle/>
          <a:p>
            <a:r>
              <a:rPr lang="en-US" sz="3600" dirty="0" smtClean="0"/>
              <a:t>Documents to Prove Eligibility </a:t>
            </a:r>
            <a:endParaRPr lang="en-US" sz="3600" dirty="0"/>
          </a:p>
        </p:txBody>
      </p:sp>
      <p:sp>
        <p:nvSpPr>
          <p:cNvPr id="3" name="Content Placeholder 2"/>
          <p:cNvSpPr>
            <a:spLocks noGrp="1"/>
          </p:cNvSpPr>
          <p:nvPr>
            <p:ph idx="1"/>
          </p:nvPr>
        </p:nvSpPr>
        <p:spPr>
          <a:xfrm>
            <a:off x="1143000" y="1143000"/>
            <a:ext cx="7790688" cy="5562600"/>
          </a:xfrm>
        </p:spPr>
        <p:txBody>
          <a:bodyPr>
            <a:normAutofit fontScale="70000" lnSpcReduction="20000"/>
          </a:bodyPr>
          <a:lstStyle/>
          <a:p>
            <a:r>
              <a:rPr lang="en-US" sz="3000" dirty="0" smtClean="0"/>
              <a:t>Birth Certificate</a:t>
            </a:r>
          </a:p>
          <a:p>
            <a:r>
              <a:rPr lang="en-US" sz="3000" dirty="0" smtClean="0"/>
              <a:t>Passport</a:t>
            </a:r>
          </a:p>
          <a:p>
            <a:r>
              <a:rPr lang="en-US" sz="3000" dirty="0" smtClean="0"/>
              <a:t>School or Military ID</a:t>
            </a:r>
          </a:p>
          <a:p>
            <a:r>
              <a:rPr lang="en-US" sz="3000" dirty="0" smtClean="0"/>
              <a:t>Work ID</a:t>
            </a:r>
          </a:p>
          <a:p>
            <a:r>
              <a:rPr lang="en-US" sz="3000" dirty="0" smtClean="0"/>
              <a:t>Financial Records (bank statements)</a:t>
            </a:r>
          </a:p>
          <a:p>
            <a:r>
              <a:rPr lang="en-US" sz="3000" dirty="0" smtClean="0"/>
              <a:t>Medical and Dental Records </a:t>
            </a:r>
          </a:p>
          <a:p>
            <a:r>
              <a:rPr lang="en-US" sz="3000" dirty="0" smtClean="0"/>
              <a:t>School Transcripts, Diploma, Report Cards, GED Certificate, School Awards</a:t>
            </a:r>
          </a:p>
          <a:p>
            <a:r>
              <a:rPr lang="en-US" sz="3000" dirty="0" smtClean="0"/>
              <a:t>Military Records – Report of Separation from the Military</a:t>
            </a:r>
          </a:p>
          <a:p>
            <a:r>
              <a:rPr lang="en-US" sz="3000" dirty="0" smtClean="0"/>
              <a:t>Employment Records (W-2, pay stubs)</a:t>
            </a:r>
          </a:p>
          <a:p>
            <a:r>
              <a:rPr lang="en-US" sz="3000" dirty="0" smtClean="0"/>
              <a:t>Court Records, Police Reports, FBI background checks</a:t>
            </a:r>
          </a:p>
          <a:p>
            <a:pPr>
              <a:buNone/>
            </a:pPr>
            <a:r>
              <a:rPr lang="en-US" sz="1400" dirty="0" smtClean="0"/>
              <a:t>* List is not all inclusive but is a guide to evidence generally submitted and accepted for DACA* </a:t>
            </a:r>
          </a:p>
          <a:p>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0688" cy="960438"/>
          </a:xfrm>
        </p:spPr>
        <p:txBody>
          <a:bodyPr>
            <a:normAutofit/>
          </a:bodyPr>
          <a:lstStyle/>
          <a:p>
            <a:r>
              <a:rPr lang="en-US" sz="3600" dirty="0" smtClean="0"/>
              <a:t>Documents to Prove Eligibility </a:t>
            </a:r>
            <a:endParaRPr lang="en-US" sz="3600" dirty="0"/>
          </a:p>
        </p:txBody>
      </p:sp>
      <p:sp>
        <p:nvSpPr>
          <p:cNvPr id="3" name="Content Placeholder 2"/>
          <p:cNvSpPr>
            <a:spLocks noGrp="1"/>
          </p:cNvSpPr>
          <p:nvPr>
            <p:ph idx="1"/>
          </p:nvPr>
        </p:nvSpPr>
        <p:spPr>
          <a:xfrm>
            <a:off x="1143000" y="1143000"/>
            <a:ext cx="7790688" cy="5562600"/>
          </a:xfrm>
        </p:spPr>
        <p:txBody>
          <a:bodyPr>
            <a:normAutofit fontScale="92500"/>
          </a:bodyPr>
          <a:lstStyle/>
          <a:p>
            <a:r>
              <a:rPr lang="en-US" sz="3000" dirty="0" smtClean="0"/>
              <a:t>Affidavits: Generally not sufficient on their own to demonstrate satisfaction of guidelines. However, affidavits may be used if the documentary evidence available to you is lacking or insufficient:</a:t>
            </a:r>
          </a:p>
          <a:p>
            <a:pPr lvl="1"/>
            <a:r>
              <a:rPr lang="en-US" sz="2600" dirty="0" smtClean="0"/>
              <a:t>A gap in documentation demonstrating that you meet the five year continuous residence requirement; and </a:t>
            </a:r>
          </a:p>
          <a:p>
            <a:pPr lvl="1"/>
            <a:r>
              <a:rPr lang="en-US" sz="2600" dirty="0" smtClean="0"/>
              <a:t>A shortcoming in documentation related to the brief, casual and innocent departures during the five years of required continuous presence. </a:t>
            </a:r>
          </a:p>
          <a:p>
            <a:pPr lvl="2"/>
            <a:r>
              <a:rPr lang="en-US" sz="2200" dirty="0" smtClean="0"/>
              <a:t>Submit two or more sworn affidavits by third parties who have direct personal knowledge of the circumstances.</a:t>
            </a:r>
          </a:p>
          <a:p>
            <a:endParaRPr 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0688" cy="960438"/>
          </a:xfrm>
        </p:spPr>
        <p:txBody>
          <a:bodyPr>
            <a:normAutofit/>
          </a:bodyPr>
          <a:lstStyle/>
          <a:p>
            <a:r>
              <a:rPr lang="en-US" sz="3600" dirty="0" smtClean="0"/>
              <a:t>Documents to Prove Eligibility </a:t>
            </a:r>
            <a:endParaRPr lang="en-US" sz="3600" dirty="0"/>
          </a:p>
        </p:txBody>
      </p:sp>
      <p:sp>
        <p:nvSpPr>
          <p:cNvPr id="3" name="Content Placeholder 2"/>
          <p:cNvSpPr>
            <a:spLocks noGrp="1"/>
          </p:cNvSpPr>
          <p:nvPr>
            <p:ph idx="1"/>
          </p:nvPr>
        </p:nvSpPr>
        <p:spPr>
          <a:xfrm>
            <a:off x="1143000" y="1447800"/>
            <a:ext cx="7790688" cy="4495800"/>
          </a:xfrm>
        </p:spPr>
        <p:txBody>
          <a:bodyPr>
            <a:normAutofit/>
          </a:bodyPr>
          <a:lstStyle/>
          <a:p>
            <a:r>
              <a:rPr lang="en-US" sz="3000" dirty="0" smtClean="0"/>
              <a:t>Affidavits will not be accepted as proof of satisfying the following guidelines:</a:t>
            </a:r>
          </a:p>
          <a:p>
            <a:pPr lvl="1"/>
            <a:r>
              <a:rPr lang="en-US" sz="2600" dirty="0" smtClean="0"/>
              <a:t>Currently in school, educational requirement and/or that you are an honorably discharged veteran;</a:t>
            </a:r>
          </a:p>
          <a:p>
            <a:pPr lvl="1"/>
            <a:r>
              <a:rPr lang="en-US" sz="2600" dirty="0" smtClean="0"/>
              <a:t>Physical presence on June 15, 2012;</a:t>
            </a:r>
          </a:p>
          <a:p>
            <a:pPr lvl="1"/>
            <a:r>
              <a:rPr lang="en-US" sz="2600" dirty="0" smtClean="0"/>
              <a:t>Came to the US before the age of 16; </a:t>
            </a:r>
          </a:p>
          <a:p>
            <a:pPr lvl="1"/>
            <a:r>
              <a:rPr lang="en-US" sz="2600" dirty="0" smtClean="0"/>
              <a:t>Under the age of 31 on June 15, 2012; and</a:t>
            </a:r>
          </a:p>
          <a:p>
            <a:pPr lvl="1"/>
            <a:r>
              <a:rPr lang="en-US" sz="2600" dirty="0" smtClean="0"/>
              <a:t>Criminal history. </a:t>
            </a:r>
          </a:p>
          <a:p>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1143000"/>
          </a:xfrm>
        </p:spPr>
        <p:txBody>
          <a:bodyPr>
            <a:normAutofit/>
          </a:bodyPr>
          <a:lstStyle/>
          <a:p>
            <a:r>
              <a:rPr lang="en-US" sz="3600" dirty="0" smtClean="0"/>
              <a:t>DACA UPDATES</a:t>
            </a:r>
            <a:endParaRPr lang="en-US" sz="3600" dirty="0"/>
          </a:p>
        </p:txBody>
      </p:sp>
      <p:sp>
        <p:nvSpPr>
          <p:cNvPr id="3" name="Content Placeholder 2"/>
          <p:cNvSpPr>
            <a:spLocks noGrp="1"/>
          </p:cNvSpPr>
          <p:nvPr>
            <p:ph idx="1"/>
          </p:nvPr>
        </p:nvSpPr>
        <p:spPr>
          <a:xfrm>
            <a:off x="1219200" y="1219200"/>
            <a:ext cx="7498080" cy="5181600"/>
          </a:xfrm>
        </p:spPr>
        <p:txBody>
          <a:bodyPr>
            <a:normAutofit/>
          </a:bodyPr>
          <a:lstStyle/>
          <a:p>
            <a:r>
              <a:rPr lang="en-US" sz="3000" dirty="0" smtClean="0"/>
              <a:t>As of October 10, 2012: </a:t>
            </a:r>
          </a:p>
          <a:p>
            <a:pPr lvl="1"/>
            <a:r>
              <a:rPr lang="en-US" sz="2600" dirty="0" smtClean="0"/>
              <a:t>USCIS had accepted for processing 179,794 requests for consideration of DACA. </a:t>
            </a:r>
          </a:p>
          <a:p>
            <a:pPr lvl="1"/>
            <a:r>
              <a:rPr lang="en-US" sz="2600" dirty="0" smtClean="0"/>
              <a:t>158,408 biometric services appointments had been scheduled</a:t>
            </a:r>
          </a:p>
          <a:p>
            <a:pPr lvl="1"/>
            <a:r>
              <a:rPr lang="en-US" sz="2600" dirty="0" smtClean="0"/>
              <a:t>6,416 requests under review</a:t>
            </a:r>
          </a:p>
          <a:p>
            <a:pPr lvl="1"/>
            <a:r>
              <a:rPr lang="en-US" sz="2600" b="1" dirty="0" smtClean="0">
                <a:solidFill>
                  <a:srgbClr val="FF0000"/>
                </a:solidFill>
              </a:rPr>
              <a:t>4,591 requests were approved</a:t>
            </a:r>
          </a:p>
          <a:p>
            <a:pPr lvl="1">
              <a:buNone/>
            </a:pPr>
            <a:r>
              <a:rPr lang="en-US" sz="2600" dirty="0" smtClean="0"/>
              <a:t> </a:t>
            </a:r>
            <a:endParaRPr lang="en-US" sz="2600" dirty="0"/>
          </a:p>
        </p:txBody>
      </p:sp>
      <p:pic>
        <p:nvPicPr>
          <p:cNvPr id="4" name="Picture 3" descr="DACA.jpg"/>
          <p:cNvPicPr>
            <a:picLocks noChangeAspect="1"/>
          </p:cNvPicPr>
          <p:nvPr/>
        </p:nvPicPr>
        <p:blipFill>
          <a:blip r:embed="rId3" cstate="print"/>
          <a:stretch>
            <a:fillRect/>
          </a:stretch>
        </p:blipFill>
        <p:spPr>
          <a:xfrm>
            <a:off x="1295400" y="4343400"/>
            <a:ext cx="7543800" cy="23102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7498080" cy="5181600"/>
          </a:xfrm>
        </p:spPr>
        <p:txBody>
          <a:bodyPr>
            <a:normAutofit/>
          </a:bodyPr>
          <a:lstStyle/>
          <a:p>
            <a:pPr algn="ctr"/>
            <a:r>
              <a:rPr lang="en-US" sz="2600" b="1" dirty="0" smtClean="0">
                <a:solidFill>
                  <a:schemeClr val="tx1"/>
                </a:solidFill>
                <a:effectLst/>
              </a:rPr>
              <a:t>Ma. Rita S. Vesagas, Esq.</a:t>
            </a:r>
            <a:br>
              <a:rPr lang="en-US" sz="2600" b="1" dirty="0" smtClean="0">
                <a:solidFill>
                  <a:schemeClr val="tx1"/>
                </a:solidFill>
                <a:effectLst/>
              </a:rPr>
            </a:br>
            <a:r>
              <a:rPr lang="en-US" sz="2600" b="1" dirty="0" smtClean="0">
                <a:solidFill>
                  <a:schemeClr val="tx1"/>
                </a:solidFill>
                <a:effectLst/>
              </a:rPr>
              <a:t>Sharlene Mae Bagon, Esq. </a:t>
            </a:r>
            <a:r>
              <a:rPr lang="en-US" sz="2600" dirty="0" smtClean="0">
                <a:solidFill>
                  <a:schemeClr val="tx1"/>
                </a:solidFill>
                <a:effectLst/>
              </a:rPr>
              <a:t/>
            </a:r>
            <a:br>
              <a:rPr lang="en-US" sz="2600" dirty="0" smtClean="0">
                <a:solidFill>
                  <a:schemeClr val="tx1"/>
                </a:solidFill>
                <a:effectLst/>
              </a:rPr>
            </a:br>
            <a:r>
              <a:rPr lang="en-US" sz="1800" dirty="0" smtClean="0">
                <a:solidFill>
                  <a:schemeClr val="tx1"/>
                </a:solidFill>
                <a:effectLst/>
              </a:rPr>
              <a:t/>
            </a:r>
            <a:br>
              <a:rPr lang="en-US" sz="1800" dirty="0" smtClean="0">
                <a:solidFill>
                  <a:schemeClr val="tx1"/>
                </a:solidFill>
                <a:effectLst/>
              </a:rPr>
            </a:br>
            <a:r>
              <a:rPr lang="en-US" sz="1800" b="1" dirty="0" smtClean="0">
                <a:solidFill>
                  <a:schemeClr val="tx1"/>
                </a:solidFill>
                <a:effectLst/>
              </a:rPr>
              <a:t>Beverly Hills Office:</a:t>
            </a:r>
            <a:r>
              <a:rPr lang="en-US" sz="1800" dirty="0" smtClean="0">
                <a:solidFill>
                  <a:schemeClr val="tx1"/>
                </a:solidFill>
                <a:effectLst/>
              </a:rPr>
              <a:t/>
            </a:r>
            <a:br>
              <a:rPr lang="en-US" sz="1800" dirty="0" smtClean="0">
                <a:solidFill>
                  <a:schemeClr val="tx1"/>
                </a:solidFill>
                <a:effectLst/>
              </a:rPr>
            </a:br>
            <a:r>
              <a:rPr lang="en-US" sz="1800" dirty="0" smtClean="0">
                <a:solidFill>
                  <a:schemeClr val="tx1"/>
                </a:solidFill>
                <a:effectLst/>
              </a:rPr>
              <a:t>8383 Wilshire Blvd., Suite 830</a:t>
            </a:r>
            <a:br>
              <a:rPr lang="en-US" sz="1800" dirty="0" smtClean="0">
                <a:solidFill>
                  <a:schemeClr val="tx1"/>
                </a:solidFill>
                <a:effectLst/>
              </a:rPr>
            </a:br>
            <a:r>
              <a:rPr lang="en-US" sz="1800" dirty="0" smtClean="0">
                <a:solidFill>
                  <a:schemeClr val="tx1"/>
                </a:solidFill>
                <a:effectLst/>
              </a:rPr>
              <a:t>Beverly Hills, CA 90211</a:t>
            </a:r>
            <a:br>
              <a:rPr lang="en-US" sz="1800" dirty="0" smtClean="0">
                <a:solidFill>
                  <a:schemeClr val="tx1"/>
                </a:solidFill>
                <a:effectLst/>
              </a:rPr>
            </a:br>
            <a:r>
              <a:rPr lang="en-US" sz="1800" dirty="0" smtClean="0">
                <a:solidFill>
                  <a:schemeClr val="tx1"/>
                </a:solidFill>
                <a:effectLst/>
              </a:rPr>
              <a:t>Tel.: (323) 651-4447</a:t>
            </a:r>
            <a:br>
              <a:rPr lang="en-US" sz="1800" dirty="0" smtClean="0">
                <a:solidFill>
                  <a:schemeClr val="tx1"/>
                </a:solidFill>
                <a:effectLst/>
              </a:rPr>
            </a:br>
            <a:r>
              <a:rPr lang="en-US" sz="1800" dirty="0" smtClean="0">
                <a:solidFill>
                  <a:schemeClr val="tx1"/>
                </a:solidFill>
                <a:effectLst/>
              </a:rPr>
              <a:t>Fax: (323) 651-4451</a:t>
            </a:r>
            <a:br>
              <a:rPr lang="en-US" sz="1800" dirty="0" smtClean="0">
                <a:solidFill>
                  <a:schemeClr val="tx1"/>
                </a:solidFill>
                <a:effectLst/>
              </a:rPr>
            </a:br>
            <a:r>
              <a:rPr lang="en-US" sz="1800" b="1" dirty="0" smtClean="0">
                <a:solidFill>
                  <a:schemeClr val="tx1"/>
                </a:solidFill>
                <a:effectLst/>
              </a:rPr>
              <a:t/>
            </a:r>
            <a:br>
              <a:rPr lang="en-US" sz="1800" b="1" dirty="0" smtClean="0">
                <a:solidFill>
                  <a:schemeClr val="tx1"/>
                </a:solidFill>
                <a:effectLst/>
              </a:rPr>
            </a:br>
            <a:r>
              <a:rPr lang="en-US" sz="1800" b="1" dirty="0" smtClean="0">
                <a:solidFill>
                  <a:schemeClr val="tx1"/>
                </a:solidFill>
                <a:effectLst/>
              </a:rPr>
              <a:t>West Hills Office:</a:t>
            </a:r>
            <a:r>
              <a:rPr lang="en-US" sz="1800" dirty="0" smtClean="0">
                <a:solidFill>
                  <a:schemeClr val="tx1"/>
                </a:solidFill>
                <a:effectLst/>
              </a:rPr>
              <a:t/>
            </a:r>
            <a:br>
              <a:rPr lang="en-US" sz="1800" dirty="0" smtClean="0">
                <a:solidFill>
                  <a:schemeClr val="tx1"/>
                </a:solidFill>
                <a:effectLst/>
              </a:rPr>
            </a:br>
            <a:r>
              <a:rPr lang="en-US" sz="1800" dirty="0" smtClean="0">
                <a:solidFill>
                  <a:schemeClr val="tx1"/>
                </a:solidFill>
                <a:effectLst/>
              </a:rPr>
              <a:t>6700 Fallbrook Ave., Ste. 125H</a:t>
            </a:r>
            <a:br>
              <a:rPr lang="en-US" sz="1800" dirty="0" smtClean="0">
                <a:solidFill>
                  <a:schemeClr val="tx1"/>
                </a:solidFill>
                <a:effectLst/>
              </a:rPr>
            </a:br>
            <a:r>
              <a:rPr lang="en-US" sz="1800" dirty="0" smtClean="0">
                <a:solidFill>
                  <a:schemeClr val="tx1"/>
                </a:solidFill>
                <a:effectLst/>
              </a:rPr>
              <a:t>West Hills, CA 91307</a:t>
            </a:r>
            <a:br>
              <a:rPr lang="en-US" sz="1800" dirty="0" smtClean="0">
                <a:solidFill>
                  <a:schemeClr val="tx1"/>
                </a:solidFill>
                <a:effectLst/>
              </a:rPr>
            </a:br>
            <a:r>
              <a:rPr lang="en-US" sz="1800" dirty="0" smtClean="0">
                <a:solidFill>
                  <a:schemeClr val="tx1"/>
                </a:solidFill>
                <a:effectLst/>
              </a:rPr>
              <a:t>Tel.: (888) 992-2466</a:t>
            </a:r>
            <a:br>
              <a:rPr lang="en-US" sz="1800" dirty="0" smtClean="0">
                <a:solidFill>
                  <a:schemeClr val="tx1"/>
                </a:solidFill>
                <a:effectLst/>
              </a:rPr>
            </a:br>
            <a:r>
              <a:rPr lang="en-US" sz="1800" dirty="0" smtClean="0">
                <a:solidFill>
                  <a:schemeClr val="tx1"/>
                </a:solidFill>
                <a:effectLst/>
              </a:rPr>
              <a:t>Fax: (888) 589-0804</a:t>
            </a:r>
            <a:br>
              <a:rPr lang="en-US" sz="1800" dirty="0" smtClean="0">
                <a:solidFill>
                  <a:schemeClr val="tx1"/>
                </a:solidFill>
                <a:effectLst/>
              </a:rPr>
            </a:br>
            <a:r>
              <a:rPr lang="en-US" sz="1800" dirty="0" smtClean="0">
                <a:solidFill>
                  <a:schemeClr val="tx1"/>
                </a:solidFill>
                <a:effectLst/>
              </a:rPr>
              <a:t/>
            </a:r>
            <a:br>
              <a:rPr lang="en-US" sz="1800" dirty="0" smtClean="0">
                <a:solidFill>
                  <a:schemeClr val="tx1"/>
                </a:solidFill>
                <a:effectLst/>
              </a:rPr>
            </a:br>
            <a:r>
              <a:rPr lang="en-US" sz="1800" b="1" dirty="0" smtClean="0">
                <a:solidFill>
                  <a:schemeClr val="tx1"/>
                </a:solidFill>
                <a:effectLst/>
              </a:rPr>
              <a:t>Philippine Office: </a:t>
            </a:r>
            <a:br>
              <a:rPr lang="en-US" sz="1800" b="1" dirty="0" smtClean="0">
                <a:solidFill>
                  <a:schemeClr val="tx1"/>
                </a:solidFill>
                <a:effectLst/>
              </a:rPr>
            </a:br>
            <a:r>
              <a:rPr lang="en-US" sz="1800" dirty="0" err="1" smtClean="0">
                <a:solidFill>
                  <a:schemeClr val="tx1"/>
                </a:solidFill>
                <a:effectLst/>
              </a:rPr>
              <a:t>Bonifacio</a:t>
            </a:r>
            <a:r>
              <a:rPr lang="en-US" sz="1800" dirty="0" smtClean="0">
                <a:solidFill>
                  <a:schemeClr val="tx1"/>
                </a:solidFill>
                <a:effectLst/>
              </a:rPr>
              <a:t> Global City, </a:t>
            </a:r>
            <a:r>
              <a:rPr lang="en-US" sz="1800" dirty="0" err="1" smtClean="0">
                <a:solidFill>
                  <a:schemeClr val="tx1"/>
                </a:solidFill>
                <a:effectLst/>
              </a:rPr>
              <a:t>Taguig</a:t>
            </a:r>
            <a:r>
              <a:rPr lang="en-US" sz="1800" dirty="0" smtClean="0">
                <a:solidFill>
                  <a:schemeClr val="tx1"/>
                </a:solidFill>
                <a:effectLst/>
              </a:rPr>
              <a:t> City</a:t>
            </a:r>
            <a:endParaRPr lang="en-US" sz="2600" dirty="0">
              <a:solidFill>
                <a:schemeClr val="tx1"/>
              </a:solidFill>
              <a:effectLst/>
            </a:endParaRPr>
          </a:p>
        </p:txBody>
      </p:sp>
      <p:pic>
        <p:nvPicPr>
          <p:cNvPr id="4" name="Content Placeholder 3" descr="VB Icon &amp; Text.png"/>
          <p:cNvPicPr>
            <a:picLocks noGrp="1" noChangeAspect="1"/>
          </p:cNvPicPr>
          <p:nvPr>
            <p:ph idx="1"/>
          </p:nvPr>
        </p:nvPicPr>
        <p:blipFill>
          <a:blip r:embed="rId3" cstate="print"/>
          <a:stretch>
            <a:fillRect/>
          </a:stretch>
        </p:blipFill>
        <p:spPr>
          <a:xfrm>
            <a:off x="2057400" y="228601"/>
            <a:ext cx="6400800" cy="155432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3000" y="152400"/>
            <a:ext cx="7498080" cy="838200"/>
          </a:xfrm>
        </p:spPr>
        <p:txBody>
          <a:bodyPr>
            <a:normAutofit/>
          </a:bodyPr>
          <a:lstStyle/>
          <a:p>
            <a:r>
              <a:rPr lang="en-US" sz="3600" dirty="0" smtClean="0"/>
              <a:t>DACA</a:t>
            </a:r>
            <a:endParaRPr lang="en-US" sz="3600" dirty="0"/>
          </a:p>
        </p:txBody>
      </p:sp>
      <p:sp>
        <p:nvSpPr>
          <p:cNvPr id="3" name="Rectangle 2"/>
          <p:cNvSpPr>
            <a:spLocks noGrp="1"/>
          </p:cNvSpPr>
          <p:nvPr>
            <p:ph idx="1"/>
          </p:nvPr>
        </p:nvSpPr>
        <p:spPr>
          <a:xfrm>
            <a:off x="1143000" y="1066800"/>
            <a:ext cx="7772400" cy="5791200"/>
          </a:xfrm>
        </p:spPr>
        <p:txBody>
          <a:bodyPr>
            <a:normAutofit/>
          </a:bodyPr>
          <a:lstStyle/>
          <a:p>
            <a:r>
              <a:rPr lang="en-US" sz="3000" dirty="0" smtClean="0"/>
              <a:t>Individual granted DACA is eligible to receive employment authorization (EAD) for the period of deferred action (2 years and renewable), upon demonstrating “an economic necessity for employment.”</a:t>
            </a:r>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r>
              <a:rPr lang="en-US" sz="3000" dirty="0" smtClean="0"/>
              <a:t>If EAD is granted, individual can obtain a Social Security Number.</a:t>
            </a:r>
          </a:p>
          <a:p>
            <a:r>
              <a:rPr lang="en-US" sz="3000" dirty="0" smtClean="0"/>
              <a:t>If EAD is granted, individual may qualify to drive (varies state by state).</a:t>
            </a:r>
          </a:p>
          <a:p>
            <a:endParaRPr lang="en-US" sz="3000" dirty="0" smtClean="0"/>
          </a:p>
          <a:p>
            <a:pPr>
              <a:buNone/>
            </a:pPr>
            <a:endParaRPr lang="en-US" sz="3000" dirty="0" smtClean="0"/>
          </a:p>
        </p:txBody>
      </p:sp>
      <p:pic>
        <p:nvPicPr>
          <p:cNvPr id="4" name="Picture 3" descr="sample-ead-card.jpg"/>
          <p:cNvPicPr>
            <a:picLocks noChangeAspect="1"/>
          </p:cNvPicPr>
          <p:nvPr/>
        </p:nvPicPr>
        <p:blipFill>
          <a:blip r:embed="rId3" cstate="print"/>
          <a:stretch>
            <a:fillRect/>
          </a:stretch>
        </p:blipFill>
        <p:spPr>
          <a:xfrm>
            <a:off x="2438400" y="3124200"/>
            <a:ext cx="4724400" cy="157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3000" y="228600"/>
            <a:ext cx="7498080" cy="1143000"/>
          </a:xfrm>
        </p:spPr>
        <p:txBody>
          <a:bodyPr>
            <a:normAutofit/>
          </a:bodyPr>
          <a:lstStyle/>
          <a:p>
            <a:r>
              <a:rPr lang="en-US" sz="3600" dirty="0" smtClean="0"/>
              <a:t>Who Qualifies for DACA?</a:t>
            </a:r>
            <a:endParaRPr lang="en-US" sz="3600" dirty="0"/>
          </a:p>
        </p:txBody>
      </p:sp>
      <p:sp>
        <p:nvSpPr>
          <p:cNvPr id="3" name="Rectangle 2"/>
          <p:cNvSpPr>
            <a:spLocks noGrp="1"/>
          </p:cNvSpPr>
          <p:nvPr>
            <p:ph idx="1"/>
          </p:nvPr>
        </p:nvSpPr>
        <p:spPr>
          <a:xfrm>
            <a:off x="1143000" y="1447800"/>
            <a:ext cx="7772400" cy="5181600"/>
          </a:xfrm>
        </p:spPr>
        <p:txBody>
          <a:bodyPr>
            <a:normAutofit/>
          </a:bodyPr>
          <a:lstStyle/>
          <a:p>
            <a:pPr>
              <a:buNone/>
            </a:pPr>
            <a:r>
              <a:rPr lang="en-US" sz="3000" dirty="0" smtClean="0"/>
              <a:t>Pursuant to the DHS Secretary’s June 15, 2012 </a:t>
            </a:r>
          </a:p>
          <a:p>
            <a:pPr>
              <a:buNone/>
            </a:pPr>
            <a:r>
              <a:rPr lang="en-US" sz="3000" dirty="0" smtClean="0"/>
              <a:t>memorandum, to be eligible for DACA </a:t>
            </a:r>
          </a:p>
          <a:p>
            <a:pPr>
              <a:buNone/>
            </a:pPr>
            <a:r>
              <a:rPr lang="en-US" sz="3000" dirty="0" smtClean="0"/>
              <a:t>individuals must:</a:t>
            </a:r>
          </a:p>
          <a:p>
            <a:endParaRPr lang="en-US" sz="3000" dirty="0" smtClean="0"/>
          </a:p>
          <a:p>
            <a:r>
              <a:rPr lang="en-US" sz="3000" dirty="0" smtClean="0"/>
              <a:t>Under the age of thirty-one (31) as of JUNE 15, 2012. </a:t>
            </a:r>
          </a:p>
          <a:p>
            <a:pPr algn="ctr">
              <a:buNone/>
            </a:pPr>
            <a:endParaRPr lang="en-US" sz="9600" b="1" dirty="0">
              <a:solidFill>
                <a:srgbClr val="FF0000"/>
              </a:solidFill>
            </a:endParaRPr>
          </a:p>
        </p:txBody>
      </p:sp>
      <p:sp>
        <p:nvSpPr>
          <p:cNvPr id="5" name="Rectangle 4"/>
          <p:cNvSpPr/>
          <p:nvPr/>
        </p:nvSpPr>
        <p:spPr>
          <a:xfrm>
            <a:off x="3429000" y="4114800"/>
            <a:ext cx="2605200" cy="1569660"/>
          </a:xfrm>
          <a:prstGeom prst="rect">
            <a:avLst/>
          </a:prstGeom>
          <a:noFill/>
        </p:spPr>
        <p:txBody>
          <a:bodyPr wrap="none" lIns="91440" tIns="45720" rIns="91440" bIns="45720">
            <a:spAutoFit/>
          </a:bodyPr>
          <a:lstStyle/>
          <a:p>
            <a:pPr algn="ctr"/>
            <a:r>
              <a:rPr 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&lt; 31</a:t>
            </a:r>
            <a:endParaRPr lang="en-US" sz="9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3000" y="152400"/>
            <a:ext cx="7498080" cy="1143000"/>
          </a:xfrm>
        </p:spPr>
        <p:txBody>
          <a:bodyPr>
            <a:normAutofit/>
          </a:bodyPr>
          <a:lstStyle/>
          <a:p>
            <a:r>
              <a:rPr lang="en-US" sz="3600" dirty="0" smtClean="0"/>
              <a:t>Who Qualifies for DACA?</a:t>
            </a:r>
            <a:endParaRPr lang="en-US" sz="3600" dirty="0"/>
          </a:p>
        </p:txBody>
      </p:sp>
      <p:sp>
        <p:nvSpPr>
          <p:cNvPr id="3" name="Rectangle 2"/>
          <p:cNvSpPr>
            <a:spLocks noGrp="1"/>
          </p:cNvSpPr>
          <p:nvPr>
            <p:ph idx="1"/>
          </p:nvPr>
        </p:nvSpPr>
        <p:spPr>
          <a:xfrm>
            <a:off x="1143000" y="1752600"/>
            <a:ext cx="7696200" cy="3733800"/>
          </a:xfrm>
        </p:spPr>
        <p:txBody>
          <a:bodyPr>
            <a:normAutofit/>
          </a:bodyPr>
          <a:lstStyle/>
          <a:p>
            <a:r>
              <a:rPr lang="en-US" sz="3000" dirty="0" smtClean="0"/>
              <a:t>Have come to the United States under the age of sixteen (16) </a:t>
            </a:r>
          </a:p>
          <a:p>
            <a:endParaRPr lang="en-US" sz="3000" dirty="0" smtClean="0"/>
          </a:p>
          <a:p>
            <a:endParaRPr lang="en-US" sz="3000" dirty="0" smtClean="0"/>
          </a:p>
          <a:p>
            <a:pPr>
              <a:buNone/>
            </a:pPr>
            <a:endParaRPr lang="en-US" sz="3000" dirty="0"/>
          </a:p>
        </p:txBody>
      </p:sp>
      <p:sp>
        <p:nvSpPr>
          <p:cNvPr id="4" name="Rectangle 3"/>
          <p:cNvSpPr/>
          <p:nvPr/>
        </p:nvSpPr>
        <p:spPr>
          <a:xfrm>
            <a:off x="3269401" y="2967335"/>
            <a:ext cx="2605200" cy="1569660"/>
          </a:xfrm>
          <a:prstGeom prst="rect">
            <a:avLst/>
          </a:prstGeom>
          <a:noFill/>
        </p:spPr>
        <p:txBody>
          <a:bodyPr wrap="none" lIns="91440" tIns="45720" rIns="91440" bIns="45720">
            <a:spAutoFit/>
          </a:bodyPr>
          <a:lstStyle/>
          <a:p>
            <a:pPr algn="ctr"/>
            <a:r>
              <a:rPr 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&lt; 16</a:t>
            </a:r>
            <a:endParaRPr lang="en-US" sz="9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19200" y="228600"/>
            <a:ext cx="7498080" cy="1143000"/>
          </a:xfrm>
        </p:spPr>
        <p:txBody>
          <a:bodyPr>
            <a:normAutofit/>
          </a:bodyPr>
          <a:lstStyle/>
          <a:p>
            <a:r>
              <a:rPr lang="en-US" sz="3600" dirty="0" smtClean="0"/>
              <a:t>Who Qualifies for DACA?</a:t>
            </a:r>
            <a:endParaRPr lang="en-US" sz="3600" dirty="0"/>
          </a:p>
        </p:txBody>
      </p:sp>
      <p:sp>
        <p:nvSpPr>
          <p:cNvPr id="3" name="Rectangle 2"/>
          <p:cNvSpPr>
            <a:spLocks noGrp="1"/>
          </p:cNvSpPr>
          <p:nvPr>
            <p:ph idx="1"/>
          </p:nvPr>
        </p:nvSpPr>
        <p:spPr>
          <a:xfrm>
            <a:off x="1219200" y="1371600"/>
            <a:ext cx="7620000" cy="5181600"/>
          </a:xfrm>
        </p:spPr>
        <p:txBody>
          <a:bodyPr>
            <a:normAutofit/>
          </a:bodyPr>
          <a:lstStyle/>
          <a:p>
            <a:r>
              <a:rPr lang="en-US" sz="3000" dirty="0" smtClean="0"/>
              <a:t>Have continuously resided in the United States since JUNE 15, 2007, up to the present time. </a:t>
            </a:r>
          </a:p>
          <a:p>
            <a:endParaRPr lang="en-US" sz="3000" dirty="0" smtClean="0"/>
          </a:p>
          <a:p>
            <a:endParaRPr lang="en-US" sz="3000" dirty="0" smtClean="0"/>
          </a:p>
          <a:p>
            <a:pPr>
              <a:buNone/>
            </a:pPr>
            <a:endParaRPr lang="en-US" sz="3000" dirty="0" smtClean="0"/>
          </a:p>
          <a:p>
            <a:pPr>
              <a:buNone/>
            </a:pPr>
            <a:endParaRPr lang="en-US" sz="3000" dirty="0" smtClean="0"/>
          </a:p>
          <a:p>
            <a:pPr>
              <a:buNone/>
            </a:pPr>
            <a:endParaRPr lang="en-US" sz="3000" dirty="0" smtClean="0"/>
          </a:p>
          <a:p>
            <a:pPr>
              <a:buNone/>
            </a:pPr>
            <a:r>
              <a:rPr lang="en-US" sz="3000" b="1" dirty="0" smtClean="0"/>
              <a:t>	NOTE: </a:t>
            </a:r>
            <a:r>
              <a:rPr lang="en-US" sz="3000" dirty="0" smtClean="0"/>
              <a:t>A brief, casual, and innocent absence from the United States will not interrupt an individual’s continuous residence. </a:t>
            </a:r>
            <a:endParaRPr lang="en-US" sz="2600" dirty="0" smtClean="0"/>
          </a:p>
          <a:p>
            <a:endParaRPr lang="en-US" sz="3000" dirty="0" smtClean="0"/>
          </a:p>
          <a:p>
            <a:endParaRPr lang="en-US" sz="3000" dirty="0" smtClean="0"/>
          </a:p>
          <a:p>
            <a:endParaRPr lang="en-US" sz="3000" dirty="0" smtClean="0"/>
          </a:p>
          <a:p>
            <a:endParaRPr lang="en-US" sz="3000" dirty="0" smtClean="0"/>
          </a:p>
          <a:p>
            <a:endParaRPr lang="en-US" sz="3000" dirty="0" smtClean="0"/>
          </a:p>
          <a:p>
            <a:pPr>
              <a:buNone/>
            </a:pPr>
            <a:endParaRPr lang="en-US" sz="3000" dirty="0"/>
          </a:p>
        </p:txBody>
      </p:sp>
      <p:pic>
        <p:nvPicPr>
          <p:cNvPr id="4" name="Picture 3" descr="House.jpg"/>
          <p:cNvPicPr>
            <a:picLocks noChangeAspect="1"/>
          </p:cNvPicPr>
          <p:nvPr/>
        </p:nvPicPr>
        <p:blipFill>
          <a:blip r:embed="rId3" cstate="print"/>
          <a:stretch>
            <a:fillRect/>
          </a:stretch>
        </p:blipFill>
        <p:spPr>
          <a:xfrm>
            <a:off x="3886200" y="2895600"/>
            <a:ext cx="1982857" cy="1447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3000" y="152400"/>
            <a:ext cx="7498080" cy="1143000"/>
          </a:xfrm>
        </p:spPr>
        <p:txBody>
          <a:bodyPr>
            <a:normAutofit/>
          </a:bodyPr>
          <a:lstStyle/>
          <a:p>
            <a:r>
              <a:rPr lang="en-US" sz="3600" dirty="0" smtClean="0"/>
              <a:t>Continuous Presence…</a:t>
            </a:r>
            <a:endParaRPr lang="en-US" sz="3600" dirty="0"/>
          </a:p>
        </p:txBody>
      </p:sp>
      <p:sp>
        <p:nvSpPr>
          <p:cNvPr id="3" name="Rectangle 2"/>
          <p:cNvSpPr>
            <a:spLocks noGrp="1"/>
          </p:cNvSpPr>
          <p:nvPr>
            <p:ph idx="1"/>
          </p:nvPr>
        </p:nvSpPr>
        <p:spPr>
          <a:xfrm>
            <a:off x="1219200" y="1371600"/>
            <a:ext cx="7498080" cy="4800600"/>
          </a:xfrm>
        </p:spPr>
        <p:txBody>
          <a:bodyPr>
            <a:normAutofit fontScale="77500" lnSpcReduction="20000"/>
          </a:bodyPr>
          <a:lstStyle/>
          <a:p>
            <a:r>
              <a:rPr lang="en-US" sz="3000" dirty="0" smtClean="0"/>
              <a:t>If you were absent from the US for any period of time, your absence will be considered brief, casual, and innocent, if it was before August 15, 2012, and:</a:t>
            </a:r>
          </a:p>
          <a:p>
            <a:pPr lvl="1"/>
            <a:r>
              <a:rPr lang="en-US" sz="2600" dirty="0" smtClean="0"/>
              <a:t>Absence was of short duration and reasonably calculated to accomplish the purpose for the absence;</a:t>
            </a:r>
          </a:p>
          <a:p>
            <a:pPr lvl="1"/>
            <a:r>
              <a:rPr lang="en-US" sz="2600" dirty="0" smtClean="0"/>
              <a:t>Absence not result of order of deportation, removal, or grant of voluntary departure;</a:t>
            </a:r>
          </a:p>
          <a:p>
            <a:pPr lvl="1"/>
            <a:r>
              <a:rPr lang="en-US" sz="2600" dirty="0" smtClean="0"/>
              <a:t>The purpose of the absence and/or your actions while outside the US were not in contrary to the law;</a:t>
            </a:r>
          </a:p>
          <a:p>
            <a:pPr lvl="1"/>
            <a:r>
              <a:rPr lang="en-US" sz="2600" dirty="0" smtClean="0"/>
              <a:t>If traveled outside US after August 15, 2012, then not eligible for DACA.  </a:t>
            </a:r>
          </a:p>
          <a:p>
            <a:pPr lvl="1"/>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normAutofit/>
          </a:bodyPr>
          <a:lstStyle/>
          <a:p>
            <a:r>
              <a:rPr lang="en-US" sz="3600" dirty="0" smtClean="0"/>
              <a:t>Who Qualifies for DACA?</a:t>
            </a:r>
            <a:endParaRPr lang="en-US" sz="3600" dirty="0"/>
          </a:p>
        </p:txBody>
      </p:sp>
      <p:sp>
        <p:nvSpPr>
          <p:cNvPr id="3" name="Content Placeholder 2"/>
          <p:cNvSpPr>
            <a:spLocks noGrp="1"/>
          </p:cNvSpPr>
          <p:nvPr>
            <p:ph idx="1"/>
          </p:nvPr>
        </p:nvSpPr>
        <p:spPr>
          <a:xfrm>
            <a:off x="1219200" y="1828800"/>
            <a:ext cx="7498080" cy="4267200"/>
          </a:xfrm>
        </p:spPr>
        <p:txBody>
          <a:bodyPr>
            <a:normAutofit/>
          </a:bodyPr>
          <a:lstStyle/>
          <a:p>
            <a:r>
              <a:rPr lang="en-US" sz="3000" dirty="0" smtClean="0"/>
              <a:t>Physically present in the United States on June 15, 2012, and at the time of making your request for consideration of deferred action with USCIS. </a:t>
            </a:r>
          </a:p>
          <a:p>
            <a:pPr lvl="1"/>
            <a:r>
              <a:rPr lang="en-US" sz="2600" dirty="0" smtClean="0"/>
              <a:t>Can use “circumstantial” evidence to infer physical presence on June 15, 2012. </a:t>
            </a:r>
          </a:p>
          <a:p>
            <a:pPr lvl="2"/>
            <a:r>
              <a:rPr lang="en-US" sz="2200" dirty="0" smtClean="0"/>
              <a:t>Example:  Your bank statement covering June 15, 2012 showing that an ATM withdrawal or debit card purchase was made on June 15, 2012. </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990600"/>
          </a:xfrm>
        </p:spPr>
        <p:txBody>
          <a:bodyPr>
            <a:normAutofit/>
          </a:bodyPr>
          <a:lstStyle/>
          <a:p>
            <a:r>
              <a:rPr lang="en-US" sz="3600" dirty="0" smtClean="0"/>
              <a:t>Who Qualifies for DACA?</a:t>
            </a:r>
            <a:endParaRPr lang="en-US" sz="3600" dirty="0"/>
          </a:p>
        </p:txBody>
      </p:sp>
      <p:sp>
        <p:nvSpPr>
          <p:cNvPr id="3" name="Content Placeholder 2"/>
          <p:cNvSpPr>
            <a:spLocks noGrp="1"/>
          </p:cNvSpPr>
          <p:nvPr>
            <p:ph idx="1"/>
          </p:nvPr>
        </p:nvSpPr>
        <p:spPr>
          <a:xfrm>
            <a:off x="1219200" y="1524000"/>
            <a:ext cx="7498080" cy="4800600"/>
          </a:xfrm>
        </p:spPr>
        <p:txBody>
          <a:bodyPr>
            <a:normAutofit/>
          </a:bodyPr>
          <a:lstStyle/>
          <a:p>
            <a:r>
              <a:rPr lang="en-US" sz="3000" dirty="0" smtClean="0"/>
              <a:t>Have entered without inspection (EWI) before June 15, 2012, or your lawful immigration status expired as of June 15, 2012. </a:t>
            </a:r>
          </a:p>
          <a:p>
            <a:endParaRPr lang="en-US" sz="3000" dirty="0" smtClean="0"/>
          </a:p>
          <a:p>
            <a:pPr>
              <a:buNone/>
            </a:pPr>
            <a:r>
              <a:rPr lang="en-US" sz="3000" dirty="0" smtClean="0"/>
              <a:t> </a:t>
            </a:r>
            <a:endParaRPr lang="en-US" sz="3000" dirty="0"/>
          </a:p>
        </p:txBody>
      </p:sp>
      <p:pic>
        <p:nvPicPr>
          <p:cNvPr id="4" name="Picture 3" descr="sample_i94.png"/>
          <p:cNvPicPr>
            <a:picLocks noChangeAspect="1"/>
          </p:cNvPicPr>
          <p:nvPr/>
        </p:nvPicPr>
        <p:blipFill>
          <a:blip r:embed="rId3" cstate="print"/>
          <a:stretch>
            <a:fillRect/>
          </a:stretch>
        </p:blipFill>
        <p:spPr>
          <a:xfrm>
            <a:off x="5334000" y="3429000"/>
            <a:ext cx="2752353" cy="2347853"/>
          </a:xfrm>
          <a:prstGeom prst="rect">
            <a:avLst/>
          </a:prstGeom>
        </p:spPr>
      </p:pic>
      <p:pic>
        <p:nvPicPr>
          <p:cNvPr id="6" name="Picture 5" descr="ke_visa.jpg"/>
          <p:cNvPicPr>
            <a:picLocks noChangeAspect="1"/>
          </p:cNvPicPr>
          <p:nvPr/>
        </p:nvPicPr>
        <p:blipFill>
          <a:blip r:embed="rId4" cstate="print"/>
          <a:stretch>
            <a:fillRect/>
          </a:stretch>
        </p:blipFill>
        <p:spPr>
          <a:xfrm>
            <a:off x="1447800" y="3429000"/>
            <a:ext cx="3485926" cy="241249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DE0C9A-E7EA-4130-A638-8C6570FF0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RecommStrat</Template>
  <TotalTime>0</TotalTime>
  <Words>1738</Words>
  <Application>Microsoft Office PowerPoint</Application>
  <PresentationFormat>On-screen Show (4:3)</PresentationFormat>
  <Paragraphs>192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RecommStrat</vt:lpstr>
      <vt:lpstr>DEFERRED ACTION FOR CHILDHOOD ARRIVALS (DACA):  WHAT YOU NEED TO KNOW</vt:lpstr>
      <vt:lpstr>What is Deferred Action for Childhood Arrivals (DACA)?</vt:lpstr>
      <vt:lpstr>DACA</vt:lpstr>
      <vt:lpstr>Who Qualifies for DACA?</vt:lpstr>
      <vt:lpstr>Who Qualifies for DACA?</vt:lpstr>
      <vt:lpstr>Who Qualifies for DACA?</vt:lpstr>
      <vt:lpstr>Continuous Presence…</vt:lpstr>
      <vt:lpstr>Who Qualifies for DACA?</vt:lpstr>
      <vt:lpstr>Who Qualifies for DACA?</vt:lpstr>
      <vt:lpstr>Who Qualifies for DACA?</vt:lpstr>
      <vt:lpstr>Currently in School…</vt:lpstr>
      <vt:lpstr>Who Qualifies for DACA?</vt:lpstr>
      <vt:lpstr>Convictions…</vt:lpstr>
      <vt:lpstr>Convictions…</vt:lpstr>
      <vt:lpstr>Pose a Threat…</vt:lpstr>
      <vt:lpstr>DACA Application Process and Procedures</vt:lpstr>
      <vt:lpstr>DACA Application Process and Procedures</vt:lpstr>
      <vt:lpstr>DACA Application Process and Procedures</vt:lpstr>
      <vt:lpstr>DACA Application Process and Procedures</vt:lpstr>
      <vt:lpstr>Documents to Prove Eligibility </vt:lpstr>
      <vt:lpstr>Documents to Prove Eligibility </vt:lpstr>
      <vt:lpstr>Documents to Prove Eligibility </vt:lpstr>
      <vt:lpstr>DACA UPDATES</vt:lpstr>
      <vt:lpstr>Ma. Rita S. Vesagas, Esq. Sharlene Mae Bagon, Esq.   Beverly Hills Office: 8383 Wilshire Blvd., Suite 830 Beverly Hills, CA 90211 Tel.: (323) 651-4447 Fax: (323) 651-4451  West Hills Office: 6700 Fallbrook Ave., Ste. 125H West Hills, CA 91307 Tel.: (888) 992-2466 Fax: (888) 589-0804  Philippine Office:  Bonifacio Global City, Taguig City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DACA SLIDES</dc:title>
  <dc:creator/>
  <cp:lastModifiedBy/>
  <cp:revision>1</cp:revision>
  <dcterms:created xsi:type="dcterms:W3CDTF">2012-10-17T22:45:23Z</dcterms:created>
  <dcterms:modified xsi:type="dcterms:W3CDTF">2012-10-18T17:46:09Z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