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2"/>
  </p:notes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  <p:sldId id="257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7" d="100"/>
          <a:sy n="107" d="100"/>
        </p:scale>
        <p:origin x="-11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364" name="Rectangle 1028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36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36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A3CA082-41F9-4049-8983-B63BE51479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282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6AAB23-CE4F-094D-9B3A-FF1F70A6B1B9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1026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5080DE-8095-C140-9291-FE60496A9938}" type="slidenum">
              <a:rPr lang="en-US"/>
              <a:pPr/>
              <a:t>10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9CF5CC-2E8F-0B41-9921-DABAE72F05CD}" type="slidenum">
              <a:rPr lang="en-US"/>
              <a:pPr/>
              <a:t>2</a:t>
            </a:fld>
            <a:endParaRPr lang="en-US"/>
          </a:p>
        </p:txBody>
      </p:sp>
      <p:sp>
        <p:nvSpPr>
          <p:cNvPr id="17410" name="Rectangle 1026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8B7EAD-E383-3A4A-B9DC-4F513509CC9D}" type="slidenum">
              <a:rPr lang="en-US"/>
              <a:pPr/>
              <a:t>3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EB7F44-1E45-D244-BB64-DC56AEAE5591}" type="slidenum">
              <a:rPr lang="en-US"/>
              <a:pPr/>
              <a:t>4</a:t>
            </a:fld>
            <a:endParaRPr lang="en-US"/>
          </a:p>
        </p:txBody>
      </p:sp>
      <p:sp>
        <p:nvSpPr>
          <p:cNvPr id="1945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373C46-A42D-664A-B11C-D138743D2772}" type="slidenum">
              <a:rPr lang="en-US"/>
              <a:pPr/>
              <a:t>5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792343-93CC-7E40-8EFC-5E3F2586D505}" type="slidenum">
              <a:rPr lang="en-US"/>
              <a:pPr/>
              <a:t>6</a:t>
            </a:fld>
            <a:endParaRPr lang="en-US"/>
          </a:p>
        </p:txBody>
      </p:sp>
      <p:sp>
        <p:nvSpPr>
          <p:cNvPr id="2150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36366D-F078-6849-AD5B-0FECED023361}" type="slidenum">
              <a:rPr lang="en-US"/>
              <a:pPr/>
              <a:t>7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B2644D-51BD-1B4C-AE13-F0137FD43E53}" type="slidenum">
              <a:rPr lang="en-US"/>
              <a:pPr/>
              <a:t>8</a:t>
            </a:fld>
            <a:endParaRPr lang="en-US"/>
          </a:p>
        </p:txBody>
      </p:sp>
      <p:sp>
        <p:nvSpPr>
          <p:cNvPr id="2355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29A96F-FA63-EA4E-87A8-5F155C1277E0}" type="slidenum">
              <a:rPr lang="en-US"/>
              <a:pPr/>
              <a:t>9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810000"/>
            <a:ext cx="6400800" cy="1752600"/>
          </a:xfrm>
        </p:spPr>
        <p:txBody>
          <a:bodyPr/>
          <a:lstStyle>
            <a:lvl1pPr marL="0" indent="0" algn="r">
              <a:buFont typeface="Wingdings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20CC2B8-538D-E74D-A47D-BF7388A048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539451-B79E-C646-A150-800A6EC6F9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056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6E5CE-F357-4042-A07C-B5D7AB9F21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220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AF54D9D-2629-6E43-8F30-2BCCC22F83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005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8F06B-DEA1-404F-9438-330138D732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59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A92DE5-AA9E-E145-9B99-8F80FEFB7C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68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A62648-0532-D143-83CE-D0FC9A199D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16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A66B1-F765-ED49-84FF-9B7F53A1CA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27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AB138-8C65-734F-9BF3-5162BF3DF5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70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F0144-2713-6640-9310-87B7FFCEC2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82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C4460-F224-D244-B40F-BCEFF71D61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7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148511-26D4-DC40-8B36-F30176916A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96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50800" dist="12700" dir="8100000" algn="ctr" rotWithShape="0">
                    <a:srgbClr val="FFFFFF">
                      <a:alpha val="75000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50800" dist="12700" dir="8100000" algn="ctr" rotWithShape="0">
                    <a:srgbClr val="FFFFFF">
                      <a:alpha val="75000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50800" dist="12700" dir="8100000" algn="ctr" rotWithShape="0">
                    <a:srgbClr val="FFFFFF">
                      <a:alpha val="75000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ea typeface="+mn-ea"/>
                <a:cs typeface="+mn-cs"/>
              </a:defRPr>
            </a:lvl1pPr>
          </a:lstStyle>
          <a:p>
            <a:fld id="{2CE571A6-7331-1B4B-A12C-D1FDD4A4F9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ゴシック" charset="0"/>
          <a:cs typeface="MS P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ゴシック" charset="0"/>
          <a:cs typeface="MS P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ゴシック" charset="0"/>
          <a:cs typeface="MS P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ゴシック" charset="0"/>
          <a:cs typeface="MS P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ゴシック" charset="0"/>
          <a:cs typeface="MS P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ゴシック" charset="0"/>
          <a:cs typeface="MS P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ゴシック" charset="0"/>
          <a:cs typeface="MS P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ゴシック" charset="0"/>
          <a:cs typeface="MS P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charset="0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charset="0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charset="0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143000"/>
          </a:xfrm>
        </p:spPr>
        <p:txBody>
          <a:bodyPr/>
          <a:lstStyle/>
          <a:p>
            <a:pPr algn="ctr"/>
            <a:r>
              <a:rPr lang="en-US"/>
              <a:t>Music Literacy and </a:t>
            </a:r>
            <a:br>
              <a:rPr lang="en-US"/>
            </a:br>
            <a:r>
              <a:rPr lang="en-US"/>
              <a:t>Music Technology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895600"/>
            <a:ext cx="6400800" cy="1752600"/>
          </a:xfrm>
        </p:spPr>
        <p:txBody>
          <a:bodyPr/>
          <a:lstStyle/>
          <a:p>
            <a:pPr algn="l"/>
            <a:r>
              <a:rPr lang="en-US" sz="2000"/>
              <a:t>Gena Greher, University of Massachusetts, Lowell</a:t>
            </a:r>
          </a:p>
          <a:p>
            <a:pPr algn="l"/>
            <a:r>
              <a:rPr lang="en-US" sz="2000"/>
              <a:t>Dan Hosken, California State University, Northridge</a:t>
            </a:r>
          </a:p>
          <a:p>
            <a:pPr algn="l"/>
            <a:r>
              <a:rPr lang="en-US" sz="2000"/>
              <a:t>Scott Lipscomb, University of Minnesota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429000" y="4495800"/>
            <a:ext cx="235108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Times New Roman" charset="0"/>
              </a:rPr>
              <a:t>ATMI</a:t>
            </a:r>
          </a:p>
          <a:p>
            <a:pPr algn="ctr"/>
            <a:r>
              <a:rPr lang="en-US">
                <a:latin typeface="Times New Roman" charset="0"/>
              </a:rPr>
              <a:t>Minneapolis, MN</a:t>
            </a:r>
          </a:p>
          <a:p>
            <a:pPr algn="ctr"/>
            <a:r>
              <a:rPr lang="en-US">
                <a:latin typeface="Times New Roman" charset="0"/>
              </a:rPr>
              <a:t>Sept. 23, 2010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And now…Scott and Gena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Meaning…?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 do technology and literacy interact?</a:t>
            </a:r>
          </a:p>
          <a:p>
            <a:r>
              <a:rPr lang="en-US"/>
              <a:t>How can technology foster literacy?</a:t>
            </a:r>
          </a:p>
          <a:p>
            <a:r>
              <a:rPr lang="en-US"/>
              <a:t>How can technology hinder literacy?</a:t>
            </a:r>
          </a:p>
          <a:p>
            <a:r>
              <a:rPr lang="en-US"/>
              <a:t>Can technology bypass traditional literacy?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Music Literacy is… </a:t>
            </a:r>
            <a:br>
              <a:rPr lang="en-US"/>
            </a:br>
            <a:r>
              <a:rPr lang="en-US"/>
              <a:t>(Narrow Definition)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AutoNum type="alphaLcParenR"/>
            </a:pPr>
            <a:r>
              <a:rPr lang="en-US" sz="2800">
                <a:latin typeface="Helvetica" charset="0"/>
              </a:rPr>
              <a:t>The ability to read and write in traditional music notation</a:t>
            </a:r>
          </a:p>
          <a:p>
            <a:pPr marL="609600" indent="-609600">
              <a:buFont typeface="Arial" charset="0"/>
              <a:buAutoNum type="alphaLcParenR"/>
            </a:pPr>
            <a:r>
              <a:rPr lang="en-US" sz="2800">
                <a:latin typeface="Helvetica" charset="0"/>
              </a:rPr>
              <a:t>The ability understand and use the music theory concepts that arise from this basis, such as keys, scales, intervals, cadences, roman numeral labeling, set class identification, tonal analysis, and set-class analysis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Music Literacy is… </a:t>
            </a:r>
            <a:br>
              <a:rPr lang="en-US"/>
            </a:br>
            <a:r>
              <a:rPr lang="en-US"/>
              <a:t>(Broader Definition)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AutoNum type="alphaLcParenR"/>
            </a:pPr>
            <a:r>
              <a:rPr lang="en-US" sz="2800">
                <a:latin typeface="Helvetica" charset="0"/>
              </a:rPr>
              <a:t>The ability to recognize/explain </a:t>
            </a:r>
            <a:r>
              <a:rPr lang="ja-JP" altLang="en-US" sz="2800">
                <a:latin typeface="Times New Roman"/>
              </a:rPr>
              <a:t>“</a:t>
            </a:r>
            <a:r>
              <a:rPr lang="en-US" sz="2800">
                <a:latin typeface="Helvetica" charset="0"/>
              </a:rPr>
              <a:t>high level</a:t>
            </a:r>
            <a:r>
              <a:rPr lang="ja-JP" altLang="en-US" sz="2800">
                <a:latin typeface="Times New Roman"/>
              </a:rPr>
              <a:t>”</a:t>
            </a:r>
            <a:r>
              <a:rPr lang="en-US" sz="2800">
                <a:latin typeface="Helvetica" charset="0"/>
              </a:rPr>
              <a:t> elements, such as the interplay of repetition, contrast, texture, phrase rhythm, and timbre</a:t>
            </a:r>
          </a:p>
          <a:p>
            <a:pPr marL="609600" indent="-609600">
              <a:buFont typeface="Arial" charset="0"/>
              <a:buAutoNum type="alphaLcParenR"/>
            </a:pPr>
            <a:r>
              <a:rPr lang="en-US" sz="2800">
                <a:latin typeface="Helvetica" charset="0"/>
              </a:rPr>
              <a:t>The ability to recognize/explain the multiple contexts of music-making, such as social, economic, racial, gender, historical, and spiritual</a:t>
            </a:r>
            <a:endParaRPr lang="en-US"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Vignettes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AutoNum type="arabicPeriod"/>
            </a:pPr>
            <a:r>
              <a:rPr lang="en-US"/>
              <a:t>Music Tech class: a covert vehicle for literacy delivery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/>
              <a:t>Composition class: sequencers are the enemy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/>
              <a:t>Interdisciplinary class: using sound editing to leap over literacy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Vignette 1: Music Tech Class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Entirely music majors (lower division)</a:t>
            </a:r>
          </a:p>
          <a:p>
            <a:r>
              <a:rPr lang="en-US"/>
              <a:t>Working from notation (narrow)</a:t>
            </a:r>
          </a:p>
          <a:p>
            <a:r>
              <a:rPr lang="en-US"/>
              <a:t>Real-time entry and keyboard skills (narrow)</a:t>
            </a:r>
          </a:p>
          <a:p>
            <a:r>
              <a:rPr lang="en-US"/>
              <a:t>Score skills (narrow)</a:t>
            </a:r>
          </a:p>
          <a:p>
            <a:r>
              <a:rPr lang="en-US"/>
              <a:t>Arranging with regions/loops (broader)</a:t>
            </a:r>
          </a:p>
          <a:p>
            <a:r>
              <a:rPr lang="en-US"/>
              <a:t>Experience with mixed majors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Vignette 2: Composition Class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Concert composers and film composers (upper division)</a:t>
            </a:r>
          </a:p>
          <a:p>
            <a:pPr>
              <a:lnSpc>
                <a:spcPct val="90000"/>
              </a:lnSpc>
            </a:pPr>
            <a:r>
              <a:rPr lang="en-US"/>
              <a:t>Typical </a:t>
            </a:r>
            <a:r>
              <a:rPr lang="ja-JP" altLang="en-US"/>
              <a:t>“</a:t>
            </a:r>
            <a:r>
              <a:rPr lang="en-US"/>
              <a:t>style studies</a:t>
            </a:r>
            <a:r>
              <a:rPr lang="ja-JP" altLang="en-US"/>
              <a:t>”</a:t>
            </a:r>
            <a:r>
              <a:rPr lang="en-US"/>
              <a:t> class (Debussy, Stravinsky, Bartok, etc.)—all notation all the time</a:t>
            </a:r>
          </a:p>
          <a:p>
            <a:pPr>
              <a:lnSpc>
                <a:spcPct val="90000"/>
              </a:lnSpc>
            </a:pPr>
            <a:r>
              <a:rPr lang="en-US"/>
              <a:t>Sequencer scourge 1: unplayable parts</a:t>
            </a:r>
          </a:p>
          <a:p>
            <a:pPr>
              <a:lnSpc>
                <a:spcPct val="90000"/>
              </a:lnSpc>
            </a:pPr>
            <a:r>
              <a:rPr lang="en-US"/>
              <a:t>Sequencer scourge 2: un-molded improv and sequencer dumps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Sequencer Dump</a:t>
            </a:r>
          </a:p>
        </p:txBody>
      </p:sp>
      <p:pic>
        <p:nvPicPr>
          <p:cNvPr id="5128" name="Picture 8" descr="Screen shot 2010-09-20 at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1828800"/>
            <a:ext cx="7467600" cy="4010025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Vignette 3: Interdisciplinary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Art students, film students, music students (upper division)</a:t>
            </a:r>
          </a:p>
          <a:p>
            <a:pPr>
              <a:lnSpc>
                <a:spcPct val="90000"/>
              </a:lnSpc>
            </a:pPr>
            <a:r>
              <a:rPr lang="en-US" sz="2800"/>
              <a:t>Using principles abstracted from composition to teach digital audio based sound composition (broader): ATMI 2001</a:t>
            </a:r>
          </a:p>
          <a:p>
            <a:pPr>
              <a:lnSpc>
                <a:spcPct val="90000"/>
              </a:lnSpc>
            </a:pPr>
            <a:r>
              <a:rPr lang="en-US" sz="2800"/>
              <a:t>Using principle abstracted from film sound design to teach… (broader): ATMI 2008</a:t>
            </a:r>
          </a:p>
          <a:p>
            <a:pPr>
              <a:lnSpc>
                <a:spcPct val="90000"/>
              </a:lnSpc>
            </a:pPr>
            <a:r>
              <a:rPr lang="en-US" sz="2800"/>
              <a:t>Mapping movement to sound (broader): ATMI 2006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theme/theme1.xml><?xml version="1.0" encoding="utf-8"?>
<a:theme xmlns:a="http://schemas.openxmlformats.org/drawingml/2006/main" name="Blue Horizon">
  <a:themeElements>
    <a:clrScheme name="Blue Horizon 1">
      <a:dk1>
        <a:srgbClr val="000000"/>
      </a:dk1>
      <a:lt1>
        <a:srgbClr val="E8EAE9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2F3F2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Blue Horizon">
      <a:majorFont>
        <a:latin typeface="Times New Roman"/>
        <a:ea typeface="MS Pゴシック"/>
        <a:cs typeface="MS Pゴシック"/>
      </a:majorFont>
      <a:minorFont>
        <a:latin typeface="Times New Roman"/>
        <a:ea typeface="MS Pゴシック"/>
        <a:cs typeface="MS P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ue Horizon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Horizon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Hosken:Applications:Microsoft Office 2004:Templates:Presentations:Designs:Blue Horizon</Template>
  <TotalTime>161</TotalTime>
  <Words>384</Words>
  <Application>Microsoft Macintosh PowerPoint</Application>
  <PresentationFormat>On-screen Show (4:3)</PresentationFormat>
  <Paragraphs>51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ＭＳ Ｐゴシック</vt:lpstr>
      <vt:lpstr>Times New Roman</vt:lpstr>
      <vt:lpstr>MS Pゴシック</vt:lpstr>
      <vt:lpstr>Wingdings</vt:lpstr>
      <vt:lpstr>Helvetica</vt:lpstr>
      <vt:lpstr>Blue Horizon</vt:lpstr>
      <vt:lpstr>Music Literacy and  Music Technology</vt:lpstr>
      <vt:lpstr>Meaning…?</vt:lpstr>
      <vt:lpstr>Music Literacy is…  (Narrow Definition)</vt:lpstr>
      <vt:lpstr>Music Literacy is…  (Broader Definition)</vt:lpstr>
      <vt:lpstr>Three Vignettes</vt:lpstr>
      <vt:lpstr>Vignette 1: Music Tech Class</vt:lpstr>
      <vt:lpstr>Vignette 2: Composition Class</vt:lpstr>
      <vt:lpstr>Example Sequencer Dump</vt:lpstr>
      <vt:lpstr>Vignette 3: Interdisciplinary</vt:lpstr>
      <vt:lpstr>And now…Scott and Gena</vt:lpstr>
    </vt:vector>
  </TitlesOfParts>
  <Company>CSUN Music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CSUN Music</dc:creator>
  <cp:lastModifiedBy>Dan</cp:lastModifiedBy>
  <cp:revision>30</cp:revision>
  <dcterms:created xsi:type="dcterms:W3CDTF">2010-09-21T00:44:10Z</dcterms:created>
  <dcterms:modified xsi:type="dcterms:W3CDTF">2012-11-24T08:27:41Z</dcterms:modified>
</cp:coreProperties>
</file>