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-20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4" Type="http://schemas.openxmlformats.org/officeDocument/2006/relationships/slide" Target="slides/slide3.xml"/><Relationship Id="rId10" Type="http://schemas.openxmlformats.org/officeDocument/2006/relationships/theme" Target="theme/theme1.xml"/><Relationship Id="rId5" Type="http://schemas.openxmlformats.org/officeDocument/2006/relationships/slide" Target="slides/slide4.xml"/><Relationship Id="rId7" Type="http://schemas.openxmlformats.org/officeDocument/2006/relationships/printerSettings" Target="printerSettings/printerSettings1.bin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viewProps" Target="viewProps.xml"/><Relationship Id="rId3" Type="http://schemas.openxmlformats.org/officeDocument/2006/relationships/slide" Target="slides/slide2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82D58-F4F7-6440-B97C-D3CD331DBC0E}" type="datetimeFigureOut">
              <a:rPr lang="en-US" smtClean="0"/>
              <a:pPr/>
              <a:t>6/29/12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AEF83-C107-5B4E-83C9-74698AECB8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82D58-F4F7-6440-B97C-D3CD331DBC0E}" type="datetimeFigureOut">
              <a:rPr lang="en-US" smtClean="0"/>
              <a:pPr/>
              <a:t>6/29/12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AEF83-C107-5B4E-83C9-74698AECB8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82D58-F4F7-6440-B97C-D3CD331DBC0E}" type="datetimeFigureOut">
              <a:rPr lang="en-US" smtClean="0"/>
              <a:pPr/>
              <a:t>6/29/12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AEF83-C107-5B4E-83C9-74698AECB8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82D58-F4F7-6440-B97C-D3CD331DBC0E}" type="datetimeFigureOut">
              <a:rPr lang="en-US" smtClean="0"/>
              <a:pPr/>
              <a:t>6/29/12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AEF83-C107-5B4E-83C9-74698AECB8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82D58-F4F7-6440-B97C-D3CD331DBC0E}" type="datetimeFigureOut">
              <a:rPr lang="en-US" smtClean="0"/>
              <a:pPr/>
              <a:t>6/29/12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AEF83-C107-5B4E-83C9-74698AECB8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82D58-F4F7-6440-B97C-D3CD331DBC0E}" type="datetimeFigureOut">
              <a:rPr lang="en-US" smtClean="0"/>
              <a:pPr/>
              <a:t>6/29/12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AEF83-C107-5B4E-83C9-74698AECB8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82D58-F4F7-6440-B97C-D3CD331DBC0E}" type="datetimeFigureOut">
              <a:rPr lang="en-US" smtClean="0"/>
              <a:pPr/>
              <a:t>6/29/12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AEF83-C107-5B4E-83C9-74698AECB8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82D58-F4F7-6440-B97C-D3CD331DBC0E}" type="datetimeFigureOut">
              <a:rPr lang="en-US" smtClean="0"/>
              <a:pPr/>
              <a:t>6/29/12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AEF83-C107-5B4E-83C9-74698AECB8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82D58-F4F7-6440-B97C-D3CD331DBC0E}" type="datetimeFigureOut">
              <a:rPr lang="en-US" smtClean="0"/>
              <a:pPr/>
              <a:t>6/29/12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AEF83-C107-5B4E-83C9-74698AECB8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82D58-F4F7-6440-B97C-D3CD331DBC0E}" type="datetimeFigureOut">
              <a:rPr lang="en-US" smtClean="0"/>
              <a:pPr/>
              <a:t>6/29/12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AEF83-C107-5B4E-83C9-74698AECB8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82D58-F4F7-6440-B97C-D3CD331DBC0E}" type="datetimeFigureOut">
              <a:rPr lang="en-US" smtClean="0"/>
              <a:pPr/>
              <a:t>6/29/12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AEF83-C107-5B4E-83C9-74698AECB8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82D58-F4F7-6440-B97C-D3CD331DBC0E}" type="datetimeFigureOut">
              <a:rPr lang="en-US" smtClean="0"/>
              <a:pPr/>
              <a:t>6/29/12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AEF83-C107-5B4E-83C9-74698AECB81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1) stasis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A) is an essential part of the gradualist model of evolution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B) refers to morphological stasis, not molecular stasis</a:t>
            </a:r>
          </a:p>
          <a:p>
            <a:r>
              <a:rPr lang="en-US" dirty="0" smtClean="0"/>
              <a:t>C) suggests strong directional selection</a:t>
            </a:r>
          </a:p>
          <a:p>
            <a:r>
              <a:rPr lang="en-US" dirty="0" smtClean="0"/>
              <a:t>D) is more likely in </a:t>
            </a:r>
            <a:r>
              <a:rPr lang="en-US" dirty="0" err="1" smtClean="0"/>
              <a:t>dueterostomes</a:t>
            </a:r>
            <a:endParaRPr lang="en-US" dirty="0" smtClean="0"/>
          </a:p>
          <a:p>
            <a:r>
              <a:rPr lang="en-US" dirty="0" smtClean="0"/>
              <a:t>E) none of the above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2) You are: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8000"/>
                </a:solidFill>
              </a:rPr>
              <a:t>A) a </a:t>
            </a:r>
            <a:r>
              <a:rPr lang="en-US" dirty="0" err="1" smtClean="0">
                <a:solidFill>
                  <a:srgbClr val="008000"/>
                </a:solidFill>
              </a:rPr>
              <a:t>deuterostome</a:t>
            </a:r>
            <a:endParaRPr lang="en-US" dirty="0" smtClean="0">
              <a:solidFill>
                <a:srgbClr val="008000"/>
              </a:solidFill>
            </a:endParaRPr>
          </a:p>
          <a:p>
            <a:r>
              <a:rPr lang="en-US" dirty="0" smtClean="0"/>
              <a:t>B) a </a:t>
            </a:r>
            <a:r>
              <a:rPr lang="en-US" dirty="0" err="1" smtClean="0"/>
              <a:t>protostome</a:t>
            </a:r>
            <a:endParaRPr lang="en-US" dirty="0" smtClean="0"/>
          </a:p>
          <a:p>
            <a:r>
              <a:rPr lang="en-US" dirty="0" smtClean="0"/>
              <a:t>C) an </a:t>
            </a:r>
            <a:r>
              <a:rPr lang="en-US" dirty="0" err="1" smtClean="0"/>
              <a:t>acoelomate</a:t>
            </a:r>
            <a:endParaRPr lang="en-US" dirty="0" smtClean="0"/>
          </a:p>
          <a:p>
            <a:r>
              <a:rPr lang="en-US" dirty="0" smtClean="0"/>
              <a:t>D) </a:t>
            </a:r>
            <a:r>
              <a:rPr lang="en-US" dirty="0" err="1" smtClean="0"/>
              <a:t>radially</a:t>
            </a:r>
            <a:r>
              <a:rPr lang="en-US" dirty="0" smtClean="0"/>
              <a:t> symmetrical</a:t>
            </a:r>
          </a:p>
          <a:p>
            <a:r>
              <a:rPr lang="en-US" dirty="0" smtClean="0"/>
              <a:t>E) none of the above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3) The “age of mammals”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A) is the </a:t>
            </a:r>
            <a:r>
              <a:rPr lang="en-US" dirty="0" err="1" smtClean="0"/>
              <a:t>mesozoic</a:t>
            </a:r>
            <a:endParaRPr lang="en-US" dirty="0" smtClean="0"/>
          </a:p>
          <a:p>
            <a:r>
              <a:rPr lang="en-US" dirty="0" smtClean="0"/>
              <a:t>B) started with an adaptive radiation following the demise of the dinosaurs</a:t>
            </a:r>
          </a:p>
          <a:p>
            <a:r>
              <a:rPr lang="en-US" dirty="0" smtClean="0"/>
              <a:t>C) is the </a:t>
            </a:r>
            <a:r>
              <a:rPr lang="en-US" dirty="0" err="1" smtClean="0"/>
              <a:t>cenozoic</a:t>
            </a:r>
            <a:endParaRPr lang="en-US" dirty="0" smtClean="0"/>
          </a:p>
          <a:p>
            <a:r>
              <a:rPr lang="en-US" dirty="0" smtClean="0"/>
              <a:t>D) is about 300 million years old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E) B and C</a:t>
            </a:r>
            <a:endParaRPr lang="en-US" dirty="0"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4) The </a:t>
            </a:r>
            <a:r>
              <a:rPr lang="en-US" dirty="0" err="1" smtClean="0"/>
              <a:t>phanerozoic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A) is the period of time before the Cambrian explosion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B) consists of the Paleozoic, the Mesozoic, and the Cenozoic</a:t>
            </a:r>
          </a:p>
          <a:p>
            <a:r>
              <a:rPr lang="en-US" dirty="0" smtClean="0"/>
              <a:t>C) was when atmospheric oxygen levels first started to rise</a:t>
            </a:r>
          </a:p>
          <a:p>
            <a:r>
              <a:rPr lang="en-US" dirty="0" smtClean="0"/>
              <a:t>D) resulted from the end-Permian extinction</a:t>
            </a:r>
          </a:p>
          <a:p>
            <a:r>
              <a:rPr lang="en-US" dirty="0" smtClean="0"/>
              <a:t>E) killed the dinosaurs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5) Animal phyla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A) are distinguished by differences in embryonic development and adult body plan</a:t>
            </a:r>
          </a:p>
          <a:p>
            <a:r>
              <a:rPr lang="en-US" dirty="0" smtClean="0"/>
              <a:t>B) were mostly all present by about 535 million years ago</a:t>
            </a:r>
          </a:p>
          <a:p>
            <a:r>
              <a:rPr lang="en-US" dirty="0" smtClean="0"/>
              <a:t>C) probably diverged during or prior to the </a:t>
            </a:r>
            <a:r>
              <a:rPr lang="en-US" dirty="0" err="1" smtClean="0"/>
              <a:t>cambrian</a:t>
            </a:r>
            <a:r>
              <a:rPr lang="en-US" dirty="0" smtClean="0"/>
              <a:t> explosion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D) all of the above</a:t>
            </a:r>
            <a:endParaRPr lang="en-US" dirty="0"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214</Words>
  <Application>Microsoft Macintosh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1) stasis</vt:lpstr>
      <vt:lpstr>2) You are:</vt:lpstr>
      <vt:lpstr>3) The “age of mammals”</vt:lpstr>
      <vt:lpstr>4) The phanerozoic</vt:lpstr>
      <vt:lpstr>5) Animal phyla</vt:lpstr>
    </vt:vector>
  </TitlesOfParts>
  <Company>California State University, Northridge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1) stasis</dc:title>
  <dc:creator>David A. Gray</dc:creator>
  <cp:lastModifiedBy>David A. Gray</cp:lastModifiedBy>
  <cp:revision>6</cp:revision>
  <dcterms:created xsi:type="dcterms:W3CDTF">2012-06-29T21:34:21Z</dcterms:created>
  <dcterms:modified xsi:type="dcterms:W3CDTF">2012-06-29T21:38:09Z</dcterms:modified>
</cp:coreProperties>
</file>