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 id="2147483784" r:id="rId2"/>
    <p:sldMasterId id="2147483764" r:id="rId3"/>
    <p:sldMasterId id="2147483785" r:id="rId4"/>
  </p:sldMasterIdLst>
  <p:notesMasterIdLst>
    <p:notesMasterId r:id="rId63"/>
  </p:notesMasterIdLst>
  <p:handoutMasterIdLst>
    <p:handoutMasterId r:id="rId64"/>
  </p:handoutMasterIdLst>
  <p:sldIdLst>
    <p:sldId id="256" r:id="rId5"/>
    <p:sldId id="258" r:id="rId6"/>
    <p:sldId id="330" r:id="rId7"/>
    <p:sldId id="331" r:id="rId8"/>
    <p:sldId id="260" r:id="rId9"/>
    <p:sldId id="263" r:id="rId10"/>
    <p:sldId id="307" r:id="rId11"/>
    <p:sldId id="267" r:id="rId12"/>
    <p:sldId id="268" r:id="rId13"/>
    <p:sldId id="269" r:id="rId14"/>
    <p:sldId id="317" r:id="rId15"/>
    <p:sldId id="273" r:id="rId16"/>
    <p:sldId id="275" r:id="rId17"/>
    <p:sldId id="277" r:id="rId18"/>
    <p:sldId id="378" r:id="rId19"/>
    <p:sldId id="379" r:id="rId20"/>
    <p:sldId id="380" r:id="rId21"/>
    <p:sldId id="381" r:id="rId22"/>
    <p:sldId id="382" r:id="rId23"/>
    <p:sldId id="279" r:id="rId24"/>
    <p:sldId id="281" r:id="rId25"/>
    <p:sldId id="284" r:id="rId26"/>
    <p:sldId id="287" r:id="rId27"/>
    <p:sldId id="384" r:id="rId28"/>
    <p:sldId id="288" r:id="rId29"/>
    <p:sldId id="376" r:id="rId30"/>
    <p:sldId id="289" r:id="rId31"/>
    <p:sldId id="290" r:id="rId32"/>
    <p:sldId id="291" r:id="rId33"/>
    <p:sldId id="318" r:id="rId34"/>
    <p:sldId id="320" r:id="rId35"/>
    <p:sldId id="322" r:id="rId36"/>
    <p:sldId id="324" r:id="rId37"/>
    <p:sldId id="323" r:id="rId38"/>
    <p:sldId id="326" r:id="rId39"/>
    <p:sldId id="327" r:id="rId40"/>
    <p:sldId id="328" r:id="rId41"/>
    <p:sldId id="329" r:id="rId42"/>
    <p:sldId id="345" r:id="rId43"/>
    <p:sldId id="333" r:id="rId44"/>
    <p:sldId id="346" r:id="rId45"/>
    <p:sldId id="336" r:id="rId46"/>
    <p:sldId id="337" r:id="rId47"/>
    <p:sldId id="338" r:id="rId48"/>
    <p:sldId id="347" r:id="rId49"/>
    <p:sldId id="348" r:id="rId50"/>
    <p:sldId id="350" r:id="rId51"/>
    <p:sldId id="351" r:id="rId52"/>
    <p:sldId id="352" r:id="rId53"/>
    <p:sldId id="344" r:id="rId54"/>
    <p:sldId id="293" r:id="rId55"/>
    <p:sldId id="294" r:id="rId56"/>
    <p:sldId id="377" r:id="rId57"/>
    <p:sldId id="301" r:id="rId58"/>
    <p:sldId id="383" r:id="rId59"/>
    <p:sldId id="364" r:id="rId60"/>
    <p:sldId id="302" r:id="rId61"/>
    <p:sldId id="373" r:id="rId6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ＭＳ Ｐゴシック"/>
        <a:cs typeface="ＭＳ Ｐゴシック"/>
      </a:defRPr>
    </a:lvl1pPr>
    <a:lvl2pPr marL="457200" algn="l" rtl="0" fontAlgn="base">
      <a:spcBef>
        <a:spcPct val="0"/>
      </a:spcBef>
      <a:spcAft>
        <a:spcPct val="0"/>
      </a:spcAft>
      <a:defRPr kern="1200">
        <a:solidFill>
          <a:schemeClr val="tx1"/>
        </a:solidFill>
        <a:latin typeface="Verdana" pitchFamily="34" charset="0"/>
        <a:ea typeface="ＭＳ Ｐゴシック"/>
        <a:cs typeface="ＭＳ Ｐゴシック"/>
      </a:defRPr>
    </a:lvl2pPr>
    <a:lvl3pPr marL="914400" algn="l" rtl="0" fontAlgn="base">
      <a:spcBef>
        <a:spcPct val="0"/>
      </a:spcBef>
      <a:spcAft>
        <a:spcPct val="0"/>
      </a:spcAft>
      <a:defRPr kern="1200">
        <a:solidFill>
          <a:schemeClr val="tx1"/>
        </a:solidFill>
        <a:latin typeface="Verdana" pitchFamily="34" charset="0"/>
        <a:ea typeface="ＭＳ Ｐゴシック"/>
        <a:cs typeface="ＭＳ Ｐゴシック"/>
      </a:defRPr>
    </a:lvl3pPr>
    <a:lvl4pPr marL="1371600" algn="l" rtl="0" fontAlgn="base">
      <a:spcBef>
        <a:spcPct val="0"/>
      </a:spcBef>
      <a:spcAft>
        <a:spcPct val="0"/>
      </a:spcAft>
      <a:defRPr kern="1200">
        <a:solidFill>
          <a:schemeClr val="tx1"/>
        </a:solidFill>
        <a:latin typeface="Verdana" pitchFamily="34" charset="0"/>
        <a:ea typeface="ＭＳ Ｐゴシック"/>
        <a:cs typeface="ＭＳ Ｐゴシック"/>
      </a:defRPr>
    </a:lvl4pPr>
    <a:lvl5pPr marL="1828800" algn="l" rtl="0" fontAlgn="base">
      <a:spcBef>
        <a:spcPct val="0"/>
      </a:spcBef>
      <a:spcAft>
        <a:spcPct val="0"/>
      </a:spcAft>
      <a:defRPr kern="1200">
        <a:solidFill>
          <a:schemeClr val="tx1"/>
        </a:solidFill>
        <a:latin typeface="Verdana" pitchFamily="34" charset="0"/>
        <a:ea typeface="ＭＳ Ｐゴシック"/>
        <a:cs typeface="ＭＳ Ｐゴシック"/>
      </a:defRPr>
    </a:lvl5pPr>
    <a:lvl6pPr marL="2286000" algn="l" defTabSz="914400" rtl="0" eaLnBrk="1" latinLnBrk="0" hangingPunct="1">
      <a:defRPr kern="1200">
        <a:solidFill>
          <a:schemeClr val="tx1"/>
        </a:solidFill>
        <a:latin typeface="Verdana" pitchFamily="34" charset="0"/>
        <a:ea typeface="ＭＳ Ｐゴシック"/>
        <a:cs typeface="ＭＳ Ｐゴシック"/>
      </a:defRPr>
    </a:lvl6pPr>
    <a:lvl7pPr marL="2743200" algn="l" defTabSz="914400" rtl="0" eaLnBrk="1" latinLnBrk="0" hangingPunct="1">
      <a:defRPr kern="1200">
        <a:solidFill>
          <a:schemeClr val="tx1"/>
        </a:solidFill>
        <a:latin typeface="Verdana" pitchFamily="34" charset="0"/>
        <a:ea typeface="ＭＳ Ｐゴシック"/>
        <a:cs typeface="ＭＳ Ｐゴシック"/>
      </a:defRPr>
    </a:lvl7pPr>
    <a:lvl8pPr marL="3200400" algn="l" defTabSz="914400" rtl="0" eaLnBrk="1" latinLnBrk="0" hangingPunct="1">
      <a:defRPr kern="1200">
        <a:solidFill>
          <a:schemeClr val="tx1"/>
        </a:solidFill>
        <a:latin typeface="Verdana" pitchFamily="34" charset="0"/>
        <a:ea typeface="ＭＳ Ｐゴシック"/>
        <a:cs typeface="ＭＳ Ｐゴシック"/>
      </a:defRPr>
    </a:lvl8pPr>
    <a:lvl9pPr marL="3657600" algn="l" defTabSz="914400" rtl="0" eaLnBrk="1" latinLnBrk="0" hangingPunct="1">
      <a:defRPr kern="1200">
        <a:solidFill>
          <a:schemeClr val="tx1"/>
        </a:solidFill>
        <a:latin typeface="Verdana" pitchFamily="34"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7D"/>
    <a:srgbClr val="FFFFFF"/>
    <a:srgbClr val="000078"/>
    <a:srgbClr val="663300"/>
    <a:srgbClr val="A50023"/>
    <a:srgbClr val="A8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22" autoAdjust="0"/>
    <p:restoredTop sz="94660"/>
  </p:normalViewPr>
  <p:slideViewPr>
    <p:cSldViewPr>
      <p:cViewPr>
        <p:scale>
          <a:sx n="66" d="100"/>
          <a:sy n="66" d="100"/>
        </p:scale>
        <p:origin x="-834" y="-1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2" d="100"/>
          <a:sy n="42" d="100"/>
        </p:scale>
        <p:origin x="-1363" y="-8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ea typeface="ＭＳ Ｐゴシック" charset="-128"/>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0" hangingPunct="0">
              <a:defRPr sz="1200" smtClean="0">
                <a:ea typeface="ＭＳ Ｐゴシック" charset="-128"/>
                <a:cs typeface="+mn-cs"/>
              </a:defRPr>
            </a:lvl1pPr>
          </a:lstStyle>
          <a:p>
            <a:pPr>
              <a:defRPr/>
            </a:pPr>
            <a:fld id="{3DC6186B-400D-4624-82D1-203DE0AF0EEF}" type="datetimeFigureOut">
              <a:rPr lang="en-US"/>
              <a:pPr>
                <a:defRPr/>
              </a:pPr>
              <a:t>9/1/2010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0" hangingPunct="0">
              <a:defRPr sz="1200">
                <a:ea typeface="ＭＳ Ｐゴシック" charset="-128"/>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0" hangingPunct="0">
              <a:defRPr sz="1200" smtClean="0">
                <a:ea typeface="ＭＳ Ｐゴシック" charset="-128"/>
                <a:cs typeface="+mn-cs"/>
              </a:defRPr>
            </a:lvl1pPr>
          </a:lstStyle>
          <a:p>
            <a:pPr>
              <a:defRPr/>
            </a:pPr>
            <a:fld id="{394A808F-B328-4105-9F13-6C2AD243D31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sz="120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0" hangingPunct="0">
              <a:defRPr sz="1200">
                <a:ea typeface="ＭＳ Ｐゴシック" charset="-128"/>
                <a:cs typeface="+mn-cs"/>
              </a:defRPr>
            </a:lvl1pPr>
          </a:lstStyle>
          <a:p>
            <a:pPr>
              <a:defRPr/>
            </a:pPr>
            <a:fld id="{CA6EDBE6-BCE0-4C67-8107-BB5EB25F67A9}" type="datetime1">
              <a:rPr lang="en-US"/>
              <a:pPr>
                <a:defRPr/>
              </a:pPr>
              <a:t>9/1/2010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0" hangingPunct="0">
              <a:defRPr sz="120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ea typeface="ＭＳ Ｐゴシック" charset="-128"/>
                <a:cs typeface="+mn-cs"/>
              </a:defRPr>
            </a:lvl1pPr>
          </a:lstStyle>
          <a:p>
            <a:pPr>
              <a:defRPr/>
            </a:pPr>
            <a:fld id="{939D20F5-8AE6-4151-8C4E-13BD7A78476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107"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TextEdit="1"/>
          </p:cNvSpPr>
          <p:nvPr>
            <p:ph type="sldImg"/>
          </p:nvPr>
        </p:nvSpPr>
        <p:spPr bwMode="auto">
          <a:noFill/>
          <a:ln>
            <a:solidFill>
              <a:srgbClr val="000000"/>
            </a:solidFill>
            <a:miter lim="800000"/>
            <a:headEnd/>
            <a:tailEnd/>
          </a:ln>
        </p:spPr>
      </p:sp>
      <p:sp>
        <p:nvSpPr>
          <p:cNvPr id="119811"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spect="1" noTextEdit="1"/>
          </p:cNvSpPr>
          <p:nvPr>
            <p:ph type="sldImg"/>
          </p:nvPr>
        </p:nvSpPr>
        <p:spPr bwMode="auto">
          <a:noFill/>
          <a:ln>
            <a:solidFill>
              <a:srgbClr val="000000"/>
            </a:solidFill>
            <a:miter lim="800000"/>
            <a:headEnd/>
            <a:tailEnd/>
          </a:ln>
        </p:spPr>
      </p:sp>
      <p:sp>
        <p:nvSpPr>
          <p:cNvPr id="129027"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TextEdit="1"/>
          </p:cNvSpPr>
          <p:nvPr>
            <p:ph type="sldImg"/>
          </p:nvPr>
        </p:nvSpPr>
        <p:spPr bwMode="auto">
          <a:noFill/>
          <a:ln>
            <a:solidFill>
              <a:srgbClr val="000000"/>
            </a:solidFill>
            <a:miter lim="800000"/>
            <a:headEnd/>
            <a:tailEnd/>
          </a:ln>
        </p:spPr>
      </p:sp>
      <p:sp>
        <p:nvSpPr>
          <p:cNvPr id="130051"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TextEdit="1"/>
          </p:cNvSpPr>
          <p:nvPr>
            <p:ph type="sldImg"/>
          </p:nvPr>
        </p:nvSpPr>
        <p:spPr bwMode="auto">
          <a:noFill/>
          <a:ln>
            <a:solidFill>
              <a:srgbClr val="000000"/>
            </a:solidFill>
            <a:miter lim="800000"/>
            <a:headEnd/>
            <a:tailEnd/>
          </a:ln>
        </p:spPr>
      </p:sp>
      <p:sp>
        <p:nvSpPr>
          <p:cNvPr id="13107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TextEdit="1"/>
          </p:cNvSpPr>
          <p:nvPr>
            <p:ph type="sldImg"/>
          </p:nvPr>
        </p:nvSpPr>
        <p:spPr bwMode="auto">
          <a:noFill/>
          <a:ln>
            <a:solidFill>
              <a:srgbClr val="000000"/>
            </a:solidFill>
            <a:miter lim="800000"/>
            <a:headEnd/>
            <a:tailEnd/>
          </a:ln>
        </p:spPr>
      </p:sp>
      <p:sp>
        <p:nvSpPr>
          <p:cNvPr id="13312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TextEdit="1"/>
          </p:cNvSpPr>
          <p:nvPr>
            <p:ph type="sldImg"/>
          </p:nvPr>
        </p:nvSpPr>
        <p:spPr bwMode="auto">
          <a:noFill/>
          <a:ln>
            <a:solidFill>
              <a:srgbClr val="000000"/>
            </a:solidFill>
            <a:miter lim="800000"/>
            <a:headEnd/>
            <a:tailEnd/>
          </a:ln>
        </p:spPr>
      </p:sp>
      <p:sp>
        <p:nvSpPr>
          <p:cNvPr id="134147"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TextEdit="1"/>
          </p:cNvSpPr>
          <p:nvPr>
            <p:ph type="sldImg"/>
          </p:nvPr>
        </p:nvSpPr>
        <p:spPr bwMode="auto">
          <a:noFill/>
          <a:ln>
            <a:solidFill>
              <a:srgbClr val="000000"/>
            </a:solidFill>
            <a:miter lim="800000"/>
            <a:headEnd/>
            <a:tailEnd/>
          </a:ln>
        </p:spPr>
      </p:sp>
      <p:sp>
        <p:nvSpPr>
          <p:cNvPr id="16793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TextEdit="1"/>
          </p:cNvSpPr>
          <p:nvPr>
            <p:ph type="sldImg"/>
          </p:nvPr>
        </p:nvSpPr>
        <p:spPr bwMode="auto">
          <a:noFill/>
          <a:ln>
            <a:solidFill>
              <a:srgbClr val="000000"/>
            </a:solidFill>
            <a:miter lim="800000"/>
            <a:headEnd/>
            <a:tailEnd/>
          </a:ln>
        </p:spPr>
      </p:sp>
      <p:sp>
        <p:nvSpPr>
          <p:cNvPr id="16896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TextEdit="1"/>
          </p:cNvSpPr>
          <p:nvPr>
            <p:ph type="sldImg"/>
          </p:nvPr>
        </p:nvSpPr>
        <p:spPr bwMode="auto">
          <a:noFill/>
          <a:ln>
            <a:solidFill>
              <a:srgbClr val="000000"/>
            </a:solidFill>
            <a:miter lim="800000"/>
            <a:headEnd/>
            <a:tailEnd/>
          </a:ln>
        </p:spPr>
      </p:sp>
      <p:sp>
        <p:nvSpPr>
          <p:cNvPr id="169987"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TextEdit="1"/>
          </p:cNvSpPr>
          <p:nvPr>
            <p:ph type="sldImg"/>
          </p:nvPr>
        </p:nvSpPr>
        <p:spPr bwMode="auto">
          <a:noFill/>
          <a:ln>
            <a:solidFill>
              <a:srgbClr val="000000"/>
            </a:solidFill>
            <a:miter lim="800000"/>
            <a:headEnd/>
            <a:tailEnd/>
          </a:ln>
        </p:spPr>
      </p:sp>
      <p:sp>
        <p:nvSpPr>
          <p:cNvPr id="171011"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7"/>
          <p:cNvSpPr>
            <a:spLocks noGrp="1" noChangeArrowheads="1"/>
          </p:cNvSpPr>
          <p:nvPr>
            <p:ph type="sldNum" sz="quarter" idx="5"/>
          </p:nvPr>
        </p:nvSpPr>
        <p:spPr bwMode="auto">
          <a:noFill/>
          <a:ln>
            <a:miter lim="800000"/>
            <a:headEnd/>
            <a:tailEnd/>
          </a:ln>
        </p:spPr>
        <p:txBody>
          <a:bodyPr/>
          <a:lstStyle/>
          <a:p>
            <a:fld id="{D2970E55-CAB0-46EF-AA49-7F0BE97D1759}" type="slidenum">
              <a:rPr lang="en-US" smtClean="0">
                <a:latin typeface="Arial" charset="0"/>
                <a:ea typeface="ＭＳ Ｐゴシック"/>
                <a:cs typeface="ＭＳ Ｐゴシック"/>
              </a:rPr>
              <a:pPr/>
              <a:t>19</a:t>
            </a:fld>
            <a:endParaRPr lang="en-US" smtClean="0">
              <a:latin typeface="Arial" charset="0"/>
              <a:ea typeface="ＭＳ Ｐゴシック"/>
              <a:cs typeface="ＭＳ Ｐゴシック"/>
            </a:endParaRPr>
          </a:p>
        </p:txBody>
      </p:sp>
      <p:sp>
        <p:nvSpPr>
          <p:cNvPr id="103426" name="Rectangle 2"/>
          <p:cNvSpPr>
            <a:spLocks noGrp="1" noRot="1" noChangeAspect="1" noChangeArrowheads="1" noTextEdit="1"/>
          </p:cNvSpPr>
          <p:nvPr>
            <p:ph type="sldImg"/>
          </p:nvPr>
        </p:nvSpPr>
        <p:spPr bwMode="auto">
          <a:xfrm>
            <a:off x="692150" y="271463"/>
            <a:ext cx="5473700" cy="4105275"/>
          </a:xfrm>
          <a:noFill/>
          <a:ln>
            <a:solidFill>
              <a:srgbClr val="000000"/>
            </a:solidFill>
            <a:miter lim="800000"/>
            <a:headEnd/>
            <a:tailEnd/>
          </a:ln>
        </p:spPr>
      </p:sp>
      <p:sp>
        <p:nvSpPr>
          <p:cNvPr id="103427" name="Rectangle 3"/>
          <p:cNvSpPr>
            <a:spLocks noGrp="1" noChangeArrowheads="1"/>
          </p:cNvSpPr>
          <p:nvPr>
            <p:ph type="body" idx="1"/>
          </p:nvPr>
        </p:nvSpPr>
        <p:spPr bwMode="auto">
          <a:xfrm>
            <a:off x="379413" y="4494213"/>
            <a:ext cx="6096000" cy="4343400"/>
          </a:xfrm>
          <a:noFill/>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TextEdit="1"/>
          </p:cNvSpPr>
          <p:nvPr>
            <p:ph type="sldImg"/>
          </p:nvPr>
        </p:nvSpPr>
        <p:spPr bwMode="auto">
          <a:noFill/>
          <a:ln>
            <a:solidFill>
              <a:srgbClr val="000000"/>
            </a:solidFill>
            <a:miter lim="800000"/>
            <a:headEnd/>
            <a:tailEnd/>
          </a:ln>
        </p:spPr>
      </p:sp>
      <p:sp>
        <p:nvSpPr>
          <p:cNvPr id="12185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TextEdit="1"/>
          </p:cNvSpPr>
          <p:nvPr>
            <p:ph type="sldImg"/>
          </p:nvPr>
        </p:nvSpPr>
        <p:spPr bwMode="auto">
          <a:noFill/>
          <a:ln>
            <a:solidFill>
              <a:srgbClr val="000000"/>
            </a:solidFill>
            <a:miter lim="800000"/>
            <a:headEnd/>
            <a:tailEnd/>
          </a:ln>
        </p:spPr>
      </p:sp>
      <p:sp>
        <p:nvSpPr>
          <p:cNvPr id="135171"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TextEdit="1"/>
          </p:cNvSpPr>
          <p:nvPr>
            <p:ph type="sldImg"/>
          </p:nvPr>
        </p:nvSpPr>
        <p:spPr bwMode="auto">
          <a:noFill/>
          <a:ln>
            <a:solidFill>
              <a:srgbClr val="000000"/>
            </a:solidFill>
            <a:miter lim="800000"/>
            <a:headEnd/>
            <a:tailEnd/>
          </a:ln>
        </p:spPr>
      </p:sp>
      <p:sp>
        <p:nvSpPr>
          <p:cNvPr id="13619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TextEdit="1"/>
          </p:cNvSpPr>
          <p:nvPr>
            <p:ph type="sldImg"/>
          </p:nvPr>
        </p:nvSpPr>
        <p:spPr bwMode="auto">
          <a:noFill/>
          <a:ln>
            <a:solidFill>
              <a:srgbClr val="000000"/>
            </a:solidFill>
            <a:miter lim="800000"/>
            <a:headEnd/>
            <a:tailEnd/>
          </a:ln>
        </p:spPr>
      </p:sp>
      <p:sp>
        <p:nvSpPr>
          <p:cNvPr id="13824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TextEdit="1"/>
          </p:cNvSpPr>
          <p:nvPr>
            <p:ph type="sldImg"/>
          </p:nvPr>
        </p:nvSpPr>
        <p:spPr bwMode="auto">
          <a:noFill/>
          <a:ln>
            <a:solidFill>
              <a:srgbClr val="000000"/>
            </a:solidFill>
            <a:miter lim="800000"/>
            <a:headEnd/>
            <a:tailEnd/>
          </a:ln>
        </p:spPr>
      </p:sp>
      <p:sp>
        <p:nvSpPr>
          <p:cNvPr id="140291" name="Rectangle 3"/>
          <p:cNvSpPr>
            <a:spLocks noGrp="1"/>
          </p:cNvSpPr>
          <p:nvPr>
            <p:ph type="body" idx="1"/>
          </p:nvPr>
        </p:nvSpPr>
        <p:spPr bwMode="auto">
          <a:noFill/>
        </p:spPr>
        <p:txBody>
          <a:bodyPr/>
          <a:lstStyle/>
          <a:p>
            <a:endParaRPr lang="en-US" dirty="0" smtClean="0">
              <a:ea typeface="ＭＳ Ｐゴシック"/>
              <a:cs typeface="ＭＳ Ｐゴシック"/>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TextEdit="1"/>
          </p:cNvSpPr>
          <p:nvPr>
            <p:ph type="sldImg"/>
          </p:nvPr>
        </p:nvSpPr>
        <p:spPr bwMode="auto">
          <a:noFill/>
          <a:ln>
            <a:solidFill>
              <a:srgbClr val="000000"/>
            </a:solidFill>
            <a:miter lim="800000"/>
            <a:headEnd/>
            <a:tailEnd/>
          </a:ln>
        </p:spPr>
      </p:sp>
      <p:sp>
        <p:nvSpPr>
          <p:cNvPr id="139267"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spect="1" noTextEdit="1"/>
          </p:cNvSpPr>
          <p:nvPr>
            <p:ph type="sldImg"/>
          </p:nvPr>
        </p:nvSpPr>
        <p:spPr bwMode="auto">
          <a:noFill/>
          <a:ln>
            <a:solidFill>
              <a:srgbClr val="000000"/>
            </a:solidFill>
            <a:miter lim="800000"/>
            <a:headEnd/>
            <a:tailEnd/>
          </a:ln>
        </p:spPr>
      </p:sp>
      <p:sp>
        <p:nvSpPr>
          <p:cNvPr id="14131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hdr" sz="quarter"/>
          </p:nvPr>
        </p:nvSpPr>
        <p:spPr bwMode="auto">
          <a:noFill/>
          <a:ln>
            <a:miter lim="800000"/>
            <a:headEnd/>
            <a:tailEnd/>
          </a:ln>
        </p:spPr>
        <p:txBody>
          <a:bodyPr/>
          <a:lstStyle/>
          <a:p>
            <a:r>
              <a:rPr lang="en-US" smtClean="0">
                <a:ea typeface="ＭＳ Ｐゴシック"/>
                <a:cs typeface="ＭＳ Ｐゴシック"/>
              </a:rPr>
              <a:t>Operations Strategy Week #1: Concept &amp; Framework</a:t>
            </a:r>
          </a:p>
        </p:txBody>
      </p:sp>
      <p:sp>
        <p:nvSpPr>
          <p:cNvPr id="53250" name="Rectangle 3"/>
          <p:cNvSpPr>
            <a:spLocks noGrp="1" noChangeArrowheads="1"/>
          </p:cNvSpPr>
          <p:nvPr>
            <p:ph type="dt" sz="quarter" idx="1"/>
          </p:nvPr>
        </p:nvSpPr>
        <p:spPr bwMode="auto">
          <a:noFill/>
          <a:ln>
            <a:miter lim="800000"/>
            <a:headEnd/>
            <a:tailEnd/>
          </a:ln>
        </p:spPr>
        <p:txBody>
          <a:bodyPr/>
          <a:lstStyle/>
          <a:p>
            <a:fld id="{A13A9729-CF3D-49F4-9E50-A05748EEC10E}" type="datetime1">
              <a:rPr lang="en-US" smtClean="0">
                <a:ea typeface="ＭＳ Ｐゴシック"/>
                <a:cs typeface="ＭＳ Ｐゴシック"/>
              </a:rPr>
              <a:pPr/>
              <a:t>9/1/2010</a:t>
            </a:fld>
            <a:endParaRPr lang="en-US" smtClean="0">
              <a:ea typeface="ＭＳ Ｐゴシック"/>
              <a:cs typeface="ＭＳ Ｐゴシック"/>
            </a:endParaRPr>
          </a:p>
        </p:txBody>
      </p:sp>
      <p:sp>
        <p:nvSpPr>
          <p:cNvPr id="53251" name="Rectangle 6"/>
          <p:cNvSpPr>
            <a:spLocks noGrp="1" noChangeArrowheads="1"/>
          </p:cNvSpPr>
          <p:nvPr>
            <p:ph type="ftr" sz="quarter" idx="4"/>
          </p:nvPr>
        </p:nvSpPr>
        <p:spPr bwMode="auto">
          <a:noFill/>
          <a:ln>
            <a:miter lim="800000"/>
            <a:headEnd/>
            <a:tailEnd/>
          </a:ln>
        </p:spPr>
        <p:txBody>
          <a:bodyPr/>
          <a:lstStyle/>
          <a:p>
            <a:r>
              <a:rPr lang="en-US" smtClean="0">
                <a:ea typeface="ＭＳ Ｐゴシック"/>
                <a:cs typeface="ＭＳ Ｐゴシック"/>
              </a:rPr>
              <a:t>© Van Mieghem</a:t>
            </a:r>
          </a:p>
        </p:txBody>
      </p:sp>
      <p:sp>
        <p:nvSpPr>
          <p:cNvPr id="53252" name="Rectangle 7"/>
          <p:cNvSpPr>
            <a:spLocks noGrp="1" noChangeArrowheads="1"/>
          </p:cNvSpPr>
          <p:nvPr>
            <p:ph type="sldNum" sz="quarter" idx="5"/>
          </p:nvPr>
        </p:nvSpPr>
        <p:spPr bwMode="auto">
          <a:noFill/>
          <a:ln>
            <a:miter lim="800000"/>
            <a:headEnd/>
            <a:tailEnd/>
          </a:ln>
        </p:spPr>
        <p:txBody>
          <a:bodyPr/>
          <a:lstStyle/>
          <a:p>
            <a:fld id="{F63DF221-E998-4554-BA65-7FBDFBF08863}" type="slidenum">
              <a:rPr lang="en-US" smtClean="0">
                <a:ea typeface="ＭＳ Ｐゴシック"/>
                <a:cs typeface="ＭＳ Ｐゴシック"/>
              </a:rPr>
              <a:pPr/>
              <a:t>26</a:t>
            </a:fld>
            <a:endParaRPr lang="en-US" smtClean="0">
              <a:ea typeface="ＭＳ Ｐゴシック"/>
              <a:cs typeface="ＭＳ Ｐゴシック"/>
            </a:endParaRPr>
          </a:p>
        </p:txBody>
      </p:sp>
      <p:sp>
        <p:nvSpPr>
          <p:cNvPr id="53253"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3254" name="Rectangle 5"/>
          <p:cNvSpPr>
            <a:spLocks noGrp="1" noChangeArrowheads="1"/>
          </p:cNvSpPr>
          <p:nvPr>
            <p:ph type="body" idx="1"/>
          </p:nvPr>
        </p:nvSpPr>
        <p:spPr bwMode="auto">
          <a:noFill/>
        </p:spPr>
        <p:txBody>
          <a:bodyPr/>
          <a:lstStyle/>
          <a:p>
            <a:pPr>
              <a:lnSpc>
                <a:spcPct val="90000"/>
              </a:lnSpc>
            </a:pPr>
            <a:r>
              <a:rPr lang="en-US" smtClean="0">
                <a:ea typeface="ＭＳ Ｐゴシック"/>
                <a:cs typeface="ＭＳ Ｐゴシック"/>
              </a:rPr>
              <a:t>I found this graphical representation useful to remind me to cover all the key decisions in OS.</a:t>
            </a:r>
          </a:p>
          <a:p>
            <a:pPr>
              <a:lnSpc>
                <a:spcPct val="90000"/>
              </a:lnSpc>
            </a:pPr>
            <a:r>
              <a:rPr lang="en-US" smtClean="0">
                <a:ea typeface="ＭＳ Ｐゴシック"/>
                <a:cs typeface="ＭＳ Ｐゴシック"/>
              </a:rPr>
              <a:t>We will clarify what each box means and what question to answer for each box using Min-case 1.</a:t>
            </a:r>
          </a:p>
          <a:p>
            <a:pPr lvl="1">
              <a:lnSpc>
                <a:spcPct val="90000"/>
              </a:lnSpc>
            </a:pPr>
            <a:r>
              <a:rPr lang="en-US" smtClean="0">
                <a:ea typeface="ＭＳ Ｐゴシック"/>
              </a:rPr>
              <a:t>This will be a high-level first application of the framework; the textbook applies it to Zara and we’ll have a service banking example later.</a:t>
            </a:r>
          </a:p>
          <a:p>
            <a:pPr lvl="1">
              <a:lnSpc>
                <a:spcPct val="90000"/>
              </a:lnSpc>
            </a:pPr>
            <a:r>
              <a:rPr lang="en-US" smtClean="0">
                <a:ea typeface="ＭＳ Ｐゴシック"/>
              </a:rPr>
              <a:t>The course is structured to cover pretty much one box per week in detail.</a:t>
            </a:r>
          </a:p>
          <a:p>
            <a:pPr lvl="1">
              <a:lnSpc>
                <a:spcPct val="90000"/>
              </a:lnSpc>
            </a:pPr>
            <a:endParaRPr lang="en-US" smtClean="0">
              <a:ea typeface="ＭＳ Ｐゴシック"/>
            </a:endParaRPr>
          </a:p>
          <a:p>
            <a:pPr>
              <a:lnSpc>
                <a:spcPct val="90000"/>
              </a:lnSpc>
            </a:pPr>
            <a:r>
              <a:rPr lang="en-US" smtClean="0">
                <a:ea typeface="ＭＳ Ｐゴシック"/>
                <a:cs typeface="ＭＳ Ｐゴシック"/>
              </a:rPr>
              <a:t>Fillers: if I have time leftover: Discuss examples of companies that use one (or some) drivers as key to their OS:</a:t>
            </a:r>
          </a:p>
          <a:p>
            <a:pPr lvl="1">
              <a:lnSpc>
                <a:spcPct val="90000"/>
              </a:lnSpc>
            </a:pPr>
            <a:r>
              <a:rPr lang="en-US" smtClean="0">
                <a:ea typeface="ＭＳ Ｐゴシック"/>
              </a:rPr>
              <a:t>Ford: to survive, the company must drastically shrink its size (bring assets and balance sheet in line with reduced sales). </a:t>
            </a:r>
          </a:p>
          <a:p>
            <a:pPr lvl="2">
              <a:lnSpc>
                <a:spcPct val="90000"/>
              </a:lnSpc>
            </a:pPr>
            <a:r>
              <a:rPr lang="en-US" smtClean="0">
                <a:ea typeface="ＭＳ Ｐゴシック"/>
              </a:rPr>
              <a:t>Main question is what is the right overall capacity, when, where, and which plants to close. I think their main mistake was timing: too slow in cutting capacity</a:t>
            </a:r>
          </a:p>
          <a:p>
            <a:pPr lvl="1">
              <a:lnSpc>
                <a:spcPct val="90000"/>
              </a:lnSpc>
            </a:pPr>
            <a:r>
              <a:rPr lang="en-US" smtClean="0">
                <a:ea typeface="ＭＳ Ｐゴシック"/>
              </a:rPr>
              <a:t>Why did Cerberus buy Chrysler? What is it that they know about running a car company that Daimler does not know?</a:t>
            </a:r>
          </a:p>
          <a:p>
            <a:pPr lvl="2">
              <a:lnSpc>
                <a:spcPct val="90000"/>
              </a:lnSpc>
            </a:pPr>
            <a:r>
              <a:rPr lang="en-US" smtClean="0">
                <a:ea typeface="ＭＳ Ｐゴシック"/>
              </a:rPr>
              <a:t>Is it the assets or the processes?</a:t>
            </a:r>
          </a:p>
          <a:p>
            <a:pPr lvl="2">
              <a:lnSpc>
                <a:spcPct val="90000"/>
              </a:lnSpc>
            </a:pPr>
            <a:r>
              <a:rPr lang="en-US" smtClean="0">
                <a:ea typeface="ＭＳ Ｐゴシック"/>
              </a:rPr>
              <a:t>Could be that two years from now the private equity company sells it to a Chinese company to give them directly an infrastructure in the US (assets) and a distribution and marketing &amp; sales processes</a:t>
            </a:r>
          </a:p>
          <a:p>
            <a:pPr lvl="1">
              <a:lnSpc>
                <a:spcPct val="90000"/>
              </a:lnSpc>
            </a:pPr>
            <a:r>
              <a:rPr lang="en-US" smtClean="0">
                <a:ea typeface="ＭＳ Ｐゴシック"/>
              </a:rPr>
              <a:t>Google: what does ops strat mean for them?</a:t>
            </a:r>
          </a:p>
          <a:p>
            <a:pPr lvl="2">
              <a:lnSpc>
                <a:spcPct val="90000"/>
              </a:lnSpc>
            </a:pPr>
            <a:r>
              <a:rPr lang="en-US" smtClean="0">
                <a:ea typeface="ＭＳ Ｐゴシック"/>
              </a:rPr>
              <a:t>What are their main assets? (servers, people, algorithms/software, advertising partners/customers) </a:t>
            </a:r>
          </a:p>
          <a:p>
            <a:pPr lvl="2">
              <a:lnSpc>
                <a:spcPct val="90000"/>
              </a:lnSpc>
            </a:pPr>
            <a:r>
              <a:rPr lang="en-US" smtClean="0">
                <a:ea typeface="ＭＳ Ｐゴシック"/>
              </a:rPr>
              <a:t>What kind of tech: 4 types: product, process, transportation and coordination (ICT (information and coordination tech).</a:t>
            </a:r>
          </a:p>
          <a:p>
            <a:pPr lvl="2">
              <a:lnSpc>
                <a:spcPct val="90000"/>
              </a:lnSpc>
            </a:pPr>
            <a:r>
              <a:rPr lang="en-US" smtClean="0">
                <a:ea typeface="ＭＳ Ｐゴシック"/>
              </a:rPr>
              <a:t>Perhaps key ops strat is to help answer comp strat questions: what kind of businesses should we enter? Do we have the assets and processes to develop and market open source office software (compete against Microsoft)  How does ops help? (compete through web-hosted software;better web presence, capability)</a:t>
            </a:r>
          </a:p>
          <a:p>
            <a:pPr>
              <a:lnSpc>
                <a:spcPct val="90000"/>
              </a:lnSpc>
            </a:pPr>
            <a:endParaRPr lang="en-US" smtClean="0">
              <a:ea typeface="ＭＳ Ｐゴシック"/>
              <a:cs typeface="ＭＳ Ｐゴシック"/>
            </a:endParaRPr>
          </a:p>
          <a:p>
            <a:pPr>
              <a:lnSpc>
                <a:spcPct val="90000"/>
              </a:lnSpc>
            </a:pPr>
            <a:r>
              <a:rPr lang="en-US" smtClean="0">
                <a:ea typeface="ＭＳ Ｐゴシック"/>
                <a:cs typeface="ＭＳ Ｐゴシック"/>
              </a:rPr>
              <a:t>How would you apply this framework to study SCM? Which drivers are most important in SCM?</a:t>
            </a:r>
          </a:p>
          <a:p>
            <a:pPr lvl="1">
              <a:lnSpc>
                <a:spcPct val="90000"/>
              </a:lnSpc>
            </a:pPr>
            <a:r>
              <a:rPr lang="en-US" smtClean="0">
                <a:ea typeface="ＭＳ Ｐゴシック"/>
              </a:rPr>
              <a:t>Resource = mostly inventory of the right amount, time, type and the right location</a:t>
            </a:r>
          </a:p>
          <a:p>
            <a:pPr lvl="1">
              <a:lnSpc>
                <a:spcPct val="90000"/>
              </a:lnSpc>
            </a:pPr>
            <a:r>
              <a:rPr lang="en-US" smtClean="0">
                <a:ea typeface="ＭＳ Ｐゴシック"/>
              </a:rPr>
              <a:t>Processes = mostly coordination (information) of supply by transportation technologies to match demand</a:t>
            </a:r>
          </a:p>
          <a:p>
            <a:pPr lvl="1">
              <a:lnSpc>
                <a:spcPct val="90000"/>
              </a:lnSpc>
            </a:pPr>
            <a:endParaRPr lang="en-US" smtClean="0">
              <a:ea typeface="ＭＳ Ｐゴシック"/>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TextEdit="1"/>
          </p:cNvSpPr>
          <p:nvPr>
            <p:ph type="sldImg"/>
          </p:nvPr>
        </p:nvSpPr>
        <p:spPr bwMode="auto">
          <a:noFill/>
          <a:ln>
            <a:solidFill>
              <a:srgbClr val="000000"/>
            </a:solidFill>
            <a:miter lim="800000"/>
            <a:headEnd/>
            <a:tailEnd/>
          </a:ln>
        </p:spPr>
      </p:sp>
      <p:sp>
        <p:nvSpPr>
          <p:cNvPr id="14233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TextEdit="1"/>
          </p:cNvSpPr>
          <p:nvPr>
            <p:ph type="sldImg"/>
          </p:nvPr>
        </p:nvSpPr>
        <p:spPr bwMode="auto">
          <a:noFill/>
          <a:ln>
            <a:solidFill>
              <a:srgbClr val="000000"/>
            </a:solidFill>
            <a:miter lim="800000"/>
            <a:headEnd/>
            <a:tailEnd/>
          </a:ln>
        </p:spPr>
      </p:sp>
      <p:sp>
        <p:nvSpPr>
          <p:cNvPr id="14336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TextEdit="1"/>
          </p:cNvSpPr>
          <p:nvPr>
            <p:ph type="sldImg"/>
          </p:nvPr>
        </p:nvSpPr>
        <p:spPr bwMode="auto">
          <a:noFill/>
          <a:ln>
            <a:solidFill>
              <a:srgbClr val="000000"/>
            </a:solidFill>
            <a:miter lim="800000"/>
            <a:headEnd/>
            <a:tailEnd/>
          </a:ln>
        </p:spPr>
      </p:sp>
      <p:sp>
        <p:nvSpPr>
          <p:cNvPr id="144387"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bwMode="auto">
          <a:noFill/>
          <a:ln>
            <a:miter lim="800000"/>
            <a:headEnd/>
            <a:tailEnd/>
          </a:ln>
        </p:spPr>
        <p:txBody>
          <a:bodyPr/>
          <a:lstStyle/>
          <a:p>
            <a:fld id="{A8D31E38-1F76-4500-9167-861C87BDC776}" type="slidenum">
              <a:rPr lang="en-US" smtClean="0">
                <a:latin typeface="Arial" charset="0"/>
                <a:ea typeface="ＭＳ Ｐゴシック"/>
                <a:cs typeface="ＭＳ Ｐゴシック"/>
              </a:rPr>
              <a:pPr/>
              <a:t>3</a:t>
            </a:fld>
            <a:endParaRPr lang="en-US" smtClean="0">
              <a:latin typeface="Arial" charset="0"/>
              <a:ea typeface="ＭＳ Ｐゴシック"/>
              <a:cs typeface="ＭＳ Ｐゴシック"/>
            </a:endParaRPr>
          </a:p>
        </p:txBody>
      </p:sp>
      <p:sp>
        <p:nvSpPr>
          <p:cNvPr id="2457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4579" name="Rectangle 3"/>
          <p:cNvSpPr>
            <a:spLocks noGrp="1" noChangeArrowheads="1"/>
          </p:cNvSpPr>
          <p:nvPr>
            <p:ph type="body" idx="1"/>
          </p:nvPr>
        </p:nvSpPr>
        <p:spPr bwMode="auto">
          <a:noFill/>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TextEdit="1"/>
          </p:cNvSpPr>
          <p:nvPr>
            <p:ph type="sldImg"/>
          </p:nvPr>
        </p:nvSpPr>
        <p:spPr bwMode="auto">
          <a:noFill/>
          <a:ln>
            <a:solidFill>
              <a:srgbClr val="000000"/>
            </a:solidFill>
            <a:miter lim="800000"/>
            <a:headEnd/>
            <a:tailEnd/>
          </a:ln>
        </p:spPr>
      </p:sp>
      <p:sp>
        <p:nvSpPr>
          <p:cNvPr id="145411"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TextEdit="1"/>
          </p:cNvSpPr>
          <p:nvPr>
            <p:ph type="sldImg"/>
          </p:nvPr>
        </p:nvSpPr>
        <p:spPr bwMode="auto">
          <a:noFill/>
          <a:ln>
            <a:solidFill>
              <a:srgbClr val="000000"/>
            </a:solidFill>
            <a:miter lim="800000"/>
            <a:headEnd/>
            <a:tailEnd/>
          </a:ln>
        </p:spPr>
      </p:sp>
      <p:sp>
        <p:nvSpPr>
          <p:cNvPr id="14643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TextEdit="1"/>
          </p:cNvSpPr>
          <p:nvPr>
            <p:ph type="sldImg"/>
          </p:nvPr>
        </p:nvSpPr>
        <p:spPr bwMode="auto">
          <a:noFill/>
          <a:ln>
            <a:solidFill>
              <a:srgbClr val="000000"/>
            </a:solidFill>
            <a:miter lim="800000"/>
            <a:headEnd/>
            <a:tailEnd/>
          </a:ln>
        </p:spPr>
      </p:sp>
      <p:sp>
        <p:nvSpPr>
          <p:cNvPr id="14745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TextEdit="1"/>
          </p:cNvSpPr>
          <p:nvPr>
            <p:ph type="sldImg"/>
          </p:nvPr>
        </p:nvSpPr>
        <p:spPr bwMode="auto">
          <a:noFill/>
          <a:ln>
            <a:solidFill>
              <a:srgbClr val="000000"/>
            </a:solidFill>
            <a:miter lim="800000"/>
            <a:headEnd/>
            <a:tailEnd/>
          </a:ln>
        </p:spPr>
      </p:sp>
      <p:sp>
        <p:nvSpPr>
          <p:cNvPr id="14848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TextEdit="1"/>
          </p:cNvSpPr>
          <p:nvPr>
            <p:ph type="sldImg"/>
          </p:nvPr>
        </p:nvSpPr>
        <p:spPr bwMode="auto">
          <a:noFill/>
          <a:ln>
            <a:solidFill>
              <a:srgbClr val="000000"/>
            </a:solidFill>
            <a:miter lim="800000"/>
            <a:headEnd/>
            <a:tailEnd/>
          </a:ln>
        </p:spPr>
      </p:sp>
      <p:sp>
        <p:nvSpPr>
          <p:cNvPr id="149507"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TextEdit="1"/>
          </p:cNvSpPr>
          <p:nvPr>
            <p:ph type="sldImg"/>
          </p:nvPr>
        </p:nvSpPr>
        <p:spPr bwMode="auto">
          <a:noFill/>
          <a:ln>
            <a:solidFill>
              <a:srgbClr val="000000"/>
            </a:solidFill>
            <a:miter lim="800000"/>
            <a:headEnd/>
            <a:tailEnd/>
          </a:ln>
        </p:spPr>
      </p:sp>
      <p:sp>
        <p:nvSpPr>
          <p:cNvPr id="150531"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TextEdit="1"/>
          </p:cNvSpPr>
          <p:nvPr>
            <p:ph type="sldImg"/>
          </p:nvPr>
        </p:nvSpPr>
        <p:spPr bwMode="auto">
          <a:noFill/>
          <a:ln>
            <a:solidFill>
              <a:srgbClr val="000000"/>
            </a:solidFill>
            <a:miter lim="800000"/>
            <a:headEnd/>
            <a:tailEnd/>
          </a:ln>
        </p:spPr>
      </p:sp>
      <p:sp>
        <p:nvSpPr>
          <p:cNvPr id="15155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TextEdit="1"/>
          </p:cNvSpPr>
          <p:nvPr>
            <p:ph type="sldImg"/>
          </p:nvPr>
        </p:nvSpPr>
        <p:spPr bwMode="auto">
          <a:noFill/>
          <a:ln>
            <a:solidFill>
              <a:srgbClr val="000000"/>
            </a:solidFill>
            <a:miter lim="800000"/>
            <a:headEnd/>
            <a:tailEnd/>
          </a:ln>
        </p:spPr>
      </p:sp>
      <p:sp>
        <p:nvSpPr>
          <p:cNvPr id="15257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TextEdit="1"/>
          </p:cNvSpPr>
          <p:nvPr>
            <p:ph type="sldImg"/>
          </p:nvPr>
        </p:nvSpPr>
        <p:spPr bwMode="auto">
          <a:noFill/>
          <a:ln>
            <a:solidFill>
              <a:srgbClr val="000000"/>
            </a:solidFill>
            <a:miter lim="800000"/>
            <a:headEnd/>
            <a:tailEnd/>
          </a:ln>
        </p:spPr>
      </p:sp>
      <p:sp>
        <p:nvSpPr>
          <p:cNvPr id="15360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TextEdit="1"/>
          </p:cNvSpPr>
          <p:nvPr>
            <p:ph type="sldImg"/>
          </p:nvPr>
        </p:nvSpPr>
        <p:spPr bwMode="auto">
          <a:noFill/>
          <a:ln>
            <a:solidFill>
              <a:srgbClr val="000000"/>
            </a:solidFill>
            <a:miter lim="800000"/>
            <a:headEnd/>
            <a:tailEnd/>
          </a:ln>
        </p:spPr>
      </p:sp>
      <p:sp>
        <p:nvSpPr>
          <p:cNvPr id="154627"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bwMode="auto">
          <a:noFill/>
          <a:ln>
            <a:miter lim="800000"/>
            <a:headEnd/>
            <a:tailEnd/>
          </a:ln>
        </p:spPr>
        <p:txBody>
          <a:bodyPr/>
          <a:lstStyle/>
          <a:p>
            <a:fld id="{FD0627FF-E634-44F0-BD1E-1CF2867B1191}" type="slidenum">
              <a:rPr lang="en-US" smtClean="0">
                <a:latin typeface="Arial" charset="0"/>
                <a:ea typeface="ＭＳ Ｐゴシック"/>
                <a:cs typeface="ＭＳ Ｐゴシック"/>
              </a:rPr>
              <a:pPr/>
              <a:t>4</a:t>
            </a:fld>
            <a:endParaRPr lang="en-US" smtClean="0">
              <a:latin typeface="Arial" charset="0"/>
              <a:ea typeface="ＭＳ Ｐゴシック"/>
              <a:cs typeface="ＭＳ Ｐゴシック"/>
            </a:endParaRPr>
          </a:p>
        </p:txBody>
      </p:sp>
      <p:sp>
        <p:nvSpPr>
          <p:cNvPr id="2662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627" name="Rectangle 3"/>
          <p:cNvSpPr>
            <a:spLocks noGrp="1" noChangeArrowheads="1"/>
          </p:cNvSpPr>
          <p:nvPr>
            <p:ph type="body" idx="1"/>
          </p:nvPr>
        </p:nvSpPr>
        <p:spPr bwMode="auto">
          <a:noFill/>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a:spLocks noGrp="1" noChangeArrowheads="1"/>
          </p:cNvSpPr>
          <p:nvPr>
            <p:ph type="sldNum" sz="quarter" idx="5"/>
          </p:nvPr>
        </p:nvSpPr>
        <p:spPr bwMode="auto">
          <a:noFill/>
          <a:ln>
            <a:miter lim="800000"/>
            <a:headEnd/>
            <a:tailEnd/>
          </a:ln>
        </p:spPr>
        <p:txBody>
          <a:bodyPr/>
          <a:lstStyle/>
          <a:p>
            <a:fld id="{7188D667-914C-460D-A871-8618F5326AB7}" type="slidenum">
              <a:rPr lang="en-US" smtClean="0">
                <a:latin typeface="Arial" charset="0"/>
                <a:ea typeface="ＭＳ Ｐゴシック"/>
                <a:cs typeface="ＭＳ Ｐゴシック"/>
              </a:rPr>
              <a:pPr/>
              <a:t>40</a:t>
            </a:fld>
            <a:endParaRPr lang="en-US" smtClean="0">
              <a:latin typeface="Arial" charset="0"/>
              <a:ea typeface="ＭＳ Ｐゴシック"/>
              <a:cs typeface="ＭＳ Ｐゴシック"/>
            </a:endParaRPr>
          </a:p>
        </p:txBody>
      </p:sp>
      <p:sp>
        <p:nvSpPr>
          <p:cNvPr id="6963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9635" name="Rectangle 3"/>
          <p:cNvSpPr>
            <a:spLocks noGrp="1" noChangeArrowheads="1"/>
          </p:cNvSpPr>
          <p:nvPr>
            <p:ph type="body" idx="1"/>
          </p:nvPr>
        </p:nvSpPr>
        <p:spPr bwMode="auto">
          <a:noFill/>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TextEdit="1"/>
          </p:cNvSpPr>
          <p:nvPr>
            <p:ph type="sldImg"/>
          </p:nvPr>
        </p:nvSpPr>
        <p:spPr bwMode="auto">
          <a:noFill/>
          <a:ln>
            <a:solidFill>
              <a:srgbClr val="000000"/>
            </a:solidFill>
            <a:miter lim="800000"/>
            <a:headEnd/>
            <a:tailEnd/>
          </a:ln>
        </p:spPr>
      </p:sp>
      <p:sp>
        <p:nvSpPr>
          <p:cNvPr id="155651"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bwMode="auto">
          <a:noFill/>
          <a:ln>
            <a:miter lim="800000"/>
            <a:headEnd/>
            <a:tailEnd/>
          </a:ln>
        </p:spPr>
        <p:txBody>
          <a:bodyPr/>
          <a:lstStyle/>
          <a:p>
            <a:fld id="{0E7DA8E1-1FB2-466B-8410-1F67CB8AB08C}" type="slidenum">
              <a:rPr lang="en-US" smtClean="0">
                <a:latin typeface="Arial" charset="0"/>
                <a:ea typeface="ＭＳ Ｐゴシック"/>
                <a:cs typeface="ＭＳ Ｐゴシック"/>
              </a:rPr>
              <a:pPr/>
              <a:t>42</a:t>
            </a:fld>
            <a:endParaRPr lang="en-US" smtClean="0">
              <a:latin typeface="Arial" charset="0"/>
              <a:ea typeface="ＭＳ Ｐゴシック"/>
              <a:cs typeface="ＭＳ Ｐゴシック"/>
            </a:endParaRPr>
          </a:p>
        </p:txBody>
      </p:sp>
      <p:sp>
        <p:nvSpPr>
          <p:cNvPr id="7270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2707" name="Rectangle 3"/>
          <p:cNvSpPr>
            <a:spLocks noGrp="1" noChangeArrowheads="1"/>
          </p:cNvSpPr>
          <p:nvPr>
            <p:ph type="body" idx="1"/>
          </p:nvPr>
        </p:nvSpPr>
        <p:spPr bwMode="auto">
          <a:noFill/>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bwMode="auto">
          <a:noFill/>
          <a:ln>
            <a:miter lim="800000"/>
            <a:headEnd/>
            <a:tailEnd/>
          </a:ln>
        </p:spPr>
        <p:txBody>
          <a:bodyPr/>
          <a:lstStyle/>
          <a:p>
            <a:fld id="{CAA75F36-9C6C-48E7-B0D0-EBF37704CCAF}" type="slidenum">
              <a:rPr lang="en-US" smtClean="0">
                <a:latin typeface="Arial" charset="0"/>
                <a:ea typeface="ＭＳ Ｐゴシック"/>
                <a:cs typeface="ＭＳ Ｐゴシック"/>
              </a:rPr>
              <a:pPr/>
              <a:t>43</a:t>
            </a:fld>
            <a:endParaRPr lang="en-US" smtClean="0">
              <a:latin typeface="Arial" charset="0"/>
              <a:ea typeface="ＭＳ Ｐゴシック"/>
              <a:cs typeface="ＭＳ Ｐゴシック"/>
            </a:endParaRPr>
          </a:p>
        </p:txBody>
      </p:sp>
      <p:sp>
        <p:nvSpPr>
          <p:cNvPr id="7475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4755" name="Rectangle 3"/>
          <p:cNvSpPr>
            <a:spLocks noGrp="1" noChangeArrowheads="1"/>
          </p:cNvSpPr>
          <p:nvPr>
            <p:ph type="body" idx="1"/>
          </p:nvPr>
        </p:nvSpPr>
        <p:spPr bwMode="auto">
          <a:noFill/>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bwMode="auto">
          <a:noFill/>
          <a:ln>
            <a:miter lim="800000"/>
            <a:headEnd/>
            <a:tailEnd/>
          </a:ln>
        </p:spPr>
        <p:txBody>
          <a:bodyPr/>
          <a:lstStyle/>
          <a:p>
            <a:fld id="{FA6F5759-099B-40C1-BAA6-9096173C38EB}" type="slidenum">
              <a:rPr lang="en-US" smtClean="0">
                <a:latin typeface="Arial" charset="0"/>
                <a:ea typeface="ＭＳ Ｐゴシック"/>
                <a:cs typeface="ＭＳ Ｐゴシック"/>
              </a:rPr>
              <a:pPr/>
              <a:t>44</a:t>
            </a:fld>
            <a:endParaRPr lang="en-US" smtClean="0">
              <a:latin typeface="Arial" charset="0"/>
              <a:ea typeface="ＭＳ Ｐゴシック"/>
              <a:cs typeface="ＭＳ Ｐゴシック"/>
            </a:endParaRPr>
          </a:p>
        </p:txBody>
      </p:sp>
      <p:sp>
        <p:nvSpPr>
          <p:cNvPr id="76802" name="Rectangle 2"/>
          <p:cNvSpPr>
            <a:spLocks noGrp="1" noRot="1" noChangeAspect="1" noChangeArrowheads="1" noTextEdit="1"/>
          </p:cNvSpPr>
          <p:nvPr>
            <p:ph type="sldImg"/>
          </p:nvPr>
        </p:nvSpPr>
        <p:spPr bwMode="auto">
          <a:xfrm>
            <a:off x="692150" y="271463"/>
            <a:ext cx="5473700" cy="4105275"/>
          </a:xfrm>
          <a:noFill/>
          <a:ln>
            <a:solidFill>
              <a:srgbClr val="000000"/>
            </a:solidFill>
            <a:miter lim="800000"/>
            <a:headEnd/>
            <a:tailEnd/>
          </a:ln>
        </p:spPr>
      </p:sp>
      <p:sp>
        <p:nvSpPr>
          <p:cNvPr id="76803" name="Rectangle 3"/>
          <p:cNvSpPr>
            <a:spLocks noGrp="1" noChangeArrowheads="1"/>
          </p:cNvSpPr>
          <p:nvPr>
            <p:ph type="body" idx="1"/>
          </p:nvPr>
        </p:nvSpPr>
        <p:spPr bwMode="auto">
          <a:xfrm>
            <a:off x="379413" y="4494213"/>
            <a:ext cx="6096000" cy="4343400"/>
          </a:xfrm>
          <a:noFill/>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TextEdit="1"/>
          </p:cNvSpPr>
          <p:nvPr>
            <p:ph type="sldImg"/>
          </p:nvPr>
        </p:nvSpPr>
        <p:spPr bwMode="auto">
          <a:noFill/>
          <a:ln>
            <a:solidFill>
              <a:srgbClr val="000000"/>
            </a:solidFill>
            <a:miter lim="800000"/>
            <a:headEnd/>
            <a:tailEnd/>
          </a:ln>
        </p:spPr>
      </p:sp>
      <p:sp>
        <p:nvSpPr>
          <p:cNvPr id="15667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TextEdit="1"/>
          </p:cNvSpPr>
          <p:nvPr>
            <p:ph type="sldImg"/>
          </p:nvPr>
        </p:nvSpPr>
        <p:spPr bwMode="auto">
          <a:noFill/>
          <a:ln>
            <a:solidFill>
              <a:srgbClr val="000000"/>
            </a:solidFill>
            <a:miter lim="800000"/>
            <a:headEnd/>
            <a:tailEnd/>
          </a:ln>
        </p:spPr>
      </p:sp>
      <p:sp>
        <p:nvSpPr>
          <p:cNvPr id="15769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TextEdit="1"/>
          </p:cNvSpPr>
          <p:nvPr>
            <p:ph type="sldImg"/>
          </p:nvPr>
        </p:nvSpPr>
        <p:spPr bwMode="auto">
          <a:noFill/>
          <a:ln>
            <a:solidFill>
              <a:srgbClr val="000000"/>
            </a:solidFill>
            <a:miter lim="800000"/>
            <a:headEnd/>
            <a:tailEnd/>
          </a:ln>
        </p:spPr>
      </p:sp>
      <p:sp>
        <p:nvSpPr>
          <p:cNvPr id="15872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TextEdit="1"/>
          </p:cNvSpPr>
          <p:nvPr>
            <p:ph type="sldImg"/>
          </p:nvPr>
        </p:nvSpPr>
        <p:spPr bwMode="auto">
          <a:noFill/>
          <a:ln>
            <a:solidFill>
              <a:srgbClr val="000000"/>
            </a:solidFill>
            <a:miter lim="800000"/>
            <a:headEnd/>
            <a:tailEnd/>
          </a:ln>
        </p:spPr>
      </p:sp>
      <p:sp>
        <p:nvSpPr>
          <p:cNvPr id="159747"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TextEdit="1"/>
          </p:cNvSpPr>
          <p:nvPr>
            <p:ph type="sldImg"/>
          </p:nvPr>
        </p:nvSpPr>
        <p:spPr bwMode="auto">
          <a:noFill/>
          <a:ln>
            <a:solidFill>
              <a:srgbClr val="000000"/>
            </a:solidFill>
            <a:miter lim="800000"/>
            <a:headEnd/>
            <a:tailEnd/>
          </a:ln>
        </p:spPr>
      </p:sp>
      <p:sp>
        <p:nvSpPr>
          <p:cNvPr id="160771"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TextEdit="1"/>
          </p:cNvSpPr>
          <p:nvPr>
            <p:ph type="sldImg"/>
          </p:nvPr>
        </p:nvSpPr>
        <p:spPr bwMode="auto">
          <a:noFill/>
          <a:ln>
            <a:solidFill>
              <a:srgbClr val="000000"/>
            </a:solidFill>
            <a:miter lim="800000"/>
            <a:headEnd/>
            <a:tailEnd/>
          </a:ln>
        </p:spPr>
      </p:sp>
      <p:sp>
        <p:nvSpPr>
          <p:cNvPr id="12288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7"/>
          <p:cNvSpPr>
            <a:spLocks noGrp="1" noChangeArrowheads="1"/>
          </p:cNvSpPr>
          <p:nvPr>
            <p:ph type="sldNum" sz="quarter" idx="5"/>
          </p:nvPr>
        </p:nvSpPr>
        <p:spPr bwMode="auto">
          <a:noFill/>
          <a:ln>
            <a:miter lim="800000"/>
            <a:headEnd/>
            <a:tailEnd/>
          </a:ln>
        </p:spPr>
        <p:txBody>
          <a:bodyPr/>
          <a:lstStyle/>
          <a:p>
            <a:fld id="{2A65B765-C45A-4BFA-8FD2-BF9591480EC3}" type="slidenum">
              <a:rPr lang="en-US" smtClean="0">
                <a:latin typeface="Arial" charset="0"/>
                <a:ea typeface="ＭＳ Ｐゴシック"/>
                <a:cs typeface="ＭＳ Ｐゴシック"/>
              </a:rPr>
              <a:pPr/>
              <a:t>50</a:t>
            </a:fld>
            <a:endParaRPr lang="en-US" smtClean="0">
              <a:latin typeface="Arial" charset="0"/>
              <a:ea typeface="ＭＳ Ｐゴシック"/>
              <a:cs typeface="ＭＳ Ｐゴシック"/>
            </a:endParaRPr>
          </a:p>
        </p:txBody>
      </p:sp>
      <p:sp>
        <p:nvSpPr>
          <p:cNvPr id="83970" name="Rectangle 2"/>
          <p:cNvSpPr>
            <a:spLocks noGrp="1" noRot="1" noChangeAspect="1" noChangeArrowheads="1" noTextEdit="1"/>
          </p:cNvSpPr>
          <p:nvPr>
            <p:ph type="sldImg"/>
          </p:nvPr>
        </p:nvSpPr>
        <p:spPr bwMode="auto">
          <a:xfrm>
            <a:off x="692150" y="271463"/>
            <a:ext cx="5473700" cy="4105275"/>
          </a:xfrm>
          <a:noFill/>
          <a:ln cap="flat">
            <a:solidFill>
              <a:schemeClr val="tx1"/>
            </a:solidFill>
            <a:miter lim="800000"/>
            <a:headEnd/>
            <a:tailEnd/>
          </a:ln>
        </p:spPr>
      </p:sp>
      <p:sp>
        <p:nvSpPr>
          <p:cNvPr id="83971" name="Rectangle 3"/>
          <p:cNvSpPr>
            <a:spLocks noGrp="1" noChangeArrowheads="1"/>
          </p:cNvSpPr>
          <p:nvPr>
            <p:ph type="body" idx="1"/>
          </p:nvPr>
        </p:nvSpPr>
        <p:spPr bwMode="auto">
          <a:xfrm>
            <a:off x="379413" y="4494213"/>
            <a:ext cx="6096000" cy="4343400"/>
          </a:xfrm>
          <a:noFill/>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TextEdit="1"/>
          </p:cNvSpPr>
          <p:nvPr>
            <p:ph type="sldImg"/>
          </p:nvPr>
        </p:nvSpPr>
        <p:spPr bwMode="auto">
          <a:noFill/>
          <a:ln>
            <a:solidFill>
              <a:srgbClr val="000000"/>
            </a:solidFill>
            <a:miter lim="800000"/>
            <a:headEnd/>
            <a:tailEnd/>
          </a:ln>
        </p:spPr>
      </p:sp>
      <p:sp>
        <p:nvSpPr>
          <p:cNvPr id="16179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TextEdit="1"/>
          </p:cNvSpPr>
          <p:nvPr>
            <p:ph type="sldImg"/>
          </p:nvPr>
        </p:nvSpPr>
        <p:spPr bwMode="auto">
          <a:noFill/>
          <a:ln>
            <a:solidFill>
              <a:srgbClr val="000000"/>
            </a:solidFill>
            <a:miter lim="800000"/>
            <a:headEnd/>
            <a:tailEnd/>
          </a:ln>
        </p:spPr>
      </p:sp>
      <p:sp>
        <p:nvSpPr>
          <p:cNvPr id="16281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hdr" sz="quarter"/>
          </p:nvPr>
        </p:nvSpPr>
        <p:spPr bwMode="auto">
          <a:noFill/>
          <a:ln>
            <a:miter lim="800000"/>
            <a:headEnd/>
            <a:tailEnd/>
          </a:ln>
        </p:spPr>
        <p:txBody>
          <a:bodyPr/>
          <a:lstStyle/>
          <a:p>
            <a:r>
              <a:rPr lang="en-US" smtClean="0">
                <a:ea typeface="ＭＳ Ｐゴシック"/>
                <a:cs typeface="ＭＳ Ｐゴシック"/>
              </a:rPr>
              <a:t>Operations Strategy Week #1: Concept &amp; Framework</a:t>
            </a:r>
          </a:p>
        </p:txBody>
      </p:sp>
      <p:sp>
        <p:nvSpPr>
          <p:cNvPr id="89090" name="Rectangle 3"/>
          <p:cNvSpPr>
            <a:spLocks noGrp="1" noChangeArrowheads="1"/>
          </p:cNvSpPr>
          <p:nvPr>
            <p:ph type="dt" sz="quarter" idx="1"/>
          </p:nvPr>
        </p:nvSpPr>
        <p:spPr bwMode="auto">
          <a:noFill/>
          <a:ln>
            <a:miter lim="800000"/>
            <a:headEnd/>
            <a:tailEnd/>
          </a:ln>
        </p:spPr>
        <p:txBody>
          <a:bodyPr/>
          <a:lstStyle/>
          <a:p>
            <a:fld id="{38443F9F-DC02-447A-AF55-6FE8415166B7}" type="datetime1">
              <a:rPr lang="en-US" smtClean="0">
                <a:ea typeface="ＭＳ Ｐゴシック"/>
                <a:cs typeface="ＭＳ Ｐゴシック"/>
              </a:rPr>
              <a:pPr/>
              <a:t>9/1/2010</a:t>
            </a:fld>
            <a:endParaRPr lang="en-US" smtClean="0">
              <a:ea typeface="ＭＳ Ｐゴシック"/>
              <a:cs typeface="ＭＳ Ｐゴシック"/>
            </a:endParaRPr>
          </a:p>
        </p:txBody>
      </p:sp>
      <p:sp>
        <p:nvSpPr>
          <p:cNvPr id="89091" name="Rectangle 6"/>
          <p:cNvSpPr>
            <a:spLocks noGrp="1" noChangeArrowheads="1"/>
          </p:cNvSpPr>
          <p:nvPr>
            <p:ph type="ftr" sz="quarter" idx="4"/>
          </p:nvPr>
        </p:nvSpPr>
        <p:spPr bwMode="auto">
          <a:noFill/>
          <a:ln>
            <a:miter lim="800000"/>
            <a:headEnd/>
            <a:tailEnd/>
          </a:ln>
        </p:spPr>
        <p:txBody>
          <a:bodyPr/>
          <a:lstStyle/>
          <a:p>
            <a:r>
              <a:rPr lang="en-US" smtClean="0">
                <a:ea typeface="ＭＳ Ｐゴシック"/>
                <a:cs typeface="ＭＳ Ｐゴシック"/>
              </a:rPr>
              <a:t>© Van Mieghem</a:t>
            </a:r>
          </a:p>
        </p:txBody>
      </p:sp>
      <p:sp>
        <p:nvSpPr>
          <p:cNvPr id="89092" name="Rectangle 7"/>
          <p:cNvSpPr>
            <a:spLocks noGrp="1" noChangeArrowheads="1"/>
          </p:cNvSpPr>
          <p:nvPr>
            <p:ph type="sldNum" sz="quarter" idx="5"/>
          </p:nvPr>
        </p:nvSpPr>
        <p:spPr bwMode="auto">
          <a:noFill/>
          <a:ln>
            <a:miter lim="800000"/>
            <a:headEnd/>
            <a:tailEnd/>
          </a:ln>
        </p:spPr>
        <p:txBody>
          <a:bodyPr/>
          <a:lstStyle/>
          <a:p>
            <a:fld id="{8712990C-BF6C-4FEE-AFF6-CF50BE4D5B16}" type="slidenum">
              <a:rPr lang="en-US" smtClean="0">
                <a:ea typeface="ＭＳ Ｐゴシック"/>
                <a:cs typeface="ＭＳ Ｐゴシック"/>
              </a:rPr>
              <a:pPr/>
              <a:t>53</a:t>
            </a:fld>
            <a:endParaRPr lang="en-US" smtClean="0">
              <a:ea typeface="ＭＳ Ｐゴシック"/>
              <a:cs typeface="ＭＳ Ｐゴシック"/>
            </a:endParaRPr>
          </a:p>
        </p:txBody>
      </p:sp>
      <p:sp>
        <p:nvSpPr>
          <p:cNvPr id="89093"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89094" name="Rectangle 5"/>
          <p:cNvSpPr>
            <a:spLocks noGrp="1" noChangeArrowheads="1"/>
          </p:cNvSpPr>
          <p:nvPr>
            <p:ph type="body" idx="1"/>
          </p:nvPr>
        </p:nvSpPr>
        <p:spPr bwMode="auto">
          <a:noFill/>
        </p:spPr>
        <p:txBody>
          <a:bodyPr/>
          <a:lstStyle/>
          <a:p>
            <a:r>
              <a:rPr lang="en-US" smtClean="0">
                <a:ea typeface="ＭＳ Ｐゴシック"/>
                <a:cs typeface="ＭＳ Ｐゴシック"/>
              </a:rPr>
              <a:t>Pro’s and con’s of either view? </a:t>
            </a:r>
            <a:r>
              <a:rPr lang="en-US" smtClean="0">
                <a:solidFill>
                  <a:srgbClr val="FF3300"/>
                </a:solidFill>
                <a:ea typeface="ＭＳ Ｐゴシック"/>
                <a:cs typeface="ＭＳ Ｐゴシック"/>
              </a:rPr>
              <a:t>Which view did your organization tend to take?</a:t>
            </a:r>
          </a:p>
          <a:p>
            <a:r>
              <a:rPr lang="en-US" smtClean="0">
                <a:ea typeface="ＭＳ Ｐゴシック"/>
                <a:cs typeface="ＭＳ Ｐゴシック"/>
              </a:rPr>
              <a:t>Market view = “outside-in, top-down”</a:t>
            </a:r>
          </a:p>
          <a:p>
            <a:pPr lvl="1"/>
            <a:r>
              <a:rPr lang="en-US" smtClean="0">
                <a:ea typeface="ＭＳ Ｐゴシック"/>
              </a:rPr>
              <a:t>Hierarchical view induces “fit” between markets and functions: All functional strategies, including operations’, should reflect intended market position of the organization &amp; and will evolve accordingly</a:t>
            </a:r>
          </a:p>
          <a:p>
            <a:pPr lvl="1"/>
            <a:r>
              <a:rPr lang="en-US" smtClean="0">
                <a:ea typeface="ＭＳ Ｐゴシック"/>
              </a:rPr>
              <a:t>Market perspective suggests customer-driven performance measures</a:t>
            </a:r>
          </a:p>
          <a:p>
            <a:pPr lvl="1"/>
            <a:r>
              <a:rPr lang="en-US" smtClean="0">
                <a:ea typeface="ＭＳ Ｐゴシック"/>
              </a:rPr>
              <a:t>But… this is a reactive view</a:t>
            </a:r>
          </a:p>
          <a:p>
            <a:endParaRPr lang="en-US" smtClean="0">
              <a:ea typeface="ＭＳ Ｐゴシック"/>
              <a:cs typeface="ＭＳ Ｐゴシック"/>
            </a:endParaRPr>
          </a:p>
          <a:p>
            <a:r>
              <a:rPr lang="en-US" smtClean="0">
                <a:ea typeface="ＭＳ Ｐゴシック"/>
                <a:cs typeface="ＭＳ Ｐゴシック"/>
              </a:rPr>
              <a:t>Resource-Process view = “inside-out, bottom-up”</a:t>
            </a:r>
          </a:p>
          <a:p>
            <a:r>
              <a:rPr lang="en-US" smtClean="0">
                <a:ea typeface="ＭＳ Ｐゴシック"/>
                <a:cs typeface="ＭＳ Ｐゴシック"/>
              </a:rPr>
              <a:t>Advantage:</a:t>
            </a:r>
          </a:p>
          <a:p>
            <a:pPr lvl="1"/>
            <a:r>
              <a:rPr lang="en-US" smtClean="0">
                <a:ea typeface="ＭＳ Ｐゴシック"/>
              </a:rPr>
              <a:t>Drives innovation &amp; markets: Resource-based view induces fit between capabilities and strategy = “leverages your core competencies”</a:t>
            </a:r>
          </a:p>
          <a:p>
            <a:pPr lvl="1"/>
            <a:r>
              <a:rPr lang="en-US" smtClean="0">
                <a:ea typeface="ＭＳ Ｐゴシック"/>
              </a:rPr>
              <a:t>Resource perspective suggest resource-driven performance measures  </a:t>
            </a:r>
          </a:p>
          <a:p>
            <a:r>
              <a:rPr lang="en-US" smtClean="0">
                <a:ea typeface="ＭＳ Ｐゴシック"/>
                <a:cs typeface="ＭＳ Ｐゴシック"/>
              </a:rPr>
              <a:t>But… do customers want this? </a:t>
            </a:r>
          </a:p>
          <a:p>
            <a:pPr lvl="1"/>
            <a:r>
              <a:rPr lang="en-US" smtClean="0">
                <a:ea typeface="ＭＳ Ｐゴシック"/>
              </a:rPr>
              <a:t>Danger: (Fujimoto, advisor to Nissan’s Carlos Goshn) “productivity forgets what features customers want”.</a:t>
            </a:r>
          </a:p>
          <a:p>
            <a:pPr lvl="1"/>
            <a:endParaRPr lang="en-US" smtClean="0">
              <a:ea typeface="ＭＳ Ｐゴシック"/>
            </a:endParaRPr>
          </a:p>
          <a:p>
            <a:pPr lvl="1"/>
            <a:endParaRPr lang="en-US" smtClean="0">
              <a:ea typeface="ＭＳ Ｐゴシック"/>
            </a:endParaRPr>
          </a:p>
          <a:p>
            <a:r>
              <a:rPr lang="en-US" smtClean="0">
                <a:ea typeface="ＭＳ Ｐゴシック"/>
                <a:cs typeface="ＭＳ Ｐゴシック"/>
              </a:rPr>
              <a:t>THUS: We should apply both views! This leads to SOA.</a:t>
            </a:r>
          </a:p>
          <a:p>
            <a:r>
              <a:rPr lang="en-US" smtClean="0">
                <a:ea typeface="ＭＳ Ｐゴシック"/>
                <a:cs typeface="ＭＳ Ｐゴシック"/>
              </a:rPr>
              <a:t>Think of the SOA as a three step audit… Explain</a:t>
            </a:r>
          </a:p>
          <a:p>
            <a:pPr lvl="1"/>
            <a:r>
              <a:rPr lang="en-US" smtClean="0">
                <a:ea typeface="ＭＳ Ｐゴシック"/>
              </a:rPr>
              <a:t>Deliverable value props = Which market positions can we occupy and how can we protect us from competitive threat?</a:t>
            </a:r>
          </a:p>
          <a:p>
            <a:pPr lvl="1"/>
            <a:r>
              <a:rPr lang="en-US" smtClean="0">
                <a:ea typeface="ＭＳ Ｐゴシック"/>
              </a:rPr>
              <a:t>* </a:t>
            </a:r>
            <a:r>
              <a:rPr lang="en-US" smtClean="0">
                <a:solidFill>
                  <a:srgbClr val="FF3300"/>
                </a:solidFill>
                <a:ea typeface="ＭＳ Ｐゴシック"/>
              </a:rPr>
              <a:t>Alignment in the large: McK</a:t>
            </a:r>
            <a:r>
              <a:rPr lang="en-US" smtClean="0">
                <a:ea typeface="ＭＳ Ｐゴシック"/>
              </a:rPr>
              <a:t>: operating system (engine), mgt infrastructure (dashboard), mindset &amp; behaviors (willing driver). </a:t>
            </a:r>
            <a:r>
              <a:rPr lang="en-US" i="1" smtClean="0">
                <a:ea typeface="ＭＳ Ｐゴシック"/>
              </a:rPr>
              <a:t>Draw three circles if time.</a:t>
            </a:r>
            <a:endParaRPr lang="en-US" smtClean="0">
              <a:ea typeface="ＭＳ Ｐゴシック"/>
            </a:endParaRPr>
          </a:p>
          <a:p>
            <a:endParaRPr lang="en-US" smtClean="0">
              <a:ea typeface="ＭＳ Ｐゴシック"/>
              <a:cs typeface="ＭＳ Ｐゴシック"/>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TextEdit="1"/>
          </p:cNvSpPr>
          <p:nvPr>
            <p:ph type="sldImg"/>
          </p:nvPr>
        </p:nvSpPr>
        <p:spPr bwMode="auto">
          <a:noFill/>
          <a:ln>
            <a:solidFill>
              <a:srgbClr val="000000"/>
            </a:solidFill>
            <a:miter lim="800000"/>
            <a:headEnd/>
            <a:tailEnd/>
          </a:ln>
        </p:spPr>
      </p:sp>
      <p:sp>
        <p:nvSpPr>
          <p:cNvPr id="16691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TextEdit="1"/>
          </p:cNvSpPr>
          <p:nvPr>
            <p:ph type="sldImg"/>
          </p:nvPr>
        </p:nvSpPr>
        <p:spPr bwMode="auto">
          <a:noFill/>
          <a:ln>
            <a:solidFill>
              <a:srgbClr val="000000"/>
            </a:solidFill>
            <a:miter lim="800000"/>
            <a:headEnd/>
            <a:tailEnd/>
          </a:ln>
        </p:spPr>
      </p:sp>
      <p:sp>
        <p:nvSpPr>
          <p:cNvPr id="17203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TextEdit="1"/>
          </p:cNvSpPr>
          <p:nvPr>
            <p:ph type="sldImg"/>
          </p:nvPr>
        </p:nvSpPr>
        <p:spPr bwMode="auto">
          <a:noFill/>
          <a:ln>
            <a:solidFill>
              <a:srgbClr val="000000"/>
            </a:solidFill>
            <a:miter lim="800000"/>
            <a:headEnd/>
            <a:tailEnd/>
          </a:ln>
        </p:spPr>
      </p:sp>
      <p:sp>
        <p:nvSpPr>
          <p:cNvPr id="17305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TextEdit="1"/>
          </p:cNvSpPr>
          <p:nvPr>
            <p:ph type="sldImg"/>
          </p:nvPr>
        </p:nvSpPr>
        <p:spPr bwMode="auto">
          <a:noFill/>
          <a:ln>
            <a:solidFill>
              <a:srgbClr val="000000"/>
            </a:solidFill>
            <a:miter lim="800000"/>
            <a:headEnd/>
            <a:tailEnd/>
          </a:ln>
        </p:spPr>
      </p:sp>
      <p:sp>
        <p:nvSpPr>
          <p:cNvPr id="17408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bwMode="auto">
          <a:noFill/>
          <a:ln>
            <a:miter lim="800000"/>
            <a:headEnd/>
            <a:tailEnd/>
          </a:ln>
        </p:spPr>
        <p:txBody>
          <a:bodyPr/>
          <a:lstStyle/>
          <a:p>
            <a:fld id="{38DDFB14-287B-4D59-9D19-C5B05F17B2EE}" type="slidenum">
              <a:rPr lang="en-US" smtClean="0">
                <a:latin typeface="Arial" charset="0"/>
                <a:ea typeface="ＭＳ Ｐゴシック"/>
                <a:cs typeface="ＭＳ Ｐゴシック"/>
              </a:rPr>
              <a:pPr/>
              <a:t>58</a:t>
            </a:fld>
            <a:endParaRPr lang="en-US" smtClean="0">
              <a:latin typeface="Arial" charset="0"/>
              <a:ea typeface="ＭＳ Ｐゴシック"/>
              <a:cs typeface="ＭＳ Ｐゴシック"/>
            </a:endParaRPr>
          </a:p>
        </p:txBody>
      </p:sp>
      <p:sp>
        <p:nvSpPr>
          <p:cNvPr id="109570" name="Rectangle 2"/>
          <p:cNvSpPr>
            <a:spLocks noGrp="1" noRot="1" noChangeAspect="1" noChangeArrowheads="1" noTextEdit="1"/>
          </p:cNvSpPr>
          <p:nvPr>
            <p:ph type="sldImg"/>
          </p:nvPr>
        </p:nvSpPr>
        <p:spPr bwMode="auto">
          <a:xfrm>
            <a:off x="692150" y="271463"/>
            <a:ext cx="5473700" cy="4105275"/>
          </a:xfrm>
          <a:noFill/>
          <a:ln cap="flat">
            <a:solidFill>
              <a:schemeClr val="tx1"/>
            </a:solidFill>
            <a:miter lim="800000"/>
            <a:headEnd/>
            <a:tailEnd/>
          </a:ln>
        </p:spPr>
      </p:sp>
      <p:sp>
        <p:nvSpPr>
          <p:cNvPr id="109571" name="Rectangle 3"/>
          <p:cNvSpPr>
            <a:spLocks noGrp="1" noChangeArrowheads="1"/>
          </p:cNvSpPr>
          <p:nvPr>
            <p:ph type="body" idx="1"/>
          </p:nvPr>
        </p:nvSpPr>
        <p:spPr bwMode="auto">
          <a:xfrm>
            <a:off x="379413" y="4494213"/>
            <a:ext cx="6096000" cy="4343400"/>
          </a:xfrm>
          <a:noFill/>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TextEdit="1"/>
          </p:cNvSpPr>
          <p:nvPr>
            <p:ph type="sldImg"/>
          </p:nvPr>
        </p:nvSpPr>
        <p:spPr bwMode="auto">
          <a:noFill/>
          <a:ln>
            <a:solidFill>
              <a:srgbClr val="000000"/>
            </a:solidFill>
            <a:miter lim="800000"/>
            <a:headEnd/>
            <a:tailEnd/>
          </a:ln>
        </p:spPr>
      </p:sp>
      <p:sp>
        <p:nvSpPr>
          <p:cNvPr id="124931" name="Rectangle 3"/>
          <p:cNvSpPr>
            <a:spLocks noGrp="1"/>
          </p:cNvSpPr>
          <p:nvPr>
            <p:ph type="body" idx="1"/>
          </p:nvPr>
        </p:nvSpPr>
        <p:spPr bwMode="auto">
          <a:noFill/>
        </p:spPr>
        <p:txBody>
          <a:bodyPr/>
          <a:lstStyle/>
          <a:p>
            <a:endParaRPr lang="en-US" dirty="0" smtClean="0">
              <a:ea typeface="ＭＳ Ｐゴシック"/>
              <a:cs typeface="ＭＳ Ｐゴシック"/>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a:lstStyle/>
          <a:p>
            <a:endParaRPr lang="en-US" smtClean="0">
              <a:ea typeface="ＭＳ Ｐゴシック"/>
              <a:cs typeface="ＭＳ Ｐゴシック"/>
            </a:endParaRPr>
          </a:p>
        </p:txBody>
      </p:sp>
      <p:sp>
        <p:nvSpPr>
          <p:cNvPr id="34819" name="Slide Number Placeholder 3"/>
          <p:cNvSpPr>
            <a:spLocks noGrp="1"/>
          </p:cNvSpPr>
          <p:nvPr>
            <p:ph type="sldNum" sz="quarter" idx="5"/>
          </p:nvPr>
        </p:nvSpPr>
        <p:spPr bwMode="auto">
          <a:noFill/>
          <a:ln>
            <a:miter lim="800000"/>
            <a:headEnd/>
            <a:tailEnd/>
          </a:ln>
        </p:spPr>
        <p:txBody>
          <a:bodyPr/>
          <a:lstStyle/>
          <a:p>
            <a:fld id="{F3656C46-9917-4664-9917-886AEFF2E8A4}" type="slidenum">
              <a:rPr lang="en-US" smtClean="0">
                <a:ea typeface="ＭＳ Ｐゴシック"/>
                <a:cs typeface="ＭＳ Ｐゴシック"/>
              </a:rPr>
              <a:pPr/>
              <a:t>7</a:t>
            </a:fld>
            <a:endParaRPr lang="en-US" smtClean="0">
              <a:ea typeface="ＭＳ Ｐゴシック"/>
              <a:cs typeface="ＭＳ Ｐゴシック"/>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TextEdit="1"/>
          </p:cNvSpPr>
          <p:nvPr>
            <p:ph type="sldImg"/>
          </p:nvPr>
        </p:nvSpPr>
        <p:spPr bwMode="auto">
          <a:noFill/>
          <a:ln>
            <a:solidFill>
              <a:srgbClr val="000000"/>
            </a:solidFill>
            <a:miter lim="800000"/>
            <a:headEnd/>
            <a:tailEnd/>
          </a:ln>
        </p:spPr>
      </p:sp>
      <p:sp>
        <p:nvSpPr>
          <p:cNvPr id="12697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TextEdit="1"/>
          </p:cNvSpPr>
          <p:nvPr>
            <p:ph type="sldImg"/>
          </p:nvPr>
        </p:nvSpPr>
        <p:spPr bwMode="auto">
          <a:noFill/>
          <a:ln>
            <a:solidFill>
              <a:srgbClr val="000000"/>
            </a:solidFill>
            <a:miter lim="800000"/>
            <a:headEnd/>
            <a:tailEnd/>
          </a:ln>
        </p:spPr>
      </p:sp>
      <p:sp>
        <p:nvSpPr>
          <p:cNvPr id="12800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10"/>
          <p:cNvSpPr/>
          <p:nvPr userDrawn="1"/>
        </p:nvSpPr>
        <p:spPr bwMode="auto">
          <a:xfrm>
            <a:off x="0" y="0"/>
            <a:ext cx="9144000" cy="6858000"/>
          </a:xfrm>
          <a:prstGeom prst="rect">
            <a:avLst/>
          </a:prstGeom>
          <a:solidFill>
            <a:srgbClr val="A50023"/>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dirty="0">
              <a:latin typeface="Verdana" pitchFamily="-112" charset="0"/>
              <a:ea typeface="ＭＳ Ｐゴシック" charset="-128"/>
              <a:cs typeface="+mn-cs"/>
            </a:endParaRPr>
          </a:p>
        </p:txBody>
      </p:sp>
      <p:sp>
        <p:nvSpPr>
          <p:cNvPr id="36866" name="Rectangle 2"/>
          <p:cNvSpPr>
            <a:spLocks noGrp="1" noChangeArrowheads="1"/>
          </p:cNvSpPr>
          <p:nvPr>
            <p:ph type="ctrTitle"/>
          </p:nvPr>
        </p:nvSpPr>
        <p:spPr>
          <a:xfrm>
            <a:off x="0" y="0"/>
            <a:ext cx="9144000" cy="2438400"/>
          </a:xfrm>
          <a:prstGeom prst="rect">
            <a:avLst/>
          </a:prstGeom>
        </p:spPr>
        <p:txBody>
          <a:bodyPr/>
          <a:lstStyle>
            <a:lvl1pPr algn="ctr">
              <a:defRPr sz="5400" b="0" baseline="0">
                <a:solidFill>
                  <a:schemeClr val="bg1"/>
                </a:solidFill>
              </a:defRPr>
            </a:lvl1pPr>
          </a:lstStyle>
          <a:p>
            <a:r>
              <a:rPr lang="en-US" dirty="0" smtClean="0"/>
              <a:t>Click to edit Master title style</a:t>
            </a:r>
            <a:endParaRPr lang="en-US" dirty="0"/>
          </a:p>
        </p:txBody>
      </p:sp>
      <p:sp>
        <p:nvSpPr>
          <p:cNvPr id="6" name="Content Placeholder 3"/>
          <p:cNvSpPr>
            <a:spLocks noGrp="1"/>
          </p:cNvSpPr>
          <p:nvPr>
            <p:ph sz="half" idx="2"/>
          </p:nvPr>
        </p:nvSpPr>
        <p:spPr>
          <a:xfrm>
            <a:off x="2438400" y="5562600"/>
            <a:ext cx="6477000" cy="990600"/>
          </a:xfrm>
        </p:spPr>
        <p:txBody>
          <a:bodyPr/>
          <a:lstStyle>
            <a:lvl1pPr algn="r">
              <a:buNone/>
              <a:defRPr>
                <a:solidFill>
                  <a:schemeClr val="bg1"/>
                </a:solidFill>
                <a:latin typeface="Lucida Calligraphy" pitchFamily="66" charset="0"/>
              </a:defRPr>
            </a:lvl1pPr>
          </a:lstStyle>
          <a:p>
            <a:pPr lvl="0"/>
            <a:r>
              <a:rPr lang="en-US" dirty="0" smtClean="0"/>
              <a:t>Click to edit Master text styles</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5486400"/>
          </a:xfrm>
          <a:prstGeom prst="rect">
            <a:avLst/>
          </a:prstGeom>
        </p:spPr>
        <p:txBody>
          <a:bodyPr/>
          <a:lstStyle>
            <a:lvl1pPr>
              <a:defRPr sz="2000">
                <a:latin typeface="Tahoma" pitchFamily="34" charset="0"/>
                <a:cs typeface="Tahoma" pitchFamily="34" charset="0"/>
              </a:defRPr>
            </a:lvl1pPr>
          </a:lstStyle>
          <a:p>
            <a:r>
              <a:rPr lang="en-US" dirty="0" smtClean="0"/>
              <a:t>Click to edit Master title style</a:t>
            </a:r>
            <a:endParaRPr lang="en-US"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3"/>
          <p:cNvSpPr>
            <a:spLocks noGrp="1" noChangeArrowheads="1"/>
          </p:cNvSpPr>
          <p:nvPr>
            <p:ph idx="1"/>
          </p:nvPr>
        </p:nvSpPr>
        <p:spPr bwMode="auto">
          <a:xfrm>
            <a:off x="381000" y="685800"/>
            <a:ext cx="8229600" cy="5410199"/>
          </a:xfrm>
          <a:prstGeom prst="rect">
            <a:avLst/>
          </a:prstGeom>
          <a:noFill/>
          <a:ln w="9525">
            <a:noFill/>
            <a:miter lim="800000"/>
            <a:headEnd/>
            <a:tailEnd/>
          </a:ln>
        </p:spPr>
        <p:txBody>
          <a:bodyPr/>
          <a:lstStyle/>
          <a:p>
            <a:pPr lvl="0"/>
            <a:endParaRPr lang="en-US" dirty="0" smtClean="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rgbClr val="002060"/>
                </a:solidFill>
              </a:defRPr>
            </a:lvl1pPr>
            <a:lvl2pPr>
              <a:defRPr sz="2200">
                <a:solidFill>
                  <a:srgbClr val="002060"/>
                </a:solidFill>
              </a:defRPr>
            </a:lvl2pPr>
            <a:lvl3pPr>
              <a:defRPr sz="2000">
                <a:solidFill>
                  <a:srgbClr val="002060"/>
                </a:solidFill>
              </a:defRPr>
            </a:lvl3pPr>
            <a:lvl4pPr>
              <a:defRPr sz="2200">
                <a:solidFill>
                  <a:srgbClr val="002060"/>
                </a:solidFill>
              </a:defRPr>
            </a:lvl4pPr>
            <a:lvl5pPr>
              <a:buClrTx/>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0825" y="0"/>
            <a:ext cx="8664575" cy="1066800"/>
          </a:xfrm>
        </p:spPr>
        <p:txBody>
          <a:bodyPr/>
          <a:lstStyle/>
          <a:p>
            <a:r>
              <a:rPr lang="en-US"/>
              <a:t>Click to edit Master title style</a:t>
            </a:r>
          </a:p>
        </p:txBody>
      </p:sp>
      <p:sp>
        <p:nvSpPr>
          <p:cNvPr id="3" name="Content Placeholder 2"/>
          <p:cNvSpPr>
            <a:spLocks noGrp="1"/>
          </p:cNvSpPr>
          <p:nvPr>
            <p:ph idx="1"/>
          </p:nvPr>
        </p:nvSpPr>
        <p:spPr>
          <a:xfrm>
            <a:off x="381000" y="1412875"/>
            <a:ext cx="8229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15900" y="225425"/>
            <a:ext cx="8640763" cy="82708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31800" y="1449388"/>
            <a:ext cx="8297863" cy="5159375"/>
          </a:xfrm>
        </p:spPr>
        <p:txBody>
          <a:bodyPr/>
          <a:lstStyle/>
          <a:p>
            <a:pPr lvl="0"/>
            <a:endParaRPr lang="en-US" noProof="0"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81000" y="14128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Text Box 57"/>
          <p:cNvSpPr txBox="1">
            <a:spLocks noChangeArrowheads="1"/>
          </p:cNvSpPr>
          <p:nvPr/>
        </p:nvSpPr>
        <p:spPr bwMode="auto">
          <a:xfrm>
            <a:off x="8458200" y="6581775"/>
            <a:ext cx="685800" cy="276225"/>
          </a:xfrm>
          <a:prstGeom prst="rect">
            <a:avLst/>
          </a:prstGeom>
          <a:noFill/>
          <a:ln w="9525">
            <a:noFill/>
            <a:miter lim="800000"/>
            <a:headEnd/>
            <a:tailEnd/>
          </a:ln>
          <a:effectLst/>
        </p:spPr>
        <p:txBody>
          <a:bodyPr>
            <a:spAutoFit/>
          </a:bodyPr>
          <a:lstStyle/>
          <a:p>
            <a:pPr algn="r" eaLnBrk="0" hangingPunct="0">
              <a:defRPr/>
            </a:pPr>
            <a:fld id="{6662F370-52A5-486D-BFFD-FD2E16C6C578}" type="slidenum">
              <a:rPr lang="en-US" sz="1200" b="1" i="1">
                <a:solidFill>
                  <a:srgbClr val="A50023"/>
                </a:solidFill>
                <a:ea typeface="ＭＳ Ｐゴシック" charset="-128"/>
                <a:cs typeface="+mn-cs"/>
              </a:rPr>
              <a:pPr algn="r" eaLnBrk="0" hangingPunct="0">
                <a:defRPr/>
              </a:pPr>
              <a:t>‹#›</a:t>
            </a:fld>
            <a:endParaRPr lang="en-US" sz="1200" b="1" i="1" dirty="0">
              <a:solidFill>
                <a:srgbClr val="A50023"/>
              </a:solidFill>
              <a:ea typeface="ＭＳ Ｐゴシック" charset="-128"/>
              <a:cs typeface="+mn-cs"/>
            </a:endParaRPr>
          </a:p>
        </p:txBody>
      </p:sp>
      <p:sp>
        <p:nvSpPr>
          <p:cNvPr id="12" name="Text Box 57"/>
          <p:cNvSpPr txBox="1">
            <a:spLocks noChangeArrowheads="1"/>
          </p:cNvSpPr>
          <p:nvPr/>
        </p:nvSpPr>
        <p:spPr bwMode="auto">
          <a:xfrm>
            <a:off x="4171950" y="6553200"/>
            <a:ext cx="3067050" cy="276225"/>
          </a:xfrm>
          <a:prstGeom prst="rect">
            <a:avLst/>
          </a:prstGeom>
          <a:noFill/>
          <a:ln w="9525">
            <a:noFill/>
            <a:miter lim="800000"/>
            <a:headEnd/>
            <a:tailEnd/>
          </a:ln>
          <a:effectLst/>
        </p:spPr>
        <p:txBody>
          <a:bodyPr>
            <a:spAutoFit/>
          </a:bodyPr>
          <a:lstStyle/>
          <a:p>
            <a:pPr eaLnBrk="0" hangingPunct="0">
              <a:defRPr/>
            </a:pPr>
            <a:r>
              <a:rPr lang="en-US" sz="1200" b="1" i="1" dirty="0" err="1">
                <a:solidFill>
                  <a:srgbClr val="A50023"/>
                </a:solidFill>
                <a:ea typeface="ＭＳ Ｐゴシック" charset="-128"/>
                <a:cs typeface="+mn-cs"/>
              </a:rPr>
              <a:t>Ardavan</a:t>
            </a:r>
            <a:r>
              <a:rPr lang="en-US" sz="1200" b="1" i="1" dirty="0">
                <a:solidFill>
                  <a:srgbClr val="A50023"/>
                </a:solidFill>
                <a:ea typeface="ＭＳ Ｐゴシック" charset="-128"/>
                <a:cs typeface="+mn-cs"/>
              </a:rPr>
              <a:t> </a:t>
            </a:r>
            <a:r>
              <a:rPr lang="en-US" sz="1200" b="1" i="1" dirty="0" err="1">
                <a:solidFill>
                  <a:srgbClr val="A50023"/>
                </a:solidFill>
                <a:ea typeface="ＭＳ Ｐゴシック" charset="-128"/>
                <a:cs typeface="+mn-cs"/>
              </a:rPr>
              <a:t>Asef-Vaziri</a:t>
            </a:r>
            <a:r>
              <a:rPr lang="en-US" sz="1200" b="1" i="1" dirty="0">
                <a:solidFill>
                  <a:srgbClr val="A50023"/>
                </a:solidFill>
                <a:ea typeface="ＭＳ Ｐゴシック" charset="-128"/>
                <a:cs typeface="+mn-cs"/>
              </a:rPr>
              <a:t>    Sep-09</a:t>
            </a:r>
          </a:p>
        </p:txBody>
      </p:sp>
      <p:sp>
        <p:nvSpPr>
          <p:cNvPr id="13" name="Text Box 57"/>
          <p:cNvSpPr txBox="1">
            <a:spLocks noChangeArrowheads="1"/>
          </p:cNvSpPr>
          <p:nvPr/>
        </p:nvSpPr>
        <p:spPr bwMode="auto">
          <a:xfrm>
            <a:off x="0" y="6553200"/>
            <a:ext cx="4267200" cy="276225"/>
          </a:xfrm>
          <a:prstGeom prst="rect">
            <a:avLst/>
          </a:prstGeom>
          <a:noFill/>
          <a:ln w="9525">
            <a:noFill/>
            <a:miter lim="800000"/>
            <a:headEnd/>
            <a:tailEnd/>
          </a:ln>
          <a:effectLst/>
        </p:spPr>
        <p:txBody>
          <a:bodyPr>
            <a:spAutoFit/>
          </a:bodyPr>
          <a:lstStyle/>
          <a:p>
            <a:pPr eaLnBrk="0" hangingPunct="0">
              <a:defRPr/>
            </a:pPr>
            <a:r>
              <a:rPr lang="en-US" sz="1200" b="1" i="1" dirty="0">
                <a:solidFill>
                  <a:srgbClr val="A50023"/>
                </a:solidFill>
                <a:ea typeface="ＭＳ Ｐゴシック" charset="-128"/>
                <a:cs typeface="+mn-cs"/>
              </a:rPr>
              <a:t>Operations Strategy:  1- Introduction </a:t>
            </a:r>
          </a:p>
        </p:txBody>
      </p:sp>
      <p:sp>
        <p:nvSpPr>
          <p:cNvPr id="1030" name="Rectangle 50"/>
          <p:cNvSpPr>
            <a:spLocks noGrp="1" noChangeArrowheads="1"/>
          </p:cNvSpPr>
          <p:nvPr>
            <p:ph type="title"/>
          </p:nvPr>
        </p:nvSpPr>
        <p:spPr bwMode="gray">
          <a:xfrm>
            <a:off x="250825" y="0"/>
            <a:ext cx="86645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a:t>
            </a:r>
            <a:br>
              <a:rPr lang="en-US" smtClean="0"/>
            </a:br>
            <a:r>
              <a:rPr lang="en-US" smtClean="0"/>
              <a:t>title style</a:t>
            </a:r>
          </a:p>
        </p:txBody>
      </p:sp>
      <p:cxnSp>
        <p:nvCxnSpPr>
          <p:cNvPr id="1031" name="Straight Connector 18"/>
          <p:cNvCxnSpPr>
            <a:cxnSpLocks noChangeShapeType="1"/>
          </p:cNvCxnSpPr>
          <p:nvPr/>
        </p:nvCxnSpPr>
        <p:spPr bwMode="auto">
          <a:xfrm>
            <a:off x="0" y="1141413"/>
            <a:ext cx="9144000" cy="1587"/>
          </a:xfrm>
          <a:prstGeom prst="line">
            <a:avLst/>
          </a:prstGeom>
          <a:noFill/>
          <a:ln w="127000" algn="ctr">
            <a:solidFill>
              <a:srgbClr val="A50023"/>
            </a:solidFill>
            <a:round/>
            <a:headEnd/>
            <a:tailEnd/>
          </a:ln>
        </p:spPr>
      </p:cxnSp>
      <p:cxnSp>
        <p:nvCxnSpPr>
          <p:cNvPr id="1032" name="Straight Connector 19"/>
          <p:cNvCxnSpPr>
            <a:cxnSpLocks noChangeShapeType="1"/>
          </p:cNvCxnSpPr>
          <p:nvPr/>
        </p:nvCxnSpPr>
        <p:spPr bwMode="auto">
          <a:xfrm>
            <a:off x="0" y="6475413"/>
            <a:ext cx="9144000" cy="1587"/>
          </a:xfrm>
          <a:prstGeom prst="line">
            <a:avLst/>
          </a:prstGeom>
          <a:noFill/>
          <a:ln w="76200" algn="ctr">
            <a:solidFill>
              <a:srgbClr val="A50023"/>
            </a:solidFill>
            <a:round/>
            <a:headEnd/>
            <a:tailEnd/>
          </a:ln>
        </p:spPr>
      </p:cxnSp>
    </p:spTree>
  </p:cSld>
  <p:clrMap bg1="lt1" tx1="dk1" bg2="lt2" tx2="dk2" accent1="accent1" accent2="accent2" accent3="accent3" accent4="accent4" accent5="accent5" accent6="accent6" hlink="hlink" folHlink="folHlink"/>
  <p:sldLayoutIdLst>
    <p:sldLayoutId id="2147483800" r:id="rId1"/>
    <p:sldLayoutId id="2147483792" r:id="rId2"/>
    <p:sldLayoutId id="2147483791" r:id="rId3"/>
    <p:sldLayoutId id="2147483790" r:id="rId4"/>
    <p:sldLayoutId id="2147483789" r:id="rId5"/>
    <p:sldLayoutId id="2147483798" r:id="rId6"/>
    <p:sldLayoutId id="2147483799" r:id="rId7"/>
    <p:sldLayoutId id="2147483801" r:id="rId8"/>
  </p:sldLayoutIdLst>
  <p:transition/>
  <p:timing>
    <p:tnLst>
      <p:par>
        <p:cTn id="1" dur="indefinite" restart="never" nodeType="tmRoot"/>
      </p:par>
    </p:tnLst>
  </p:timing>
  <p:txStyles>
    <p:titleStyle>
      <a:lvl1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1pPr>
      <a:lvl2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2pPr>
      <a:lvl3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3pPr>
      <a:lvl4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4pPr>
      <a:lvl5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fontAlgn="base">
        <a:spcBef>
          <a:spcPct val="20000"/>
        </a:spcBef>
        <a:spcAft>
          <a:spcPct val="0"/>
        </a:spcAft>
        <a:buSzPct val="75000"/>
        <a:buFont typeface="Wingdings" pitchFamily="2" charset="2"/>
        <a:buChar char="p"/>
        <a:defRPr sz="2400">
          <a:solidFill>
            <a:srgbClr val="000078"/>
          </a:solidFill>
          <a:latin typeface="MS Reference Sans Serif" pitchFamily="34" charset="0"/>
          <a:ea typeface="ＭＳ Ｐゴシック" pitchFamily="-65" charset="-128"/>
          <a:cs typeface="MS Reference Sans Serif" pitchFamily="34" charset="0"/>
        </a:defRPr>
      </a:lvl1pPr>
      <a:lvl2pPr marL="742950" indent="-285750" algn="l" rtl="0" fontAlgn="base">
        <a:spcBef>
          <a:spcPct val="20000"/>
        </a:spcBef>
        <a:spcAft>
          <a:spcPct val="0"/>
        </a:spcAft>
        <a:buSzPct val="75000"/>
        <a:buFont typeface="Wingdings" pitchFamily="2" charset="2"/>
        <a:buChar char="n"/>
        <a:defRPr sz="2200">
          <a:solidFill>
            <a:srgbClr val="00007D"/>
          </a:solidFill>
          <a:latin typeface="MS Reference Sans Serif" pitchFamily="34" charset="0"/>
          <a:ea typeface="ＭＳ Ｐゴシック" pitchFamily="-112" charset="-128"/>
          <a:cs typeface="ＭＳ Ｐゴシック"/>
        </a:defRPr>
      </a:lvl2pPr>
      <a:lvl3pPr marL="1143000" indent="-228600" algn="l" rtl="0" fontAlgn="base">
        <a:spcBef>
          <a:spcPct val="20000"/>
        </a:spcBef>
        <a:spcAft>
          <a:spcPct val="0"/>
        </a:spcAft>
        <a:buClr>
          <a:srgbClr val="000082"/>
        </a:buClr>
        <a:buSzPct val="65000"/>
        <a:buFont typeface="Wingdings" pitchFamily="2" charset="2"/>
        <a:buChar char="p"/>
        <a:defRPr sz="2000">
          <a:solidFill>
            <a:srgbClr val="000078"/>
          </a:solidFill>
          <a:latin typeface="MS Reference Sans Serif" pitchFamily="34" charset="0"/>
          <a:ea typeface="ＭＳ Ｐゴシック" pitchFamily="-112" charset="-128"/>
          <a:cs typeface="ＭＳ Ｐゴシック"/>
        </a:defRPr>
      </a:lvl3pPr>
      <a:lvl4pPr marL="1600200" indent="-228600" algn="l" rtl="0" fontAlgn="base">
        <a:spcBef>
          <a:spcPct val="20000"/>
        </a:spcBef>
        <a:spcAft>
          <a:spcPct val="0"/>
        </a:spcAft>
        <a:buFont typeface="Wingdings" pitchFamily="2" charset="2"/>
        <a:buChar char="§"/>
        <a:defRPr sz="2000">
          <a:solidFill>
            <a:srgbClr val="000078"/>
          </a:solidFill>
          <a:latin typeface="MS Reference Sans Serif" pitchFamily="34" charset="0"/>
          <a:ea typeface="ＭＳ Ｐゴシック" pitchFamily="-112" charset="-128"/>
          <a:cs typeface="ＭＳ Ｐゴシック"/>
        </a:defRPr>
      </a:lvl4pPr>
      <a:lvl5pPr marL="2057400" indent="-228600" algn="l" rtl="0" fontAlgn="base">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bwMode="auto">
          <a:xfrm>
            <a:off x="381000" y="685800"/>
            <a:ext cx="82296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smtClean="0"/>
          </a:p>
        </p:txBody>
      </p:sp>
      <p:sp>
        <p:nvSpPr>
          <p:cNvPr id="11" name="Text Box 57"/>
          <p:cNvSpPr txBox="1">
            <a:spLocks noChangeArrowheads="1"/>
          </p:cNvSpPr>
          <p:nvPr/>
        </p:nvSpPr>
        <p:spPr bwMode="auto">
          <a:xfrm>
            <a:off x="8458200" y="6581775"/>
            <a:ext cx="685800" cy="276225"/>
          </a:xfrm>
          <a:prstGeom prst="rect">
            <a:avLst/>
          </a:prstGeom>
          <a:noFill/>
          <a:ln w="9525">
            <a:noFill/>
            <a:miter lim="800000"/>
            <a:headEnd/>
            <a:tailEnd/>
          </a:ln>
          <a:effectLst/>
        </p:spPr>
        <p:txBody>
          <a:bodyPr>
            <a:spAutoFit/>
          </a:bodyPr>
          <a:lstStyle/>
          <a:p>
            <a:pPr algn="r" eaLnBrk="0" hangingPunct="0">
              <a:defRPr/>
            </a:pPr>
            <a:fld id="{D72642AA-5FBF-4A70-AB47-C62ABC61F6F3}" type="slidenum">
              <a:rPr lang="en-US" sz="1200" b="1" i="1">
                <a:solidFill>
                  <a:srgbClr val="00B050"/>
                </a:solidFill>
                <a:ea typeface="ＭＳ Ｐゴシック" charset="-128"/>
                <a:cs typeface="+mn-cs"/>
              </a:rPr>
              <a:pPr algn="r" eaLnBrk="0" hangingPunct="0">
                <a:defRPr/>
              </a:pPr>
              <a:t>‹#›</a:t>
            </a:fld>
            <a:endParaRPr lang="en-US" sz="1200" b="1" i="1" dirty="0">
              <a:solidFill>
                <a:srgbClr val="00B050"/>
              </a:solidFill>
              <a:ea typeface="ＭＳ Ｐゴシック" charset="-128"/>
              <a:cs typeface="+mn-cs"/>
            </a:endParaRPr>
          </a:p>
        </p:txBody>
      </p:sp>
      <p:sp>
        <p:nvSpPr>
          <p:cNvPr id="12" name="Text Box 57"/>
          <p:cNvSpPr txBox="1">
            <a:spLocks noChangeArrowheads="1"/>
          </p:cNvSpPr>
          <p:nvPr/>
        </p:nvSpPr>
        <p:spPr bwMode="auto">
          <a:xfrm>
            <a:off x="4171950" y="6553200"/>
            <a:ext cx="3067050" cy="276225"/>
          </a:xfrm>
          <a:prstGeom prst="rect">
            <a:avLst/>
          </a:prstGeom>
          <a:noFill/>
          <a:ln w="9525">
            <a:noFill/>
            <a:miter lim="800000"/>
            <a:headEnd/>
            <a:tailEnd/>
          </a:ln>
          <a:effectLst/>
        </p:spPr>
        <p:txBody>
          <a:bodyPr>
            <a:spAutoFit/>
          </a:bodyPr>
          <a:lstStyle/>
          <a:p>
            <a:pPr eaLnBrk="0" hangingPunct="0">
              <a:defRPr/>
            </a:pPr>
            <a:r>
              <a:rPr lang="en-US" sz="1200" b="1" i="1" dirty="0" err="1">
                <a:solidFill>
                  <a:srgbClr val="00B050"/>
                </a:solidFill>
                <a:ea typeface="ＭＳ Ｐゴシック" charset="-128"/>
                <a:cs typeface="+mn-cs"/>
              </a:rPr>
              <a:t>Ardavan</a:t>
            </a:r>
            <a:r>
              <a:rPr lang="en-US" sz="1200" b="1" i="1" dirty="0">
                <a:solidFill>
                  <a:srgbClr val="00B050"/>
                </a:solidFill>
                <a:ea typeface="ＭＳ Ｐゴシック" charset="-128"/>
                <a:cs typeface="+mn-cs"/>
              </a:rPr>
              <a:t> </a:t>
            </a:r>
            <a:r>
              <a:rPr lang="en-US" sz="1200" b="1" i="1" dirty="0" err="1">
                <a:solidFill>
                  <a:srgbClr val="00B050"/>
                </a:solidFill>
                <a:ea typeface="ＭＳ Ｐゴシック" charset="-128"/>
                <a:cs typeface="+mn-cs"/>
              </a:rPr>
              <a:t>Asef-Vaziri</a:t>
            </a:r>
            <a:r>
              <a:rPr lang="en-US" sz="1200" b="1" i="1" dirty="0">
                <a:solidFill>
                  <a:srgbClr val="00B050"/>
                </a:solidFill>
                <a:ea typeface="ＭＳ Ｐゴシック" charset="-128"/>
                <a:cs typeface="+mn-cs"/>
              </a:rPr>
              <a:t>    Jul-09</a:t>
            </a:r>
          </a:p>
        </p:txBody>
      </p:sp>
      <p:sp>
        <p:nvSpPr>
          <p:cNvPr id="13" name="Text Box 57"/>
          <p:cNvSpPr txBox="1">
            <a:spLocks noChangeArrowheads="1"/>
          </p:cNvSpPr>
          <p:nvPr/>
        </p:nvSpPr>
        <p:spPr bwMode="auto">
          <a:xfrm>
            <a:off x="0" y="6553200"/>
            <a:ext cx="4267200" cy="276225"/>
          </a:xfrm>
          <a:prstGeom prst="rect">
            <a:avLst/>
          </a:prstGeom>
          <a:noFill/>
          <a:ln w="9525">
            <a:noFill/>
            <a:miter lim="800000"/>
            <a:headEnd/>
            <a:tailEnd/>
          </a:ln>
          <a:effectLst/>
        </p:spPr>
        <p:txBody>
          <a:bodyPr>
            <a:spAutoFit/>
          </a:bodyPr>
          <a:lstStyle/>
          <a:p>
            <a:pPr eaLnBrk="0" hangingPunct="0">
              <a:defRPr/>
            </a:pPr>
            <a:r>
              <a:rPr lang="en-US" sz="1200" b="1" i="1" dirty="0">
                <a:solidFill>
                  <a:srgbClr val="00B050"/>
                </a:solidFill>
                <a:ea typeface="ＭＳ Ｐゴシック" charset="-128"/>
                <a:cs typeface="+mn-cs"/>
              </a:rPr>
              <a:t>Lean Thinking:  1- Introduction </a:t>
            </a:r>
          </a:p>
        </p:txBody>
      </p:sp>
      <p:cxnSp>
        <p:nvCxnSpPr>
          <p:cNvPr id="10246" name="Straight Connector 18"/>
          <p:cNvCxnSpPr>
            <a:cxnSpLocks noChangeShapeType="1"/>
          </p:cNvCxnSpPr>
          <p:nvPr/>
        </p:nvCxnSpPr>
        <p:spPr bwMode="auto">
          <a:xfrm>
            <a:off x="0" y="455613"/>
            <a:ext cx="9144000" cy="1587"/>
          </a:xfrm>
          <a:prstGeom prst="line">
            <a:avLst/>
          </a:prstGeom>
          <a:noFill/>
          <a:ln w="127000" algn="ctr">
            <a:solidFill>
              <a:srgbClr val="00B050"/>
            </a:solidFill>
            <a:round/>
            <a:headEnd/>
            <a:tailEnd/>
          </a:ln>
        </p:spPr>
      </p:cxnSp>
      <p:cxnSp>
        <p:nvCxnSpPr>
          <p:cNvPr id="10247" name="Straight Connector 19"/>
          <p:cNvCxnSpPr>
            <a:cxnSpLocks noChangeShapeType="1"/>
          </p:cNvCxnSpPr>
          <p:nvPr/>
        </p:nvCxnSpPr>
        <p:spPr bwMode="auto">
          <a:xfrm>
            <a:off x="0" y="6475413"/>
            <a:ext cx="9144000" cy="1587"/>
          </a:xfrm>
          <a:prstGeom prst="line">
            <a:avLst/>
          </a:prstGeom>
          <a:noFill/>
          <a:ln w="76200" algn="ctr">
            <a:solidFill>
              <a:srgbClr val="00B050"/>
            </a:solidFill>
            <a:round/>
            <a:headEnd/>
            <a:tailEnd/>
          </a:ln>
        </p:spPr>
      </p:cxnSp>
      <p:sp>
        <p:nvSpPr>
          <p:cNvPr id="9" name="Text Box 57"/>
          <p:cNvSpPr txBox="1">
            <a:spLocks noChangeArrowheads="1"/>
          </p:cNvSpPr>
          <p:nvPr/>
        </p:nvSpPr>
        <p:spPr bwMode="auto">
          <a:xfrm>
            <a:off x="152400" y="-76200"/>
            <a:ext cx="4267200" cy="523875"/>
          </a:xfrm>
          <a:prstGeom prst="rect">
            <a:avLst/>
          </a:prstGeom>
          <a:noFill/>
          <a:ln w="9525">
            <a:noFill/>
            <a:miter lim="800000"/>
            <a:headEnd/>
            <a:tailEnd/>
          </a:ln>
          <a:effectLst/>
        </p:spPr>
        <p:txBody>
          <a:bodyPr>
            <a:spAutoFit/>
          </a:bodyPr>
          <a:lstStyle/>
          <a:p>
            <a:pPr eaLnBrk="0" hangingPunct="0">
              <a:defRPr/>
            </a:pPr>
            <a:r>
              <a:rPr lang="en-US" sz="2800" dirty="0">
                <a:solidFill>
                  <a:srgbClr val="00B050"/>
                </a:solidFill>
                <a:latin typeface="Impact" pitchFamily="34" charset="0"/>
                <a:ea typeface="ＭＳ Ｐゴシック" charset="-128"/>
                <a:cs typeface="+mn-cs"/>
              </a:rPr>
              <a:t>Information</a:t>
            </a:r>
          </a:p>
        </p:txBody>
      </p:sp>
    </p:spTree>
  </p:cSld>
  <p:clrMap bg1="lt1" tx1="dk1" bg2="lt2" tx2="dk2" accent1="accent1" accent2="accent2" accent3="accent3" accent4="accent4" accent5="accent5" accent6="accent6" hlink="hlink" folHlink="folHlink"/>
  <p:transition/>
  <p:timing>
    <p:tnLst>
      <p:par>
        <p:cTn id="1" dur="indefinite" restart="never" nodeType="tmRoot"/>
      </p:par>
    </p:tnLst>
  </p:timing>
  <p:txStyles>
    <p:titleStyle>
      <a:lvl1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2pPr>
      <a:lvl3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3pPr>
      <a:lvl4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4pPr>
      <a:lvl5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fontAlgn="base">
        <a:spcBef>
          <a:spcPct val="20000"/>
        </a:spcBef>
        <a:spcAft>
          <a:spcPct val="0"/>
        </a:spcAft>
        <a:buSzPct val="75000"/>
        <a:buFont typeface="Wingdings" pitchFamily="2" charset="2"/>
        <a:defRPr sz="2000">
          <a:solidFill>
            <a:schemeClr val="tx1"/>
          </a:solidFill>
          <a:latin typeface="MS Reference Sans Serif" pitchFamily="34" charset="0"/>
          <a:ea typeface="ＭＳ Ｐゴシック" pitchFamily="-65" charset="-128"/>
          <a:cs typeface="MS Reference Sans Serif" pitchFamily="34" charset="0"/>
        </a:defRPr>
      </a:lvl1pPr>
      <a:lvl2pPr marL="742950" indent="-285750" algn="l" rtl="0" fontAlgn="base">
        <a:spcBef>
          <a:spcPct val="20000"/>
        </a:spcBef>
        <a:spcAft>
          <a:spcPct val="0"/>
        </a:spcAft>
        <a:buSzPct val="75000"/>
        <a:buFont typeface="Wingdings" pitchFamily="2" charset="2"/>
        <a:buChar char="n"/>
        <a:defRPr sz="2400">
          <a:solidFill>
            <a:schemeClr val="tx1"/>
          </a:solidFill>
          <a:latin typeface="MS Reference Sans Serif" pitchFamily="34" charset="0"/>
          <a:ea typeface="ＭＳ Ｐゴシック" pitchFamily="-112" charset="-128"/>
          <a:cs typeface="ＭＳ Ｐゴシック"/>
        </a:defRPr>
      </a:lvl2pPr>
      <a:lvl3pPr marL="1143000" indent="-228600" algn="l" rtl="0" fontAlgn="base">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cs typeface="ＭＳ Ｐゴシック"/>
        </a:defRPr>
      </a:lvl3pPr>
      <a:lvl4pPr marL="1600200" indent="-228600" algn="l" rtl="0" fontAlgn="base">
        <a:spcBef>
          <a:spcPct val="20000"/>
        </a:spcBef>
        <a:spcAft>
          <a:spcPct val="0"/>
        </a:spcAft>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4pPr>
      <a:lvl5pPr marL="2057400" indent="-228600" algn="l" rtl="0" fontAlgn="base">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bwMode="auto">
          <a:xfrm>
            <a:off x="381000" y="14128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Text Box 57"/>
          <p:cNvSpPr txBox="1">
            <a:spLocks noChangeArrowheads="1"/>
          </p:cNvSpPr>
          <p:nvPr/>
        </p:nvSpPr>
        <p:spPr bwMode="auto">
          <a:xfrm>
            <a:off x="8458200" y="6581775"/>
            <a:ext cx="685800" cy="276225"/>
          </a:xfrm>
          <a:prstGeom prst="rect">
            <a:avLst/>
          </a:prstGeom>
          <a:noFill/>
          <a:ln w="9525">
            <a:noFill/>
            <a:miter lim="800000"/>
            <a:headEnd/>
            <a:tailEnd/>
          </a:ln>
          <a:effectLst/>
        </p:spPr>
        <p:txBody>
          <a:bodyPr>
            <a:spAutoFit/>
          </a:bodyPr>
          <a:lstStyle/>
          <a:p>
            <a:pPr algn="r" eaLnBrk="0" hangingPunct="0">
              <a:defRPr/>
            </a:pPr>
            <a:fld id="{5F7D94BE-6E01-48DD-8ADB-6045A4A29B6D}" type="slidenum">
              <a:rPr lang="en-US" sz="1200" b="1" i="1">
                <a:solidFill>
                  <a:srgbClr val="002060"/>
                </a:solidFill>
                <a:ea typeface="ＭＳ Ｐゴシック" charset="-128"/>
                <a:cs typeface="+mn-cs"/>
              </a:rPr>
              <a:pPr algn="r" eaLnBrk="0" hangingPunct="0">
                <a:defRPr/>
              </a:pPr>
              <a:t>‹#›</a:t>
            </a:fld>
            <a:endParaRPr lang="en-US" sz="1200" b="1" i="1" dirty="0">
              <a:solidFill>
                <a:srgbClr val="002060"/>
              </a:solidFill>
              <a:ea typeface="ＭＳ Ｐゴシック" charset="-128"/>
              <a:cs typeface="+mn-cs"/>
            </a:endParaRPr>
          </a:p>
        </p:txBody>
      </p:sp>
      <p:sp>
        <p:nvSpPr>
          <p:cNvPr id="12" name="Text Box 57"/>
          <p:cNvSpPr txBox="1">
            <a:spLocks noChangeArrowheads="1"/>
          </p:cNvSpPr>
          <p:nvPr/>
        </p:nvSpPr>
        <p:spPr bwMode="auto">
          <a:xfrm>
            <a:off x="4171950" y="6553200"/>
            <a:ext cx="3067050" cy="276225"/>
          </a:xfrm>
          <a:prstGeom prst="rect">
            <a:avLst/>
          </a:prstGeom>
          <a:noFill/>
          <a:ln w="9525">
            <a:noFill/>
            <a:miter lim="800000"/>
            <a:headEnd/>
            <a:tailEnd/>
          </a:ln>
          <a:effectLst/>
        </p:spPr>
        <p:txBody>
          <a:bodyPr>
            <a:spAutoFit/>
          </a:bodyPr>
          <a:lstStyle/>
          <a:p>
            <a:pPr eaLnBrk="0" hangingPunct="0">
              <a:defRPr/>
            </a:pPr>
            <a:r>
              <a:rPr lang="en-US" sz="1200" b="1" i="1" dirty="0" err="1">
                <a:solidFill>
                  <a:srgbClr val="002060"/>
                </a:solidFill>
                <a:ea typeface="ＭＳ Ｐゴシック" charset="-128"/>
                <a:cs typeface="+mn-cs"/>
              </a:rPr>
              <a:t>Ardavan</a:t>
            </a:r>
            <a:r>
              <a:rPr lang="en-US" sz="1200" b="1" i="1" dirty="0">
                <a:solidFill>
                  <a:srgbClr val="002060"/>
                </a:solidFill>
                <a:ea typeface="ＭＳ Ｐゴシック" charset="-128"/>
                <a:cs typeface="+mn-cs"/>
              </a:rPr>
              <a:t> </a:t>
            </a:r>
            <a:r>
              <a:rPr lang="en-US" sz="1200" b="1" i="1" dirty="0" err="1">
                <a:solidFill>
                  <a:srgbClr val="002060"/>
                </a:solidFill>
                <a:ea typeface="ＭＳ Ｐゴシック" charset="-128"/>
                <a:cs typeface="+mn-cs"/>
              </a:rPr>
              <a:t>Asef-Vaziri</a:t>
            </a:r>
            <a:r>
              <a:rPr lang="en-US" sz="1200" b="1" i="1" dirty="0">
                <a:solidFill>
                  <a:srgbClr val="002060"/>
                </a:solidFill>
                <a:ea typeface="ＭＳ Ｐゴシック" charset="-128"/>
                <a:cs typeface="+mn-cs"/>
              </a:rPr>
              <a:t>    Jul-09</a:t>
            </a:r>
          </a:p>
        </p:txBody>
      </p:sp>
      <p:sp>
        <p:nvSpPr>
          <p:cNvPr id="13" name="Text Box 57"/>
          <p:cNvSpPr txBox="1">
            <a:spLocks noChangeArrowheads="1"/>
          </p:cNvSpPr>
          <p:nvPr/>
        </p:nvSpPr>
        <p:spPr bwMode="auto">
          <a:xfrm>
            <a:off x="0" y="6553200"/>
            <a:ext cx="4267200" cy="276225"/>
          </a:xfrm>
          <a:prstGeom prst="rect">
            <a:avLst/>
          </a:prstGeom>
          <a:noFill/>
          <a:ln w="9525">
            <a:noFill/>
            <a:miter lim="800000"/>
            <a:headEnd/>
            <a:tailEnd/>
          </a:ln>
          <a:effectLst/>
        </p:spPr>
        <p:txBody>
          <a:bodyPr>
            <a:spAutoFit/>
          </a:bodyPr>
          <a:lstStyle/>
          <a:p>
            <a:pPr eaLnBrk="0" hangingPunct="0">
              <a:defRPr/>
            </a:pPr>
            <a:r>
              <a:rPr lang="en-US" sz="1200" b="1" i="1" dirty="0">
                <a:solidFill>
                  <a:srgbClr val="002060"/>
                </a:solidFill>
                <a:ea typeface="ＭＳ Ｐゴシック" charset="-128"/>
                <a:cs typeface="+mn-cs"/>
              </a:rPr>
              <a:t>Lean Thinking:  1- Introduction </a:t>
            </a:r>
          </a:p>
        </p:txBody>
      </p:sp>
      <p:sp>
        <p:nvSpPr>
          <p:cNvPr id="11270" name="Rectangle 50"/>
          <p:cNvSpPr>
            <a:spLocks noGrp="1" noChangeArrowheads="1"/>
          </p:cNvSpPr>
          <p:nvPr>
            <p:ph type="title"/>
          </p:nvPr>
        </p:nvSpPr>
        <p:spPr bwMode="gray">
          <a:xfrm>
            <a:off x="250825" y="0"/>
            <a:ext cx="86645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Practice: </a:t>
            </a:r>
            <a:br>
              <a:rPr lang="en-US" smtClean="0"/>
            </a:br>
            <a:endParaRPr lang="en-US" smtClean="0"/>
          </a:p>
        </p:txBody>
      </p:sp>
      <p:cxnSp>
        <p:nvCxnSpPr>
          <p:cNvPr id="11271" name="Straight Connector 18"/>
          <p:cNvCxnSpPr>
            <a:cxnSpLocks noChangeShapeType="1"/>
          </p:cNvCxnSpPr>
          <p:nvPr/>
        </p:nvCxnSpPr>
        <p:spPr bwMode="auto">
          <a:xfrm>
            <a:off x="0" y="1141413"/>
            <a:ext cx="9144000" cy="1587"/>
          </a:xfrm>
          <a:prstGeom prst="line">
            <a:avLst/>
          </a:prstGeom>
          <a:noFill/>
          <a:ln w="127000" algn="ctr">
            <a:solidFill>
              <a:srgbClr val="002060"/>
            </a:solidFill>
            <a:round/>
            <a:headEnd/>
            <a:tailEnd/>
          </a:ln>
        </p:spPr>
      </p:cxnSp>
      <p:cxnSp>
        <p:nvCxnSpPr>
          <p:cNvPr id="11272" name="Straight Connector 19"/>
          <p:cNvCxnSpPr>
            <a:cxnSpLocks noChangeShapeType="1"/>
          </p:cNvCxnSpPr>
          <p:nvPr/>
        </p:nvCxnSpPr>
        <p:spPr bwMode="auto">
          <a:xfrm>
            <a:off x="0" y="6475413"/>
            <a:ext cx="9144000" cy="1587"/>
          </a:xfrm>
          <a:prstGeom prst="line">
            <a:avLst/>
          </a:prstGeom>
          <a:noFill/>
          <a:ln w="76200" algn="ctr">
            <a:solidFill>
              <a:srgbClr val="002060"/>
            </a:solidFill>
            <a:round/>
            <a:headEnd/>
            <a:tailEnd/>
          </a:ln>
        </p:spPr>
      </p:cxnSp>
    </p:spTree>
  </p:cSld>
  <p:clrMap bg1="lt1" tx1="dk1" bg2="lt2" tx2="dk2" accent1="accent1" accent2="accent2" accent3="accent3" accent4="accent4" accent5="accent5" accent6="accent6" hlink="hlink" folHlink="folHlink"/>
  <p:sldLayoutIdLst>
    <p:sldLayoutId id="2147483795" r:id="rId1"/>
    <p:sldLayoutId id="2147483794" r:id="rId2"/>
    <p:sldLayoutId id="2147483793" r:id="rId3"/>
  </p:sldLayoutIdLst>
  <p:transition/>
  <p:timing>
    <p:tnLst>
      <p:par>
        <p:cTn id="1" dur="indefinite" restart="never" nodeType="tmRoot"/>
      </p:par>
    </p:tnLst>
  </p:timing>
  <p:txStyles>
    <p:titleStyle>
      <a:lvl1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1pPr>
      <a:lvl2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2pPr>
      <a:lvl3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3pPr>
      <a:lvl4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4pPr>
      <a:lvl5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fontAlgn="base">
        <a:spcBef>
          <a:spcPct val="20000"/>
        </a:spcBef>
        <a:spcAft>
          <a:spcPct val="0"/>
        </a:spcAft>
        <a:buSzPct val="75000"/>
        <a:buFont typeface="Wingdings" pitchFamily="2" charset="2"/>
        <a:buChar char="p"/>
        <a:defRPr sz="28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fontAlgn="base">
        <a:spcBef>
          <a:spcPct val="20000"/>
        </a:spcBef>
        <a:spcAft>
          <a:spcPct val="0"/>
        </a:spcAft>
        <a:buSzPct val="75000"/>
        <a:buFont typeface="Wingdings" pitchFamily="2" charset="2"/>
        <a:buChar char="n"/>
        <a:defRPr sz="2400">
          <a:solidFill>
            <a:srgbClr val="002060"/>
          </a:solidFill>
          <a:latin typeface="MS Reference Sans Serif" pitchFamily="34" charset="0"/>
          <a:ea typeface="ＭＳ Ｐゴシック" pitchFamily="-112" charset="-128"/>
          <a:cs typeface="ＭＳ Ｐゴシック"/>
        </a:defRPr>
      </a:lvl2pPr>
      <a:lvl3pPr marL="1143000" indent="-228600" algn="l" rtl="0" fontAlgn="base">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cs typeface="ＭＳ Ｐゴシック"/>
        </a:defRPr>
      </a:lvl3pPr>
      <a:lvl4pPr marL="1600200" indent="-228600" algn="l" rtl="0" fontAlgn="base">
        <a:spcBef>
          <a:spcPct val="20000"/>
        </a:spcBef>
        <a:spcAft>
          <a:spcPct val="0"/>
        </a:spcAft>
        <a:buFont typeface="Wingdings" pitchFamily="2" charset="2"/>
        <a:buChar char="§"/>
        <a:defRPr sz="2000">
          <a:solidFill>
            <a:srgbClr val="002060"/>
          </a:solidFill>
          <a:latin typeface="MS Reference Sans Serif" pitchFamily="34" charset="0"/>
          <a:ea typeface="ＭＳ Ｐゴシック" pitchFamily="-112" charset="-128"/>
          <a:cs typeface="ＭＳ Ｐゴシック"/>
        </a:defRPr>
      </a:lvl4pPr>
      <a:lvl5pPr marL="2057400" indent="-228600" algn="l" rtl="0" fontAlgn="base">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bwMode="auto">
          <a:xfrm>
            <a:off x="381000" y="685800"/>
            <a:ext cx="82296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smtClean="0"/>
          </a:p>
        </p:txBody>
      </p:sp>
      <p:sp>
        <p:nvSpPr>
          <p:cNvPr id="11" name="Text Box 57"/>
          <p:cNvSpPr txBox="1">
            <a:spLocks noChangeArrowheads="1"/>
          </p:cNvSpPr>
          <p:nvPr/>
        </p:nvSpPr>
        <p:spPr bwMode="auto">
          <a:xfrm>
            <a:off x="8458200" y="6581775"/>
            <a:ext cx="685800" cy="276225"/>
          </a:xfrm>
          <a:prstGeom prst="rect">
            <a:avLst/>
          </a:prstGeom>
          <a:noFill/>
          <a:ln w="9525">
            <a:noFill/>
            <a:miter lim="800000"/>
            <a:headEnd/>
            <a:tailEnd/>
          </a:ln>
          <a:effectLst/>
        </p:spPr>
        <p:txBody>
          <a:bodyPr>
            <a:spAutoFit/>
          </a:bodyPr>
          <a:lstStyle/>
          <a:p>
            <a:pPr algn="r" eaLnBrk="0" hangingPunct="0">
              <a:defRPr/>
            </a:pPr>
            <a:fld id="{1C59FD51-D654-4FE4-8B83-076C0A1CE342}" type="slidenum">
              <a:rPr lang="en-US" sz="1200" b="1" i="1">
                <a:solidFill>
                  <a:srgbClr val="00B050"/>
                </a:solidFill>
                <a:ea typeface="ＭＳ Ｐゴシック" charset="-128"/>
                <a:cs typeface="+mn-cs"/>
              </a:rPr>
              <a:pPr algn="r" eaLnBrk="0" hangingPunct="0">
                <a:defRPr/>
              </a:pPr>
              <a:t>‹#›</a:t>
            </a:fld>
            <a:endParaRPr lang="en-US" sz="1200" b="1" i="1" dirty="0">
              <a:solidFill>
                <a:srgbClr val="00B050"/>
              </a:solidFill>
              <a:ea typeface="ＭＳ Ｐゴシック" charset="-128"/>
              <a:cs typeface="+mn-cs"/>
            </a:endParaRPr>
          </a:p>
        </p:txBody>
      </p:sp>
      <p:sp>
        <p:nvSpPr>
          <p:cNvPr id="12" name="Text Box 57"/>
          <p:cNvSpPr txBox="1">
            <a:spLocks noChangeArrowheads="1"/>
          </p:cNvSpPr>
          <p:nvPr/>
        </p:nvSpPr>
        <p:spPr bwMode="auto">
          <a:xfrm>
            <a:off x="4171950" y="6553200"/>
            <a:ext cx="3067050" cy="276225"/>
          </a:xfrm>
          <a:prstGeom prst="rect">
            <a:avLst/>
          </a:prstGeom>
          <a:noFill/>
          <a:ln w="9525">
            <a:noFill/>
            <a:miter lim="800000"/>
            <a:headEnd/>
            <a:tailEnd/>
          </a:ln>
          <a:effectLst/>
        </p:spPr>
        <p:txBody>
          <a:bodyPr>
            <a:spAutoFit/>
          </a:bodyPr>
          <a:lstStyle/>
          <a:p>
            <a:pPr eaLnBrk="0" hangingPunct="0">
              <a:defRPr/>
            </a:pPr>
            <a:r>
              <a:rPr lang="en-US" sz="1200" b="1" i="1" dirty="0" err="1">
                <a:solidFill>
                  <a:srgbClr val="00B050"/>
                </a:solidFill>
                <a:ea typeface="ＭＳ Ｐゴシック" charset="-128"/>
                <a:cs typeface="+mn-cs"/>
              </a:rPr>
              <a:t>Ardavan</a:t>
            </a:r>
            <a:r>
              <a:rPr lang="en-US" sz="1200" b="1" i="1" dirty="0">
                <a:solidFill>
                  <a:srgbClr val="00B050"/>
                </a:solidFill>
                <a:ea typeface="ＭＳ Ｐゴシック" charset="-128"/>
                <a:cs typeface="+mn-cs"/>
              </a:rPr>
              <a:t> </a:t>
            </a:r>
            <a:r>
              <a:rPr lang="en-US" sz="1200" b="1" i="1" dirty="0" err="1">
                <a:solidFill>
                  <a:srgbClr val="00B050"/>
                </a:solidFill>
                <a:ea typeface="ＭＳ Ｐゴシック" charset="-128"/>
                <a:cs typeface="+mn-cs"/>
              </a:rPr>
              <a:t>Asef-Vaziri</a:t>
            </a:r>
            <a:r>
              <a:rPr lang="en-US" sz="1200" b="1" i="1" dirty="0">
                <a:solidFill>
                  <a:srgbClr val="00B050"/>
                </a:solidFill>
                <a:ea typeface="ＭＳ Ｐゴシック" charset="-128"/>
                <a:cs typeface="+mn-cs"/>
              </a:rPr>
              <a:t>    6/4/2009</a:t>
            </a:r>
          </a:p>
        </p:txBody>
      </p:sp>
      <p:sp>
        <p:nvSpPr>
          <p:cNvPr id="13" name="Text Box 57"/>
          <p:cNvSpPr txBox="1">
            <a:spLocks noChangeArrowheads="1"/>
          </p:cNvSpPr>
          <p:nvPr/>
        </p:nvSpPr>
        <p:spPr bwMode="auto">
          <a:xfrm>
            <a:off x="0" y="6553200"/>
            <a:ext cx="4267200" cy="276225"/>
          </a:xfrm>
          <a:prstGeom prst="rect">
            <a:avLst/>
          </a:prstGeom>
          <a:noFill/>
          <a:ln w="9525">
            <a:noFill/>
            <a:miter lim="800000"/>
            <a:headEnd/>
            <a:tailEnd/>
          </a:ln>
          <a:effectLst/>
        </p:spPr>
        <p:txBody>
          <a:bodyPr>
            <a:spAutoFit/>
          </a:bodyPr>
          <a:lstStyle/>
          <a:p>
            <a:pPr eaLnBrk="0" hangingPunct="0">
              <a:defRPr/>
            </a:pPr>
            <a:r>
              <a:rPr lang="en-US" sz="1200" b="1" i="1" dirty="0">
                <a:solidFill>
                  <a:srgbClr val="00B050"/>
                </a:solidFill>
                <a:ea typeface="ＭＳ Ｐゴシック" charset="-128"/>
                <a:cs typeface="+mn-cs"/>
              </a:rPr>
              <a:t>Lean Thinking:  1- Introduction </a:t>
            </a:r>
          </a:p>
        </p:txBody>
      </p:sp>
      <p:cxnSp>
        <p:nvCxnSpPr>
          <p:cNvPr id="15366" name="Straight Connector 18"/>
          <p:cNvCxnSpPr>
            <a:cxnSpLocks noChangeShapeType="1"/>
          </p:cNvCxnSpPr>
          <p:nvPr/>
        </p:nvCxnSpPr>
        <p:spPr bwMode="auto">
          <a:xfrm>
            <a:off x="0" y="455613"/>
            <a:ext cx="9144000" cy="1587"/>
          </a:xfrm>
          <a:prstGeom prst="line">
            <a:avLst/>
          </a:prstGeom>
          <a:noFill/>
          <a:ln w="127000" algn="ctr">
            <a:solidFill>
              <a:srgbClr val="00B050"/>
            </a:solidFill>
            <a:round/>
            <a:headEnd/>
            <a:tailEnd/>
          </a:ln>
        </p:spPr>
      </p:cxnSp>
      <p:cxnSp>
        <p:nvCxnSpPr>
          <p:cNvPr id="15367" name="Straight Connector 19"/>
          <p:cNvCxnSpPr>
            <a:cxnSpLocks noChangeShapeType="1"/>
          </p:cNvCxnSpPr>
          <p:nvPr/>
        </p:nvCxnSpPr>
        <p:spPr bwMode="auto">
          <a:xfrm>
            <a:off x="0" y="6475413"/>
            <a:ext cx="9144000" cy="1587"/>
          </a:xfrm>
          <a:prstGeom prst="line">
            <a:avLst/>
          </a:prstGeom>
          <a:noFill/>
          <a:ln w="76200" algn="ctr">
            <a:solidFill>
              <a:srgbClr val="00B050"/>
            </a:solidFill>
            <a:round/>
            <a:headEnd/>
            <a:tailEnd/>
          </a:ln>
        </p:spPr>
      </p:cxnSp>
      <p:sp>
        <p:nvSpPr>
          <p:cNvPr id="9" name="Text Box 57"/>
          <p:cNvSpPr txBox="1">
            <a:spLocks noChangeArrowheads="1"/>
          </p:cNvSpPr>
          <p:nvPr/>
        </p:nvSpPr>
        <p:spPr bwMode="auto">
          <a:xfrm>
            <a:off x="152400" y="-76200"/>
            <a:ext cx="4267200" cy="523875"/>
          </a:xfrm>
          <a:prstGeom prst="rect">
            <a:avLst/>
          </a:prstGeom>
          <a:noFill/>
          <a:ln w="9525">
            <a:noFill/>
            <a:miter lim="800000"/>
            <a:headEnd/>
            <a:tailEnd/>
          </a:ln>
          <a:effectLst/>
        </p:spPr>
        <p:txBody>
          <a:bodyPr>
            <a:spAutoFit/>
          </a:bodyPr>
          <a:lstStyle/>
          <a:p>
            <a:pPr eaLnBrk="0" hangingPunct="0">
              <a:defRPr/>
            </a:pPr>
            <a:r>
              <a:rPr lang="en-US" sz="2800" dirty="0">
                <a:solidFill>
                  <a:srgbClr val="00B050"/>
                </a:solidFill>
                <a:latin typeface="Impact" pitchFamily="34" charset="0"/>
                <a:ea typeface="ＭＳ Ｐゴシック" charset="-128"/>
                <a:cs typeface="+mn-cs"/>
              </a:rPr>
              <a:t>Information</a:t>
            </a:r>
          </a:p>
        </p:txBody>
      </p:sp>
    </p:spTree>
  </p:cSld>
  <p:clrMap bg1="lt1" tx1="dk1" bg2="lt2" tx2="dk2" accent1="accent1" accent2="accent2" accent3="accent3" accent4="accent4" accent5="accent5" accent6="accent6" hlink="hlink" folHlink="folHlink"/>
  <p:sldLayoutIdLst>
    <p:sldLayoutId id="2147483797" r:id="rId1"/>
    <p:sldLayoutId id="2147483796" r:id="rId2"/>
  </p:sldLayoutIdLst>
  <p:transition/>
  <p:timing>
    <p:tnLst>
      <p:par>
        <p:cTn id="1" dur="indefinite" restart="never" nodeType="tmRoot"/>
      </p:par>
    </p:tnLst>
  </p:timing>
  <p:txStyles>
    <p:titleStyle>
      <a:lvl1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2pPr>
      <a:lvl3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3pPr>
      <a:lvl4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4pPr>
      <a:lvl5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fontAlgn="base">
        <a:spcBef>
          <a:spcPct val="20000"/>
        </a:spcBef>
        <a:spcAft>
          <a:spcPct val="0"/>
        </a:spcAft>
        <a:buSzPct val="75000"/>
        <a:buFont typeface="Wingdings" pitchFamily="2" charset="2"/>
        <a:defRPr sz="2000">
          <a:solidFill>
            <a:srgbClr val="00B050"/>
          </a:solidFill>
          <a:latin typeface="MS Reference Sans Serif" pitchFamily="34" charset="0"/>
          <a:ea typeface="ＭＳ Ｐゴシック" pitchFamily="-65" charset="-128"/>
          <a:cs typeface="MS Reference Sans Serif" pitchFamily="34" charset="0"/>
        </a:defRPr>
      </a:lvl1pPr>
      <a:lvl2pPr marL="742950" indent="-285750" algn="l" rtl="0" fontAlgn="base">
        <a:spcBef>
          <a:spcPct val="20000"/>
        </a:spcBef>
        <a:spcAft>
          <a:spcPct val="0"/>
        </a:spcAft>
        <a:buSzPct val="75000"/>
        <a:buFont typeface="Wingdings" pitchFamily="2" charset="2"/>
        <a:buChar char="n"/>
        <a:defRPr sz="2400">
          <a:solidFill>
            <a:schemeClr val="tx1"/>
          </a:solidFill>
          <a:latin typeface="MS Reference Sans Serif" pitchFamily="34" charset="0"/>
          <a:ea typeface="ＭＳ Ｐゴシック" pitchFamily="-112" charset="-128"/>
          <a:cs typeface="ＭＳ Ｐゴシック"/>
        </a:defRPr>
      </a:lvl2pPr>
      <a:lvl3pPr marL="1143000" indent="-228600" algn="l" rtl="0" fontAlgn="base">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cs typeface="ＭＳ Ｐゴシック"/>
        </a:defRPr>
      </a:lvl3pPr>
      <a:lvl4pPr marL="1600200" indent="-228600" algn="l" rtl="0" fontAlgn="base">
        <a:spcBef>
          <a:spcPct val="20000"/>
        </a:spcBef>
        <a:spcAft>
          <a:spcPct val="0"/>
        </a:spcAft>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4pPr>
      <a:lvl5pPr marL="2057400" indent="-228600" algn="l" rtl="0" fontAlgn="base">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8.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ctrTitle"/>
          </p:nvPr>
        </p:nvSpPr>
        <p:spPr>
          <a:xfrm>
            <a:off x="0" y="228600"/>
            <a:ext cx="9144000" cy="2438400"/>
          </a:xfrm>
        </p:spPr>
        <p:txBody>
          <a:bodyPr/>
          <a:lstStyle/>
          <a:p>
            <a:r>
              <a:rPr lang="en-US" smtClean="0">
                <a:ea typeface="ＭＳ Ｐゴシック"/>
              </a:rPr>
              <a:t>Operations Strategy</a:t>
            </a:r>
            <a:br>
              <a:rPr lang="en-US" smtClean="0">
                <a:ea typeface="ＭＳ Ｐゴシック"/>
              </a:rPr>
            </a:br>
            <a:endParaRPr lang="en-US" smtClean="0">
              <a:ea typeface="ＭＳ Ｐゴシック"/>
            </a:endParaRPr>
          </a:p>
        </p:txBody>
      </p:sp>
      <p:sp>
        <p:nvSpPr>
          <p:cNvPr id="20482" name="Content Placeholder 5"/>
          <p:cNvSpPr>
            <a:spLocks noGrp="1"/>
          </p:cNvSpPr>
          <p:nvPr>
            <p:ph sz="half" idx="2"/>
          </p:nvPr>
        </p:nvSpPr>
        <p:spPr>
          <a:xfrm>
            <a:off x="152400" y="4724400"/>
            <a:ext cx="8763000" cy="2133600"/>
          </a:xfrm>
        </p:spPr>
        <p:txBody>
          <a:bodyPr/>
          <a:lstStyle/>
          <a:p>
            <a:endParaRPr lang="en-US" i="1" smtClean="0">
              <a:ea typeface="ＭＳ Ｐゴシック"/>
            </a:endParaRPr>
          </a:p>
          <a:p>
            <a:r>
              <a:rPr lang="en-US" smtClean="0">
                <a:ea typeface="ＭＳ Ｐゴシック"/>
              </a:rPr>
              <a:t>There’s nothing here to take by storm; to strategy we must conform.</a:t>
            </a:r>
          </a:p>
          <a:p>
            <a:r>
              <a:rPr lang="en-US" smtClean="0">
                <a:ea typeface="ＭＳ Ｐゴシック"/>
              </a:rPr>
              <a:t>Johann Wolfgang von Goethe (Faust,1808)</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Content Placeholder 1"/>
          <p:cNvSpPr>
            <a:spLocks noGrp="1"/>
          </p:cNvSpPr>
          <p:nvPr>
            <p:ph idx="1"/>
          </p:nvPr>
        </p:nvSpPr>
        <p:spPr>
          <a:xfrm>
            <a:off x="228600" y="1295400"/>
            <a:ext cx="8915400" cy="5140325"/>
          </a:xfrm>
        </p:spPr>
        <p:txBody>
          <a:bodyPr/>
          <a:lstStyle/>
          <a:p>
            <a:pPr>
              <a:buFont typeface="Wingdings" pitchFamily="2" charset="2"/>
              <a:buNone/>
            </a:pPr>
            <a:r>
              <a:rPr lang="en-US" sz="2300" dirty="0" smtClean="0">
                <a:ea typeface="ＭＳ Ｐゴシック"/>
              </a:rPr>
              <a:t>1. How many resources should we invest in? The capacity, in aggregate and per main resource type. MB, the aggregate annual capacity was 65000 at 1993. </a:t>
            </a:r>
          </a:p>
          <a:p>
            <a:pPr>
              <a:buFont typeface="Wingdings" pitchFamily="2" charset="2"/>
              <a:buNone/>
            </a:pPr>
            <a:r>
              <a:rPr lang="en-US" sz="2300" dirty="0" smtClean="0">
                <a:ea typeface="ＭＳ Ｐゴシック"/>
              </a:rPr>
              <a:t>2. When should we increase or reduce resources? The availability of capacity and the timing of capacity adjustments. MB, 85000 in 99, 160000 in 2004. </a:t>
            </a:r>
          </a:p>
          <a:p>
            <a:pPr>
              <a:buFont typeface="Wingdings" pitchFamily="2" charset="2"/>
              <a:buNone/>
            </a:pPr>
            <a:r>
              <a:rPr lang="en-US" sz="2300" dirty="0" smtClean="0">
                <a:ea typeface="ＭＳ Ｐゴシック"/>
              </a:rPr>
              <a:t>3. What kinds of resources are best? HR or CR? To what extent can a capital resource operate unsupervised? i.e., the level trade-off between capital and human. What degree of flexibility is required? from single-task (specialized) to multi-task (flexible)? How the 160K capacity split into M and R-classes? Are the assets specialized to produce one or flexible to produce both?</a:t>
            </a:r>
          </a:p>
          <a:p>
            <a:pPr>
              <a:buFont typeface="Wingdings" pitchFamily="2" charset="2"/>
              <a:buNone/>
            </a:pPr>
            <a:endParaRPr lang="en-US" dirty="0" smtClean="0">
              <a:ea typeface="ＭＳ Ｐゴシック"/>
            </a:endParaRPr>
          </a:p>
          <a:p>
            <a:pPr>
              <a:buFont typeface="Wingdings" pitchFamily="2" charset="2"/>
              <a:buNone/>
            </a:pPr>
            <a:endParaRPr lang="en-US" dirty="0" smtClean="0">
              <a:ea typeface="ＭＳ Ｐゴシック"/>
            </a:endParaRPr>
          </a:p>
        </p:txBody>
      </p:sp>
      <p:sp>
        <p:nvSpPr>
          <p:cNvPr id="37890" name="Title 2"/>
          <p:cNvSpPr>
            <a:spLocks noGrp="1"/>
          </p:cNvSpPr>
          <p:nvPr>
            <p:ph type="title"/>
          </p:nvPr>
        </p:nvSpPr>
        <p:spPr>
          <a:xfrm>
            <a:off x="1" y="0"/>
            <a:ext cx="9144000" cy="1016000"/>
          </a:xfrm>
        </p:spPr>
        <p:txBody>
          <a:bodyPr/>
          <a:lstStyle/>
          <a:p>
            <a:pPr algn="ctr"/>
            <a:r>
              <a:rPr lang="en-US" dirty="0" smtClean="0">
                <a:ea typeface="ＭＳ Ｐゴシック"/>
              </a:rPr>
              <a:t>Operations Strategy: Resource View</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defRPr/>
            </a:pPr>
            <a:r>
              <a:rPr lang="en-US" dirty="0" smtClean="0"/>
              <a:t>4. </a:t>
            </a:r>
            <a:r>
              <a:rPr lang="en-US" sz="2300" dirty="0" smtClean="0"/>
              <a:t>Where should the plants be located and what is their roles in the supply chain? How should the M-class plant location be chosen and what responsibilities should it have. Location decisions are part of network strategy which also includes topology (FedEx: hub-and-spoke, Car companies: tiered or tree) and configuration ( transportation modes). Also whether processes should be standardized or localized; e.g., should Tuscaloosa processes be similar to the German processes?</a:t>
            </a:r>
          </a:p>
          <a:p>
            <a:pPr marL="457200" indent="-457200">
              <a:buFont typeface="Wingdings" pitchFamily="2" charset="2"/>
              <a:buNone/>
              <a:defRPr/>
            </a:pPr>
            <a:endParaRPr lang="en-US" dirty="0" smtClean="0"/>
          </a:p>
          <a:p>
            <a:pPr marL="457200" indent="-457200">
              <a:buFont typeface="Wingdings" pitchFamily="2" charset="2"/>
              <a:buNone/>
              <a:defRPr/>
            </a:pPr>
            <a:r>
              <a:rPr lang="en-US" dirty="0" smtClean="0"/>
              <a:t> </a:t>
            </a:r>
          </a:p>
          <a:p>
            <a:pPr>
              <a:buFont typeface="Wingdings" pitchFamily="2" charset="2"/>
              <a:buNone/>
              <a:defRPr/>
            </a:pPr>
            <a:endParaRPr lang="en-US" dirty="0" smtClean="0"/>
          </a:p>
          <a:p>
            <a:pPr>
              <a:buFont typeface="Wingdings" pitchFamily="2" charset="2"/>
              <a:buNone/>
              <a:defRPr/>
            </a:pPr>
            <a:endParaRPr lang="en-US" dirty="0"/>
          </a:p>
        </p:txBody>
      </p:sp>
      <p:sp>
        <p:nvSpPr>
          <p:cNvPr id="38914" name="Title 2"/>
          <p:cNvSpPr>
            <a:spLocks noGrp="1"/>
          </p:cNvSpPr>
          <p:nvPr>
            <p:ph type="title"/>
          </p:nvPr>
        </p:nvSpPr>
        <p:spPr>
          <a:xfrm>
            <a:off x="1" y="0"/>
            <a:ext cx="9144000" cy="1016000"/>
          </a:xfrm>
        </p:spPr>
        <p:txBody>
          <a:bodyPr/>
          <a:lstStyle/>
          <a:p>
            <a:pPr algn="ctr"/>
            <a:r>
              <a:rPr lang="en-US" dirty="0" smtClean="0">
                <a:ea typeface="ＭＳ Ｐゴシック"/>
              </a:rPr>
              <a:t>Operations Strategy: Resource View</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Content Placeholder 1"/>
          <p:cNvSpPr>
            <a:spLocks noGrp="1"/>
          </p:cNvSpPr>
          <p:nvPr>
            <p:ph idx="1"/>
          </p:nvPr>
        </p:nvSpPr>
        <p:spPr>
          <a:xfrm>
            <a:off x="228600" y="1412875"/>
            <a:ext cx="8915400" cy="4835525"/>
          </a:xfrm>
        </p:spPr>
        <p:txBody>
          <a:bodyPr/>
          <a:lstStyle/>
          <a:p>
            <a:r>
              <a:rPr lang="en-US" sz="2100" dirty="0" smtClean="0">
                <a:ea typeface="ＭＳ Ｐゴシック"/>
              </a:rPr>
              <a:t>The process view </a:t>
            </a:r>
            <a:r>
              <a:rPr lang="en-US" sz="2100" dirty="0" smtClean="0">
                <a:ea typeface="ＭＳ Ｐゴシック"/>
                <a:sym typeface="Wingdings" pitchFamily="2" charset="2"/>
              </a:rPr>
              <a:t> </a:t>
            </a:r>
            <a:r>
              <a:rPr lang="en-US" sz="2100" dirty="0" smtClean="0">
                <a:ea typeface="ＭＳ Ｐゴシック"/>
              </a:rPr>
              <a:t>how resources perform activities and add value. A process is a network of activities with </a:t>
            </a:r>
            <a:r>
              <a:rPr lang="en-US" sz="2100" dirty="0" err="1" smtClean="0">
                <a:ea typeface="ＭＳ Ｐゴシック"/>
              </a:rPr>
              <a:t>precedences</a:t>
            </a:r>
            <a:r>
              <a:rPr lang="en-US" sz="2100" dirty="0" smtClean="0">
                <a:ea typeface="ＭＳ Ｐゴシック"/>
              </a:rPr>
              <a:t>.   </a:t>
            </a:r>
          </a:p>
          <a:p>
            <a:r>
              <a:rPr lang="en-US" sz="2100" dirty="0" smtClean="0">
                <a:ea typeface="ＭＳ Ｐゴシック"/>
              </a:rPr>
              <a:t>By starting with inputs (customer demands) and ending with outputs (served customer demands), the process view is compatible with a customer-centric view of the world. </a:t>
            </a:r>
          </a:p>
          <a:p>
            <a:r>
              <a:rPr lang="en-US" sz="2100" dirty="0" smtClean="0">
                <a:ea typeface="ＭＳ Ｐゴシック"/>
              </a:rPr>
              <a:t>From this customer-centric view, value stream mapping defines value from the perspective of the customer: a value-added activity is an activity that benefits the customer. </a:t>
            </a:r>
          </a:p>
          <a:p>
            <a:r>
              <a:rPr lang="en-US" sz="2100" dirty="0" smtClean="0">
                <a:ea typeface="ＭＳ Ｐゴシック"/>
              </a:rPr>
              <a:t>The process view: a horizontal view of the organization that cuts through functional silos ( finance, accounting, production, marketing sales, etc). Inter-functional relationships as well as the interfaces with external customers and suppliers. </a:t>
            </a:r>
          </a:p>
          <a:p>
            <a:endParaRPr lang="en-US" dirty="0" smtClean="0">
              <a:ea typeface="ＭＳ Ｐゴシック"/>
            </a:endParaRPr>
          </a:p>
          <a:p>
            <a:endParaRPr lang="en-US" dirty="0" smtClean="0">
              <a:ea typeface="ＭＳ Ｐゴシック"/>
            </a:endParaRPr>
          </a:p>
        </p:txBody>
      </p:sp>
      <p:sp>
        <p:nvSpPr>
          <p:cNvPr id="39938" name="Title 2"/>
          <p:cNvSpPr>
            <a:spLocks noGrp="1"/>
          </p:cNvSpPr>
          <p:nvPr>
            <p:ph type="title"/>
          </p:nvPr>
        </p:nvSpPr>
        <p:spPr>
          <a:xfrm>
            <a:off x="1" y="0"/>
            <a:ext cx="9144000" cy="1016000"/>
          </a:xfrm>
        </p:spPr>
        <p:txBody>
          <a:bodyPr/>
          <a:lstStyle/>
          <a:p>
            <a:pPr algn="ctr"/>
            <a:r>
              <a:rPr lang="en-US" dirty="0" smtClean="0">
                <a:ea typeface="ＭＳ Ｐゴシック"/>
              </a:rPr>
              <a:t>Operations Strategy: Process View</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Content Placeholder 1"/>
          <p:cNvSpPr>
            <a:spLocks noGrp="1"/>
          </p:cNvSpPr>
          <p:nvPr>
            <p:ph idx="1"/>
          </p:nvPr>
        </p:nvSpPr>
        <p:spPr>
          <a:xfrm>
            <a:off x="228600" y="1295400"/>
            <a:ext cx="8915400" cy="5029200"/>
          </a:xfrm>
        </p:spPr>
        <p:txBody>
          <a:bodyPr/>
          <a:lstStyle/>
          <a:p>
            <a:pPr>
              <a:buFont typeface="Wingdings" pitchFamily="2" charset="2"/>
              <a:buNone/>
            </a:pPr>
            <a:r>
              <a:rPr lang="en-US" dirty="0" smtClean="0">
                <a:ea typeface="ＭＳ Ｐゴシック"/>
              </a:rPr>
              <a:t>1. Strategic sourcing decisions: make or outsourcing decisions, supply network (how many suppliers and how to manage them), vertical integration (how far up and downstream?).</a:t>
            </a:r>
          </a:p>
          <a:p>
            <a:pPr>
              <a:buFont typeface="Wingdings" pitchFamily="2" charset="2"/>
              <a:buNone/>
            </a:pPr>
            <a:r>
              <a:rPr lang="en-US" dirty="0" smtClean="0">
                <a:ea typeface="ＭＳ Ｐゴシック"/>
              </a:rPr>
              <a:t>2. Which </a:t>
            </a:r>
            <a:r>
              <a:rPr lang="en-US" b="1" dirty="0" smtClean="0">
                <a:ea typeface="ＭＳ Ｐゴシック"/>
              </a:rPr>
              <a:t>technologies </a:t>
            </a:r>
            <a:r>
              <a:rPr lang="en-US" dirty="0" smtClean="0">
                <a:ea typeface="ＭＳ Ｐゴシック"/>
              </a:rPr>
              <a:t>? Four types of technology:</a:t>
            </a:r>
          </a:p>
          <a:p>
            <a:pPr lvl="1"/>
            <a:r>
              <a:rPr lang="en-US" b="1" dirty="0" smtClean="0">
                <a:ea typeface="ＭＳ Ｐゴシック"/>
              </a:rPr>
              <a:t>Coordination and IT: </a:t>
            </a:r>
            <a:r>
              <a:rPr lang="en-US" dirty="0" smtClean="0">
                <a:ea typeface="ＭＳ Ｐゴシック"/>
              </a:rPr>
              <a:t>Centralized or distributed planning,  control? In planning phase </a:t>
            </a:r>
            <a:r>
              <a:rPr lang="en-US" dirty="0" smtClean="0">
                <a:ea typeface="ＭＳ Ｐゴシック"/>
                <a:sym typeface="Wingdings" pitchFamily="2" charset="2"/>
              </a:rPr>
              <a:t> </a:t>
            </a:r>
            <a:r>
              <a:rPr lang="en-US" dirty="0" smtClean="0">
                <a:ea typeface="ＭＳ Ｐゴシック"/>
              </a:rPr>
              <a:t>coordinate financial, sales, marketing, and operations forecasts. In the execution phase </a:t>
            </a:r>
            <a:r>
              <a:rPr lang="en-US" dirty="0" smtClean="0">
                <a:ea typeface="ＭＳ Ｐゴシック"/>
                <a:sym typeface="Wingdings" pitchFamily="2" charset="2"/>
              </a:rPr>
              <a:t> </a:t>
            </a:r>
            <a:r>
              <a:rPr lang="en-US" dirty="0" smtClean="0">
                <a:ea typeface="ＭＳ Ｐゴシック"/>
              </a:rPr>
              <a:t>making events happen at the right times. Communication technology (e.g., Internet, RF) and planning systems (e.g., ERP).</a:t>
            </a:r>
          </a:p>
          <a:p>
            <a:pPr lvl="1"/>
            <a:endParaRPr lang="en-US" dirty="0" smtClean="0">
              <a:ea typeface="ＭＳ Ｐゴシック"/>
            </a:endParaRPr>
          </a:p>
        </p:txBody>
      </p:sp>
      <p:sp>
        <p:nvSpPr>
          <p:cNvPr id="41986" name="Title 2"/>
          <p:cNvSpPr>
            <a:spLocks noGrp="1"/>
          </p:cNvSpPr>
          <p:nvPr>
            <p:ph type="title"/>
          </p:nvPr>
        </p:nvSpPr>
        <p:spPr>
          <a:xfrm>
            <a:off x="1" y="0"/>
            <a:ext cx="9144000" cy="1016000"/>
          </a:xfrm>
        </p:spPr>
        <p:txBody>
          <a:bodyPr/>
          <a:lstStyle/>
          <a:p>
            <a:pPr algn="ctr"/>
            <a:r>
              <a:rPr lang="en-US" dirty="0" smtClean="0">
                <a:ea typeface="ＭＳ Ｐゴシック"/>
              </a:rPr>
              <a:t>Operations Strategy: Process View</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Content Placeholder 1"/>
          <p:cNvSpPr>
            <a:spLocks noGrp="1"/>
          </p:cNvSpPr>
          <p:nvPr>
            <p:ph idx="1"/>
          </p:nvPr>
        </p:nvSpPr>
        <p:spPr>
          <a:xfrm>
            <a:off x="228600" y="1295400"/>
            <a:ext cx="8915400" cy="5105400"/>
          </a:xfrm>
        </p:spPr>
        <p:txBody>
          <a:bodyPr/>
          <a:lstStyle/>
          <a:p>
            <a:pPr lvl="1"/>
            <a:r>
              <a:rPr lang="en-US" b="1" dirty="0" smtClean="0">
                <a:ea typeface="ＭＳ Ｐゴシック"/>
              </a:rPr>
              <a:t>Product technology</a:t>
            </a:r>
            <a:r>
              <a:rPr lang="en-US" dirty="0" smtClean="0">
                <a:ea typeface="ＭＳ Ｐゴシック"/>
              </a:rPr>
              <a:t>: Is the product designed in modules or as an integral system? Does the design take into account manufacturability, testability, or reusability?</a:t>
            </a:r>
          </a:p>
          <a:p>
            <a:pPr lvl="1"/>
            <a:r>
              <a:rPr lang="en-US" b="1" dirty="0" smtClean="0">
                <a:ea typeface="ＭＳ Ｐゴシック"/>
              </a:rPr>
              <a:t>Process technology: </a:t>
            </a:r>
            <a:r>
              <a:rPr lang="en-US" dirty="0" smtClean="0">
                <a:ea typeface="ＭＳ Ｐゴシック"/>
              </a:rPr>
              <a:t>The transformation process and methods. The layout of the process in terms of the physical arrangement and flow pattern of the unit loads, i.e., job shop or flow shop. </a:t>
            </a:r>
          </a:p>
          <a:p>
            <a:pPr lvl="1"/>
            <a:r>
              <a:rPr lang="en-US" b="1" dirty="0" smtClean="0">
                <a:ea typeface="ＭＳ Ｐゴシック"/>
              </a:rPr>
              <a:t>Transportation technology</a:t>
            </a:r>
            <a:r>
              <a:rPr lang="en-US" dirty="0" smtClean="0">
                <a:ea typeface="ＭＳ Ｐゴシック"/>
              </a:rPr>
              <a:t>: material handling in the plant and transportation network throughout the supply chain. Also includes how insurance policies are moved between the different processing steps.</a:t>
            </a:r>
          </a:p>
          <a:p>
            <a:pPr lvl="1"/>
            <a:endParaRPr lang="en-US" dirty="0" smtClean="0">
              <a:ea typeface="ＭＳ Ｐゴシック"/>
            </a:endParaRPr>
          </a:p>
        </p:txBody>
      </p:sp>
      <p:sp>
        <p:nvSpPr>
          <p:cNvPr id="43010" name="Title 2"/>
          <p:cNvSpPr>
            <a:spLocks noGrp="1"/>
          </p:cNvSpPr>
          <p:nvPr>
            <p:ph type="title"/>
          </p:nvPr>
        </p:nvSpPr>
        <p:spPr>
          <a:xfrm>
            <a:off x="1" y="0"/>
            <a:ext cx="9144000" cy="1016000"/>
          </a:xfrm>
        </p:spPr>
        <p:txBody>
          <a:bodyPr/>
          <a:lstStyle/>
          <a:p>
            <a:pPr algn="ctr"/>
            <a:r>
              <a:rPr lang="en-US" dirty="0" smtClean="0">
                <a:ea typeface="ＭＳ Ｐゴシック"/>
              </a:rPr>
              <a:t>Operations Strategy: Process View </a:t>
            </a:r>
            <a:br>
              <a:rPr lang="en-US" dirty="0" smtClean="0">
                <a:ea typeface="ＭＳ Ｐゴシック"/>
              </a:rPr>
            </a:br>
            <a:r>
              <a:rPr lang="en-US" dirty="0" smtClean="0">
                <a:ea typeface="ＭＳ Ｐゴシック"/>
              </a:rPr>
              <a:t>2. Technology</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le 2"/>
          <p:cNvSpPr>
            <a:spLocks noGrp="1"/>
          </p:cNvSpPr>
          <p:nvPr>
            <p:ph type="title"/>
          </p:nvPr>
        </p:nvSpPr>
        <p:spPr>
          <a:xfrm>
            <a:off x="1" y="0"/>
            <a:ext cx="9144000" cy="1016000"/>
          </a:xfrm>
        </p:spPr>
        <p:txBody>
          <a:bodyPr/>
          <a:lstStyle/>
          <a:p>
            <a:pPr algn="ctr"/>
            <a:r>
              <a:rPr lang="en-US" dirty="0" smtClean="0">
                <a:ea typeface="ＭＳ Ｐゴシック"/>
              </a:rPr>
              <a:t>Facility Layout : Job Shop</a:t>
            </a:r>
          </a:p>
        </p:txBody>
      </p:sp>
      <p:sp>
        <p:nvSpPr>
          <p:cNvPr id="4" name="Rectangle 3"/>
          <p:cNvSpPr>
            <a:spLocks noChangeArrowheads="1"/>
          </p:cNvSpPr>
          <p:nvPr/>
        </p:nvSpPr>
        <p:spPr bwMode="auto">
          <a:xfrm>
            <a:off x="2667000" y="1885950"/>
            <a:ext cx="5334000" cy="3886200"/>
          </a:xfrm>
          <a:prstGeom prst="rect">
            <a:avLst/>
          </a:prstGeom>
          <a:solidFill>
            <a:schemeClr val="accent3">
              <a:lumMod val="75000"/>
              <a:alpha val="50000"/>
            </a:schemeClr>
          </a:solidFill>
          <a:ln w="9525">
            <a:solidFill>
              <a:schemeClr val="tx1"/>
            </a:solidFill>
            <a:miter lim="800000"/>
            <a:headEnd/>
            <a:tailEnd/>
          </a:ln>
        </p:spPr>
        <p:txBody>
          <a:bodyPr wrap="none" anchor="ctr"/>
          <a:lstStyle/>
          <a:p>
            <a:pPr eaLnBrk="0" hangingPunct="0">
              <a:defRPr/>
            </a:pPr>
            <a:endParaRPr lang="en-US">
              <a:ea typeface="ＭＳ Ｐゴシック" charset="-128"/>
              <a:cs typeface="+mn-cs"/>
            </a:endParaRPr>
          </a:p>
        </p:txBody>
      </p:sp>
      <p:sp>
        <p:nvSpPr>
          <p:cNvPr id="97283" name="Rectangle 4"/>
          <p:cNvSpPr>
            <a:spLocks noChangeArrowheads="1"/>
          </p:cNvSpPr>
          <p:nvPr/>
        </p:nvSpPr>
        <p:spPr bwMode="auto">
          <a:xfrm>
            <a:off x="3200400" y="219075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Times New Roman" pitchFamily="18" charset="0"/>
              </a:rPr>
              <a:t>A</a:t>
            </a:r>
          </a:p>
        </p:txBody>
      </p:sp>
      <p:sp>
        <p:nvSpPr>
          <p:cNvPr id="97284" name="Rectangle 5"/>
          <p:cNvSpPr>
            <a:spLocks noChangeArrowheads="1"/>
          </p:cNvSpPr>
          <p:nvPr/>
        </p:nvSpPr>
        <p:spPr bwMode="auto">
          <a:xfrm>
            <a:off x="3200400" y="417195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Times New Roman" pitchFamily="18" charset="0"/>
              </a:rPr>
              <a:t>C</a:t>
            </a:r>
          </a:p>
        </p:txBody>
      </p:sp>
      <p:sp>
        <p:nvSpPr>
          <p:cNvPr id="97285" name="Rectangle 6"/>
          <p:cNvSpPr>
            <a:spLocks noChangeArrowheads="1"/>
          </p:cNvSpPr>
          <p:nvPr/>
        </p:nvSpPr>
        <p:spPr bwMode="auto">
          <a:xfrm>
            <a:off x="5791200" y="219075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Times New Roman" pitchFamily="18" charset="0"/>
              </a:rPr>
              <a:t>B</a:t>
            </a:r>
          </a:p>
        </p:txBody>
      </p:sp>
      <p:sp>
        <p:nvSpPr>
          <p:cNvPr id="97286" name="Rectangle 7"/>
          <p:cNvSpPr>
            <a:spLocks noChangeArrowheads="1"/>
          </p:cNvSpPr>
          <p:nvPr/>
        </p:nvSpPr>
        <p:spPr bwMode="auto">
          <a:xfrm>
            <a:off x="5791200" y="417195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Times New Roman" pitchFamily="18" charset="0"/>
              </a:rPr>
              <a:t>D</a:t>
            </a:r>
          </a:p>
        </p:txBody>
      </p:sp>
      <p:grpSp>
        <p:nvGrpSpPr>
          <p:cNvPr id="2" name="Group 8"/>
          <p:cNvGrpSpPr>
            <a:grpSpLocks/>
          </p:cNvGrpSpPr>
          <p:nvPr/>
        </p:nvGrpSpPr>
        <p:grpSpPr bwMode="auto">
          <a:xfrm>
            <a:off x="533400" y="2419350"/>
            <a:ext cx="2514600" cy="533400"/>
            <a:chOff x="336" y="1824"/>
            <a:chExt cx="1584" cy="336"/>
          </a:xfrm>
        </p:grpSpPr>
        <p:sp>
          <p:nvSpPr>
            <p:cNvPr id="97299" name="Text Box 9"/>
            <p:cNvSpPr txBox="1">
              <a:spLocks noChangeArrowheads="1"/>
            </p:cNvSpPr>
            <p:nvPr/>
          </p:nvSpPr>
          <p:spPr bwMode="auto">
            <a:xfrm>
              <a:off x="336" y="1824"/>
              <a:ext cx="1488" cy="327"/>
            </a:xfrm>
            <a:prstGeom prst="rect">
              <a:avLst/>
            </a:prstGeom>
            <a:noFill/>
            <a:ln w="9525">
              <a:noFill/>
              <a:miter lim="800000"/>
              <a:headEnd/>
              <a:tailEnd/>
            </a:ln>
          </p:spPr>
          <p:txBody>
            <a:bodyPr>
              <a:spAutoFit/>
            </a:bodyPr>
            <a:lstStyle/>
            <a:p>
              <a:pPr eaLnBrk="0" hangingPunct="0">
                <a:spcBef>
                  <a:spcPct val="50000"/>
                </a:spcBef>
              </a:pPr>
              <a:r>
                <a:rPr lang="en-US" sz="2800">
                  <a:latin typeface="Times New Roman" pitchFamily="18" charset="0"/>
                </a:rPr>
                <a:t>Product 1</a:t>
              </a:r>
            </a:p>
          </p:txBody>
        </p:sp>
        <p:sp>
          <p:nvSpPr>
            <p:cNvPr id="97300" name="Line 10"/>
            <p:cNvSpPr>
              <a:spLocks noChangeShapeType="1"/>
            </p:cNvSpPr>
            <p:nvPr/>
          </p:nvSpPr>
          <p:spPr bwMode="auto">
            <a:xfrm>
              <a:off x="384" y="2160"/>
              <a:ext cx="1536" cy="0"/>
            </a:xfrm>
            <a:prstGeom prst="line">
              <a:avLst/>
            </a:prstGeom>
            <a:noFill/>
            <a:ln w="76200">
              <a:solidFill>
                <a:srgbClr val="0000CC"/>
              </a:solidFill>
              <a:round/>
              <a:headEnd/>
              <a:tailEnd type="triangle" w="med" len="med"/>
            </a:ln>
          </p:spPr>
          <p:txBody>
            <a:bodyPr/>
            <a:lstStyle/>
            <a:p>
              <a:endParaRPr lang="en-US"/>
            </a:p>
          </p:txBody>
        </p:sp>
      </p:grpSp>
      <p:sp>
        <p:nvSpPr>
          <p:cNvPr id="12" name="Line 11"/>
          <p:cNvSpPr>
            <a:spLocks noChangeShapeType="1"/>
          </p:cNvSpPr>
          <p:nvPr/>
        </p:nvSpPr>
        <p:spPr bwMode="auto">
          <a:xfrm>
            <a:off x="4648200" y="3486150"/>
            <a:ext cx="1066800" cy="914400"/>
          </a:xfrm>
          <a:prstGeom prst="line">
            <a:avLst/>
          </a:prstGeom>
          <a:noFill/>
          <a:ln w="76200">
            <a:solidFill>
              <a:srgbClr val="0000CC"/>
            </a:solidFill>
            <a:round/>
            <a:headEnd/>
            <a:tailEnd type="triangle" w="med" len="med"/>
          </a:ln>
        </p:spPr>
        <p:txBody>
          <a:bodyPr/>
          <a:lstStyle/>
          <a:p>
            <a:endParaRPr lang="en-US"/>
          </a:p>
        </p:txBody>
      </p:sp>
      <p:sp>
        <p:nvSpPr>
          <p:cNvPr id="13" name="Line 12"/>
          <p:cNvSpPr>
            <a:spLocks noChangeShapeType="1"/>
          </p:cNvSpPr>
          <p:nvPr/>
        </p:nvSpPr>
        <p:spPr bwMode="auto">
          <a:xfrm flipV="1">
            <a:off x="6553200" y="3562350"/>
            <a:ext cx="0" cy="609600"/>
          </a:xfrm>
          <a:prstGeom prst="line">
            <a:avLst/>
          </a:prstGeom>
          <a:noFill/>
          <a:ln w="76200">
            <a:solidFill>
              <a:srgbClr val="0000CC"/>
            </a:solidFill>
            <a:round/>
            <a:headEnd/>
            <a:tailEnd type="triangle" w="med" len="med"/>
          </a:ln>
        </p:spPr>
        <p:txBody>
          <a:bodyPr/>
          <a:lstStyle/>
          <a:p>
            <a:endParaRPr lang="en-US"/>
          </a:p>
        </p:txBody>
      </p:sp>
      <p:sp>
        <p:nvSpPr>
          <p:cNvPr id="14" name="Line 13"/>
          <p:cNvSpPr>
            <a:spLocks noChangeShapeType="1"/>
          </p:cNvSpPr>
          <p:nvPr/>
        </p:nvSpPr>
        <p:spPr bwMode="auto">
          <a:xfrm flipV="1">
            <a:off x="6553200" y="1504950"/>
            <a:ext cx="0" cy="685800"/>
          </a:xfrm>
          <a:prstGeom prst="line">
            <a:avLst/>
          </a:prstGeom>
          <a:noFill/>
          <a:ln w="76200">
            <a:solidFill>
              <a:srgbClr val="0000CC"/>
            </a:solidFill>
            <a:round/>
            <a:headEnd/>
            <a:tailEnd type="triangle" w="med" len="med"/>
          </a:ln>
        </p:spPr>
        <p:txBody>
          <a:bodyPr/>
          <a:lstStyle/>
          <a:p>
            <a:endParaRPr lang="en-US"/>
          </a:p>
        </p:txBody>
      </p:sp>
      <p:sp>
        <p:nvSpPr>
          <p:cNvPr id="97291" name="Text Box 14"/>
          <p:cNvSpPr txBox="1">
            <a:spLocks noChangeArrowheads="1"/>
          </p:cNvSpPr>
          <p:nvPr/>
        </p:nvSpPr>
        <p:spPr bwMode="auto">
          <a:xfrm>
            <a:off x="4738688" y="1412875"/>
            <a:ext cx="914400" cy="396875"/>
          </a:xfrm>
          <a:prstGeom prst="rect">
            <a:avLst/>
          </a:prstGeom>
          <a:noFill/>
          <a:ln w="9525">
            <a:noFill/>
            <a:miter lim="800000"/>
            <a:headEnd/>
            <a:tailEnd/>
          </a:ln>
        </p:spPr>
        <p:txBody>
          <a:bodyPr>
            <a:spAutoFit/>
          </a:bodyPr>
          <a:lstStyle/>
          <a:p>
            <a:pPr eaLnBrk="0" hangingPunct="0">
              <a:spcBef>
                <a:spcPct val="50000"/>
              </a:spcBef>
            </a:pPr>
            <a:r>
              <a:rPr lang="en-US" sz="2000">
                <a:latin typeface="Times New Roman" pitchFamily="18" charset="0"/>
              </a:rPr>
              <a:t>Output</a:t>
            </a:r>
          </a:p>
        </p:txBody>
      </p:sp>
      <p:sp>
        <p:nvSpPr>
          <p:cNvPr id="97292" name="Text Box 15"/>
          <p:cNvSpPr txBox="1">
            <a:spLocks noChangeArrowheads="1"/>
          </p:cNvSpPr>
          <p:nvPr/>
        </p:nvSpPr>
        <p:spPr bwMode="auto">
          <a:xfrm>
            <a:off x="1905000" y="3576638"/>
            <a:ext cx="1295400" cy="396875"/>
          </a:xfrm>
          <a:prstGeom prst="rect">
            <a:avLst/>
          </a:prstGeom>
          <a:noFill/>
          <a:ln w="9525">
            <a:noFill/>
            <a:miter lim="800000"/>
            <a:headEnd/>
            <a:tailEnd/>
          </a:ln>
        </p:spPr>
        <p:txBody>
          <a:bodyPr>
            <a:spAutoFit/>
          </a:bodyPr>
          <a:lstStyle/>
          <a:p>
            <a:pPr eaLnBrk="0" hangingPunct="0">
              <a:spcBef>
                <a:spcPct val="50000"/>
              </a:spcBef>
            </a:pPr>
            <a:r>
              <a:rPr lang="en-US" sz="2000">
                <a:latin typeface="Times New Roman" pitchFamily="18" charset="0"/>
              </a:rPr>
              <a:t>Input</a:t>
            </a:r>
          </a:p>
        </p:txBody>
      </p:sp>
      <p:grpSp>
        <p:nvGrpSpPr>
          <p:cNvPr id="3" name="Group 16"/>
          <p:cNvGrpSpPr>
            <a:grpSpLocks/>
          </p:cNvGrpSpPr>
          <p:nvPr/>
        </p:nvGrpSpPr>
        <p:grpSpPr bwMode="auto">
          <a:xfrm>
            <a:off x="533400" y="4476750"/>
            <a:ext cx="2514600" cy="533400"/>
            <a:chOff x="336" y="3120"/>
            <a:chExt cx="1584" cy="336"/>
          </a:xfrm>
        </p:grpSpPr>
        <p:sp>
          <p:nvSpPr>
            <p:cNvPr id="97297" name="Text Box 17"/>
            <p:cNvSpPr txBox="1">
              <a:spLocks noChangeArrowheads="1"/>
            </p:cNvSpPr>
            <p:nvPr/>
          </p:nvSpPr>
          <p:spPr bwMode="auto">
            <a:xfrm>
              <a:off x="336" y="3120"/>
              <a:ext cx="1488" cy="327"/>
            </a:xfrm>
            <a:prstGeom prst="rect">
              <a:avLst/>
            </a:prstGeom>
            <a:noFill/>
            <a:ln w="9525">
              <a:noFill/>
              <a:miter lim="800000"/>
              <a:headEnd/>
              <a:tailEnd/>
            </a:ln>
          </p:spPr>
          <p:txBody>
            <a:bodyPr>
              <a:spAutoFit/>
            </a:bodyPr>
            <a:lstStyle/>
            <a:p>
              <a:pPr eaLnBrk="0" hangingPunct="0">
                <a:spcBef>
                  <a:spcPct val="50000"/>
                </a:spcBef>
              </a:pPr>
              <a:r>
                <a:rPr lang="en-US" sz="2800">
                  <a:latin typeface="Times New Roman" pitchFamily="18" charset="0"/>
                </a:rPr>
                <a:t>Product 2</a:t>
              </a:r>
            </a:p>
          </p:txBody>
        </p:sp>
        <p:sp>
          <p:nvSpPr>
            <p:cNvPr id="97298" name="Line 18"/>
            <p:cNvSpPr>
              <a:spLocks noChangeShapeType="1"/>
            </p:cNvSpPr>
            <p:nvPr/>
          </p:nvSpPr>
          <p:spPr bwMode="auto">
            <a:xfrm>
              <a:off x="384" y="3456"/>
              <a:ext cx="1536" cy="0"/>
            </a:xfrm>
            <a:prstGeom prst="line">
              <a:avLst/>
            </a:prstGeom>
            <a:noFill/>
            <a:ln w="76200" cmpd="tri">
              <a:solidFill>
                <a:srgbClr val="FF0000"/>
              </a:solidFill>
              <a:round/>
              <a:headEnd/>
              <a:tailEnd type="triangle" w="med" len="med"/>
            </a:ln>
          </p:spPr>
          <p:txBody>
            <a:bodyPr/>
            <a:lstStyle/>
            <a:p>
              <a:endParaRPr lang="en-US"/>
            </a:p>
          </p:txBody>
        </p:sp>
      </p:grpSp>
      <p:sp>
        <p:nvSpPr>
          <p:cNvPr id="20" name="Line 19"/>
          <p:cNvSpPr>
            <a:spLocks noChangeShapeType="1"/>
          </p:cNvSpPr>
          <p:nvPr/>
        </p:nvSpPr>
        <p:spPr bwMode="auto">
          <a:xfrm flipV="1">
            <a:off x="4662488" y="3409950"/>
            <a:ext cx="1066800" cy="762000"/>
          </a:xfrm>
          <a:prstGeom prst="line">
            <a:avLst/>
          </a:prstGeom>
          <a:noFill/>
          <a:ln w="76200" cmpd="tri">
            <a:solidFill>
              <a:srgbClr val="FF0000"/>
            </a:solidFill>
            <a:round/>
            <a:headEnd/>
            <a:tailEnd type="triangle" w="med" len="med"/>
          </a:ln>
        </p:spPr>
        <p:txBody>
          <a:bodyPr/>
          <a:lstStyle/>
          <a:p>
            <a:endParaRPr lang="en-US"/>
          </a:p>
        </p:txBody>
      </p:sp>
      <p:sp>
        <p:nvSpPr>
          <p:cNvPr id="21" name="Line 20"/>
          <p:cNvSpPr>
            <a:spLocks noChangeShapeType="1"/>
          </p:cNvSpPr>
          <p:nvPr/>
        </p:nvSpPr>
        <p:spPr bwMode="auto">
          <a:xfrm flipH="1">
            <a:off x="4724400" y="2800350"/>
            <a:ext cx="1066800" cy="0"/>
          </a:xfrm>
          <a:prstGeom prst="line">
            <a:avLst/>
          </a:prstGeom>
          <a:noFill/>
          <a:ln w="76200" cmpd="tri">
            <a:solidFill>
              <a:srgbClr val="FF0000"/>
            </a:solidFill>
            <a:round/>
            <a:headEnd/>
            <a:tailEnd type="triangle" w="med" len="med"/>
          </a:ln>
        </p:spPr>
        <p:txBody>
          <a:bodyPr/>
          <a:lstStyle/>
          <a:p>
            <a:endParaRPr lang="en-US"/>
          </a:p>
        </p:txBody>
      </p:sp>
      <p:sp>
        <p:nvSpPr>
          <p:cNvPr id="22" name="Line 21"/>
          <p:cNvSpPr>
            <a:spLocks noChangeShapeType="1"/>
          </p:cNvSpPr>
          <p:nvPr/>
        </p:nvSpPr>
        <p:spPr bwMode="auto">
          <a:xfrm flipV="1">
            <a:off x="3900488" y="1504950"/>
            <a:ext cx="0" cy="685800"/>
          </a:xfrm>
          <a:prstGeom prst="line">
            <a:avLst/>
          </a:prstGeom>
          <a:noFill/>
          <a:ln w="76200" cmpd="tri">
            <a:solidFill>
              <a:srgbClr val="FF0000"/>
            </a:solidFill>
            <a:round/>
            <a:headEnd/>
            <a:tailEnd type="triangle" w="med" len="me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dissolv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dissolve">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dissolve">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dissolve">
                                      <p:cBhvr>
                                        <p:cTn id="4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20" grpId="0" animBg="1"/>
      <p:bldP spid="21" grpId="0" animBg="1"/>
      <p:bldP spid="2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915400" cy="5105400"/>
          </a:xfrm>
        </p:spPr>
        <p:txBody>
          <a:bodyPr/>
          <a:lstStyle/>
          <a:p>
            <a:pPr marL="533400" indent="-533400">
              <a:buFont typeface="Wingdings" pitchFamily="2" charset="2"/>
              <a:buNone/>
              <a:defRPr/>
            </a:pPr>
            <a:r>
              <a:rPr lang="en-US" dirty="0" smtClean="0"/>
              <a:t>Functional layout: similar resources in the same department. Ex. all press machines are located in stamping department. Ex. Bakeries, law firms, emergency rooms, repair shops.</a:t>
            </a:r>
          </a:p>
          <a:p>
            <a:pPr marL="914400" lvl="1" indent="-457200">
              <a:defRPr/>
            </a:pPr>
            <a:r>
              <a:rPr lang="en-US" dirty="0" smtClean="0"/>
              <a:t>low volume, high variety customized products </a:t>
            </a:r>
          </a:p>
          <a:p>
            <a:pPr marL="914400" lvl="1" indent="-457200">
              <a:defRPr/>
            </a:pPr>
            <a:r>
              <a:rPr lang="en-US" dirty="0" smtClean="0"/>
              <a:t>flexible resources</a:t>
            </a:r>
          </a:p>
          <a:p>
            <a:pPr marL="914400" lvl="1" indent="-457200">
              <a:defRPr/>
            </a:pPr>
            <a:r>
              <a:rPr lang="en-US" dirty="0" smtClean="0"/>
              <a:t>skilled human resources</a:t>
            </a:r>
          </a:p>
          <a:p>
            <a:pPr marL="914400" lvl="1" indent="-457200">
              <a:defRPr/>
            </a:pPr>
            <a:r>
              <a:rPr lang="en-US" dirty="0" smtClean="0"/>
              <a:t>jumbled work flows</a:t>
            </a:r>
          </a:p>
          <a:p>
            <a:pPr marL="914400" lvl="1" indent="-457200">
              <a:defRPr/>
            </a:pPr>
            <a:r>
              <a:rPr lang="en-US" dirty="0" smtClean="0"/>
              <a:t>high material handling </a:t>
            </a:r>
          </a:p>
          <a:p>
            <a:pPr marL="914400" lvl="1" indent="-457200">
              <a:defRPr/>
            </a:pPr>
            <a:r>
              <a:rPr lang="en-US" dirty="0" smtClean="0"/>
              <a:t>large volume of inventories</a:t>
            </a:r>
          </a:p>
          <a:p>
            <a:pPr marL="914400" lvl="1" indent="-457200">
              <a:defRPr/>
            </a:pPr>
            <a:r>
              <a:rPr lang="en-US" dirty="0" smtClean="0"/>
              <a:t>long flow time</a:t>
            </a:r>
          </a:p>
          <a:p>
            <a:pPr marL="914400" lvl="1" indent="-457200">
              <a:defRPr/>
            </a:pPr>
            <a:r>
              <a:rPr lang="en-US" dirty="0" smtClean="0"/>
              <a:t>highly structured information system</a:t>
            </a:r>
          </a:p>
          <a:p>
            <a:pPr marL="914400" lvl="1" indent="-457200">
              <a:defRPr/>
            </a:pPr>
            <a:r>
              <a:rPr lang="en-US" dirty="0" smtClean="0"/>
              <a:t>high cost per unit of product but low investment</a:t>
            </a:r>
          </a:p>
          <a:p>
            <a:pPr>
              <a:defRPr/>
            </a:pPr>
            <a:endParaRPr lang="en-US" dirty="0"/>
          </a:p>
        </p:txBody>
      </p:sp>
      <p:sp>
        <p:nvSpPr>
          <p:cNvPr id="98306" name="Title 2"/>
          <p:cNvSpPr>
            <a:spLocks noGrp="1"/>
          </p:cNvSpPr>
          <p:nvPr>
            <p:ph type="title"/>
          </p:nvPr>
        </p:nvSpPr>
        <p:spPr>
          <a:xfrm>
            <a:off x="1" y="0"/>
            <a:ext cx="9144000" cy="1016000"/>
          </a:xfrm>
        </p:spPr>
        <p:txBody>
          <a:bodyPr/>
          <a:lstStyle/>
          <a:p>
            <a:pPr algn="ctr"/>
            <a:r>
              <a:rPr lang="en-US" dirty="0" smtClean="0">
                <a:ea typeface="ＭＳ Ｐゴシック"/>
              </a:rPr>
              <a:t>Job Shop</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le 2"/>
          <p:cNvSpPr>
            <a:spLocks noGrp="1"/>
          </p:cNvSpPr>
          <p:nvPr>
            <p:ph type="title"/>
          </p:nvPr>
        </p:nvSpPr>
        <p:spPr>
          <a:xfrm>
            <a:off x="1" y="0"/>
            <a:ext cx="9144000" cy="1016000"/>
          </a:xfrm>
        </p:spPr>
        <p:txBody>
          <a:bodyPr/>
          <a:lstStyle/>
          <a:p>
            <a:pPr algn="ctr"/>
            <a:r>
              <a:rPr lang="en-US" dirty="0" smtClean="0">
                <a:ea typeface="ＭＳ Ｐゴシック"/>
              </a:rPr>
              <a:t>Facility Layout : Flow Shop</a:t>
            </a:r>
          </a:p>
        </p:txBody>
      </p:sp>
      <p:sp>
        <p:nvSpPr>
          <p:cNvPr id="4" name="Rectangle 3"/>
          <p:cNvSpPr>
            <a:spLocks noChangeArrowheads="1"/>
          </p:cNvSpPr>
          <p:nvPr/>
        </p:nvSpPr>
        <p:spPr bwMode="auto">
          <a:xfrm>
            <a:off x="1752600" y="2362200"/>
            <a:ext cx="6553200" cy="3886200"/>
          </a:xfrm>
          <a:prstGeom prst="rect">
            <a:avLst/>
          </a:prstGeom>
          <a:solidFill>
            <a:schemeClr val="accent3">
              <a:lumMod val="75000"/>
              <a:alpha val="50000"/>
            </a:schemeClr>
          </a:solidFill>
          <a:ln w="9525">
            <a:solidFill>
              <a:schemeClr val="tx1"/>
            </a:solidFill>
            <a:miter lim="800000"/>
            <a:headEnd/>
            <a:tailEnd/>
          </a:ln>
        </p:spPr>
        <p:txBody>
          <a:bodyPr wrap="none" anchor="ctr"/>
          <a:lstStyle/>
          <a:p>
            <a:pPr eaLnBrk="0" hangingPunct="0">
              <a:defRPr/>
            </a:pPr>
            <a:endParaRPr lang="en-US">
              <a:ea typeface="ＭＳ Ｐゴシック" charset="-128"/>
              <a:cs typeface="+mn-cs"/>
            </a:endParaRPr>
          </a:p>
        </p:txBody>
      </p:sp>
      <p:sp>
        <p:nvSpPr>
          <p:cNvPr id="99331" name="Text Box 4"/>
          <p:cNvSpPr txBox="1">
            <a:spLocks noChangeArrowheads="1"/>
          </p:cNvSpPr>
          <p:nvPr/>
        </p:nvSpPr>
        <p:spPr bwMode="auto">
          <a:xfrm>
            <a:off x="8229600" y="4191000"/>
            <a:ext cx="914400" cy="396875"/>
          </a:xfrm>
          <a:prstGeom prst="rect">
            <a:avLst/>
          </a:prstGeom>
          <a:noFill/>
          <a:ln w="9525">
            <a:noFill/>
            <a:miter lim="800000"/>
            <a:headEnd/>
            <a:tailEnd/>
          </a:ln>
        </p:spPr>
        <p:txBody>
          <a:bodyPr>
            <a:spAutoFit/>
          </a:bodyPr>
          <a:lstStyle/>
          <a:p>
            <a:pPr eaLnBrk="0" hangingPunct="0">
              <a:spcBef>
                <a:spcPct val="50000"/>
              </a:spcBef>
            </a:pPr>
            <a:r>
              <a:rPr lang="en-US" sz="2000">
                <a:latin typeface="Times New Roman" pitchFamily="18" charset="0"/>
              </a:rPr>
              <a:t>Output</a:t>
            </a:r>
          </a:p>
        </p:txBody>
      </p:sp>
      <p:sp>
        <p:nvSpPr>
          <p:cNvPr id="99332" name="Text Box 5"/>
          <p:cNvSpPr txBox="1">
            <a:spLocks noChangeArrowheads="1"/>
          </p:cNvSpPr>
          <p:nvPr/>
        </p:nvSpPr>
        <p:spPr bwMode="auto">
          <a:xfrm>
            <a:off x="1066800" y="4052888"/>
            <a:ext cx="1295400" cy="396875"/>
          </a:xfrm>
          <a:prstGeom prst="rect">
            <a:avLst/>
          </a:prstGeom>
          <a:noFill/>
          <a:ln w="9525">
            <a:noFill/>
            <a:miter lim="800000"/>
            <a:headEnd/>
            <a:tailEnd/>
          </a:ln>
        </p:spPr>
        <p:txBody>
          <a:bodyPr>
            <a:spAutoFit/>
          </a:bodyPr>
          <a:lstStyle/>
          <a:p>
            <a:pPr eaLnBrk="0" hangingPunct="0">
              <a:spcBef>
                <a:spcPct val="50000"/>
              </a:spcBef>
            </a:pPr>
            <a:r>
              <a:rPr lang="en-US" sz="2000">
                <a:latin typeface="Times New Roman" pitchFamily="18" charset="0"/>
              </a:rPr>
              <a:t>Input</a:t>
            </a:r>
          </a:p>
        </p:txBody>
      </p:sp>
      <p:sp>
        <p:nvSpPr>
          <p:cNvPr id="99333" name="Rectangle 6"/>
          <p:cNvSpPr>
            <a:spLocks noChangeArrowheads="1"/>
          </p:cNvSpPr>
          <p:nvPr/>
        </p:nvSpPr>
        <p:spPr bwMode="auto">
          <a:xfrm>
            <a:off x="2590800" y="28194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A</a:t>
            </a:r>
          </a:p>
        </p:txBody>
      </p:sp>
      <p:sp>
        <p:nvSpPr>
          <p:cNvPr id="99334" name="Rectangle 7"/>
          <p:cNvSpPr>
            <a:spLocks noChangeArrowheads="1"/>
          </p:cNvSpPr>
          <p:nvPr/>
        </p:nvSpPr>
        <p:spPr bwMode="auto">
          <a:xfrm>
            <a:off x="2590800" y="48006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C</a:t>
            </a:r>
          </a:p>
        </p:txBody>
      </p:sp>
      <p:sp>
        <p:nvSpPr>
          <p:cNvPr id="99335" name="Rectangle 8"/>
          <p:cNvSpPr>
            <a:spLocks noChangeArrowheads="1"/>
          </p:cNvSpPr>
          <p:nvPr/>
        </p:nvSpPr>
        <p:spPr bwMode="auto">
          <a:xfrm>
            <a:off x="6553200" y="28194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B</a:t>
            </a:r>
          </a:p>
        </p:txBody>
      </p:sp>
      <p:sp>
        <p:nvSpPr>
          <p:cNvPr id="99336" name="Rectangle 9"/>
          <p:cNvSpPr>
            <a:spLocks noChangeArrowheads="1"/>
          </p:cNvSpPr>
          <p:nvPr/>
        </p:nvSpPr>
        <p:spPr bwMode="auto">
          <a:xfrm>
            <a:off x="4572000" y="28194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D</a:t>
            </a:r>
          </a:p>
        </p:txBody>
      </p:sp>
      <p:sp>
        <p:nvSpPr>
          <p:cNvPr id="99337" name="Rectangle 10"/>
          <p:cNvSpPr>
            <a:spLocks noChangeArrowheads="1"/>
          </p:cNvSpPr>
          <p:nvPr/>
        </p:nvSpPr>
        <p:spPr bwMode="auto">
          <a:xfrm>
            <a:off x="4572000" y="48006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B</a:t>
            </a:r>
          </a:p>
        </p:txBody>
      </p:sp>
      <p:sp>
        <p:nvSpPr>
          <p:cNvPr id="99338" name="Rectangle 11"/>
          <p:cNvSpPr>
            <a:spLocks noChangeArrowheads="1"/>
          </p:cNvSpPr>
          <p:nvPr/>
        </p:nvSpPr>
        <p:spPr bwMode="auto">
          <a:xfrm>
            <a:off x="6553200" y="48006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A</a:t>
            </a:r>
          </a:p>
        </p:txBody>
      </p:sp>
      <p:grpSp>
        <p:nvGrpSpPr>
          <p:cNvPr id="2" name="Group 12"/>
          <p:cNvGrpSpPr>
            <a:grpSpLocks/>
          </p:cNvGrpSpPr>
          <p:nvPr/>
        </p:nvGrpSpPr>
        <p:grpSpPr bwMode="auto">
          <a:xfrm>
            <a:off x="228600" y="2909888"/>
            <a:ext cx="2362200" cy="519112"/>
            <a:chOff x="144" y="1833"/>
            <a:chExt cx="1488" cy="327"/>
          </a:xfrm>
        </p:grpSpPr>
        <p:sp>
          <p:nvSpPr>
            <p:cNvPr id="99349" name="Text Box 13"/>
            <p:cNvSpPr txBox="1">
              <a:spLocks noChangeArrowheads="1"/>
            </p:cNvSpPr>
            <p:nvPr/>
          </p:nvSpPr>
          <p:spPr bwMode="auto">
            <a:xfrm>
              <a:off x="144" y="1833"/>
              <a:ext cx="1488" cy="327"/>
            </a:xfrm>
            <a:prstGeom prst="rect">
              <a:avLst/>
            </a:prstGeom>
            <a:noFill/>
            <a:ln w="9525">
              <a:noFill/>
              <a:miter lim="800000"/>
              <a:headEnd/>
              <a:tailEnd/>
            </a:ln>
          </p:spPr>
          <p:txBody>
            <a:bodyPr>
              <a:spAutoFit/>
            </a:bodyPr>
            <a:lstStyle/>
            <a:p>
              <a:pPr eaLnBrk="0" hangingPunct="0">
                <a:spcBef>
                  <a:spcPct val="50000"/>
                </a:spcBef>
              </a:pPr>
              <a:r>
                <a:rPr lang="en-US" sz="2800">
                  <a:latin typeface="Times New Roman" pitchFamily="18" charset="0"/>
                </a:rPr>
                <a:t>Product 1</a:t>
              </a:r>
            </a:p>
          </p:txBody>
        </p:sp>
        <p:sp>
          <p:nvSpPr>
            <p:cNvPr id="99350" name="Line 14"/>
            <p:cNvSpPr>
              <a:spLocks noChangeShapeType="1"/>
            </p:cNvSpPr>
            <p:nvPr/>
          </p:nvSpPr>
          <p:spPr bwMode="auto">
            <a:xfrm>
              <a:off x="240" y="2160"/>
              <a:ext cx="1344" cy="0"/>
            </a:xfrm>
            <a:prstGeom prst="line">
              <a:avLst/>
            </a:prstGeom>
            <a:noFill/>
            <a:ln w="76200">
              <a:solidFill>
                <a:srgbClr val="0000CC"/>
              </a:solidFill>
              <a:round/>
              <a:headEnd/>
              <a:tailEnd type="triangle" w="med" len="med"/>
            </a:ln>
          </p:spPr>
          <p:txBody>
            <a:bodyPr/>
            <a:lstStyle/>
            <a:p>
              <a:endParaRPr lang="en-US"/>
            </a:p>
          </p:txBody>
        </p:sp>
      </p:grpSp>
      <p:sp>
        <p:nvSpPr>
          <p:cNvPr id="16" name="Line 15"/>
          <p:cNvSpPr>
            <a:spLocks noChangeShapeType="1"/>
          </p:cNvSpPr>
          <p:nvPr/>
        </p:nvSpPr>
        <p:spPr bwMode="auto">
          <a:xfrm>
            <a:off x="5729288" y="3429000"/>
            <a:ext cx="747712" cy="0"/>
          </a:xfrm>
          <a:prstGeom prst="line">
            <a:avLst/>
          </a:prstGeom>
          <a:noFill/>
          <a:ln w="76200">
            <a:solidFill>
              <a:srgbClr val="0000CC"/>
            </a:solidFill>
            <a:round/>
            <a:headEnd/>
            <a:tailEnd type="triangle" w="med" len="med"/>
          </a:ln>
        </p:spPr>
        <p:txBody>
          <a:bodyPr/>
          <a:lstStyle/>
          <a:p>
            <a:endParaRPr lang="en-US"/>
          </a:p>
        </p:txBody>
      </p:sp>
      <p:sp>
        <p:nvSpPr>
          <p:cNvPr id="17" name="Line 16"/>
          <p:cNvSpPr>
            <a:spLocks noChangeShapeType="1"/>
          </p:cNvSpPr>
          <p:nvPr/>
        </p:nvSpPr>
        <p:spPr bwMode="auto">
          <a:xfrm>
            <a:off x="7710488" y="3429000"/>
            <a:ext cx="1066800" cy="0"/>
          </a:xfrm>
          <a:prstGeom prst="line">
            <a:avLst/>
          </a:prstGeom>
          <a:noFill/>
          <a:ln w="76200">
            <a:solidFill>
              <a:srgbClr val="0000CC"/>
            </a:solidFill>
            <a:round/>
            <a:headEnd/>
            <a:tailEnd type="triangle" w="med" len="med"/>
          </a:ln>
        </p:spPr>
        <p:txBody>
          <a:bodyPr/>
          <a:lstStyle/>
          <a:p>
            <a:endParaRPr lang="en-US"/>
          </a:p>
        </p:txBody>
      </p:sp>
      <p:sp>
        <p:nvSpPr>
          <p:cNvPr id="18" name="Line 17"/>
          <p:cNvSpPr>
            <a:spLocks noChangeShapeType="1"/>
          </p:cNvSpPr>
          <p:nvPr/>
        </p:nvSpPr>
        <p:spPr bwMode="auto">
          <a:xfrm>
            <a:off x="3748088" y="3429000"/>
            <a:ext cx="762000" cy="0"/>
          </a:xfrm>
          <a:prstGeom prst="line">
            <a:avLst/>
          </a:prstGeom>
          <a:noFill/>
          <a:ln w="76200">
            <a:solidFill>
              <a:srgbClr val="0000CC"/>
            </a:solidFill>
            <a:round/>
            <a:headEnd/>
            <a:tailEnd type="triangle" w="med" len="med"/>
          </a:ln>
        </p:spPr>
        <p:txBody>
          <a:bodyPr/>
          <a:lstStyle/>
          <a:p>
            <a:endParaRPr lang="en-US"/>
          </a:p>
        </p:txBody>
      </p:sp>
      <p:grpSp>
        <p:nvGrpSpPr>
          <p:cNvPr id="3" name="Group 18"/>
          <p:cNvGrpSpPr>
            <a:grpSpLocks/>
          </p:cNvGrpSpPr>
          <p:nvPr/>
        </p:nvGrpSpPr>
        <p:grpSpPr bwMode="auto">
          <a:xfrm>
            <a:off x="228600" y="4967288"/>
            <a:ext cx="2362200" cy="519112"/>
            <a:chOff x="144" y="3129"/>
            <a:chExt cx="1488" cy="327"/>
          </a:xfrm>
        </p:grpSpPr>
        <p:sp>
          <p:nvSpPr>
            <p:cNvPr id="99347" name="Text Box 19"/>
            <p:cNvSpPr txBox="1">
              <a:spLocks noChangeArrowheads="1"/>
            </p:cNvSpPr>
            <p:nvPr/>
          </p:nvSpPr>
          <p:spPr bwMode="auto">
            <a:xfrm>
              <a:off x="144" y="3129"/>
              <a:ext cx="1488" cy="327"/>
            </a:xfrm>
            <a:prstGeom prst="rect">
              <a:avLst/>
            </a:prstGeom>
            <a:noFill/>
            <a:ln w="9525">
              <a:noFill/>
              <a:miter lim="800000"/>
              <a:headEnd/>
              <a:tailEnd/>
            </a:ln>
          </p:spPr>
          <p:txBody>
            <a:bodyPr>
              <a:spAutoFit/>
            </a:bodyPr>
            <a:lstStyle/>
            <a:p>
              <a:pPr eaLnBrk="0" hangingPunct="0">
                <a:spcBef>
                  <a:spcPct val="50000"/>
                </a:spcBef>
              </a:pPr>
              <a:r>
                <a:rPr lang="en-US" sz="2800">
                  <a:latin typeface="Times New Roman" pitchFamily="18" charset="0"/>
                </a:rPr>
                <a:t>Product 2</a:t>
              </a:r>
            </a:p>
          </p:txBody>
        </p:sp>
        <p:sp>
          <p:nvSpPr>
            <p:cNvPr id="99348" name="Line 20"/>
            <p:cNvSpPr>
              <a:spLocks noChangeShapeType="1"/>
            </p:cNvSpPr>
            <p:nvPr/>
          </p:nvSpPr>
          <p:spPr bwMode="auto">
            <a:xfrm>
              <a:off x="240" y="3456"/>
              <a:ext cx="1344" cy="0"/>
            </a:xfrm>
            <a:prstGeom prst="line">
              <a:avLst/>
            </a:prstGeom>
            <a:noFill/>
            <a:ln w="76200" cmpd="tri">
              <a:solidFill>
                <a:srgbClr val="FF0000"/>
              </a:solidFill>
              <a:round/>
              <a:headEnd/>
              <a:tailEnd type="triangle" w="med" len="med"/>
            </a:ln>
          </p:spPr>
          <p:txBody>
            <a:bodyPr/>
            <a:lstStyle/>
            <a:p>
              <a:endParaRPr lang="en-US"/>
            </a:p>
          </p:txBody>
        </p:sp>
      </p:grpSp>
      <p:sp>
        <p:nvSpPr>
          <p:cNvPr id="22" name="Line 21"/>
          <p:cNvSpPr>
            <a:spLocks noChangeShapeType="1"/>
          </p:cNvSpPr>
          <p:nvPr/>
        </p:nvSpPr>
        <p:spPr bwMode="auto">
          <a:xfrm>
            <a:off x="5729288" y="5486400"/>
            <a:ext cx="747712" cy="0"/>
          </a:xfrm>
          <a:prstGeom prst="line">
            <a:avLst/>
          </a:prstGeom>
          <a:noFill/>
          <a:ln w="76200" cmpd="tri">
            <a:solidFill>
              <a:srgbClr val="FF0000"/>
            </a:solidFill>
            <a:round/>
            <a:headEnd/>
            <a:tailEnd type="triangle" w="med" len="med"/>
          </a:ln>
        </p:spPr>
        <p:txBody>
          <a:bodyPr/>
          <a:lstStyle/>
          <a:p>
            <a:endParaRPr lang="en-US"/>
          </a:p>
        </p:txBody>
      </p:sp>
      <p:sp>
        <p:nvSpPr>
          <p:cNvPr id="23" name="Line 22"/>
          <p:cNvSpPr>
            <a:spLocks noChangeShapeType="1"/>
          </p:cNvSpPr>
          <p:nvPr/>
        </p:nvSpPr>
        <p:spPr bwMode="auto">
          <a:xfrm>
            <a:off x="7710488" y="5486400"/>
            <a:ext cx="1066800" cy="0"/>
          </a:xfrm>
          <a:prstGeom prst="line">
            <a:avLst/>
          </a:prstGeom>
          <a:noFill/>
          <a:ln w="76200" cmpd="tri">
            <a:solidFill>
              <a:srgbClr val="FF0000"/>
            </a:solidFill>
            <a:round/>
            <a:headEnd/>
            <a:tailEnd type="triangle" w="med" len="med"/>
          </a:ln>
        </p:spPr>
        <p:txBody>
          <a:bodyPr/>
          <a:lstStyle/>
          <a:p>
            <a:endParaRPr lang="en-US"/>
          </a:p>
        </p:txBody>
      </p:sp>
      <p:sp>
        <p:nvSpPr>
          <p:cNvPr id="24" name="Line 23"/>
          <p:cNvSpPr>
            <a:spLocks noChangeShapeType="1"/>
          </p:cNvSpPr>
          <p:nvPr/>
        </p:nvSpPr>
        <p:spPr bwMode="auto">
          <a:xfrm>
            <a:off x="3748088" y="5486400"/>
            <a:ext cx="762000" cy="0"/>
          </a:xfrm>
          <a:prstGeom prst="line">
            <a:avLst/>
          </a:prstGeom>
          <a:noFill/>
          <a:ln w="76200" cmpd="tri">
            <a:solidFill>
              <a:srgbClr val="FF0000"/>
            </a:solidFill>
            <a:round/>
            <a:headEnd/>
            <a:tailEnd type="triangle" w="med" len="me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ssolv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dissolv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dissolv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dissolv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dissolve">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dissolve">
                                      <p:cBhvr>
                                        <p:cTn id="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22" grpId="0" animBg="1"/>
      <p:bldP spid="23" grpId="0" animBg="1"/>
      <p:bldP spid="2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19200"/>
            <a:ext cx="8915400" cy="4530725"/>
          </a:xfrm>
        </p:spPr>
        <p:txBody>
          <a:bodyPr/>
          <a:lstStyle/>
          <a:p>
            <a:pPr marL="533400" indent="-533400">
              <a:buFont typeface="Wingdings" pitchFamily="2" charset="2"/>
              <a:buNone/>
              <a:defRPr/>
            </a:pPr>
            <a:r>
              <a:rPr lang="en-US" b="1" dirty="0" smtClean="0"/>
              <a:t>Product layout or line layout: </a:t>
            </a:r>
            <a:r>
              <a:rPr lang="en-US" dirty="0" smtClean="0"/>
              <a:t>Resources are arranged according to the sequence of the operations. Usually requires duplication ( and investment) of a resource pool; dedication of resources. </a:t>
            </a:r>
          </a:p>
          <a:p>
            <a:pPr marL="533400" indent="-533400">
              <a:buFont typeface="Wingdings" pitchFamily="2" charset="2"/>
              <a:buNone/>
              <a:defRPr/>
            </a:pPr>
            <a:r>
              <a:rPr lang="en-US" b="1" dirty="0" smtClean="0"/>
              <a:t>Discrete flow shop: </a:t>
            </a:r>
            <a:r>
              <a:rPr lang="en-US" dirty="0" smtClean="0"/>
              <a:t>assembly line</a:t>
            </a:r>
          </a:p>
          <a:p>
            <a:pPr marL="533400" indent="-533400">
              <a:buFont typeface="Wingdings" pitchFamily="2" charset="2"/>
              <a:buNone/>
              <a:defRPr/>
            </a:pPr>
            <a:r>
              <a:rPr lang="en-US" b="1" dirty="0" smtClean="0"/>
              <a:t>Continuous flow shop: </a:t>
            </a:r>
            <a:r>
              <a:rPr lang="en-US" dirty="0" smtClean="0"/>
              <a:t>beverage, chemical plant, process plant.</a:t>
            </a:r>
          </a:p>
          <a:p>
            <a:pPr marL="914400" lvl="1" indent="-457200">
              <a:defRPr/>
            </a:pPr>
            <a:r>
              <a:rPr lang="en-US" sz="2000" dirty="0" smtClean="0">
                <a:ea typeface="ＭＳ Ｐゴシック" pitchFamily="-65" charset="-128"/>
                <a:cs typeface="MS Reference Sans Serif" pitchFamily="34" charset="0"/>
              </a:rPr>
              <a:t>high standardization, high speed</a:t>
            </a:r>
          </a:p>
          <a:p>
            <a:pPr marL="914400" lvl="1" indent="-457200">
              <a:defRPr/>
            </a:pPr>
            <a:r>
              <a:rPr lang="en-US" sz="2000" dirty="0" smtClean="0">
                <a:ea typeface="ＭＳ Ｐゴシック" pitchFamily="-65" charset="-128"/>
                <a:cs typeface="MS Reference Sans Serif" pitchFamily="34" charset="0"/>
              </a:rPr>
              <a:t>low material handling</a:t>
            </a:r>
          </a:p>
          <a:p>
            <a:pPr marL="914400" lvl="1" indent="-457200">
              <a:defRPr/>
            </a:pPr>
            <a:r>
              <a:rPr lang="en-US" sz="2000" dirty="0" smtClean="0">
                <a:ea typeface="ＭＳ Ｐゴシック" pitchFamily="-65" charset="-128"/>
                <a:cs typeface="MS Reference Sans Serif" pitchFamily="34" charset="0"/>
              </a:rPr>
              <a:t>short flow time</a:t>
            </a:r>
          </a:p>
          <a:p>
            <a:pPr marL="914400" lvl="1" indent="-457200">
              <a:defRPr/>
            </a:pPr>
            <a:r>
              <a:rPr lang="en-US" sz="2000" dirty="0" smtClean="0">
                <a:ea typeface="ＭＳ Ｐゴシック" pitchFamily="-65" charset="-128"/>
                <a:cs typeface="MS Reference Sans Serif" pitchFamily="34" charset="0"/>
              </a:rPr>
              <a:t>low unit-processing costs </a:t>
            </a:r>
          </a:p>
          <a:p>
            <a:pPr marL="914400" lvl="1" indent="-457200">
              <a:defRPr/>
            </a:pPr>
            <a:r>
              <a:rPr lang="en-US" sz="2000" dirty="0" smtClean="0">
                <a:ea typeface="ＭＳ Ｐゴシック" pitchFamily="-65" charset="-128"/>
                <a:cs typeface="MS Reference Sans Serif" pitchFamily="34" charset="0"/>
              </a:rPr>
              <a:t>high investment cost; needs mass production. </a:t>
            </a:r>
          </a:p>
          <a:p>
            <a:pPr marL="914400" lvl="1" indent="-457200">
              <a:defRPr/>
            </a:pPr>
            <a:r>
              <a:rPr lang="en-US" sz="2000" dirty="0" smtClean="0">
                <a:ea typeface="ＭＳ Ｐゴシック" pitchFamily="-65" charset="-128"/>
                <a:cs typeface="MS Reference Sans Serif" pitchFamily="34" charset="0"/>
              </a:rPr>
              <a:t>special purpose equipment, and low skilled labor prevent flexibility</a:t>
            </a:r>
          </a:p>
          <a:p>
            <a:pPr>
              <a:defRPr/>
            </a:pPr>
            <a:endParaRPr lang="en-US" dirty="0"/>
          </a:p>
        </p:txBody>
      </p:sp>
      <p:sp>
        <p:nvSpPr>
          <p:cNvPr id="100354" name="Title 2"/>
          <p:cNvSpPr>
            <a:spLocks noGrp="1"/>
          </p:cNvSpPr>
          <p:nvPr>
            <p:ph type="title"/>
          </p:nvPr>
        </p:nvSpPr>
        <p:spPr>
          <a:xfrm>
            <a:off x="1" y="0"/>
            <a:ext cx="9144000" cy="1016000"/>
          </a:xfrm>
        </p:spPr>
        <p:txBody>
          <a:bodyPr/>
          <a:lstStyle/>
          <a:p>
            <a:pPr algn="ctr"/>
            <a:r>
              <a:rPr lang="en-US" dirty="0" smtClean="0">
                <a:ea typeface="ＭＳ Ｐゴシック"/>
              </a:rPr>
              <a:t>Flow Shop</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287337" y="0"/>
            <a:ext cx="8856663" cy="1143000"/>
          </a:xfrm>
        </p:spPr>
        <p:txBody>
          <a:bodyPr lIns="92075" tIns="46038" rIns="92075" bIns="46038" anchor="b"/>
          <a:lstStyle/>
          <a:p>
            <a:pPr algn="ctr"/>
            <a:r>
              <a:rPr lang="en-US" dirty="0" smtClean="0">
                <a:ea typeface="ＭＳ Ｐゴシック"/>
              </a:rPr>
              <a:t>Characteristics of Processes:</a:t>
            </a:r>
            <a:br>
              <a:rPr lang="en-US" dirty="0" smtClean="0">
                <a:ea typeface="ＭＳ Ｐゴシック"/>
              </a:rPr>
            </a:br>
            <a:r>
              <a:rPr lang="en-US" dirty="0" smtClean="0">
                <a:ea typeface="ＭＳ Ｐゴシック"/>
              </a:rPr>
              <a:t>Job Shop vs. Batch vs. Flow Shop</a:t>
            </a:r>
          </a:p>
        </p:txBody>
      </p:sp>
      <p:graphicFrame>
        <p:nvGraphicFramePr>
          <p:cNvPr id="2050" name="Object 3"/>
          <p:cNvGraphicFramePr>
            <a:graphicFrameLocks/>
          </p:cNvGraphicFramePr>
          <p:nvPr>
            <p:ph type="tbl" idx="1"/>
          </p:nvPr>
        </p:nvGraphicFramePr>
        <p:xfrm>
          <a:off x="468313" y="1449388"/>
          <a:ext cx="8221662" cy="2898775"/>
        </p:xfrm>
        <a:graphic>
          <a:graphicData uri="http://schemas.openxmlformats.org/presentationml/2006/ole">
            <p:oleObj spid="_x0000_s158722" name="Document" r:id="rId4" imgW="8334360" imgH="2920680" progId="Word.Document.8">
              <p:embed/>
            </p:oleObj>
          </a:graphicData>
        </a:graphic>
      </p:graphicFrame>
      <p:sp>
        <p:nvSpPr>
          <p:cNvPr id="2052" name="Text Box 5"/>
          <p:cNvSpPr txBox="1">
            <a:spLocks noChangeArrowheads="1"/>
          </p:cNvSpPr>
          <p:nvPr/>
        </p:nvSpPr>
        <p:spPr bwMode="auto">
          <a:xfrm>
            <a:off x="358775" y="4329113"/>
            <a:ext cx="8532813" cy="946150"/>
          </a:xfrm>
          <a:prstGeom prst="rect">
            <a:avLst/>
          </a:prstGeom>
          <a:noFill/>
          <a:ln w="9525">
            <a:noFill/>
            <a:miter lim="800000"/>
            <a:headEnd/>
            <a:tailEnd/>
          </a:ln>
        </p:spPr>
        <p:txBody>
          <a:bodyPr>
            <a:spAutoFit/>
          </a:bodyPr>
          <a:lstStyle/>
          <a:p>
            <a:pPr eaLnBrk="0" hangingPunct="0"/>
            <a:r>
              <a:rPr lang="en-US" sz="2800">
                <a:solidFill>
                  <a:srgbClr val="000000"/>
                </a:solidFill>
                <a:latin typeface="Times New Roman" pitchFamily="18" charset="0"/>
              </a:rPr>
              <a:t>Most processes fall somewhere on the continuum between Job Shop and Flow Shop</a:t>
            </a:r>
            <a:endParaRPr lang="en-US" sz="2800">
              <a:latin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Content Placeholder 1"/>
          <p:cNvSpPr>
            <a:spLocks noGrp="1"/>
          </p:cNvSpPr>
          <p:nvPr>
            <p:ph idx="1"/>
          </p:nvPr>
        </p:nvSpPr>
        <p:spPr>
          <a:xfrm>
            <a:off x="228600" y="1412875"/>
            <a:ext cx="8915400" cy="5064125"/>
          </a:xfrm>
        </p:spPr>
        <p:txBody>
          <a:bodyPr/>
          <a:lstStyle/>
          <a:p>
            <a:r>
              <a:rPr lang="en-US" b="1" dirty="0" smtClean="0">
                <a:ea typeface="ＭＳ Ｐゴシック"/>
              </a:rPr>
              <a:t>Principle 1</a:t>
            </a:r>
            <a:r>
              <a:rPr lang="en-US" dirty="0" smtClean="0">
                <a:ea typeface="ＭＳ Ｐゴシック"/>
              </a:rPr>
              <a:t> (Value Maximization) The goal of strategy is to maximize the long run NPV of the organization.</a:t>
            </a:r>
          </a:p>
          <a:p>
            <a:r>
              <a:rPr lang="en-US" b="1" dirty="0" smtClean="0">
                <a:ea typeface="ＭＳ Ｐゴシック"/>
              </a:rPr>
              <a:t>Competitive strategy (Business Unit Strategy)</a:t>
            </a:r>
            <a:r>
              <a:rPr lang="en-US" dirty="0" smtClean="0">
                <a:ea typeface="ＭＳ Ｐゴシック"/>
              </a:rPr>
              <a:t>. Relates a company to its environment. Strengths and weakness of the company (the system) to be related to opportunities and threatens in the environment</a:t>
            </a:r>
          </a:p>
          <a:p>
            <a:r>
              <a:rPr lang="en-US" dirty="0" smtClean="0">
                <a:ea typeface="ＭＳ Ｐゴシック"/>
              </a:rPr>
              <a:t>Chooses an attractive competitive position </a:t>
            </a:r>
            <a:r>
              <a:rPr lang="en-US" dirty="0" smtClean="0">
                <a:ea typeface="ＭＳ Ｐゴシック"/>
                <a:sym typeface="Wingdings" pitchFamily="2" charset="2"/>
              </a:rPr>
              <a:t></a:t>
            </a:r>
            <a:r>
              <a:rPr lang="en-US" dirty="0" smtClean="0">
                <a:ea typeface="ＭＳ Ｐゴシック"/>
              </a:rPr>
              <a:t> by offering a high customer value proposition. </a:t>
            </a:r>
            <a:endParaRPr lang="en-US" sz="2600" dirty="0" smtClean="0">
              <a:ea typeface="ＭＳ Ｐゴシック"/>
            </a:endParaRPr>
          </a:p>
          <a:p>
            <a:endParaRPr lang="en-US" dirty="0" smtClean="0">
              <a:ea typeface="ＭＳ Ｐゴシック"/>
            </a:endParaRPr>
          </a:p>
        </p:txBody>
      </p:sp>
      <p:sp>
        <p:nvSpPr>
          <p:cNvPr id="22530" name="Title 2"/>
          <p:cNvSpPr>
            <a:spLocks noGrp="1"/>
          </p:cNvSpPr>
          <p:nvPr>
            <p:ph type="title"/>
          </p:nvPr>
        </p:nvSpPr>
        <p:spPr>
          <a:xfrm>
            <a:off x="1" y="0"/>
            <a:ext cx="9144000" cy="1016000"/>
          </a:xfrm>
        </p:spPr>
        <p:txBody>
          <a:bodyPr/>
          <a:lstStyle/>
          <a:p>
            <a:pPr algn="ctr"/>
            <a:r>
              <a:rPr lang="en-US" dirty="0" smtClean="0">
                <a:ea typeface="ＭＳ Ｐゴシック"/>
              </a:rPr>
              <a:t>Competitive Strategy</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Content Placeholder 1"/>
          <p:cNvSpPr>
            <a:spLocks noGrp="1"/>
          </p:cNvSpPr>
          <p:nvPr>
            <p:ph idx="1"/>
          </p:nvPr>
        </p:nvSpPr>
        <p:spPr>
          <a:xfrm>
            <a:off x="228600" y="1295400"/>
            <a:ext cx="8915400" cy="5105400"/>
          </a:xfrm>
        </p:spPr>
        <p:txBody>
          <a:bodyPr/>
          <a:lstStyle/>
          <a:p>
            <a:pPr>
              <a:buFont typeface="Wingdings" pitchFamily="2" charset="2"/>
              <a:buNone/>
            </a:pPr>
            <a:r>
              <a:rPr lang="en-US" dirty="0" smtClean="0">
                <a:ea typeface="ＭＳ Ｐゴシック"/>
              </a:rPr>
              <a:t>3. How do we </a:t>
            </a:r>
            <a:r>
              <a:rPr lang="en-US" b="1" dirty="0" smtClean="0">
                <a:ea typeface="ＭＳ Ｐゴシック"/>
              </a:rPr>
              <a:t>match demand to available supply</a:t>
            </a:r>
            <a:r>
              <a:rPr lang="en-US" dirty="0" smtClean="0">
                <a:ea typeface="ＭＳ Ｐゴシック"/>
              </a:rPr>
              <a:t>? The demand management includes demand planning and forecasting as well as tactical capacity allocation and order management; airlines, hotels, and car rental. </a:t>
            </a:r>
          </a:p>
          <a:p>
            <a:pPr>
              <a:buFont typeface="Wingdings" pitchFamily="2" charset="2"/>
              <a:buNone/>
            </a:pPr>
            <a:r>
              <a:rPr lang="en-US" dirty="0" smtClean="0">
                <a:ea typeface="ＭＳ Ｐゴシック"/>
              </a:rPr>
              <a:t>4. How and when do we improve and innovate in products and processes? R&amp;D, continuous improvement, and learning throughout the organization. </a:t>
            </a:r>
          </a:p>
          <a:p>
            <a:pPr>
              <a:buFont typeface="Wingdings" pitchFamily="2" charset="2"/>
              <a:buNone/>
            </a:pPr>
            <a:endParaRPr lang="en-US" dirty="0" smtClean="0">
              <a:ea typeface="ＭＳ Ｐゴシック"/>
            </a:endParaRPr>
          </a:p>
          <a:p>
            <a:pPr>
              <a:buFont typeface="Wingdings" pitchFamily="2" charset="2"/>
              <a:buNone/>
            </a:pPr>
            <a:endParaRPr lang="en-US" dirty="0" smtClean="0">
              <a:ea typeface="ＭＳ Ｐゴシック"/>
            </a:endParaRPr>
          </a:p>
        </p:txBody>
      </p:sp>
      <p:sp>
        <p:nvSpPr>
          <p:cNvPr id="44034" name="Title 2"/>
          <p:cNvSpPr>
            <a:spLocks noGrp="1"/>
          </p:cNvSpPr>
          <p:nvPr>
            <p:ph type="title"/>
          </p:nvPr>
        </p:nvSpPr>
        <p:spPr>
          <a:xfrm>
            <a:off x="1" y="0"/>
            <a:ext cx="9144000" cy="1016000"/>
          </a:xfrm>
        </p:spPr>
        <p:txBody>
          <a:bodyPr/>
          <a:lstStyle/>
          <a:p>
            <a:pPr algn="ctr"/>
            <a:r>
              <a:rPr lang="en-US" dirty="0" smtClean="0">
                <a:ea typeface="ＭＳ Ｐゴシック"/>
              </a:rPr>
              <a:t>Operations Strategy: Process View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Content Placeholder 1"/>
          <p:cNvSpPr>
            <a:spLocks noGrp="1"/>
          </p:cNvSpPr>
          <p:nvPr>
            <p:ph idx="1"/>
          </p:nvPr>
        </p:nvSpPr>
        <p:spPr>
          <a:xfrm>
            <a:off x="228600" y="1412875"/>
            <a:ext cx="8915400" cy="4987925"/>
          </a:xfrm>
        </p:spPr>
        <p:txBody>
          <a:bodyPr/>
          <a:lstStyle/>
          <a:p>
            <a:r>
              <a:rPr lang="en-US" dirty="0" smtClean="0">
                <a:ea typeface="ＭＳ Ｐゴシック"/>
              </a:rPr>
              <a:t>Values are a third factor that affect what an operation (or an organization) can and cannot do. </a:t>
            </a:r>
          </a:p>
          <a:p>
            <a:r>
              <a:rPr lang="en-US" dirty="0" smtClean="0">
                <a:ea typeface="ＭＳ Ｐゴシック"/>
              </a:rPr>
              <a:t>Values are the standards by which employees set priorities at every level. Some priorities are programmed into a process but many are not. Ex. whether  an order or customer is attractive, whether a suggestion to improve a product or process is attractive, whether an investment is worth making.</a:t>
            </a:r>
          </a:p>
          <a:p>
            <a:r>
              <a:rPr lang="en-US" dirty="0" smtClean="0">
                <a:ea typeface="ＭＳ Ｐゴシック"/>
              </a:rPr>
              <a:t>As organizations become more complex, consistent values  are powerful mechanisms for employees to make independent but consistent decisions. </a:t>
            </a:r>
          </a:p>
          <a:p>
            <a:r>
              <a:rPr lang="en-US" dirty="0" smtClean="0">
                <a:ea typeface="ＭＳ Ｐゴシック"/>
              </a:rPr>
              <a:t>Values constitute the organization’s culture</a:t>
            </a:r>
          </a:p>
          <a:p>
            <a:pPr>
              <a:buNone/>
            </a:pPr>
            <a:endParaRPr lang="en-US" dirty="0" smtClean="0">
              <a:ea typeface="ＭＳ Ｐゴシック"/>
            </a:endParaRPr>
          </a:p>
          <a:p>
            <a:endParaRPr lang="en-US" dirty="0" smtClean="0">
              <a:ea typeface="ＭＳ Ｐゴシック"/>
            </a:endParaRPr>
          </a:p>
          <a:p>
            <a:pPr>
              <a:buFont typeface="Wingdings" pitchFamily="2" charset="2"/>
              <a:buNone/>
            </a:pPr>
            <a:endParaRPr lang="en-US" dirty="0" smtClean="0">
              <a:ea typeface="ＭＳ Ｐゴシック"/>
            </a:endParaRPr>
          </a:p>
        </p:txBody>
      </p:sp>
      <p:sp>
        <p:nvSpPr>
          <p:cNvPr id="45058" name="Title 2"/>
          <p:cNvSpPr>
            <a:spLocks noGrp="1"/>
          </p:cNvSpPr>
          <p:nvPr>
            <p:ph type="title"/>
          </p:nvPr>
        </p:nvSpPr>
        <p:spPr>
          <a:xfrm>
            <a:off x="1" y="0"/>
            <a:ext cx="9144000" cy="1016000"/>
          </a:xfrm>
        </p:spPr>
        <p:txBody>
          <a:bodyPr/>
          <a:lstStyle/>
          <a:p>
            <a:pPr algn="ctr"/>
            <a:r>
              <a:rPr lang="en-US" dirty="0" smtClean="0">
                <a:ea typeface="ＭＳ Ｐゴシック"/>
              </a:rPr>
              <a:t>The Competency View of Operations</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Content Placeholder 1"/>
          <p:cNvSpPr>
            <a:spLocks noGrp="1"/>
          </p:cNvSpPr>
          <p:nvPr>
            <p:ph idx="1"/>
          </p:nvPr>
        </p:nvSpPr>
        <p:spPr/>
        <p:txBody>
          <a:bodyPr/>
          <a:lstStyle/>
          <a:p>
            <a:r>
              <a:rPr lang="en-US" b="1" dirty="0" smtClean="0">
                <a:ea typeface="ＭＳ Ｐゴシック"/>
              </a:rPr>
              <a:t>The competency view characterizes the abilities of the organization's resources, processes, and values.</a:t>
            </a:r>
          </a:p>
          <a:p>
            <a:r>
              <a:rPr lang="en-US" dirty="0" smtClean="0">
                <a:ea typeface="ＭＳ Ｐゴシック"/>
              </a:rPr>
              <a:t>Competencies determine the set of outputs that the operation will be particularly good at providing. </a:t>
            </a:r>
          </a:p>
          <a:p>
            <a:pPr lvl="1"/>
            <a:r>
              <a:rPr lang="en-US" dirty="0" smtClean="0">
                <a:ea typeface="ＭＳ Ｐゴシック"/>
              </a:rPr>
              <a:t>A premier management consulting company is good at providing high quality customized advice. </a:t>
            </a:r>
          </a:p>
          <a:p>
            <a:pPr lvl="1"/>
            <a:r>
              <a:rPr lang="en-US" dirty="0" smtClean="0">
                <a:ea typeface="ＭＳ Ｐゴシック"/>
              </a:rPr>
              <a:t>An efficient operation such as Mc­Donald's is good at delivering inexpensive food quickly, but from a standard and limited menu with a well-defined quality level. </a:t>
            </a:r>
          </a:p>
          <a:p>
            <a:pPr lvl="1"/>
            <a:r>
              <a:rPr lang="en-US" dirty="0" smtClean="0">
                <a:ea typeface="ＭＳ Ｐゴシック"/>
              </a:rPr>
              <a:t>Zara is good at quickly delivering a large selection of new designs at a reasonable cost.</a:t>
            </a:r>
          </a:p>
        </p:txBody>
      </p:sp>
      <p:sp>
        <p:nvSpPr>
          <p:cNvPr id="47106" name="Title 2"/>
          <p:cNvSpPr>
            <a:spLocks noGrp="1"/>
          </p:cNvSpPr>
          <p:nvPr>
            <p:ph type="title"/>
          </p:nvPr>
        </p:nvSpPr>
        <p:spPr>
          <a:xfrm>
            <a:off x="1" y="0"/>
            <a:ext cx="9144000" cy="1016000"/>
          </a:xfrm>
        </p:spPr>
        <p:txBody>
          <a:bodyPr/>
          <a:lstStyle/>
          <a:p>
            <a:pPr algn="ctr"/>
            <a:r>
              <a:rPr lang="en-US" dirty="0" smtClean="0">
                <a:ea typeface="ＭＳ Ｐゴシック"/>
              </a:rPr>
              <a:t>The Competency View of Operations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Content Placeholder 1"/>
          <p:cNvSpPr>
            <a:spLocks noGrp="1"/>
          </p:cNvSpPr>
          <p:nvPr>
            <p:ph idx="1"/>
          </p:nvPr>
        </p:nvSpPr>
        <p:spPr/>
        <p:txBody>
          <a:bodyPr/>
          <a:lstStyle/>
          <a:p>
            <a:pPr>
              <a:buFont typeface="Wingdings" pitchFamily="2" charset="2"/>
              <a:buNone/>
            </a:pPr>
            <a:r>
              <a:rPr lang="en-US" sz="2000" dirty="0" smtClean="0">
                <a:ea typeface="ＭＳ Ｐゴシック"/>
              </a:rPr>
              <a:t>1. Cost, including input costs and resource costs. Is important in low margin markets. </a:t>
            </a:r>
          </a:p>
          <a:p>
            <a:pPr>
              <a:buFont typeface="Wingdings" pitchFamily="2" charset="2"/>
              <a:buNone/>
            </a:pPr>
            <a:r>
              <a:rPr lang="en-US" sz="2000" dirty="0" smtClean="0">
                <a:ea typeface="ＭＳ Ｐゴシック"/>
              </a:rPr>
              <a:t>2. Response or lead time. The time needed to transform inputs into outputs? Responsiveness is important due to changes in customer preferences and technologies. </a:t>
            </a:r>
          </a:p>
          <a:p>
            <a:pPr>
              <a:buFont typeface="Wingdings" pitchFamily="2" charset="2"/>
              <a:buNone/>
            </a:pPr>
            <a:r>
              <a:rPr lang="en-US" sz="2000" dirty="0" smtClean="0">
                <a:ea typeface="ＭＳ Ｐゴシック"/>
              </a:rPr>
              <a:t>3. Quality. Quality refers to the degree of excellence of the process, product, or service. It has design-related dimensions such as performance and features, as well as process-related dimensions such as durability and reliability. Is a key differentiator in luxury and high precision businesses.</a:t>
            </a:r>
          </a:p>
          <a:p>
            <a:pPr>
              <a:buFont typeface="Wingdings" pitchFamily="2" charset="2"/>
              <a:buNone/>
            </a:pPr>
            <a:r>
              <a:rPr lang="en-US" sz="2000" dirty="0" smtClean="0">
                <a:ea typeface="ＭＳ Ｐゴシック"/>
              </a:rPr>
              <a:t>4. Flexibility, to change inputs, activities, volumes, or outputs. Similar to quality, flexibility has several dimensions such as scope flexibility (the selection or range of products and services offered, including the level of customization), volume flexibility, and robustness.</a:t>
            </a:r>
          </a:p>
          <a:p>
            <a:endParaRPr lang="en-US" dirty="0" smtClean="0">
              <a:ea typeface="ＭＳ Ｐゴシック"/>
            </a:endParaRPr>
          </a:p>
        </p:txBody>
      </p:sp>
      <p:sp>
        <p:nvSpPr>
          <p:cNvPr id="49154" name="Title 2"/>
          <p:cNvSpPr>
            <a:spLocks noGrp="1"/>
          </p:cNvSpPr>
          <p:nvPr>
            <p:ph type="title"/>
          </p:nvPr>
        </p:nvSpPr>
        <p:spPr>
          <a:xfrm>
            <a:off x="1" y="0"/>
            <a:ext cx="9144000" cy="1016000"/>
          </a:xfrm>
        </p:spPr>
        <p:txBody>
          <a:bodyPr/>
          <a:lstStyle/>
          <a:p>
            <a:pPr algn="ctr"/>
            <a:r>
              <a:rPr lang="en-US" dirty="0" smtClean="0">
                <a:ea typeface="ＭＳ Ｐゴシック"/>
              </a:rPr>
              <a:t>Operations Strategy: Competency View</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Content Placeholder 1"/>
          <p:cNvSpPr>
            <a:spLocks noGrp="1"/>
          </p:cNvSpPr>
          <p:nvPr>
            <p:ph idx="1"/>
          </p:nvPr>
        </p:nvSpPr>
        <p:spPr/>
        <p:txBody>
          <a:bodyPr/>
          <a:lstStyle/>
          <a:p>
            <a:r>
              <a:rPr lang="en-US" dirty="0" smtClean="0">
                <a:ea typeface="ＭＳ Ｐゴシック"/>
              </a:rPr>
              <a:t>Foundations of competencies change over time; they start in resources, gradually migrate to processes, and eventually reside in values. </a:t>
            </a:r>
          </a:p>
          <a:p>
            <a:pPr lvl="1"/>
            <a:r>
              <a:rPr lang="en-US" sz="2000" dirty="0" smtClean="0">
                <a:ea typeface="ＭＳ Ｐゴシック"/>
              </a:rPr>
              <a:t>Most of what gets done in start-up companies is attributable to inputs and resources. Losing a person can be detrimental. </a:t>
            </a:r>
          </a:p>
          <a:p>
            <a:pPr lvl="1"/>
            <a:r>
              <a:rPr lang="en-US" sz="2000" dirty="0" smtClean="0">
                <a:ea typeface="ＭＳ Ｐゴシック"/>
              </a:rPr>
              <a:t>As activities become more recurrent, processes are defined. </a:t>
            </a:r>
          </a:p>
          <a:p>
            <a:pPr lvl="1"/>
            <a:r>
              <a:rPr lang="en-US" sz="2000" dirty="0" smtClean="0">
                <a:ea typeface="ＭＳ Ｐゴシック"/>
              </a:rPr>
              <a:t>As it becomes clear which business needs should be given highest priority, values emerge. </a:t>
            </a:r>
          </a:p>
          <a:p>
            <a:r>
              <a:rPr lang="en-US" dirty="0" smtClean="0">
                <a:ea typeface="ＭＳ Ｐゴシック"/>
              </a:rPr>
              <a:t>With hundreds of new recruits and departures per year, top management consulting companies remain successful because their processes and values are so strong that project staffing changes have little impact. </a:t>
            </a:r>
          </a:p>
        </p:txBody>
      </p:sp>
      <p:sp>
        <p:nvSpPr>
          <p:cNvPr id="48130" name="Title 2"/>
          <p:cNvSpPr>
            <a:spLocks noGrp="1"/>
          </p:cNvSpPr>
          <p:nvPr>
            <p:ph type="title"/>
          </p:nvPr>
        </p:nvSpPr>
        <p:spPr>
          <a:xfrm>
            <a:off x="1" y="0"/>
            <a:ext cx="9144000" cy="1016000"/>
          </a:xfrm>
        </p:spPr>
        <p:txBody>
          <a:bodyPr/>
          <a:lstStyle/>
          <a:p>
            <a:pPr algn="ctr"/>
            <a:r>
              <a:rPr lang="en-US" dirty="0" smtClean="0">
                <a:ea typeface="ＭＳ Ｐゴシック"/>
              </a:rPr>
              <a:t>The Competency View of Operations</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Content Placeholder 1"/>
          <p:cNvSpPr>
            <a:spLocks noGrp="1"/>
          </p:cNvSpPr>
          <p:nvPr>
            <p:ph idx="1"/>
          </p:nvPr>
        </p:nvSpPr>
        <p:spPr>
          <a:xfrm>
            <a:off x="228600" y="1412875"/>
            <a:ext cx="8915400" cy="4987925"/>
          </a:xfrm>
        </p:spPr>
        <p:txBody>
          <a:bodyPr/>
          <a:lstStyle/>
          <a:p>
            <a:r>
              <a:rPr lang="en-US" dirty="0" smtClean="0">
                <a:ea typeface="ＭＳ Ｐゴシック"/>
              </a:rPr>
              <a:t>Operations strategy could emerge from a giant optimization model identifying the resources, processes, and competencies to maximize NPV. Not possible. </a:t>
            </a:r>
          </a:p>
          <a:p>
            <a:r>
              <a:rPr lang="en-US" b="1" dirty="0" smtClean="0">
                <a:ea typeface="ＭＳ Ｐゴシック"/>
              </a:rPr>
              <a:t>Principle 2</a:t>
            </a:r>
            <a:r>
              <a:rPr lang="en-US" dirty="0" smtClean="0">
                <a:ea typeface="ＭＳ Ｐゴシック"/>
              </a:rPr>
              <a:t> (Alignment) Operations strategy is  a plan for developing resources and configuring processes such that the resulting competencies to align with competitive strategy –customer value proposition - to maximize NPV</a:t>
            </a:r>
          </a:p>
        </p:txBody>
      </p:sp>
      <p:sp>
        <p:nvSpPr>
          <p:cNvPr id="54274" name="Title 2"/>
          <p:cNvSpPr>
            <a:spLocks noGrp="1"/>
          </p:cNvSpPr>
          <p:nvPr>
            <p:ph type="title"/>
          </p:nvPr>
        </p:nvSpPr>
        <p:spPr>
          <a:xfrm>
            <a:off x="1" y="0"/>
            <a:ext cx="9144000" cy="1016000"/>
          </a:xfrm>
        </p:spPr>
        <p:txBody>
          <a:bodyPr/>
          <a:lstStyle/>
          <a:p>
            <a:pPr algn="ctr"/>
            <a:r>
              <a:rPr lang="en-US" b="1" dirty="0" smtClean="0">
                <a:ea typeface="ＭＳ Ｐゴシック"/>
              </a:rPr>
              <a:t>A </a:t>
            </a:r>
            <a:r>
              <a:rPr lang="en-US" dirty="0" smtClean="0">
                <a:ea typeface="ＭＳ Ｐゴシック"/>
              </a:rPr>
              <a:t>Framework For Operations Strategy</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0" y="-76200"/>
            <a:ext cx="9144000" cy="1219200"/>
          </a:xfrm>
        </p:spPr>
        <p:txBody>
          <a:bodyPr/>
          <a:lstStyle/>
          <a:p>
            <a:pPr algn="ctr"/>
            <a:r>
              <a:rPr lang="en-US" dirty="0" smtClean="0">
                <a:ea typeface="ＭＳ Ｐゴシック"/>
              </a:rPr>
              <a:t>A Framework for Operations Strategy</a:t>
            </a:r>
          </a:p>
        </p:txBody>
      </p:sp>
      <p:cxnSp>
        <p:nvCxnSpPr>
          <p:cNvPr id="52226" name="AutoShape 36"/>
          <p:cNvCxnSpPr>
            <a:cxnSpLocks noChangeShapeType="1"/>
            <a:stCxn id="52235" idx="2"/>
          </p:cNvCxnSpPr>
          <p:nvPr/>
        </p:nvCxnSpPr>
        <p:spPr bwMode="auto">
          <a:xfrm flipH="1">
            <a:off x="674688" y="4992687"/>
            <a:ext cx="1692275" cy="315913"/>
          </a:xfrm>
          <a:prstGeom prst="straightConnector1">
            <a:avLst/>
          </a:prstGeom>
          <a:noFill/>
          <a:ln w="12700">
            <a:solidFill>
              <a:schemeClr val="bg1"/>
            </a:solidFill>
            <a:round/>
            <a:headEnd type="none" w="sm" len="sm"/>
            <a:tailEnd type="none" w="sm" len="sm"/>
          </a:ln>
        </p:spPr>
      </p:cxnSp>
      <p:cxnSp>
        <p:nvCxnSpPr>
          <p:cNvPr id="52227" name="AutoShape 37"/>
          <p:cNvCxnSpPr>
            <a:cxnSpLocks noChangeShapeType="1"/>
            <a:stCxn id="52235" idx="2"/>
          </p:cNvCxnSpPr>
          <p:nvPr/>
        </p:nvCxnSpPr>
        <p:spPr bwMode="auto">
          <a:xfrm flipH="1">
            <a:off x="1787525" y="4992687"/>
            <a:ext cx="579438" cy="315913"/>
          </a:xfrm>
          <a:prstGeom prst="straightConnector1">
            <a:avLst/>
          </a:prstGeom>
          <a:noFill/>
          <a:ln w="12700">
            <a:solidFill>
              <a:schemeClr val="bg1"/>
            </a:solidFill>
            <a:round/>
            <a:headEnd type="none" w="sm" len="sm"/>
            <a:tailEnd type="none" w="sm" len="sm"/>
          </a:ln>
        </p:spPr>
      </p:cxnSp>
      <p:cxnSp>
        <p:nvCxnSpPr>
          <p:cNvPr id="52228" name="AutoShape 38"/>
          <p:cNvCxnSpPr>
            <a:cxnSpLocks noChangeShapeType="1"/>
            <a:stCxn id="52236" idx="2"/>
          </p:cNvCxnSpPr>
          <p:nvPr/>
        </p:nvCxnSpPr>
        <p:spPr bwMode="auto">
          <a:xfrm flipH="1">
            <a:off x="6243638" y="4994275"/>
            <a:ext cx="514350" cy="314325"/>
          </a:xfrm>
          <a:prstGeom prst="straightConnector1">
            <a:avLst/>
          </a:prstGeom>
          <a:noFill/>
          <a:ln w="12700">
            <a:solidFill>
              <a:schemeClr val="bg1"/>
            </a:solidFill>
            <a:round/>
            <a:headEnd type="none" w="sm" len="sm"/>
            <a:tailEnd type="none" w="sm" len="sm"/>
          </a:ln>
        </p:spPr>
      </p:cxnSp>
      <p:cxnSp>
        <p:nvCxnSpPr>
          <p:cNvPr id="52229" name="AutoShape 39"/>
          <p:cNvCxnSpPr>
            <a:cxnSpLocks noChangeShapeType="1"/>
            <a:stCxn id="52236" idx="2"/>
          </p:cNvCxnSpPr>
          <p:nvPr/>
        </p:nvCxnSpPr>
        <p:spPr bwMode="auto">
          <a:xfrm flipH="1">
            <a:off x="5129213" y="4994275"/>
            <a:ext cx="1628775" cy="314325"/>
          </a:xfrm>
          <a:prstGeom prst="straightConnector1">
            <a:avLst/>
          </a:prstGeom>
          <a:noFill/>
          <a:ln w="12700">
            <a:solidFill>
              <a:schemeClr val="bg1"/>
            </a:solidFill>
            <a:round/>
            <a:headEnd type="none" w="sm" len="sm"/>
            <a:tailEnd type="none" w="sm" len="sm"/>
          </a:ln>
        </p:spPr>
      </p:cxnSp>
      <p:cxnSp>
        <p:nvCxnSpPr>
          <p:cNvPr id="52230" name="AutoShape 40"/>
          <p:cNvCxnSpPr>
            <a:cxnSpLocks noChangeShapeType="1"/>
            <a:stCxn id="52236" idx="2"/>
          </p:cNvCxnSpPr>
          <p:nvPr/>
        </p:nvCxnSpPr>
        <p:spPr bwMode="auto">
          <a:xfrm>
            <a:off x="6757988" y="4994275"/>
            <a:ext cx="1714500" cy="314325"/>
          </a:xfrm>
          <a:prstGeom prst="straightConnector1">
            <a:avLst/>
          </a:prstGeom>
          <a:noFill/>
          <a:ln w="12700">
            <a:solidFill>
              <a:schemeClr val="bg1"/>
            </a:solidFill>
            <a:round/>
            <a:headEnd type="none" w="sm" len="sm"/>
            <a:tailEnd type="none" w="sm" len="sm"/>
          </a:ln>
        </p:spPr>
      </p:cxnSp>
      <p:cxnSp>
        <p:nvCxnSpPr>
          <p:cNvPr id="52231" name="AutoShape 41"/>
          <p:cNvCxnSpPr>
            <a:cxnSpLocks noChangeShapeType="1"/>
            <a:stCxn id="52236" idx="2"/>
          </p:cNvCxnSpPr>
          <p:nvPr/>
        </p:nvCxnSpPr>
        <p:spPr bwMode="auto">
          <a:xfrm>
            <a:off x="6757988" y="4994275"/>
            <a:ext cx="600075" cy="314325"/>
          </a:xfrm>
          <a:prstGeom prst="straightConnector1">
            <a:avLst/>
          </a:prstGeom>
          <a:noFill/>
          <a:ln w="12700">
            <a:solidFill>
              <a:schemeClr val="bg1"/>
            </a:solidFill>
            <a:round/>
            <a:headEnd type="none" w="sm" len="sm"/>
            <a:tailEnd type="none" w="sm" len="sm"/>
          </a:ln>
        </p:spPr>
      </p:cxnSp>
      <p:cxnSp>
        <p:nvCxnSpPr>
          <p:cNvPr id="52232" name="AutoShape 42"/>
          <p:cNvCxnSpPr>
            <a:cxnSpLocks noChangeShapeType="1"/>
            <a:endCxn id="52235" idx="2"/>
          </p:cNvCxnSpPr>
          <p:nvPr/>
        </p:nvCxnSpPr>
        <p:spPr bwMode="auto">
          <a:xfrm flipH="1" flipV="1">
            <a:off x="2366963" y="4992687"/>
            <a:ext cx="1649412" cy="315913"/>
          </a:xfrm>
          <a:prstGeom prst="straightConnector1">
            <a:avLst/>
          </a:prstGeom>
          <a:noFill/>
          <a:ln w="12700">
            <a:solidFill>
              <a:schemeClr val="bg1"/>
            </a:solidFill>
            <a:round/>
            <a:headEnd/>
            <a:tailEnd/>
          </a:ln>
        </p:spPr>
      </p:cxnSp>
      <p:cxnSp>
        <p:nvCxnSpPr>
          <p:cNvPr id="52233" name="AutoShape 43"/>
          <p:cNvCxnSpPr>
            <a:cxnSpLocks noChangeShapeType="1"/>
            <a:stCxn id="52235" idx="2"/>
          </p:cNvCxnSpPr>
          <p:nvPr/>
        </p:nvCxnSpPr>
        <p:spPr bwMode="auto">
          <a:xfrm>
            <a:off x="2366963" y="4992687"/>
            <a:ext cx="534987" cy="315913"/>
          </a:xfrm>
          <a:prstGeom prst="straightConnector1">
            <a:avLst/>
          </a:prstGeom>
          <a:noFill/>
          <a:ln w="12700">
            <a:solidFill>
              <a:schemeClr val="bg1"/>
            </a:solidFill>
            <a:round/>
            <a:headEnd/>
            <a:tailEnd/>
          </a:ln>
        </p:spPr>
      </p:cxnSp>
      <p:sp>
        <p:nvSpPr>
          <p:cNvPr id="52234" name="AutoShape 44"/>
          <p:cNvSpPr>
            <a:spLocks noChangeArrowheads="1"/>
          </p:cNvSpPr>
          <p:nvPr/>
        </p:nvSpPr>
        <p:spPr bwMode="auto">
          <a:xfrm>
            <a:off x="1528763" y="3554412"/>
            <a:ext cx="6067425" cy="1095375"/>
          </a:xfrm>
          <a:prstGeom prst="triangle">
            <a:avLst>
              <a:gd name="adj" fmla="val 50000"/>
            </a:avLst>
          </a:prstGeom>
          <a:solidFill>
            <a:srgbClr val="6666FF"/>
          </a:solidFill>
          <a:ln w="9525">
            <a:solidFill>
              <a:schemeClr val="tx1"/>
            </a:solidFill>
            <a:prstDash val="dash"/>
            <a:miter lim="800000"/>
            <a:headEnd/>
            <a:tailEnd/>
          </a:ln>
        </p:spPr>
        <p:txBody>
          <a:bodyPr wrap="none" anchor="ctr"/>
          <a:lstStyle/>
          <a:p>
            <a:pPr algn="ctr" eaLnBrk="0" hangingPunct="0"/>
            <a:r>
              <a:rPr lang="en-US" sz="2000" b="1">
                <a:solidFill>
                  <a:schemeClr val="bg1"/>
                </a:solidFill>
                <a:latin typeface="Times New Roman" pitchFamily="18" charset="0"/>
              </a:rPr>
              <a:t>Operations Strategy</a:t>
            </a:r>
          </a:p>
        </p:txBody>
      </p:sp>
      <p:sp>
        <p:nvSpPr>
          <p:cNvPr id="52235" name="Rectangle 45"/>
          <p:cNvSpPr>
            <a:spLocks noChangeArrowheads="1"/>
          </p:cNvSpPr>
          <p:nvPr/>
        </p:nvSpPr>
        <p:spPr bwMode="auto">
          <a:xfrm>
            <a:off x="1481138" y="4322762"/>
            <a:ext cx="1771650" cy="669925"/>
          </a:xfrm>
          <a:prstGeom prst="rect">
            <a:avLst/>
          </a:prstGeom>
          <a:solidFill>
            <a:srgbClr val="E7EDFF"/>
          </a:solidFill>
          <a:ln w="9525">
            <a:solidFill>
              <a:srgbClr val="000078"/>
            </a:solidFill>
            <a:miter lim="800000"/>
            <a:headEnd type="none" w="sm" len="sm"/>
            <a:tailEnd type="none" w="sm" len="sm"/>
          </a:ln>
        </p:spPr>
        <p:txBody>
          <a:bodyPr wrap="none" anchor="ctr"/>
          <a:lstStyle/>
          <a:p>
            <a:pPr algn="ctr" eaLnBrk="0" hangingPunct="0"/>
            <a:r>
              <a:rPr lang="en-US" sz="2000" b="1">
                <a:latin typeface="Times New Roman" pitchFamily="18" charset="0"/>
              </a:rPr>
              <a:t>Resources</a:t>
            </a:r>
          </a:p>
          <a:p>
            <a:pPr algn="ctr" eaLnBrk="0" hangingPunct="0"/>
            <a:r>
              <a:rPr lang="en-US" sz="1600">
                <a:latin typeface="Times New Roman" pitchFamily="18" charset="0"/>
              </a:rPr>
              <a:t>(Asset Portfolio)</a:t>
            </a:r>
          </a:p>
        </p:txBody>
      </p:sp>
      <p:sp>
        <p:nvSpPr>
          <p:cNvPr id="52236" name="Rectangle 46"/>
          <p:cNvSpPr>
            <a:spLocks noChangeArrowheads="1"/>
          </p:cNvSpPr>
          <p:nvPr/>
        </p:nvSpPr>
        <p:spPr bwMode="auto">
          <a:xfrm>
            <a:off x="5908675" y="4324350"/>
            <a:ext cx="1698625" cy="669925"/>
          </a:xfrm>
          <a:prstGeom prst="rect">
            <a:avLst/>
          </a:prstGeom>
          <a:solidFill>
            <a:srgbClr val="E7EDFF"/>
          </a:solidFill>
          <a:ln w="9525">
            <a:solidFill>
              <a:srgbClr val="000078"/>
            </a:solidFill>
            <a:miter lim="800000"/>
            <a:headEnd type="none" w="sm" len="sm"/>
            <a:tailEnd type="none" w="sm" len="sm"/>
          </a:ln>
        </p:spPr>
        <p:txBody>
          <a:bodyPr wrap="none" anchor="ctr"/>
          <a:lstStyle/>
          <a:p>
            <a:pPr algn="ctr" eaLnBrk="0" hangingPunct="0"/>
            <a:r>
              <a:rPr lang="en-US" sz="2000" b="1">
                <a:latin typeface="Times New Roman" pitchFamily="18" charset="0"/>
              </a:rPr>
              <a:t>Processes</a:t>
            </a:r>
          </a:p>
          <a:p>
            <a:pPr algn="ctr" eaLnBrk="0" hangingPunct="0"/>
            <a:r>
              <a:rPr lang="en-US" sz="1600">
                <a:latin typeface="Times New Roman" pitchFamily="18" charset="0"/>
              </a:rPr>
              <a:t>(Activity Network)</a:t>
            </a:r>
          </a:p>
        </p:txBody>
      </p:sp>
      <p:sp>
        <p:nvSpPr>
          <p:cNvPr id="17422" name="Text Box 47"/>
          <p:cNvSpPr txBox="1">
            <a:spLocks noChangeArrowheads="1"/>
          </p:cNvSpPr>
          <p:nvPr/>
        </p:nvSpPr>
        <p:spPr bwMode="auto">
          <a:xfrm>
            <a:off x="185738" y="5303837"/>
            <a:ext cx="1023937" cy="868363"/>
          </a:xfrm>
          <a:prstGeom prst="rect">
            <a:avLst/>
          </a:prstGeom>
          <a:solidFill>
            <a:schemeClr val="bg1">
              <a:lumMod val="85000"/>
            </a:schemeClr>
          </a:solidFill>
          <a:ln w="9525" algn="ctr">
            <a:solidFill>
              <a:srgbClr val="00007D"/>
            </a:solidFill>
            <a:miter lim="800000"/>
            <a:headEnd/>
            <a:tailEnd/>
          </a:ln>
        </p:spPr>
        <p:txBody>
          <a:bodyPr lIns="0" rIns="0"/>
          <a:lstStyle/>
          <a:p>
            <a:pPr algn="ctr" eaLnBrk="0" hangingPunct="0">
              <a:defRPr/>
            </a:pPr>
            <a:r>
              <a:rPr lang="en-US" sz="1600" b="1" dirty="0">
                <a:solidFill>
                  <a:srgbClr val="00007D"/>
                </a:solidFill>
                <a:latin typeface="Times New Roman" pitchFamily="18" charset="0"/>
                <a:ea typeface="ＭＳ Ｐゴシック" charset="-128"/>
                <a:cs typeface="+mn-cs"/>
              </a:rPr>
              <a:t>Sizing</a:t>
            </a:r>
          </a:p>
          <a:p>
            <a:pPr algn="ctr" eaLnBrk="0" hangingPunct="0">
              <a:defRPr/>
            </a:pPr>
            <a:r>
              <a:rPr lang="en-US" sz="1200" dirty="0">
                <a:latin typeface="Times New Roman" pitchFamily="18" charset="0"/>
                <a:ea typeface="ＭＳ Ｐゴシック" charset="-128"/>
                <a:cs typeface="+mn-cs"/>
              </a:rPr>
              <a:t>How much capacity to</a:t>
            </a:r>
          </a:p>
          <a:p>
            <a:pPr algn="ctr" eaLnBrk="0" hangingPunct="0">
              <a:defRPr/>
            </a:pPr>
            <a:r>
              <a:rPr lang="en-US" sz="1200" dirty="0">
                <a:latin typeface="Times New Roman" pitchFamily="18" charset="0"/>
                <a:ea typeface="ＭＳ Ｐゴシック" charset="-128"/>
                <a:cs typeface="+mn-cs"/>
              </a:rPr>
              <a:t>invest in?</a:t>
            </a:r>
          </a:p>
        </p:txBody>
      </p:sp>
      <p:sp>
        <p:nvSpPr>
          <p:cNvPr id="17423" name="Text Box 48"/>
          <p:cNvSpPr txBox="1">
            <a:spLocks noChangeArrowheads="1"/>
          </p:cNvSpPr>
          <p:nvPr/>
        </p:nvSpPr>
        <p:spPr bwMode="auto">
          <a:xfrm>
            <a:off x="2408238" y="5303837"/>
            <a:ext cx="1023937" cy="868363"/>
          </a:xfrm>
          <a:prstGeom prst="rect">
            <a:avLst/>
          </a:prstGeom>
          <a:solidFill>
            <a:schemeClr val="bg1">
              <a:lumMod val="85000"/>
            </a:schemeClr>
          </a:solidFill>
          <a:ln w="9525" algn="ctr">
            <a:solidFill>
              <a:srgbClr val="00007D"/>
            </a:solidFill>
            <a:miter lim="800000"/>
            <a:headEnd/>
            <a:tailEnd/>
          </a:ln>
        </p:spPr>
        <p:txBody>
          <a:bodyPr lIns="0" rIns="0"/>
          <a:lstStyle/>
          <a:p>
            <a:pPr algn="ctr" eaLnBrk="0" hangingPunct="0">
              <a:defRPr/>
            </a:pPr>
            <a:r>
              <a:rPr lang="en-US" sz="1600" b="1" dirty="0">
                <a:solidFill>
                  <a:srgbClr val="00007D"/>
                </a:solidFill>
                <a:latin typeface="Times New Roman" pitchFamily="18" charset="0"/>
                <a:ea typeface="ＭＳ Ｐゴシック" charset="-128"/>
                <a:cs typeface="+mn-cs"/>
              </a:rPr>
              <a:t>Type</a:t>
            </a:r>
          </a:p>
          <a:p>
            <a:pPr algn="ctr" eaLnBrk="0" hangingPunct="0">
              <a:defRPr/>
            </a:pPr>
            <a:r>
              <a:rPr lang="en-US" sz="1200" dirty="0">
                <a:latin typeface="Times New Roman" pitchFamily="18" charset="0"/>
                <a:ea typeface="ＭＳ Ｐゴシック" charset="-128"/>
                <a:cs typeface="+mn-cs"/>
              </a:rPr>
              <a:t>What kinds of resources are best?</a:t>
            </a:r>
            <a:endParaRPr lang="en-US" sz="800" dirty="0">
              <a:latin typeface="Times New Roman" pitchFamily="18" charset="0"/>
              <a:ea typeface="ＭＳ Ｐゴシック" charset="-128"/>
              <a:cs typeface="+mn-cs"/>
            </a:endParaRPr>
          </a:p>
        </p:txBody>
      </p:sp>
      <p:sp>
        <p:nvSpPr>
          <p:cNvPr id="17424" name="Text Box 49"/>
          <p:cNvSpPr txBox="1">
            <a:spLocks noChangeArrowheads="1"/>
          </p:cNvSpPr>
          <p:nvPr/>
        </p:nvSpPr>
        <p:spPr bwMode="auto">
          <a:xfrm>
            <a:off x="1296988" y="5303837"/>
            <a:ext cx="1023937" cy="868363"/>
          </a:xfrm>
          <a:prstGeom prst="rect">
            <a:avLst/>
          </a:prstGeom>
          <a:solidFill>
            <a:schemeClr val="bg1">
              <a:lumMod val="85000"/>
            </a:schemeClr>
          </a:solidFill>
          <a:ln w="9525" algn="ctr">
            <a:solidFill>
              <a:srgbClr val="00007D"/>
            </a:solidFill>
            <a:miter lim="800000"/>
            <a:headEnd/>
            <a:tailEnd/>
          </a:ln>
        </p:spPr>
        <p:txBody>
          <a:bodyPr lIns="0" rIns="0"/>
          <a:lstStyle/>
          <a:p>
            <a:pPr algn="ctr" eaLnBrk="0" hangingPunct="0">
              <a:defRPr/>
            </a:pPr>
            <a:r>
              <a:rPr lang="en-US" sz="1600" b="1" dirty="0">
                <a:solidFill>
                  <a:srgbClr val="00007D"/>
                </a:solidFill>
                <a:latin typeface="Times New Roman" pitchFamily="18" charset="0"/>
                <a:ea typeface="ＭＳ Ｐゴシック" charset="-128"/>
                <a:cs typeface="+mn-cs"/>
              </a:rPr>
              <a:t>Timing</a:t>
            </a:r>
          </a:p>
          <a:p>
            <a:pPr algn="ctr" eaLnBrk="0" hangingPunct="0">
              <a:defRPr/>
            </a:pPr>
            <a:r>
              <a:rPr lang="en-US" sz="1200" dirty="0">
                <a:latin typeface="Times New Roman" pitchFamily="18" charset="0"/>
                <a:ea typeface="ＭＳ Ｐゴシック" charset="-128"/>
                <a:cs typeface="+mn-cs"/>
              </a:rPr>
              <a:t>When increase or reduce resources?</a:t>
            </a:r>
          </a:p>
        </p:txBody>
      </p:sp>
      <p:sp>
        <p:nvSpPr>
          <p:cNvPr id="17425" name="Text Box 50"/>
          <p:cNvSpPr txBox="1">
            <a:spLocks noChangeArrowheads="1"/>
          </p:cNvSpPr>
          <p:nvPr/>
        </p:nvSpPr>
        <p:spPr bwMode="auto">
          <a:xfrm>
            <a:off x="3519488" y="5303837"/>
            <a:ext cx="1023937" cy="868363"/>
          </a:xfrm>
          <a:prstGeom prst="rect">
            <a:avLst/>
          </a:prstGeom>
          <a:solidFill>
            <a:schemeClr val="bg1">
              <a:lumMod val="85000"/>
            </a:schemeClr>
          </a:solidFill>
          <a:ln w="9525" algn="ctr">
            <a:solidFill>
              <a:srgbClr val="00007D"/>
            </a:solidFill>
            <a:miter lim="800000"/>
            <a:headEnd/>
            <a:tailEnd/>
          </a:ln>
        </p:spPr>
        <p:txBody>
          <a:bodyPr lIns="0" rIns="0"/>
          <a:lstStyle/>
          <a:p>
            <a:pPr algn="ctr" eaLnBrk="0" hangingPunct="0">
              <a:defRPr/>
            </a:pPr>
            <a:r>
              <a:rPr lang="en-US" sz="1600" b="1" dirty="0">
                <a:solidFill>
                  <a:srgbClr val="00007D"/>
                </a:solidFill>
                <a:latin typeface="Times New Roman" pitchFamily="18" charset="0"/>
                <a:ea typeface="ＭＳ Ｐゴシック" charset="-128"/>
                <a:cs typeface="+mn-cs"/>
              </a:rPr>
              <a:t>Location</a:t>
            </a:r>
          </a:p>
          <a:p>
            <a:pPr algn="ctr" eaLnBrk="0" hangingPunct="0">
              <a:defRPr/>
            </a:pPr>
            <a:r>
              <a:rPr lang="en-US" sz="1200" dirty="0">
                <a:latin typeface="Times New Roman" pitchFamily="18" charset="0"/>
                <a:ea typeface="ＭＳ Ｐゴシック" charset="-128"/>
                <a:cs typeface="+mn-cs"/>
              </a:rPr>
              <a:t>Where should resources be located?</a:t>
            </a:r>
            <a:endParaRPr lang="en-US" sz="800" dirty="0">
              <a:latin typeface="Times New Roman" pitchFamily="18" charset="0"/>
              <a:ea typeface="ＭＳ Ｐゴシック" charset="-128"/>
              <a:cs typeface="+mn-cs"/>
            </a:endParaRPr>
          </a:p>
        </p:txBody>
      </p:sp>
      <p:sp>
        <p:nvSpPr>
          <p:cNvPr id="17426" name="Text Box 51"/>
          <p:cNvSpPr txBox="1">
            <a:spLocks noChangeArrowheads="1"/>
          </p:cNvSpPr>
          <p:nvPr/>
        </p:nvSpPr>
        <p:spPr bwMode="auto">
          <a:xfrm>
            <a:off x="4632325" y="5303837"/>
            <a:ext cx="1023938" cy="868363"/>
          </a:xfrm>
          <a:prstGeom prst="rect">
            <a:avLst/>
          </a:prstGeom>
          <a:solidFill>
            <a:schemeClr val="bg1">
              <a:lumMod val="85000"/>
            </a:schemeClr>
          </a:solidFill>
          <a:ln w="9525" algn="ctr">
            <a:solidFill>
              <a:srgbClr val="00007D"/>
            </a:solidFill>
            <a:miter lim="800000"/>
            <a:headEnd/>
            <a:tailEnd/>
          </a:ln>
        </p:spPr>
        <p:txBody>
          <a:bodyPr lIns="0" rIns="0"/>
          <a:lstStyle/>
          <a:p>
            <a:pPr algn="ctr" eaLnBrk="0" hangingPunct="0">
              <a:defRPr/>
            </a:pPr>
            <a:r>
              <a:rPr lang="en-US" sz="1600" b="1" dirty="0">
                <a:solidFill>
                  <a:srgbClr val="00007D"/>
                </a:solidFill>
                <a:latin typeface="Times New Roman" pitchFamily="18" charset="0"/>
                <a:ea typeface="ＭＳ Ｐゴシック" charset="-128"/>
                <a:cs typeface="+mn-cs"/>
              </a:rPr>
              <a:t>Supply</a:t>
            </a:r>
          </a:p>
          <a:p>
            <a:pPr algn="ctr" eaLnBrk="0" hangingPunct="0">
              <a:defRPr/>
            </a:pPr>
            <a:r>
              <a:rPr lang="en-US" sz="1200" dirty="0">
                <a:latin typeface="Times New Roman" pitchFamily="18" charset="0"/>
                <a:ea typeface="ＭＳ Ｐゴシック" charset="-128"/>
                <a:cs typeface="+mn-cs"/>
              </a:rPr>
              <a:t>When outsource &amp; how manage suppliers?</a:t>
            </a:r>
          </a:p>
        </p:txBody>
      </p:sp>
      <p:sp>
        <p:nvSpPr>
          <p:cNvPr id="17427" name="Text Box 52"/>
          <p:cNvSpPr txBox="1">
            <a:spLocks noChangeArrowheads="1"/>
          </p:cNvSpPr>
          <p:nvPr/>
        </p:nvSpPr>
        <p:spPr bwMode="auto">
          <a:xfrm>
            <a:off x="6854825" y="5303837"/>
            <a:ext cx="1023938" cy="868363"/>
          </a:xfrm>
          <a:prstGeom prst="rect">
            <a:avLst/>
          </a:prstGeom>
          <a:solidFill>
            <a:schemeClr val="bg1">
              <a:lumMod val="85000"/>
            </a:schemeClr>
          </a:solidFill>
          <a:ln w="9525" algn="ctr">
            <a:solidFill>
              <a:srgbClr val="00007D"/>
            </a:solidFill>
            <a:miter lim="800000"/>
            <a:headEnd/>
            <a:tailEnd/>
          </a:ln>
        </p:spPr>
        <p:txBody>
          <a:bodyPr lIns="0" rIns="0"/>
          <a:lstStyle/>
          <a:p>
            <a:pPr algn="ctr" eaLnBrk="0" hangingPunct="0">
              <a:defRPr/>
            </a:pPr>
            <a:r>
              <a:rPr lang="en-US" sz="1600" b="1" dirty="0">
                <a:solidFill>
                  <a:srgbClr val="00007D"/>
                </a:solidFill>
                <a:latin typeface="Times New Roman" pitchFamily="18" charset="0"/>
                <a:ea typeface="ＭＳ Ｐゴシック" charset="-128"/>
                <a:cs typeface="+mn-cs"/>
              </a:rPr>
              <a:t>Demand</a:t>
            </a:r>
          </a:p>
          <a:p>
            <a:pPr algn="ctr" eaLnBrk="0" hangingPunct="0">
              <a:defRPr/>
            </a:pPr>
            <a:r>
              <a:rPr lang="en-US" sz="1200" dirty="0">
                <a:latin typeface="Times New Roman" pitchFamily="18" charset="0"/>
                <a:ea typeface="ＭＳ Ｐゴシック" charset="-128"/>
                <a:cs typeface="+mn-cs"/>
              </a:rPr>
              <a:t>How match demand to available supply</a:t>
            </a:r>
            <a:endParaRPr lang="en-US" sz="700" dirty="0">
              <a:latin typeface="Times"/>
              <a:ea typeface="ＭＳ Ｐゴシック" charset="-128"/>
              <a:cs typeface="+mn-cs"/>
            </a:endParaRPr>
          </a:p>
        </p:txBody>
      </p:sp>
      <p:sp>
        <p:nvSpPr>
          <p:cNvPr id="17428" name="Text Box 53"/>
          <p:cNvSpPr txBox="1">
            <a:spLocks noChangeArrowheads="1"/>
          </p:cNvSpPr>
          <p:nvPr/>
        </p:nvSpPr>
        <p:spPr bwMode="auto">
          <a:xfrm>
            <a:off x="5743575" y="5303837"/>
            <a:ext cx="1023938" cy="868363"/>
          </a:xfrm>
          <a:prstGeom prst="rect">
            <a:avLst/>
          </a:prstGeom>
          <a:solidFill>
            <a:schemeClr val="bg1">
              <a:lumMod val="85000"/>
            </a:schemeClr>
          </a:solidFill>
          <a:ln w="9525" algn="ctr">
            <a:solidFill>
              <a:srgbClr val="00007D"/>
            </a:solidFill>
            <a:miter lim="800000"/>
            <a:headEnd/>
            <a:tailEnd/>
          </a:ln>
        </p:spPr>
        <p:txBody>
          <a:bodyPr lIns="0" rIns="0"/>
          <a:lstStyle/>
          <a:p>
            <a:pPr algn="ctr" eaLnBrk="0" hangingPunct="0">
              <a:defRPr/>
            </a:pPr>
            <a:r>
              <a:rPr lang="en-US" sz="1600" b="1" dirty="0">
                <a:solidFill>
                  <a:srgbClr val="00007D"/>
                </a:solidFill>
                <a:latin typeface="Times New Roman" pitchFamily="18" charset="0"/>
                <a:ea typeface="ＭＳ Ｐゴシック" charset="-128"/>
                <a:cs typeface="+mn-cs"/>
              </a:rPr>
              <a:t>Technology</a:t>
            </a:r>
          </a:p>
          <a:p>
            <a:pPr algn="ctr" eaLnBrk="0" hangingPunct="0">
              <a:defRPr/>
            </a:pPr>
            <a:r>
              <a:rPr lang="en-US" sz="1200" dirty="0">
                <a:latin typeface="Times New Roman" pitchFamily="18" charset="0"/>
                <a:ea typeface="ＭＳ Ｐゴシック" charset="-128"/>
                <a:cs typeface="+mn-cs"/>
              </a:rPr>
              <a:t>Coordination, product, process transportation</a:t>
            </a:r>
          </a:p>
        </p:txBody>
      </p:sp>
      <p:sp>
        <p:nvSpPr>
          <p:cNvPr id="17429" name="Text Box 54"/>
          <p:cNvSpPr txBox="1">
            <a:spLocks noChangeArrowheads="1"/>
          </p:cNvSpPr>
          <p:nvPr/>
        </p:nvSpPr>
        <p:spPr bwMode="auto">
          <a:xfrm>
            <a:off x="7967663" y="5303837"/>
            <a:ext cx="1023937" cy="868363"/>
          </a:xfrm>
          <a:prstGeom prst="rect">
            <a:avLst/>
          </a:prstGeom>
          <a:solidFill>
            <a:schemeClr val="bg1">
              <a:lumMod val="85000"/>
            </a:schemeClr>
          </a:solidFill>
          <a:ln w="9525" algn="ctr">
            <a:solidFill>
              <a:srgbClr val="00007D"/>
            </a:solidFill>
            <a:miter lim="800000"/>
            <a:headEnd/>
            <a:tailEnd/>
          </a:ln>
        </p:spPr>
        <p:txBody>
          <a:bodyPr lIns="0" rIns="0"/>
          <a:lstStyle/>
          <a:p>
            <a:pPr algn="ctr" eaLnBrk="0" hangingPunct="0">
              <a:defRPr/>
            </a:pPr>
            <a:r>
              <a:rPr lang="en-US" sz="1600" b="1" dirty="0">
                <a:solidFill>
                  <a:srgbClr val="00007D"/>
                </a:solidFill>
                <a:latin typeface="Times New Roman" pitchFamily="18" charset="0"/>
                <a:ea typeface="ＭＳ Ｐゴシック" charset="-128"/>
                <a:cs typeface="+mn-cs"/>
              </a:rPr>
              <a:t>Innovation</a:t>
            </a:r>
          </a:p>
          <a:p>
            <a:pPr algn="ctr" eaLnBrk="0" hangingPunct="0">
              <a:defRPr/>
            </a:pPr>
            <a:r>
              <a:rPr lang="en-US" sz="1200" dirty="0">
                <a:latin typeface="Times New Roman" pitchFamily="18" charset="0"/>
                <a:ea typeface="ＭＳ Ｐゴシック" charset="-128"/>
                <a:cs typeface="+mn-cs"/>
              </a:rPr>
              <a:t>How and when to improve and innovate?</a:t>
            </a:r>
            <a:endParaRPr lang="en-US" sz="800" dirty="0">
              <a:latin typeface="Times New Roman" pitchFamily="18" charset="0"/>
              <a:ea typeface="ＭＳ Ｐゴシック" charset="-128"/>
              <a:cs typeface="+mn-cs"/>
            </a:endParaRPr>
          </a:p>
        </p:txBody>
      </p:sp>
      <p:sp>
        <p:nvSpPr>
          <p:cNvPr id="52245" name="Rectangle 55"/>
          <p:cNvSpPr>
            <a:spLocks noChangeArrowheads="1"/>
          </p:cNvSpPr>
          <p:nvPr/>
        </p:nvSpPr>
        <p:spPr bwMode="auto">
          <a:xfrm>
            <a:off x="3763963" y="3121025"/>
            <a:ext cx="1597025" cy="669925"/>
          </a:xfrm>
          <a:prstGeom prst="rect">
            <a:avLst/>
          </a:prstGeom>
          <a:solidFill>
            <a:srgbClr val="E7EDFF"/>
          </a:solidFill>
          <a:ln w="9525">
            <a:solidFill>
              <a:srgbClr val="000078"/>
            </a:solidFill>
            <a:miter lim="800000"/>
            <a:headEnd type="none" w="sm" len="sm"/>
            <a:tailEnd type="none" w="sm" len="sm"/>
          </a:ln>
        </p:spPr>
        <p:txBody>
          <a:bodyPr wrap="none" anchor="ctr"/>
          <a:lstStyle/>
          <a:p>
            <a:pPr algn="ctr" eaLnBrk="0" hangingPunct="0"/>
            <a:r>
              <a:rPr lang="en-US" sz="2000" b="1">
                <a:latin typeface="Times New Roman" pitchFamily="18" charset="0"/>
              </a:rPr>
              <a:t>Competencies</a:t>
            </a:r>
          </a:p>
        </p:txBody>
      </p:sp>
      <p:sp>
        <p:nvSpPr>
          <p:cNvPr id="52246" name="Rectangle 56"/>
          <p:cNvSpPr>
            <a:spLocks noChangeArrowheads="1"/>
          </p:cNvSpPr>
          <p:nvPr/>
        </p:nvSpPr>
        <p:spPr bwMode="auto">
          <a:xfrm>
            <a:off x="3763963" y="2438400"/>
            <a:ext cx="1597025" cy="576262"/>
          </a:xfrm>
          <a:prstGeom prst="rect">
            <a:avLst/>
          </a:prstGeom>
          <a:solidFill>
            <a:srgbClr val="E7EDFF"/>
          </a:solidFill>
          <a:ln w="9525">
            <a:solidFill>
              <a:srgbClr val="000078"/>
            </a:solidFill>
            <a:miter lim="800000"/>
            <a:headEnd type="none" w="sm" len="sm"/>
            <a:tailEnd type="none" w="sm" len="sm"/>
          </a:ln>
        </p:spPr>
        <p:txBody>
          <a:bodyPr wrap="none" anchor="ctr"/>
          <a:lstStyle/>
          <a:p>
            <a:pPr algn="ctr" eaLnBrk="0" hangingPunct="0"/>
            <a:r>
              <a:rPr lang="en-US" sz="1600">
                <a:latin typeface="Times New Roman" pitchFamily="18" charset="0"/>
              </a:rPr>
              <a:t>Competitive</a:t>
            </a:r>
          </a:p>
          <a:p>
            <a:pPr algn="ctr" eaLnBrk="0" hangingPunct="0"/>
            <a:r>
              <a:rPr lang="en-US" sz="1600">
                <a:latin typeface="Times New Roman" pitchFamily="18" charset="0"/>
              </a:rPr>
              <a:t>Strategy</a:t>
            </a:r>
          </a:p>
        </p:txBody>
      </p:sp>
      <p:cxnSp>
        <p:nvCxnSpPr>
          <p:cNvPr id="52247" name="AutoShape 57"/>
          <p:cNvCxnSpPr>
            <a:cxnSpLocks noChangeShapeType="1"/>
            <a:stCxn id="52246" idx="2"/>
            <a:endCxn id="52245" idx="0"/>
          </p:cNvCxnSpPr>
          <p:nvPr/>
        </p:nvCxnSpPr>
        <p:spPr bwMode="auto">
          <a:xfrm rot="5400000">
            <a:off x="4509295" y="3067843"/>
            <a:ext cx="106363" cy="1588"/>
          </a:xfrm>
          <a:prstGeom prst="straightConnector1">
            <a:avLst/>
          </a:prstGeom>
          <a:noFill/>
          <a:ln w="12700">
            <a:solidFill>
              <a:schemeClr val="bg1"/>
            </a:solidFill>
            <a:round/>
            <a:headEnd type="triangle" w="med" len="med"/>
            <a:tailEnd type="triangle" w="med" len="med"/>
          </a:ln>
        </p:spPr>
      </p:cxnSp>
      <p:sp>
        <p:nvSpPr>
          <p:cNvPr id="25" name="AutoShape 18"/>
          <p:cNvSpPr>
            <a:spLocks noChangeArrowheads="1"/>
          </p:cNvSpPr>
          <p:nvPr/>
        </p:nvSpPr>
        <p:spPr bwMode="auto">
          <a:xfrm rot="10800000" flipV="1">
            <a:off x="4191000" y="1828800"/>
            <a:ext cx="628650" cy="565150"/>
          </a:xfrm>
          <a:prstGeom prst="upArrow">
            <a:avLst>
              <a:gd name="adj1" fmla="val 50000"/>
              <a:gd name="adj2" fmla="val 31313"/>
            </a:avLst>
          </a:prstGeom>
          <a:solidFill>
            <a:srgbClr val="CCCCFF"/>
          </a:solidFill>
          <a:ln w="9525">
            <a:solidFill>
              <a:schemeClr val="tx1"/>
            </a:solidFill>
            <a:miter lim="800000"/>
            <a:headEnd/>
            <a:tailEnd/>
          </a:ln>
        </p:spPr>
        <p:txBody>
          <a:bodyPr wrap="none" anchor="ctr"/>
          <a:lstStyle/>
          <a:p>
            <a:pPr eaLnBrk="0" hangingPunct="0"/>
            <a:endParaRPr lang="en-US"/>
          </a:p>
        </p:txBody>
      </p:sp>
      <p:sp>
        <p:nvSpPr>
          <p:cNvPr id="26" name="Rectangle 19"/>
          <p:cNvSpPr>
            <a:spLocks noChangeArrowheads="1"/>
          </p:cNvSpPr>
          <p:nvPr/>
        </p:nvSpPr>
        <p:spPr bwMode="auto">
          <a:xfrm>
            <a:off x="3733800" y="1295400"/>
            <a:ext cx="1597025" cy="506413"/>
          </a:xfrm>
          <a:prstGeom prst="rect">
            <a:avLst/>
          </a:prstGeom>
          <a:noFill/>
          <a:ln w="9525">
            <a:noFill/>
            <a:miter lim="800000"/>
            <a:headEnd type="none" w="sm" len="sm"/>
            <a:tailEnd type="none" w="sm" len="sm"/>
          </a:ln>
        </p:spPr>
        <p:txBody>
          <a:bodyPr wrap="none" anchor="ctr"/>
          <a:lstStyle/>
          <a:p>
            <a:pPr algn="ctr" eaLnBrk="0" hangingPunct="0"/>
            <a:r>
              <a:rPr lang="en-US" sz="2000" b="1" dirty="0">
                <a:solidFill>
                  <a:srgbClr val="FF0000"/>
                </a:solidFill>
                <a:latin typeface="Times New Roman" pitchFamily="18" charset="0"/>
              </a:rPr>
              <a:t>Max NPV</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Content Placeholder 1"/>
          <p:cNvSpPr>
            <a:spLocks noGrp="1"/>
          </p:cNvSpPr>
          <p:nvPr>
            <p:ph idx="1"/>
          </p:nvPr>
        </p:nvSpPr>
        <p:spPr/>
        <p:txBody>
          <a:bodyPr/>
          <a:lstStyle/>
          <a:p>
            <a:pPr>
              <a:buFont typeface="Wingdings" pitchFamily="2" charset="2"/>
              <a:buNone/>
            </a:pPr>
            <a:r>
              <a:rPr lang="en-US" dirty="0" smtClean="0">
                <a:ea typeface="ＭＳ Ｐゴシック"/>
              </a:rPr>
              <a:t>1. Organization </a:t>
            </a:r>
            <a:r>
              <a:rPr lang="en-US" dirty="0" smtClean="0">
                <a:ea typeface="ＭＳ Ｐゴシック"/>
                <a:sym typeface="Wingdings" pitchFamily="2" charset="2"/>
              </a:rPr>
              <a:t> </a:t>
            </a:r>
            <a:r>
              <a:rPr lang="en-US" dirty="0" smtClean="0">
                <a:ea typeface="ＭＳ Ｐゴシック"/>
              </a:rPr>
              <a:t>Customer value proposition for each market segment?  </a:t>
            </a:r>
          </a:p>
          <a:p>
            <a:pPr>
              <a:buFont typeface="Wingdings" pitchFamily="2" charset="2"/>
              <a:buNone/>
            </a:pPr>
            <a:r>
              <a:rPr lang="en-US" dirty="0" smtClean="0">
                <a:ea typeface="ＭＳ Ｐゴシック"/>
              </a:rPr>
              <a:t>2. Operations </a:t>
            </a:r>
            <a:r>
              <a:rPr lang="en-US" dirty="0" smtClean="0">
                <a:ea typeface="ＭＳ Ｐゴシック"/>
                <a:sym typeface="Wingdings" pitchFamily="2" charset="2"/>
              </a:rPr>
              <a:t> Prioritize </a:t>
            </a:r>
            <a:r>
              <a:rPr lang="en-US" dirty="0" smtClean="0">
                <a:ea typeface="ＭＳ Ｐゴシック"/>
              </a:rPr>
              <a:t>competencies for each market segment?</a:t>
            </a:r>
          </a:p>
          <a:p>
            <a:pPr>
              <a:buNone/>
            </a:pPr>
            <a:r>
              <a:rPr lang="en-US" dirty="0" smtClean="0">
                <a:ea typeface="ＭＳ Ｐゴシック"/>
              </a:rPr>
              <a:t>3. Which resources and processes best provide that competency prioritization? For each targeted customer segment, how the asset portfolio (sizing, timing, type, and location) and the activity network (supply, technology, demand, and innovation management) are configured?</a:t>
            </a:r>
          </a:p>
          <a:p>
            <a:endParaRPr lang="en-US" dirty="0" smtClean="0">
              <a:ea typeface="ＭＳ Ｐゴシック"/>
            </a:endParaRPr>
          </a:p>
        </p:txBody>
      </p:sp>
      <p:sp>
        <p:nvSpPr>
          <p:cNvPr id="55298" name="Title 2"/>
          <p:cNvSpPr>
            <a:spLocks noGrp="1"/>
          </p:cNvSpPr>
          <p:nvPr>
            <p:ph type="title"/>
          </p:nvPr>
        </p:nvSpPr>
        <p:spPr>
          <a:xfrm>
            <a:off x="1" y="0"/>
            <a:ext cx="9144000" cy="1016000"/>
          </a:xfrm>
        </p:spPr>
        <p:txBody>
          <a:bodyPr/>
          <a:lstStyle/>
          <a:p>
            <a:pPr algn="ctr"/>
            <a:r>
              <a:rPr lang="en-US" dirty="0" smtClean="0">
                <a:ea typeface="ＭＳ Ｐゴシック"/>
              </a:rPr>
              <a:t>A Framework For Operations Strategy</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Content Placeholder 1"/>
          <p:cNvSpPr>
            <a:spLocks noGrp="1"/>
          </p:cNvSpPr>
          <p:nvPr>
            <p:ph idx="1"/>
          </p:nvPr>
        </p:nvSpPr>
        <p:spPr/>
        <p:txBody>
          <a:bodyPr/>
          <a:lstStyle/>
          <a:p>
            <a:r>
              <a:rPr lang="en-US" dirty="0" smtClean="0">
                <a:ea typeface="ＭＳ Ｐゴシック"/>
              </a:rPr>
              <a:t>This "top-down and outside-in" ensures that operations reflect the intended market position. </a:t>
            </a:r>
            <a:r>
              <a:rPr lang="en-US" b="1" dirty="0" smtClean="0">
                <a:ea typeface="ＭＳ Ｐゴシック"/>
              </a:rPr>
              <a:t>Market driven strategy</a:t>
            </a:r>
            <a:r>
              <a:rPr lang="en-US" dirty="0" smtClean="0">
                <a:ea typeface="ＭＳ Ｐゴシック"/>
              </a:rPr>
              <a:t>  creates a customer-driven organization.</a:t>
            </a:r>
          </a:p>
          <a:p>
            <a:r>
              <a:rPr lang="en-US" dirty="0" smtClean="0">
                <a:ea typeface="ＭＳ Ｐゴシック"/>
              </a:rPr>
              <a:t>In “a bottom-up and inside-out”, the building blocks of strategy are not products and markets, but processes and resources. The value proposition offered to customers seeds in the operational capabilities. The </a:t>
            </a:r>
            <a:r>
              <a:rPr lang="en-US" b="1" dirty="0" smtClean="0">
                <a:ea typeface="ＭＳ Ｐゴシック"/>
              </a:rPr>
              <a:t>technology driven strategy </a:t>
            </a:r>
            <a:r>
              <a:rPr lang="en-US" dirty="0" smtClean="0">
                <a:ea typeface="ＭＳ Ｐゴシック"/>
              </a:rPr>
              <a:t>creates a resource-driven organization.</a:t>
            </a:r>
          </a:p>
        </p:txBody>
      </p:sp>
      <p:sp>
        <p:nvSpPr>
          <p:cNvPr id="56322" name="Title 2"/>
          <p:cNvSpPr>
            <a:spLocks noGrp="1"/>
          </p:cNvSpPr>
          <p:nvPr>
            <p:ph type="title"/>
          </p:nvPr>
        </p:nvSpPr>
        <p:spPr>
          <a:xfrm>
            <a:off x="1" y="0"/>
            <a:ext cx="9144000" cy="1016000"/>
          </a:xfrm>
        </p:spPr>
        <p:txBody>
          <a:bodyPr/>
          <a:lstStyle/>
          <a:p>
            <a:pPr algn="ctr"/>
            <a:r>
              <a:rPr lang="en-US" dirty="0" smtClean="0">
                <a:ea typeface="ＭＳ Ｐゴシック"/>
              </a:rPr>
              <a:t>Market Driven, Technology Driven Strategies </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Content Placeholder 1"/>
          <p:cNvSpPr>
            <a:spLocks noGrp="1"/>
          </p:cNvSpPr>
          <p:nvPr>
            <p:ph idx="1"/>
          </p:nvPr>
        </p:nvSpPr>
        <p:spPr/>
        <p:txBody>
          <a:bodyPr/>
          <a:lstStyle/>
          <a:p>
            <a:r>
              <a:rPr lang="en-US" dirty="0" smtClean="0">
                <a:ea typeface="ＭＳ Ｐゴシック"/>
              </a:rPr>
              <a:t>Organizations must maintain alignment by adopting both perspectives. In order to satisfy a new customer need, the firm may need to build new competencies, processes, and resources. Those operational capabilities may later be used to invent new products and services that may create new markets. </a:t>
            </a:r>
          </a:p>
          <a:p>
            <a:r>
              <a:rPr lang="en-US" dirty="0" smtClean="0">
                <a:ea typeface="ＭＳ Ｐゴシック"/>
              </a:rPr>
              <a:t>Honda's abilities and knowledge in high-performance engine technology has been the driving force in deciding which markets to enter and which products to offer. </a:t>
            </a:r>
          </a:p>
          <a:p>
            <a:endParaRPr lang="en-US" dirty="0" smtClean="0">
              <a:ea typeface="ＭＳ Ｐゴシック"/>
            </a:endParaRPr>
          </a:p>
        </p:txBody>
      </p:sp>
      <p:sp>
        <p:nvSpPr>
          <p:cNvPr id="57346" name="Title 2"/>
          <p:cNvSpPr>
            <a:spLocks noGrp="1"/>
          </p:cNvSpPr>
          <p:nvPr>
            <p:ph type="title"/>
          </p:nvPr>
        </p:nvSpPr>
        <p:spPr>
          <a:xfrm>
            <a:off x="1" y="0"/>
            <a:ext cx="9144000" cy="1016000"/>
          </a:xfrm>
        </p:spPr>
        <p:txBody>
          <a:bodyPr/>
          <a:lstStyle/>
          <a:p>
            <a:pPr algn="ctr"/>
            <a:r>
              <a:rPr lang="en-US" dirty="0" smtClean="0">
                <a:ea typeface="ＭＳ Ｐゴシック"/>
              </a:rPr>
              <a:t>Market Driven, Technology Driven Strategies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1" y="0"/>
            <a:ext cx="9144000" cy="1142999"/>
          </a:xfrm>
        </p:spPr>
        <p:txBody>
          <a:bodyPr/>
          <a:lstStyle/>
          <a:p>
            <a:pPr algn="ctr"/>
            <a:r>
              <a:rPr lang="en-US" dirty="0" smtClean="0">
                <a:ea typeface="ＭＳ Ｐゴシック"/>
              </a:rPr>
              <a:t>Competitive Strategy: Environmental Scanning (Opportunities and Threats) </a:t>
            </a:r>
          </a:p>
        </p:txBody>
      </p:sp>
      <p:sp>
        <p:nvSpPr>
          <p:cNvPr id="23554" name="Rectangle 3"/>
          <p:cNvSpPr>
            <a:spLocks noGrp="1" noChangeArrowheads="1"/>
          </p:cNvSpPr>
          <p:nvPr>
            <p:ph type="body" idx="1"/>
          </p:nvPr>
        </p:nvSpPr>
        <p:spPr>
          <a:xfrm>
            <a:off x="368300" y="1352550"/>
            <a:ext cx="8775700" cy="5172075"/>
          </a:xfrm>
        </p:spPr>
        <p:txBody>
          <a:bodyPr/>
          <a:lstStyle/>
          <a:p>
            <a:r>
              <a:rPr lang="en-US" dirty="0" smtClean="0">
                <a:ea typeface="ＭＳ Ｐゴシック"/>
              </a:rPr>
              <a:t>Competitor activities</a:t>
            </a:r>
          </a:p>
          <a:p>
            <a:r>
              <a:rPr lang="en-US" dirty="0" err="1" smtClean="0">
                <a:ea typeface="ＭＳ Ｐゴシック"/>
              </a:rPr>
              <a:t>Complementor</a:t>
            </a:r>
            <a:r>
              <a:rPr lang="en-US" dirty="0" smtClean="0">
                <a:ea typeface="ＭＳ Ｐゴシック"/>
              </a:rPr>
              <a:t> activities</a:t>
            </a:r>
          </a:p>
          <a:p>
            <a:r>
              <a:rPr lang="en-US" dirty="0" smtClean="0">
                <a:ea typeface="ＭＳ Ｐゴシック"/>
              </a:rPr>
              <a:t> Changes in consumer needs and preferences</a:t>
            </a:r>
          </a:p>
          <a:p>
            <a:r>
              <a:rPr lang="en-US" dirty="0" smtClean="0">
                <a:ea typeface="ＭＳ Ｐゴシック"/>
              </a:rPr>
              <a:t> Technological changes</a:t>
            </a:r>
          </a:p>
          <a:p>
            <a:r>
              <a:rPr lang="en-US" dirty="0" smtClean="0">
                <a:ea typeface="ＭＳ Ｐゴシック"/>
              </a:rPr>
              <a:t> Economic trends (GNP, unemployment, inflation, interests, taxes, tariffs)</a:t>
            </a:r>
          </a:p>
          <a:p>
            <a:r>
              <a:rPr lang="en-US" dirty="0" smtClean="0">
                <a:ea typeface="ＭＳ Ｐゴシック"/>
              </a:rPr>
              <a:t> Legal, political, and environmental issues</a:t>
            </a:r>
          </a:p>
          <a:p>
            <a:pPr lvl="1">
              <a:buFont typeface="Symbol" pitchFamily="18" charset="2"/>
              <a:buNone/>
            </a:pPr>
            <a:endParaRPr lang="en-US" sz="2800" dirty="0" smtClean="0">
              <a:ea typeface="ＭＳ Ｐゴシック"/>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Content Placeholder 1"/>
          <p:cNvSpPr>
            <a:spLocks noGrp="1"/>
          </p:cNvSpPr>
          <p:nvPr>
            <p:ph idx="1"/>
          </p:nvPr>
        </p:nvSpPr>
        <p:spPr/>
        <p:txBody>
          <a:bodyPr/>
          <a:lstStyle/>
          <a:p>
            <a:r>
              <a:rPr lang="en-US" dirty="0" smtClean="0">
                <a:ea typeface="ＭＳ Ｐゴシック"/>
              </a:rPr>
              <a:t>High vertical integration </a:t>
            </a:r>
            <a:r>
              <a:rPr lang="en-US" dirty="0" smtClean="0">
                <a:ea typeface="ＭＳ Ｐゴシック"/>
                <a:sym typeface="Wingdings" pitchFamily="2" charset="2"/>
              </a:rPr>
              <a:t> </a:t>
            </a:r>
            <a:r>
              <a:rPr lang="en-US" dirty="0" smtClean="0">
                <a:ea typeface="ＭＳ Ｐゴシック"/>
              </a:rPr>
              <a:t>ownership allows tight coordination. A design center, some manufacturing facilities (also outsources locally), two major DCs, and  90% of 724 retail stores. </a:t>
            </a:r>
          </a:p>
          <a:p>
            <a:r>
              <a:rPr lang="en-US" dirty="0" smtClean="0">
                <a:ea typeface="ＭＳ Ｐゴシック"/>
              </a:rPr>
              <a:t>The design capacity of 11K new styles/yr by over 200 professionals is in line with the timely fashion (design to rack of 3 weeks). </a:t>
            </a:r>
          </a:p>
          <a:p>
            <a:r>
              <a:rPr lang="en-US" dirty="0" smtClean="0">
                <a:ea typeface="ＭＳ Ｐゴシック"/>
              </a:rPr>
              <a:t>Owns two central warehouses in Spain. The recent 123,000 m2 DC has a capacity of 80K garments/hr. Direct access to highway and RR and proximity to airport favors fast handling of international cargo.</a:t>
            </a:r>
          </a:p>
          <a:p>
            <a:endParaRPr lang="en-US" dirty="0" smtClean="0">
              <a:ea typeface="ＭＳ Ｐゴシック"/>
            </a:endParaRPr>
          </a:p>
          <a:p>
            <a:endParaRPr lang="en-US" dirty="0" smtClean="0">
              <a:ea typeface="ＭＳ Ｐゴシック"/>
            </a:endParaRPr>
          </a:p>
          <a:p>
            <a:pPr>
              <a:buFont typeface="Wingdings" pitchFamily="2" charset="2"/>
              <a:buNone/>
            </a:pPr>
            <a:endParaRPr lang="en-US" dirty="0" smtClean="0">
              <a:ea typeface="ＭＳ Ｐゴシック"/>
            </a:endParaRPr>
          </a:p>
        </p:txBody>
      </p:sp>
      <p:sp>
        <p:nvSpPr>
          <p:cNvPr id="58370" name="Title 2"/>
          <p:cNvSpPr>
            <a:spLocks noGrp="1"/>
          </p:cNvSpPr>
          <p:nvPr>
            <p:ph type="title"/>
          </p:nvPr>
        </p:nvSpPr>
        <p:spPr>
          <a:xfrm>
            <a:off x="1" y="0"/>
            <a:ext cx="9144000" cy="1016000"/>
          </a:xfrm>
        </p:spPr>
        <p:txBody>
          <a:bodyPr/>
          <a:lstStyle/>
          <a:p>
            <a:pPr algn="ctr"/>
            <a:r>
              <a:rPr lang="en-US" dirty="0" smtClean="0">
                <a:ea typeface="ＭＳ Ｐゴシック"/>
              </a:rPr>
              <a:t>Zara: Resource View</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Content Placeholder 1"/>
          <p:cNvSpPr>
            <a:spLocks noGrp="1"/>
          </p:cNvSpPr>
          <p:nvPr>
            <p:ph idx="1"/>
          </p:nvPr>
        </p:nvSpPr>
        <p:spPr/>
        <p:txBody>
          <a:bodyPr/>
          <a:lstStyle/>
          <a:p>
            <a:r>
              <a:rPr lang="en-US" dirty="0" smtClean="0">
                <a:ea typeface="ＭＳ Ｐゴシック"/>
              </a:rPr>
              <a:t>Vertical integration </a:t>
            </a:r>
            <a:r>
              <a:rPr lang="en-US" dirty="0" smtClean="0">
                <a:ea typeface="ＭＳ Ｐゴシック"/>
                <a:sym typeface="Wingdings" pitchFamily="2" charset="2"/>
              </a:rPr>
              <a:t> </a:t>
            </a:r>
            <a:r>
              <a:rPr lang="en-US" dirty="0" smtClean="0">
                <a:ea typeface="ＭＳ Ｐゴシック"/>
              </a:rPr>
              <a:t>high ratio of tangible fixed assets to sales of 34%. The average capacity utilization is 50%, many facilities are single shift.</a:t>
            </a:r>
          </a:p>
          <a:p>
            <a:r>
              <a:rPr lang="en-US" dirty="0" smtClean="0">
                <a:ea typeface="ＭＳ Ｐゴシック"/>
              </a:rPr>
              <a:t>The supply network centered in Spain (25% from the rest of Europe and 25% from the rest of the world). The proximity of suppliers </a:t>
            </a:r>
            <a:r>
              <a:rPr lang="en-US" dirty="0" smtClean="0">
                <a:ea typeface="ＭＳ Ｐゴシック"/>
                <a:sym typeface="Wingdings" pitchFamily="2" charset="2"/>
              </a:rPr>
              <a:t> </a:t>
            </a:r>
            <a:r>
              <a:rPr lang="en-US" dirty="0" smtClean="0">
                <a:ea typeface="ＭＳ Ｐゴシック"/>
              </a:rPr>
              <a:t>inputs are received quickly </a:t>
            </a:r>
            <a:r>
              <a:rPr lang="en-US" dirty="0" smtClean="0">
                <a:ea typeface="ＭＳ Ｐゴシック"/>
                <a:sym typeface="Wingdings" pitchFamily="2" charset="2"/>
              </a:rPr>
              <a:t> </a:t>
            </a:r>
            <a:r>
              <a:rPr lang="en-US" dirty="0" smtClean="0">
                <a:ea typeface="ＭＳ Ｐゴシック"/>
              </a:rPr>
              <a:t>fast speed-to-market. Local facilities are used to produce the products with most demand uncertainty and time-sensitivity, off-shoring for basic products with more predictable demands. Industries exercising (fast response times + high demand volatility) experience low capacity utilization </a:t>
            </a:r>
          </a:p>
          <a:p>
            <a:endParaRPr lang="en-US" dirty="0" smtClean="0">
              <a:ea typeface="ＭＳ Ｐゴシック"/>
            </a:endParaRPr>
          </a:p>
        </p:txBody>
      </p:sp>
      <p:sp>
        <p:nvSpPr>
          <p:cNvPr id="59394" name="Title 2"/>
          <p:cNvSpPr>
            <a:spLocks noGrp="1"/>
          </p:cNvSpPr>
          <p:nvPr>
            <p:ph type="title"/>
          </p:nvPr>
        </p:nvSpPr>
        <p:spPr>
          <a:xfrm>
            <a:off x="1" y="0"/>
            <a:ext cx="9144000" cy="1016000"/>
          </a:xfrm>
        </p:spPr>
        <p:txBody>
          <a:bodyPr/>
          <a:lstStyle/>
          <a:p>
            <a:pPr algn="ctr"/>
            <a:r>
              <a:rPr lang="en-US" dirty="0" smtClean="0">
                <a:ea typeface="ＭＳ Ｐゴシック"/>
              </a:rPr>
              <a:t>Zara: Resource View</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Content Placeholder 1"/>
          <p:cNvSpPr>
            <a:spLocks noGrp="1"/>
          </p:cNvSpPr>
          <p:nvPr>
            <p:ph idx="1"/>
          </p:nvPr>
        </p:nvSpPr>
        <p:spPr/>
        <p:txBody>
          <a:bodyPr/>
          <a:lstStyle/>
          <a:p>
            <a:r>
              <a:rPr lang="en-US" dirty="0" smtClean="0">
                <a:ea typeface="ＭＳ Ｐゴシック"/>
              </a:rPr>
              <a:t>Postpone the dyeing of fabric: almost half the raw materials are purchased </a:t>
            </a:r>
            <a:r>
              <a:rPr lang="en-US" dirty="0" err="1" smtClean="0">
                <a:ea typeface="ＭＳ Ｐゴシック"/>
              </a:rPr>
              <a:t>undyed</a:t>
            </a:r>
            <a:r>
              <a:rPr lang="en-US" dirty="0" smtClean="0">
                <a:ea typeface="ＭＳ Ｐゴシック"/>
              </a:rPr>
              <a:t>.</a:t>
            </a:r>
          </a:p>
          <a:p>
            <a:r>
              <a:rPr lang="en-US" dirty="0" smtClean="0">
                <a:ea typeface="ＭＳ Ｐゴシック"/>
              </a:rPr>
              <a:t>Short lead time for product with high variability in their demand. Local manufacturing processes have short setup times and run in small batches, while off­shore manufacturing of more predictable demand can have longer lead times. </a:t>
            </a:r>
          </a:p>
          <a:p>
            <a:r>
              <a:rPr lang="en-US" dirty="0" smtClean="0">
                <a:ea typeface="ＭＳ Ｐゴシック"/>
              </a:rPr>
              <a:t>Distribution is highly centralized to reduce the number of stocking points and the associated handling time and so that one store's upside demand fluctuations can offset another's downside. </a:t>
            </a:r>
          </a:p>
          <a:p>
            <a:endParaRPr lang="en-US" dirty="0" smtClean="0">
              <a:ea typeface="ＭＳ Ｐゴシック"/>
            </a:endParaRPr>
          </a:p>
        </p:txBody>
      </p:sp>
      <p:sp>
        <p:nvSpPr>
          <p:cNvPr id="60418" name="Title 2"/>
          <p:cNvSpPr>
            <a:spLocks noGrp="1"/>
          </p:cNvSpPr>
          <p:nvPr>
            <p:ph type="title"/>
          </p:nvPr>
        </p:nvSpPr>
        <p:spPr>
          <a:xfrm>
            <a:off x="1" y="0"/>
            <a:ext cx="9144000" cy="1016000"/>
          </a:xfrm>
        </p:spPr>
        <p:txBody>
          <a:bodyPr/>
          <a:lstStyle/>
          <a:p>
            <a:pPr algn="ctr"/>
            <a:r>
              <a:rPr lang="en-US" dirty="0" smtClean="0">
                <a:ea typeface="ＭＳ Ｐゴシック"/>
              </a:rPr>
              <a:t>Zara: Process View; Technology</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Content Placeholder 1"/>
          <p:cNvSpPr>
            <a:spLocks noGrp="1"/>
          </p:cNvSpPr>
          <p:nvPr>
            <p:ph idx="1"/>
          </p:nvPr>
        </p:nvSpPr>
        <p:spPr/>
        <p:txBody>
          <a:bodyPr/>
          <a:lstStyle/>
          <a:p>
            <a:r>
              <a:rPr lang="en-US" dirty="0" smtClean="0">
                <a:ea typeface="ＭＳ Ｐゴシック"/>
              </a:rPr>
              <a:t>The hub and spoke system uses the appropriate transportation mode (truck, RR, or air) depending on the store location and the time-sensitivity. Frequent deliveries with short lead times. It maximizes the flexibility of inputs and increases responsiveness while controlling working capital (inventory). </a:t>
            </a:r>
          </a:p>
          <a:p>
            <a:r>
              <a:rPr lang="en-US" dirty="0" smtClean="0">
                <a:ea typeface="ＭＳ Ｐゴシック"/>
              </a:rPr>
              <a:t>IT enables the daily information flow between store managers (requesting products and providing customer feed­back) and design and production (sharing information on upcoming products).</a:t>
            </a:r>
          </a:p>
        </p:txBody>
      </p:sp>
      <p:sp>
        <p:nvSpPr>
          <p:cNvPr id="61442" name="Title 2"/>
          <p:cNvSpPr>
            <a:spLocks noGrp="1"/>
          </p:cNvSpPr>
          <p:nvPr>
            <p:ph type="title"/>
          </p:nvPr>
        </p:nvSpPr>
        <p:spPr>
          <a:xfrm>
            <a:off x="1" y="0"/>
            <a:ext cx="9144000" cy="1016000"/>
          </a:xfrm>
        </p:spPr>
        <p:txBody>
          <a:bodyPr/>
          <a:lstStyle/>
          <a:p>
            <a:pPr algn="ctr"/>
            <a:r>
              <a:rPr lang="en-US" dirty="0" smtClean="0">
                <a:ea typeface="ＭＳ Ｐゴシック"/>
              </a:rPr>
              <a:t>Zara: Process view; Technology</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Content Placeholder 1"/>
          <p:cNvSpPr>
            <a:spLocks noGrp="1"/>
          </p:cNvSpPr>
          <p:nvPr>
            <p:ph idx="1"/>
          </p:nvPr>
        </p:nvSpPr>
        <p:spPr/>
        <p:txBody>
          <a:bodyPr/>
          <a:lstStyle/>
          <a:p>
            <a:r>
              <a:rPr lang="en-US" smtClean="0">
                <a:ea typeface="ＭＳ Ｐゴシック"/>
              </a:rPr>
              <a:t>Intentionally short style campaigns that are likely to run out of stock create a scarcity image. Customers visit stores frequently and are likely to buy what is available at that moment because that particular product may no longer be available next time. The combination of short campaigns and limited inventory reduces markdowns and leftovers.</a:t>
            </a:r>
          </a:p>
        </p:txBody>
      </p:sp>
      <p:sp>
        <p:nvSpPr>
          <p:cNvPr id="62466" name="Title 2"/>
          <p:cNvSpPr>
            <a:spLocks noGrp="1"/>
          </p:cNvSpPr>
          <p:nvPr>
            <p:ph type="title"/>
          </p:nvPr>
        </p:nvSpPr>
        <p:spPr>
          <a:xfrm>
            <a:off x="1" y="0"/>
            <a:ext cx="9144000" cy="1016000"/>
          </a:xfrm>
        </p:spPr>
        <p:txBody>
          <a:bodyPr/>
          <a:lstStyle/>
          <a:p>
            <a:pPr algn="ctr"/>
            <a:r>
              <a:rPr lang="en-US" dirty="0" smtClean="0">
                <a:ea typeface="ＭＳ Ｐゴシック"/>
              </a:rPr>
              <a:t>Zara: Process View; Demand </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Content Placeholder 1"/>
          <p:cNvSpPr>
            <a:spLocks noGrp="1"/>
          </p:cNvSpPr>
          <p:nvPr>
            <p:ph idx="1"/>
          </p:nvPr>
        </p:nvSpPr>
        <p:spPr/>
        <p:txBody>
          <a:bodyPr/>
          <a:lstStyle/>
          <a:p>
            <a:r>
              <a:rPr lang="en-US" smtClean="0">
                <a:ea typeface="ＭＳ Ｐゴシック"/>
              </a:rPr>
              <a:t>Fast new product design is a key enabler of Zara's strategy. Ideas inspired by urban hot spots, fashion shows, and store customers are transmitted to the creative teams. Design style platforms are created ahead of the season and are modified just before production based on feedback from retailers regarding  the most recent fashion. This postponement of design styling requires fast and efficient information transfer.</a:t>
            </a:r>
          </a:p>
          <a:p>
            <a:pPr>
              <a:buFont typeface="Wingdings" pitchFamily="2" charset="2"/>
              <a:buNone/>
            </a:pPr>
            <a:endParaRPr lang="en-US" smtClean="0">
              <a:ea typeface="ＭＳ Ｐゴシック"/>
            </a:endParaRPr>
          </a:p>
        </p:txBody>
      </p:sp>
      <p:sp>
        <p:nvSpPr>
          <p:cNvPr id="63490" name="Title 2"/>
          <p:cNvSpPr>
            <a:spLocks noGrp="1"/>
          </p:cNvSpPr>
          <p:nvPr>
            <p:ph type="title"/>
          </p:nvPr>
        </p:nvSpPr>
        <p:spPr>
          <a:xfrm>
            <a:off x="1" y="0"/>
            <a:ext cx="9144000" cy="1016000"/>
          </a:xfrm>
        </p:spPr>
        <p:txBody>
          <a:bodyPr/>
          <a:lstStyle/>
          <a:p>
            <a:pPr algn="ctr"/>
            <a:r>
              <a:rPr lang="en-US" dirty="0" smtClean="0">
                <a:ea typeface="ＭＳ Ｐゴシック"/>
              </a:rPr>
              <a:t>Zara: Process View; Innovation </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Content Placeholder 1"/>
          <p:cNvSpPr>
            <a:spLocks noGrp="1"/>
          </p:cNvSpPr>
          <p:nvPr>
            <p:ph idx="1"/>
          </p:nvPr>
        </p:nvSpPr>
        <p:spPr/>
        <p:txBody>
          <a:bodyPr/>
          <a:lstStyle/>
          <a:p>
            <a:r>
              <a:rPr lang="en-US" dirty="0" smtClean="0">
                <a:ea typeface="ＭＳ Ｐゴシック"/>
              </a:rPr>
              <a:t>A firm believer that people, cultures and generations share a special sensitivity for fashion. Standardizes a majority of its designs but allows some adjustments to local taste. Zara originally insisted on a standard set of sizes for all countries but had to add smaller sizes for Japan and larger ones for the U.K. and Ger.</a:t>
            </a:r>
          </a:p>
          <a:p>
            <a:r>
              <a:rPr lang="en-US" dirty="0" smtClean="0">
                <a:ea typeface="ＭＳ Ｐゴシック"/>
              </a:rPr>
              <a:t>Has tailored the 8 drivers of its operations strategy to its fast-fashion, cheap-chic value proposition.</a:t>
            </a:r>
          </a:p>
          <a:p>
            <a:pPr>
              <a:buFont typeface="Wingdings" pitchFamily="2" charset="2"/>
              <a:buNone/>
            </a:pPr>
            <a:endParaRPr lang="en-US" dirty="0" smtClean="0">
              <a:ea typeface="ＭＳ Ｐゴシック"/>
            </a:endParaRPr>
          </a:p>
        </p:txBody>
      </p:sp>
      <p:sp>
        <p:nvSpPr>
          <p:cNvPr id="64514" name="Title 2"/>
          <p:cNvSpPr>
            <a:spLocks noGrp="1"/>
          </p:cNvSpPr>
          <p:nvPr>
            <p:ph type="title"/>
          </p:nvPr>
        </p:nvSpPr>
        <p:spPr>
          <a:xfrm>
            <a:off x="1" y="0"/>
            <a:ext cx="9144000" cy="1016000"/>
          </a:xfrm>
        </p:spPr>
        <p:txBody>
          <a:bodyPr/>
          <a:lstStyle/>
          <a:p>
            <a:pPr algn="ctr"/>
            <a:r>
              <a:rPr lang="en-US" dirty="0" smtClean="0">
                <a:ea typeface="ＭＳ Ｐゴシック"/>
              </a:rPr>
              <a:t>Zara: Process View; Innovation </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Content Placeholder 1"/>
          <p:cNvSpPr>
            <a:spLocks noGrp="1"/>
          </p:cNvSpPr>
          <p:nvPr>
            <p:ph idx="1"/>
          </p:nvPr>
        </p:nvSpPr>
        <p:spPr/>
        <p:txBody>
          <a:bodyPr/>
          <a:lstStyle/>
          <a:p>
            <a:r>
              <a:rPr lang="en-US" dirty="0" smtClean="0">
                <a:ea typeface="ＭＳ Ｐゴシック"/>
              </a:rPr>
              <a:t>Zara's operational system is not a panacea. Sweden's </a:t>
            </a:r>
            <a:r>
              <a:rPr lang="en-US" dirty="0" err="1" smtClean="0">
                <a:ea typeface="ＭＳ Ｐゴシック"/>
              </a:rPr>
              <a:t>Hennes</a:t>
            </a:r>
            <a:r>
              <a:rPr lang="en-US" dirty="0" smtClean="0">
                <a:ea typeface="ＭＳ Ｐゴシック"/>
              </a:rPr>
              <a:t> &amp; </a:t>
            </a:r>
            <a:r>
              <a:rPr lang="en-US" dirty="0" err="1" smtClean="0">
                <a:ea typeface="ＭＳ Ｐゴシック"/>
              </a:rPr>
              <a:t>Mauritz</a:t>
            </a:r>
            <a:r>
              <a:rPr lang="en-US" dirty="0" smtClean="0">
                <a:ea typeface="ＭＳ Ｐゴシック"/>
              </a:rPr>
              <a:t> AB competes with Zara. It produces much fewer new styles per year with a much slower design-to-rack time of 16 weeks. </a:t>
            </a:r>
          </a:p>
          <a:p>
            <a:r>
              <a:rPr lang="en-US" dirty="0" smtClean="0">
                <a:ea typeface="ＭＳ Ｐゴシック"/>
              </a:rPr>
              <a:t> Without the stringent speed requirement, H&amp;M has more leeway in configuring its operations; more outsourcing and higher capacity utilizations resulting in much lower fixed capital. The lower safety capacity and responsiveness is replaced by higher safety stock to buffer demand uncertainty.</a:t>
            </a:r>
          </a:p>
        </p:txBody>
      </p:sp>
      <p:sp>
        <p:nvSpPr>
          <p:cNvPr id="65538" name="Title 3"/>
          <p:cNvSpPr>
            <a:spLocks noGrp="1"/>
          </p:cNvSpPr>
          <p:nvPr>
            <p:ph type="title"/>
          </p:nvPr>
        </p:nvSpPr>
        <p:spPr>
          <a:xfrm>
            <a:off x="1" y="0"/>
            <a:ext cx="9144000" cy="1016000"/>
          </a:xfrm>
        </p:spPr>
        <p:txBody>
          <a:bodyPr/>
          <a:lstStyle/>
          <a:p>
            <a:pPr algn="ctr"/>
            <a:r>
              <a:rPr lang="en-US" dirty="0" smtClean="0">
                <a:ea typeface="ＭＳ Ｐゴシック"/>
              </a:rPr>
              <a:t>Should Every Retailer Adopt the Zara Model?</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Content Placeholder 1"/>
          <p:cNvSpPr>
            <a:spLocks noGrp="1"/>
          </p:cNvSpPr>
          <p:nvPr>
            <p:ph idx="1"/>
          </p:nvPr>
        </p:nvSpPr>
        <p:spPr>
          <a:xfrm>
            <a:off x="228600" y="1412875"/>
            <a:ext cx="8915400" cy="4911725"/>
          </a:xfrm>
        </p:spPr>
        <p:txBody>
          <a:bodyPr/>
          <a:lstStyle/>
          <a:p>
            <a:r>
              <a:rPr lang="en-US" dirty="0" smtClean="0">
                <a:ea typeface="ＭＳ Ｐゴシック"/>
              </a:rPr>
              <a:t>The Zara model is not used in other industries such as toy, cell phone, or auto manufacturing. Zara model requires:</a:t>
            </a:r>
          </a:p>
          <a:p>
            <a:pPr lvl="1">
              <a:buFont typeface="Wingdings" pitchFamily="2" charset="2"/>
              <a:buNone/>
            </a:pPr>
            <a:r>
              <a:rPr lang="en-US" sz="2000" dirty="0" smtClean="0">
                <a:ea typeface="ＭＳ Ｐゴシック"/>
              </a:rPr>
              <a:t>1. High customer willingness to pay for speed-to-market.</a:t>
            </a:r>
          </a:p>
          <a:p>
            <a:pPr lvl="1">
              <a:buFont typeface="Wingdings" pitchFamily="2" charset="2"/>
              <a:buNone/>
            </a:pPr>
            <a:r>
              <a:rPr lang="en-US" sz="2000" dirty="0" smtClean="0">
                <a:ea typeface="ＭＳ Ｐゴシック"/>
              </a:rPr>
              <a:t>2. Short product life cycles with high demand uncertainty.</a:t>
            </a:r>
          </a:p>
          <a:p>
            <a:pPr lvl="1">
              <a:buFont typeface="Wingdings" pitchFamily="2" charset="2"/>
              <a:buNone/>
            </a:pPr>
            <a:r>
              <a:rPr lang="en-US" sz="2000" dirty="0" smtClean="0">
                <a:ea typeface="ＭＳ Ｐゴシック"/>
              </a:rPr>
              <a:t>3. Low cost of excess capacity with low importance of scale economies. </a:t>
            </a:r>
          </a:p>
          <a:p>
            <a:pPr lvl="1">
              <a:buFont typeface="Wingdings" pitchFamily="2" charset="2"/>
              <a:buNone/>
            </a:pPr>
            <a:r>
              <a:rPr lang="en-US" sz="2000" dirty="0" smtClean="0">
                <a:ea typeface="ＭＳ Ｐゴシック"/>
              </a:rPr>
              <a:t>4. Low cost of </a:t>
            </a:r>
            <a:r>
              <a:rPr lang="en-US" sz="2000" dirty="0" err="1" smtClean="0">
                <a:ea typeface="ＭＳ Ｐゴシック"/>
              </a:rPr>
              <a:t>stockouts</a:t>
            </a:r>
            <a:r>
              <a:rPr lang="en-US" sz="2000" dirty="0" smtClean="0">
                <a:ea typeface="ＭＳ Ｐゴシック"/>
              </a:rPr>
              <a:t> and distribution relative to inventory holding.</a:t>
            </a:r>
          </a:p>
          <a:p>
            <a:r>
              <a:rPr lang="en-US" dirty="0" smtClean="0">
                <a:ea typeface="ＭＳ Ｐゴシック"/>
              </a:rPr>
              <a:t>Great operations strategies are tailored to each company's competitive strategy. While companies may share some elements, a complete tailored operations system is unique</a:t>
            </a:r>
          </a:p>
          <a:p>
            <a:endParaRPr lang="en-US" dirty="0" smtClean="0">
              <a:ea typeface="ＭＳ Ｐゴシック"/>
            </a:endParaRPr>
          </a:p>
        </p:txBody>
      </p:sp>
      <p:sp>
        <p:nvSpPr>
          <p:cNvPr id="66562" name="Title 2"/>
          <p:cNvSpPr>
            <a:spLocks noGrp="1"/>
          </p:cNvSpPr>
          <p:nvPr>
            <p:ph type="title"/>
          </p:nvPr>
        </p:nvSpPr>
        <p:spPr>
          <a:xfrm>
            <a:off x="1" y="0"/>
            <a:ext cx="9144000" cy="1016000"/>
          </a:xfrm>
        </p:spPr>
        <p:txBody>
          <a:bodyPr/>
          <a:lstStyle/>
          <a:p>
            <a:pPr algn="ctr"/>
            <a:r>
              <a:rPr lang="en-US" dirty="0" smtClean="0">
                <a:ea typeface="ＭＳ Ｐゴシック"/>
              </a:rPr>
              <a:t>Should every retailer adopt the Zara model?</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2"/>
          <p:cNvSpPr>
            <a:spLocks noGrp="1"/>
          </p:cNvSpPr>
          <p:nvPr>
            <p:ph type="title"/>
          </p:nvPr>
        </p:nvSpPr>
        <p:spPr>
          <a:xfrm>
            <a:off x="1" y="0"/>
            <a:ext cx="9144000" cy="1016000"/>
          </a:xfrm>
        </p:spPr>
        <p:txBody>
          <a:bodyPr/>
          <a:lstStyle/>
          <a:p>
            <a:pPr algn="ctr"/>
            <a:r>
              <a:rPr lang="en-US" dirty="0" smtClean="0">
                <a:ea typeface="ＭＳ Ｐゴシック"/>
              </a:rPr>
              <a:t>Competitive Product Space</a:t>
            </a:r>
          </a:p>
        </p:txBody>
      </p:sp>
      <p:grpSp>
        <p:nvGrpSpPr>
          <p:cNvPr id="4" name="Group 23"/>
          <p:cNvGrpSpPr>
            <a:grpSpLocks/>
          </p:cNvGrpSpPr>
          <p:nvPr/>
        </p:nvGrpSpPr>
        <p:grpSpPr bwMode="auto">
          <a:xfrm>
            <a:off x="287338" y="2109788"/>
            <a:ext cx="6797675" cy="4289425"/>
            <a:chOff x="181" y="1499"/>
            <a:chExt cx="4282" cy="2702"/>
          </a:xfrm>
        </p:grpSpPr>
        <p:sp>
          <p:nvSpPr>
            <p:cNvPr id="67590" name="Line 4"/>
            <p:cNvSpPr>
              <a:spLocks noChangeShapeType="1"/>
            </p:cNvSpPr>
            <p:nvPr/>
          </p:nvSpPr>
          <p:spPr bwMode="auto">
            <a:xfrm>
              <a:off x="1519" y="3600"/>
              <a:ext cx="2761" cy="0"/>
            </a:xfrm>
            <a:prstGeom prst="line">
              <a:avLst/>
            </a:prstGeom>
            <a:noFill/>
            <a:ln w="76200">
              <a:solidFill>
                <a:srgbClr val="000000"/>
              </a:solidFill>
              <a:round/>
              <a:headEnd type="none" w="sm" len="sm"/>
              <a:tailEnd type="triangle" w="med" len="med"/>
            </a:ln>
          </p:spPr>
          <p:txBody>
            <a:bodyPr wrap="none" anchor="ctr"/>
            <a:lstStyle/>
            <a:p>
              <a:endParaRPr lang="en-US"/>
            </a:p>
          </p:txBody>
        </p:sp>
        <p:sp>
          <p:nvSpPr>
            <p:cNvPr id="67591" name="Line 5"/>
            <p:cNvSpPr>
              <a:spLocks noChangeShapeType="1"/>
            </p:cNvSpPr>
            <p:nvPr/>
          </p:nvSpPr>
          <p:spPr bwMode="auto">
            <a:xfrm flipH="1" flipV="1">
              <a:off x="1496" y="1830"/>
              <a:ext cx="11" cy="1770"/>
            </a:xfrm>
            <a:prstGeom prst="line">
              <a:avLst/>
            </a:prstGeom>
            <a:noFill/>
            <a:ln w="76200">
              <a:solidFill>
                <a:srgbClr val="000000"/>
              </a:solidFill>
              <a:round/>
              <a:headEnd type="none" w="sm" len="sm"/>
              <a:tailEnd type="triangle" w="med" len="med"/>
            </a:ln>
          </p:spPr>
          <p:txBody>
            <a:bodyPr wrap="none" anchor="ctr"/>
            <a:lstStyle/>
            <a:p>
              <a:endParaRPr lang="en-US"/>
            </a:p>
          </p:txBody>
        </p:sp>
        <p:sp>
          <p:nvSpPr>
            <p:cNvPr id="67592" name="Arc 7"/>
            <p:cNvSpPr>
              <a:spLocks/>
            </p:cNvSpPr>
            <p:nvPr/>
          </p:nvSpPr>
          <p:spPr bwMode="auto">
            <a:xfrm>
              <a:off x="1566" y="1985"/>
              <a:ext cx="2156" cy="1594"/>
            </a:xfrm>
            <a:custGeom>
              <a:avLst/>
              <a:gdLst>
                <a:gd name="T0" fmla="*/ 0 w 21600"/>
                <a:gd name="T1" fmla="*/ 0 h 21600"/>
                <a:gd name="T2" fmla="*/ 21 w 21600"/>
                <a:gd name="T3" fmla="*/ 9 h 21600"/>
                <a:gd name="T4" fmla="*/ 0 w 21600"/>
                <a:gd name="T5" fmla="*/ 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cap="rnd">
              <a:noFill/>
              <a:round/>
              <a:headEnd type="none" w="sm" len="sm"/>
              <a:tailEnd type="none" w="sm" len="sm"/>
            </a:ln>
          </p:spPr>
          <p:txBody>
            <a:bodyPr wrap="none" anchor="ctr"/>
            <a:lstStyle/>
            <a:p>
              <a:pPr eaLnBrk="0" hangingPunct="0"/>
              <a:endParaRPr lang="en-US"/>
            </a:p>
          </p:txBody>
        </p:sp>
        <p:sp>
          <p:nvSpPr>
            <p:cNvPr id="67593" name="Rectangle 8"/>
            <p:cNvSpPr>
              <a:spLocks noChangeArrowheads="1"/>
            </p:cNvSpPr>
            <p:nvPr/>
          </p:nvSpPr>
          <p:spPr bwMode="auto">
            <a:xfrm>
              <a:off x="2766" y="3578"/>
              <a:ext cx="1697" cy="260"/>
            </a:xfrm>
            <a:prstGeom prst="rect">
              <a:avLst/>
            </a:prstGeom>
            <a:noFill/>
            <a:ln w="9525">
              <a:noFill/>
              <a:miter lim="800000"/>
              <a:headEnd/>
              <a:tailEnd/>
            </a:ln>
          </p:spPr>
          <p:txBody>
            <a:bodyPr wrap="none" lIns="92075" tIns="46038" rIns="92075" bIns="46038">
              <a:spAutoFit/>
            </a:bodyPr>
            <a:lstStyle/>
            <a:p>
              <a:pPr algn="ctr" defTabSz="762000" eaLnBrk="0" hangingPunct="0"/>
              <a:r>
                <a:rPr lang="en-US" sz="2100" i="1">
                  <a:solidFill>
                    <a:srgbClr val="000000"/>
                  </a:solidFill>
                  <a:latin typeface="Times New Roman" pitchFamily="18" charset="0"/>
                </a:rPr>
                <a:t>Cost Efficiency (1/cost)</a:t>
              </a:r>
              <a:endParaRPr lang="en-US" sz="2100">
                <a:solidFill>
                  <a:srgbClr val="000000"/>
                </a:solidFill>
                <a:latin typeface="Times New Roman" pitchFamily="18" charset="0"/>
              </a:endParaRPr>
            </a:p>
          </p:txBody>
        </p:sp>
        <p:sp>
          <p:nvSpPr>
            <p:cNvPr id="67594" name="Rectangle 9"/>
            <p:cNvSpPr>
              <a:spLocks noChangeArrowheads="1"/>
            </p:cNvSpPr>
            <p:nvPr/>
          </p:nvSpPr>
          <p:spPr bwMode="auto">
            <a:xfrm>
              <a:off x="1070" y="1499"/>
              <a:ext cx="612" cy="260"/>
            </a:xfrm>
            <a:prstGeom prst="rect">
              <a:avLst/>
            </a:prstGeom>
            <a:noFill/>
            <a:ln w="9525">
              <a:noFill/>
              <a:miter lim="800000"/>
              <a:headEnd/>
              <a:tailEnd/>
            </a:ln>
          </p:spPr>
          <p:txBody>
            <a:bodyPr wrap="none" lIns="92075" tIns="46038" rIns="92075" bIns="46038">
              <a:spAutoFit/>
            </a:bodyPr>
            <a:lstStyle/>
            <a:p>
              <a:pPr defTabSz="762000" eaLnBrk="0" hangingPunct="0"/>
              <a:r>
                <a:rPr lang="en-US" sz="2100" i="1">
                  <a:solidFill>
                    <a:srgbClr val="000000"/>
                  </a:solidFill>
                  <a:latin typeface="Times New Roman" pitchFamily="18" charset="0"/>
                </a:rPr>
                <a:t>Variety</a:t>
              </a:r>
            </a:p>
          </p:txBody>
        </p:sp>
        <p:sp>
          <p:nvSpPr>
            <p:cNvPr id="67595" name="Rectangle 10"/>
            <p:cNvSpPr>
              <a:spLocks noChangeArrowheads="1"/>
            </p:cNvSpPr>
            <p:nvPr/>
          </p:nvSpPr>
          <p:spPr bwMode="auto">
            <a:xfrm>
              <a:off x="1907" y="2583"/>
              <a:ext cx="219" cy="260"/>
            </a:xfrm>
            <a:prstGeom prst="rect">
              <a:avLst/>
            </a:prstGeom>
            <a:noFill/>
            <a:ln w="9525">
              <a:noFill/>
              <a:miter lim="800000"/>
              <a:headEnd/>
              <a:tailEnd/>
            </a:ln>
          </p:spPr>
          <p:txBody>
            <a:bodyPr wrap="none" lIns="92075" tIns="46038" rIns="92075" bIns="46038">
              <a:spAutoFit/>
            </a:bodyPr>
            <a:lstStyle/>
            <a:p>
              <a:pPr defTabSz="762000" eaLnBrk="0" hangingPunct="0"/>
              <a:r>
                <a:rPr lang="en-US" sz="2100" i="1">
                  <a:solidFill>
                    <a:srgbClr val="000000"/>
                  </a:solidFill>
                  <a:latin typeface="Times New Roman" pitchFamily="18" charset="0"/>
                </a:rPr>
                <a:t>B</a:t>
              </a:r>
            </a:p>
          </p:txBody>
        </p:sp>
        <p:sp>
          <p:nvSpPr>
            <p:cNvPr id="67596" name="Oval 11"/>
            <p:cNvSpPr>
              <a:spLocks noChangeArrowheads="1"/>
            </p:cNvSpPr>
            <p:nvPr/>
          </p:nvSpPr>
          <p:spPr bwMode="auto">
            <a:xfrm>
              <a:off x="1886" y="2507"/>
              <a:ext cx="96" cy="96"/>
            </a:xfrm>
            <a:prstGeom prst="ellipse">
              <a:avLst/>
            </a:prstGeom>
            <a:solidFill>
              <a:schemeClr val="tx1"/>
            </a:solidFill>
            <a:ln w="12700">
              <a:solidFill>
                <a:schemeClr val="tx1"/>
              </a:solidFill>
              <a:round/>
              <a:headEnd type="none" w="sm" len="sm"/>
              <a:tailEnd type="none" w="sm" len="sm"/>
            </a:ln>
          </p:spPr>
          <p:txBody>
            <a:bodyPr wrap="none" anchor="ctr"/>
            <a:lstStyle/>
            <a:p>
              <a:pPr eaLnBrk="0" hangingPunct="0"/>
              <a:endParaRPr lang="en-US"/>
            </a:p>
          </p:txBody>
        </p:sp>
        <p:sp>
          <p:nvSpPr>
            <p:cNvPr id="67597" name="Rectangle 13"/>
            <p:cNvSpPr>
              <a:spLocks noChangeArrowheads="1"/>
            </p:cNvSpPr>
            <p:nvPr/>
          </p:nvSpPr>
          <p:spPr bwMode="auto">
            <a:xfrm>
              <a:off x="3107" y="3303"/>
              <a:ext cx="219" cy="260"/>
            </a:xfrm>
            <a:prstGeom prst="rect">
              <a:avLst/>
            </a:prstGeom>
            <a:noFill/>
            <a:ln w="9525">
              <a:noFill/>
              <a:miter lim="800000"/>
              <a:headEnd/>
              <a:tailEnd/>
            </a:ln>
          </p:spPr>
          <p:txBody>
            <a:bodyPr wrap="none" lIns="92075" tIns="46038" rIns="92075" bIns="46038">
              <a:spAutoFit/>
            </a:bodyPr>
            <a:lstStyle/>
            <a:p>
              <a:pPr defTabSz="762000" eaLnBrk="0" hangingPunct="0"/>
              <a:r>
                <a:rPr lang="en-US" sz="2100" i="1">
                  <a:solidFill>
                    <a:srgbClr val="000000"/>
                  </a:solidFill>
                  <a:latin typeface="Times New Roman" pitchFamily="18" charset="0"/>
                </a:rPr>
                <a:t>A</a:t>
              </a:r>
            </a:p>
          </p:txBody>
        </p:sp>
        <p:sp>
          <p:nvSpPr>
            <p:cNvPr id="67598" name="Oval 14"/>
            <p:cNvSpPr>
              <a:spLocks noChangeArrowheads="1"/>
            </p:cNvSpPr>
            <p:nvPr/>
          </p:nvSpPr>
          <p:spPr bwMode="auto">
            <a:xfrm>
              <a:off x="3086" y="3227"/>
              <a:ext cx="96" cy="96"/>
            </a:xfrm>
            <a:prstGeom prst="ellipse">
              <a:avLst/>
            </a:prstGeom>
            <a:solidFill>
              <a:schemeClr val="tx1"/>
            </a:solidFill>
            <a:ln w="12700">
              <a:solidFill>
                <a:schemeClr val="tx1"/>
              </a:solidFill>
              <a:round/>
              <a:headEnd type="none" w="sm" len="sm"/>
              <a:tailEnd type="none" w="sm" len="sm"/>
            </a:ln>
          </p:spPr>
          <p:txBody>
            <a:bodyPr wrap="none" anchor="ctr"/>
            <a:lstStyle/>
            <a:p>
              <a:pPr eaLnBrk="0" hangingPunct="0"/>
              <a:endParaRPr lang="en-US"/>
            </a:p>
          </p:txBody>
        </p:sp>
        <p:sp>
          <p:nvSpPr>
            <p:cNvPr id="67599" name="Line 18"/>
            <p:cNvSpPr>
              <a:spLocks noChangeShapeType="1"/>
            </p:cNvSpPr>
            <p:nvPr/>
          </p:nvSpPr>
          <p:spPr bwMode="auto">
            <a:xfrm flipH="1">
              <a:off x="725" y="3591"/>
              <a:ext cx="816" cy="340"/>
            </a:xfrm>
            <a:prstGeom prst="line">
              <a:avLst/>
            </a:prstGeom>
            <a:noFill/>
            <a:ln w="76200">
              <a:solidFill>
                <a:srgbClr val="000000"/>
              </a:solidFill>
              <a:round/>
              <a:headEnd/>
              <a:tailEnd type="triangle" w="med" len="med"/>
            </a:ln>
          </p:spPr>
          <p:txBody>
            <a:bodyPr/>
            <a:lstStyle/>
            <a:p>
              <a:endParaRPr lang="en-US"/>
            </a:p>
          </p:txBody>
        </p:sp>
        <p:sp>
          <p:nvSpPr>
            <p:cNvPr id="67600" name="Rectangle 19"/>
            <p:cNvSpPr>
              <a:spLocks noChangeArrowheads="1"/>
            </p:cNvSpPr>
            <p:nvPr/>
          </p:nvSpPr>
          <p:spPr bwMode="auto">
            <a:xfrm>
              <a:off x="181" y="3941"/>
              <a:ext cx="1162" cy="260"/>
            </a:xfrm>
            <a:prstGeom prst="rect">
              <a:avLst/>
            </a:prstGeom>
            <a:noFill/>
            <a:ln w="9525">
              <a:noFill/>
              <a:miter lim="800000"/>
              <a:headEnd/>
              <a:tailEnd/>
            </a:ln>
          </p:spPr>
          <p:txBody>
            <a:bodyPr wrap="none" lIns="92075" tIns="46038" rIns="92075" bIns="46038">
              <a:spAutoFit/>
            </a:bodyPr>
            <a:lstStyle/>
            <a:p>
              <a:pPr defTabSz="762000" eaLnBrk="0" hangingPunct="0"/>
              <a:r>
                <a:rPr lang="en-US" sz="2100" i="1">
                  <a:solidFill>
                    <a:srgbClr val="000000"/>
                  </a:solidFill>
                  <a:latin typeface="Times New Roman" pitchFamily="18" charset="0"/>
                </a:rPr>
                <a:t>Responsiveness</a:t>
              </a:r>
            </a:p>
          </p:txBody>
        </p:sp>
      </p:grpSp>
      <p:sp>
        <p:nvSpPr>
          <p:cNvPr id="16" name="Rectangle 20"/>
          <p:cNvSpPr>
            <a:spLocks noChangeArrowheads="1"/>
          </p:cNvSpPr>
          <p:nvPr/>
        </p:nvSpPr>
        <p:spPr bwMode="auto">
          <a:xfrm>
            <a:off x="0" y="1295400"/>
            <a:ext cx="8664575" cy="914400"/>
          </a:xfrm>
          <a:prstGeom prst="rect">
            <a:avLst/>
          </a:prstGeom>
          <a:noFill/>
          <a:ln w="9525">
            <a:noFill/>
            <a:miter lim="800000"/>
            <a:headEnd/>
            <a:tailEnd/>
          </a:ln>
        </p:spPr>
        <p:txBody>
          <a:bodyPr lIns="92075" tIns="46038" rIns="92075" bIns="46038"/>
          <a:lstStyle/>
          <a:p>
            <a:pPr indent="4763" eaLnBrk="0" hangingPunct="0">
              <a:lnSpc>
                <a:spcPct val="80000"/>
              </a:lnSpc>
              <a:spcBef>
                <a:spcPct val="20000"/>
              </a:spcBef>
              <a:buClr>
                <a:srgbClr val="000000"/>
              </a:buClr>
              <a:defRPr/>
            </a:pPr>
            <a:r>
              <a:rPr lang="en-US" sz="2400" dirty="0">
                <a:solidFill>
                  <a:srgbClr val="002060"/>
                </a:solidFill>
                <a:latin typeface="MS Reference Sans Serif" pitchFamily="34" charset="0"/>
                <a:ea typeface="ＭＳ Ｐゴシック" pitchFamily="-65" charset="-128"/>
                <a:cs typeface="MS Reference Sans Serif" pitchFamily="34" charset="0"/>
              </a:rPr>
              <a:t>Competitive Product Space: A representation of the firm’s product portfolio in the four dimensional space: Q, C, Var., Res.</a:t>
            </a:r>
          </a:p>
          <a:p>
            <a:pPr marL="342900" indent="-342900" eaLnBrk="0" hangingPunct="0">
              <a:spcBef>
                <a:spcPct val="20000"/>
              </a:spcBef>
              <a:buClr>
                <a:srgbClr val="000000"/>
              </a:buClr>
              <a:buFont typeface="Wingdings" pitchFamily="2" charset="2"/>
              <a:buNone/>
              <a:defRPr/>
            </a:pPr>
            <a:endParaRPr lang="en-US" sz="2800" i="1" dirty="0">
              <a:solidFill>
                <a:srgbClr val="103C8A"/>
              </a:solidFill>
              <a:latin typeface="Times New Roman" pitchFamily="18" charset="0"/>
              <a:ea typeface="ＭＳ Ｐゴシック" charset="-128"/>
              <a:cs typeface="+mn-cs"/>
            </a:endParaRPr>
          </a:p>
          <a:p>
            <a:pPr marL="342900" indent="-342900" eaLnBrk="0" hangingPunct="0">
              <a:spcBef>
                <a:spcPct val="20000"/>
              </a:spcBef>
              <a:buClr>
                <a:srgbClr val="000000"/>
              </a:buClr>
              <a:buFont typeface="Wingdings" pitchFamily="2" charset="2"/>
              <a:buNone/>
              <a:defRPr/>
            </a:pPr>
            <a:endParaRPr lang="en-US" sz="2400" dirty="0">
              <a:solidFill>
                <a:srgbClr val="103C8A"/>
              </a:solidFill>
              <a:latin typeface="Times New Roman" pitchFamily="18" charset="0"/>
              <a:ea typeface="ＭＳ Ｐゴシック" charset="-128"/>
              <a:cs typeface="+mn-cs"/>
            </a:endParaRPr>
          </a:p>
          <a:p>
            <a:pPr marL="342900" indent="-342900" eaLnBrk="0" hangingPunct="0">
              <a:spcBef>
                <a:spcPct val="20000"/>
              </a:spcBef>
              <a:buClr>
                <a:srgbClr val="000000"/>
              </a:buClr>
              <a:buFont typeface="Wingdings" pitchFamily="2" charset="2"/>
              <a:buNone/>
              <a:defRPr/>
            </a:pPr>
            <a:endParaRPr lang="en-US" sz="2400" dirty="0">
              <a:solidFill>
                <a:srgbClr val="103C8A"/>
              </a:solidFill>
              <a:latin typeface="Times New Roman" pitchFamily="18" charset="0"/>
              <a:ea typeface="ＭＳ Ｐゴシック" charset="-128"/>
              <a:cs typeface="+mn-cs"/>
            </a:endParaRPr>
          </a:p>
        </p:txBody>
      </p:sp>
      <p:sp>
        <p:nvSpPr>
          <p:cNvPr id="17" name="Rectangle 21"/>
          <p:cNvSpPr>
            <a:spLocks noChangeArrowheads="1"/>
          </p:cNvSpPr>
          <p:nvPr/>
        </p:nvSpPr>
        <p:spPr bwMode="auto">
          <a:xfrm>
            <a:off x="5257800" y="4381500"/>
            <a:ext cx="3886200" cy="865188"/>
          </a:xfrm>
          <a:prstGeom prst="rect">
            <a:avLst/>
          </a:prstGeom>
          <a:noFill/>
          <a:ln w="9525">
            <a:noFill/>
            <a:miter lim="800000"/>
            <a:headEnd/>
            <a:tailEnd/>
          </a:ln>
        </p:spPr>
        <p:txBody>
          <a:bodyPr lIns="92075" tIns="46038" rIns="92075" bIns="46038"/>
          <a:lstStyle/>
          <a:p>
            <a:pPr indent="4763" eaLnBrk="0" hangingPunct="0">
              <a:lnSpc>
                <a:spcPct val="80000"/>
              </a:lnSpc>
              <a:spcBef>
                <a:spcPct val="20000"/>
              </a:spcBef>
              <a:buClr>
                <a:srgbClr val="000000"/>
              </a:buClr>
              <a:buFont typeface="Symbol" pitchFamily="18" charset="2"/>
              <a:buNone/>
            </a:pPr>
            <a:r>
              <a:rPr lang="en-US" sz="2400">
                <a:solidFill>
                  <a:srgbClr val="002060"/>
                </a:solidFill>
                <a:latin typeface="MS Reference Sans Serif" pitchFamily="34" charset="0"/>
              </a:rPr>
              <a:t>One firm: low cost and standardized products</a:t>
            </a:r>
          </a:p>
        </p:txBody>
      </p:sp>
      <p:sp>
        <p:nvSpPr>
          <p:cNvPr id="18" name="Rectangle 22"/>
          <p:cNvSpPr>
            <a:spLocks noChangeArrowheads="1"/>
          </p:cNvSpPr>
          <p:nvPr/>
        </p:nvSpPr>
        <p:spPr bwMode="auto">
          <a:xfrm>
            <a:off x="3527425" y="3195638"/>
            <a:ext cx="4714875" cy="755650"/>
          </a:xfrm>
          <a:prstGeom prst="rect">
            <a:avLst/>
          </a:prstGeom>
          <a:noFill/>
          <a:ln w="9525">
            <a:noFill/>
            <a:miter lim="800000"/>
            <a:headEnd/>
            <a:tailEnd/>
          </a:ln>
        </p:spPr>
        <p:txBody>
          <a:bodyPr lIns="92075" tIns="46038" rIns="92075" bIns="46038"/>
          <a:lstStyle/>
          <a:p>
            <a:pPr indent="4763" eaLnBrk="0" hangingPunct="0">
              <a:lnSpc>
                <a:spcPct val="80000"/>
              </a:lnSpc>
              <a:spcBef>
                <a:spcPct val="20000"/>
              </a:spcBef>
              <a:buClr>
                <a:srgbClr val="000000"/>
              </a:buClr>
              <a:buFont typeface="Symbol" pitchFamily="18" charset="2"/>
              <a:buNone/>
              <a:defRPr/>
            </a:pPr>
            <a:r>
              <a:rPr lang="en-US" sz="2400" dirty="0">
                <a:solidFill>
                  <a:srgbClr val="002060"/>
                </a:solidFill>
                <a:latin typeface="MS Reference Sans Serif" pitchFamily="34" charset="0"/>
                <a:ea typeface="ＭＳ Ｐゴシック" pitchFamily="-65" charset="-128"/>
                <a:cs typeface="MS Reference Sans Serif" pitchFamily="34" charset="0"/>
              </a:rPr>
              <a:t>Another firm: expensive and customized products. </a:t>
            </a:r>
          </a:p>
          <a:p>
            <a:pPr marL="342900" indent="-342900" eaLnBrk="0" hangingPunct="0">
              <a:lnSpc>
                <a:spcPct val="80000"/>
              </a:lnSpc>
              <a:spcBef>
                <a:spcPct val="20000"/>
              </a:spcBef>
              <a:buClr>
                <a:srgbClr val="000000"/>
              </a:buClr>
              <a:buFont typeface="Wingdings" pitchFamily="2" charset="2"/>
              <a:buNone/>
              <a:defRPr/>
            </a:pPr>
            <a:endParaRPr lang="en-US" sz="2400" dirty="0">
              <a:solidFill>
                <a:srgbClr val="103C8A"/>
              </a:solidFill>
              <a:latin typeface="Times New Roman" pitchFamily="18" charset="0"/>
              <a:ea typeface="ＭＳ Ｐゴシック" charset="-128"/>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dissolv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dissolve">
                                      <p:cBhvr>
                                        <p:cTn id="1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1" y="0"/>
            <a:ext cx="9144000" cy="1066800"/>
          </a:xfrm>
        </p:spPr>
        <p:txBody>
          <a:bodyPr/>
          <a:lstStyle/>
          <a:p>
            <a:pPr algn="ctr"/>
            <a:r>
              <a:rPr lang="en-US" dirty="0" smtClean="0">
                <a:ea typeface="ＭＳ Ｐゴシック"/>
              </a:rPr>
              <a:t>Competitive Strategy: Competing Edges of the System (Strengths and Weaknesses)</a:t>
            </a:r>
          </a:p>
        </p:txBody>
      </p:sp>
      <p:sp>
        <p:nvSpPr>
          <p:cNvPr id="25602" name="Rectangle 3"/>
          <p:cNvSpPr>
            <a:spLocks noGrp="1" noChangeArrowheads="1"/>
          </p:cNvSpPr>
          <p:nvPr>
            <p:ph type="body" idx="1"/>
          </p:nvPr>
        </p:nvSpPr>
        <p:spPr>
          <a:xfrm>
            <a:off x="368300" y="1352550"/>
            <a:ext cx="8775700" cy="5172075"/>
          </a:xfrm>
        </p:spPr>
        <p:txBody>
          <a:bodyPr/>
          <a:lstStyle/>
          <a:p>
            <a:r>
              <a:rPr lang="en-US" dirty="0" smtClean="0">
                <a:ea typeface="ＭＳ Ｐゴシック"/>
              </a:rPr>
              <a:t>Human Resources (cheap labor, skilled labor, etc.)</a:t>
            </a:r>
          </a:p>
          <a:p>
            <a:pPr>
              <a:buClr>
                <a:srgbClr val="020206"/>
              </a:buClr>
            </a:pPr>
            <a:r>
              <a:rPr lang="en-US" dirty="0" smtClean="0">
                <a:ea typeface="ＭＳ Ｐゴシック"/>
              </a:rPr>
              <a:t>Technology, Facilities, and Equipment</a:t>
            </a:r>
          </a:p>
          <a:p>
            <a:pPr>
              <a:buClr>
                <a:srgbClr val="020206"/>
              </a:buClr>
            </a:pPr>
            <a:r>
              <a:rPr lang="en-US" dirty="0" smtClean="0">
                <a:ea typeface="ＭＳ Ｐゴシック"/>
              </a:rPr>
              <a:t>Financial Resources</a:t>
            </a:r>
          </a:p>
          <a:p>
            <a:pPr>
              <a:buClr>
                <a:srgbClr val="020206"/>
              </a:buClr>
            </a:pPr>
            <a:r>
              <a:rPr lang="en-US" dirty="0" smtClean="0">
                <a:ea typeface="ＭＳ Ｐゴシック"/>
              </a:rPr>
              <a:t>Customers</a:t>
            </a:r>
          </a:p>
          <a:p>
            <a:pPr>
              <a:buClr>
                <a:srgbClr val="020206"/>
              </a:buClr>
            </a:pPr>
            <a:r>
              <a:rPr lang="en-US" dirty="0" smtClean="0">
                <a:ea typeface="ＭＳ Ｐゴシック"/>
              </a:rPr>
              <a:t>Product and Services</a:t>
            </a:r>
          </a:p>
          <a:p>
            <a:pPr>
              <a:buClr>
                <a:srgbClr val="020206"/>
              </a:buClr>
            </a:pPr>
            <a:r>
              <a:rPr lang="en-US" dirty="0" smtClean="0">
                <a:ea typeface="ＭＳ Ｐゴシック"/>
              </a:rPr>
              <a:t>Suppliers (low material cost, reliable suppliers)</a:t>
            </a:r>
          </a:p>
          <a:p>
            <a:pPr>
              <a:buClr>
                <a:srgbClr val="020206"/>
              </a:buClr>
            </a:pPr>
            <a:r>
              <a:rPr lang="en-US" dirty="0" smtClean="0">
                <a:ea typeface="ＭＳ Ｐゴシック"/>
              </a:rPr>
              <a:t>Management Practices (low overhead)</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026"/>
          <p:cNvSpPr>
            <a:spLocks noGrp="1" noChangeArrowheads="1"/>
          </p:cNvSpPr>
          <p:nvPr>
            <p:ph type="title"/>
          </p:nvPr>
        </p:nvSpPr>
        <p:spPr>
          <a:xfrm>
            <a:off x="0" y="0"/>
            <a:ext cx="8802688" cy="990600"/>
          </a:xfrm>
        </p:spPr>
        <p:txBody>
          <a:bodyPr/>
          <a:lstStyle/>
          <a:p>
            <a:pPr algn="ctr"/>
            <a:r>
              <a:rPr lang="en-US" dirty="0" smtClean="0">
                <a:ea typeface="ＭＳ Ｐゴシック"/>
              </a:rPr>
              <a:t>Strategic Positioning</a:t>
            </a:r>
          </a:p>
        </p:txBody>
      </p:sp>
      <p:sp>
        <p:nvSpPr>
          <p:cNvPr id="68610" name="Rectangle 1027"/>
          <p:cNvSpPr>
            <a:spLocks noGrp="1" noChangeArrowheads="1"/>
          </p:cNvSpPr>
          <p:nvPr>
            <p:ph type="body" idx="1"/>
          </p:nvPr>
        </p:nvSpPr>
        <p:spPr>
          <a:xfrm>
            <a:off x="0" y="1295400"/>
            <a:ext cx="8856663" cy="1404938"/>
          </a:xfrm>
        </p:spPr>
        <p:txBody>
          <a:bodyPr/>
          <a:lstStyle/>
          <a:p>
            <a:pPr marL="0" indent="4763">
              <a:buFont typeface="Wingdings" pitchFamily="2" charset="2"/>
              <a:buNone/>
            </a:pPr>
            <a:r>
              <a:rPr lang="en-US" smtClean="0">
                <a:ea typeface="ＭＳ Ｐゴシック"/>
              </a:rPr>
              <a:t>Defines those positions that the firm wants to occupy in its competitive product space. The current position, direction, and goal position. </a:t>
            </a:r>
          </a:p>
        </p:txBody>
      </p:sp>
      <p:grpSp>
        <p:nvGrpSpPr>
          <p:cNvPr id="68611" name="Group 1028"/>
          <p:cNvGrpSpPr>
            <a:grpSpLocks noChangeAspect="1"/>
          </p:cNvGrpSpPr>
          <p:nvPr/>
        </p:nvGrpSpPr>
        <p:grpSpPr bwMode="auto">
          <a:xfrm>
            <a:off x="3482975" y="2514600"/>
            <a:ext cx="5192713" cy="4006850"/>
            <a:chOff x="912" y="1248"/>
            <a:chExt cx="3259" cy="2516"/>
          </a:xfrm>
        </p:grpSpPr>
        <p:sp>
          <p:nvSpPr>
            <p:cNvPr id="68612" name="Line 1029"/>
            <p:cNvSpPr>
              <a:spLocks noChangeAspect="1" noChangeShapeType="1"/>
            </p:cNvSpPr>
            <p:nvPr/>
          </p:nvSpPr>
          <p:spPr bwMode="auto">
            <a:xfrm>
              <a:off x="1369" y="3338"/>
              <a:ext cx="2761" cy="0"/>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68613" name="Line 1030"/>
            <p:cNvSpPr>
              <a:spLocks noChangeAspect="1" noChangeShapeType="1"/>
            </p:cNvSpPr>
            <p:nvPr/>
          </p:nvSpPr>
          <p:spPr bwMode="auto">
            <a:xfrm flipV="1">
              <a:off x="1395" y="1566"/>
              <a:ext cx="0" cy="1784"/>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68614" name="Freeform 1031"/>
            <p:cNvSpPr>
              <a:spLocks noChangeAspect="1"/>
            </p:cNvSpPr>
            <p:nvPr/>
          </p:nvSpPr>
          <p:spPr bwMode="auto">
            <a:xfrm>
              <a:off x="1355" y="1522"/>
              <a:ext cx="79" cy="58"/>
            </a:xfrm>
            <a:custGeom>
              <a:avLst/>
              <a:gdLst>
                <a:gd name="T0" fmla="*/ 0 w 79"/>
                <a:gd name="T1" fmla="*/ 57 h 58"/>
                <a:gd name="T2" fmla="*/ 78 w 79"/>
                <a:gd name="T3" fmla="*/ 57 h 58"/>
                <a:gd name="T4" fmla="*/ 40 w 79"/>
                <a:gd name="T5" fmla="*/ 0 h 58"/>
                <a:gd name="T6" fmla="*/ 0 w 79"/>
                <a:gd name="T7" fmla="*/ 57 h 58"/>
                <a:gd name="T8" fmla="*/ 0 60000 65536"/>
                <a:gd name="T9" fmla="*/ 0 60000 65536"/>
                <a:gd name="T10" fmla="*/ 0 60000 65536"/>
                <a:gd name="T11" fmla="*/ 0 60000 65536"/>
                <a:gd name="T12" fmla="*/ 0 w 79"/>
                <a:gd name="T13" fmla="*/ 0 h 58"/>
                <a:gd name="T14" fmla="*/ 79 w 79"/>
                <a:gd name="T15" fmla="*/ 58 h 58"/>
              </a:gdLst>
              <a:ahLst/>
              <a:cxnLst>
                <a:cxn ang="T8">
                  <a:pos x="T0" y="T1"/>
                </a:cxn>
                <a:cxn ang="T9">
                  <a:pos x="T2" y="T3"/>
                </a:cxn>
                <a:cxn ang="T10">
                  <a:pos x="T4" y="T5"/>
                </a:cxn>
                <a:cxn ang="T11">
                  <a:pos x="T6" y="T7"/>
                </a:cxn>
              </a:cxnLst>
              <a:rect l="T12" t="T13" r="T14" b="T15"/>
              <a:pathLst>
                <a:path w="79" h="58">
                  <a:moveTo>
                    <a:pt x="0" y="57"/>
                  </a:moveTo>
                  <a:lnTo>
                    <a:pt x="78" y="57"/>
                  </a:lnTo>
                  <a:lnTo>
                    <a:pt x="40" y="0"/>
                  </a:lnTo>
                  <a:lnTo>
                    <a:pt x="0" y="57"/>
                  </a:lnTo>
                </a:path>
              </a:pathLst>
            </a:custGeom>
            <a:solidFill>
              <a:srgbClr val="000000"/>
            </a:solidFill>
            <a:ln w="12700" cap="rnd">
              <a:solidFill>
                <a:srgbClr val="000000"/>
              </a:solidFill>
              <a:round/>
              <a:headEnd/>
              <a:tailEnd/>
            </a:ln>
          </p:spPr>
          <p:txBody>
            <a:bodyPr/>
            <a:lstStyle/>
            <a:p>
              <a:pPr eaLnBrk="0" hangingPunct="0"/>
              <a:endParaRPr lang="en-US"/>
            </a:p>
          </p:txBody>
        </p:sp>
        <p:sp>
          <p:nvSpPr>
            <p:cNvPr id="68615" name="Arc 1032"/>
            <p:cNvSpPr>
              <a:spLocks noChangeAspect="1"/>
            </p:cNvSpPr>
            <p:nvPr/>
          </p:nvSpPr>
          <p:spPr bwMode="auto">
            <a:xfrm>
              <a:off x="1408" y="1734"/>
              <a:ext cx="2156" cy="1594"/>
            </a:xfrm>
            <a:custGeom>
              <a:avLst/>
              <a:gdLst>
                <a:gd name="T0" fmla="*/ 0 w 21600"/>
                <a:gd name="T1" fmla="*/ 0 h 21600"/>
                <a:gd name="T2" fmla="*/ 21 w 21600"/>
                <a:gd name="T3" fmla="*/ 9 h 21600"/>
                <a:gd name="T4" fmla="*/ 0 w 21600"/>
                <a:gd name="T5" fmla="*/ 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cap="rnd">
              <a:noFill/>
              <a:round/>
              <a:headEnd type="none" w="sm" len="sm"/>
              <a:tailEnd type="none" w="sm" len="sm"/>
            </a:ln>
          </p:spPr>
          <p:txBody>
            <a:bodyPr wrap="none" anchor="ctr"/>
            <a:lstStyle/>
            <a:p>
              <a:pPr eaLnBrk="0" hangingPunct="0"/>
              <a:endParaRPr lang="en-US"/>
            </a:p>
          </p:txBody>
        </p:sp>
        <p:sp>
          <p:nvSpPr>
            <p:cNvPr id="68616" name="Rectangle 1033"/>
            <p:cNvSpPr>
              <a:spLocks noChangeAspect="1" noChangeArrowheads="1"/>
            </p:cNvSpPr>
            <p:nvPr/>
          </p:nvSpPr>
          <p:spPr bwMode="auto">
            <a:xfrm>
              <a:off x="2496" y="3505"/>
              <a:ext cx="479" cy="259"/>
            </a:xfrm>
            <a:prstGeom prst="rect">
              <a:avLst/>
            </a:prstGeom>
            <a:noFill/>
            <a:ln w="9525">
              <a:noFill/>
              <a:miter lim="800000"/>
              <a:headEnd/>
              <a:tailEnd/>
            </a:ln>
          </p:spPr>
          <p:txBody>
            <a:bodyPr wrap="none" lIns="92075" tIns="46038" rIns="92075" bIns="46038">
              <a:spAutoFit/>
            </a:bodyPr>
            <a:lstStyle/>
            <a:p>
              <a:pPr algn="ctr" defTabSz="762000" eaLnBrk="0" hangingPunct="0"/>
              <a:r>
                <a:rPr lang="en-US" sz="2100" i="1">
                  <a:solidFill>
                    <a:srgbClr val="000000"/>
                  </a:solidFill>
                  <a:latin typeface="Times New Roman" pitchFamily="18" charset="0"/>
                </a:rPr>
                <a:t>Price</a:t>
              </a:r>
              <a:endParaRPr lang="en-US" sz="2100">
                <a:solidFill>
                  <a:srgbClr val="000000"/>
                </a:solidFill>
                <a:latin typeface="Times New Roman" pitchFamily="18" charset="0"/>
              </a:endParaRPr>
            </a:p>
          </p:txBody>
        </p:sp>
        <p:sp>
          <p:nvSpPr>
            <p:cNvPr id="68617" name="Rectangle 1034"/>
            <p:cNvSpPr>
              <a:spLocks noChangeAspect="1" noChangeArrowheads="1"/>
            </p:cNvSpPr>
            <p:nvPr/>
          </p:nvSpPr>
          <p:spPr bwMode="auto">
            <a:xfrm>
              <a:off x="912" y="1248"/>
              <a:ext cx="1158" cy="259"/>
            </a:xfrm>
            <a:prstGeom prst="rect">
              <a:avLst/>
            </a:prstGeom>
            <a:noFill/>
            <a:ln w="9525">
              <a:noFill/>
              <a:miter lim="800000"/>
              <a:headEnd/>
              <a:tailEnd/>
            </a:ln>
          </p:spPr>
          <p:txBody>
            <a:bodyPr wrap="none" lIns="92075" tIns="46038" rIns="92075" bIns="46038">
              <a:spAutoFit/>
            </a:bodyPr>
            <a:lstStyle/>
            <a:p>
              <a:pPr defTabSz="762000" eaLnBrk="0" hangingPunct="0"/>
              <a:r>
                <a:rPr lang="en-US" sz="2100" i="1">
                  <a:solidFill>
                    <a:srgbClr val="000000"/>
                  </a:solidFill>
                  <a:latin typeface="Times New Roman" pitchFamily="18" charset="0"/>
                </a:rPr>
                <a:t>Responsiveness</a:t>
              </a:r>
            </a:p>
          </p:txBody>
        </p:sp>
        <p:sp>
          <p:nvSpPr>
            <p:cNvPr id="68618" name="Rectangle 1035"/>
            <p:cNvSpPr>
              <a:spLocks noChangeAspect="1" noChangeArrowheads="1"/>
            </p:cNvSpPr>
            <p:nvPr/>
          </p:nvSpPr>
          <p:spPr bwMode="auto">
            <a:xfrm>
              <a:off x="1749" y="2332"/>
              <a:ext cx="218" cy="259"/>
            </a:xfrm>
            <a:prstGeom prst="rect">
              <a:avLst/>
            </a:prstGeom>
            <a:noFill/>
            <a:ln w="9525">
              <a:noFill/>
              <a:miter lim="800000"/>
              <a:headEnd/>
              <a:tailEnd/>
            </a:ln>
          </p:spPr>
          <p:txBody>
            <a:bodyPr wrap="none" lIns="92075" tIns="46038" rIns="92075" bIns="46038">
              <a:spAutoFit/>
            </a:bodyPr>
            <a:lstStyle/>
            <a:p>
              <a:pPr defTabSz="762000" eaLnBrk="0" hangingPunct="0"/>
              <a:r>
                <a:rPr lang="en-US" sz="2100" i="1">
                  <a:solidFill>
                    <a:srgbClr val="000000"/>
                  </a:solidFill>
                  <a:latin typeface="Times New Roman" pitchFamily="18" charset="0"/>
                </a:rPr>
                <a:t>B</a:t>
              </a:r>
            </a:p>
          </p:txBody>
        </p:sp>
        <p:sp>
          <p:nvSpPr>
            <p:cNvPr id="68619" name="Oval 1036"/>
            <p:cNvSpPr>
              <a:spLocks noChangeAspect="1" noChangeArrowheads="1"/>
            </p:cNvSpPr>
            <p:nvPr/>
          </p:nvSpPr>
          <p:spPr bwMode="auto">
            <a:xfrm>
              <a:off x="1728" y="2256"/>
              <a:ext cx="96" cy="96"/>
            </a:xfrm>
            <a:prstGeom prst="ellipse">
              <a:avLst/>
            </a:prstGeom>
            <a:solidFill>
              <a:schemeClr val="tx1"/>
            </a:solidFill>
            <a:ln w="12700">
              <a:solidFill>
                <a:schemeClr val="tx1"/>
              </a:solidFill>
              <a:round/>
              <a:headEnd type="none" w="sm" len="sm"/>
              <a:tailEnd type="none" w="sm" len="sm"/>
            </a:ln>
          </p:spPr>
          <p:txBody>
            <a:bodyPr wrap="none" anchor="ctr"/>
            <a:lstStyle/>
            <a:p>
              <a:pPr eaLnBrk="0" hangingPunct="0"/>
              <a:endParaRPr lang="en-US"/>
            </a:p>
          </p:txBody>
        </p:sp>
        <p:sp>
          <p:nvSpPr>
            <p:cNvPr id="68620" name="Line 1037"/>
            <p:cNvSpPr>
              <a:spLocks noChangeAspect="1" noChangeShapeType="1"/>
            </p:cNvSpPr>
            <p:nvPr/>
          </p:nvSpPr>
          <p:spPr bwMode="auto">
            <a:xfrm flipH="1" flipV="1">
              <a:off x="1647" y="1728"/>
              <a:ext cx="129" cy="480"/>
            </a:xfrm>
            <a:prstGeom prst="line">
              <a:avLst/>
            </a:prstGeom>
            <a:noFill/>
            <a:ln w="12700">
              <a:solidFill>
                <a:schemeClr val="tx1"/>
              </a:solidFill>
              <a:prstDash val="dash"/>
              <a:round/>
              <a:headEnd type="none" w="sm" len="sm"/>
              <a:tailEnd type="triangle" w="med" len="med"/>
            </a:ln>
          </p:spPr>
          <p:txBody>
            <a:bodyPr wrap="none" anchor="ctr"/>
            <a:lstStyle/>
            <a:p>
              <a:endParaRPr lang="en-US"/>
            </a:p>
          </p:txBody>
        </p:sp>
        <p:sp>
          <p:nvSpPr>
            <p:cNvPr id="68621" name="Rectangle 1038"/>
            <p:cNvSpPr>
              <a:spLocks noChangeAspect="1" noChangeArrowheads="1"/>
            </p:cNvSpPr>
            <p:nvPr/>
          </p:nvSpPr>
          <p:spPr bwMode="auto">
            <a:xfrm>
              <a:off x="2949" y="3052"/>
              <a:ext cx="219" cy="259"/>
            </a:xfrm>
            <a:prstGeom prst="rect">
              <a:avLst/>
            </a:prstGeom>
            <a:noFill/>
            <a:ln w="9525">
              <a:noFill/>
              <a:miter lim="800000"/>
              <a:headEnd/>
              <a:tailEnd/>
            </a:ln>
          </p:spPr>
          <p:txBody>
            <a:bodyPr wrap="none" lIns="92075" tIns="46038" rIns="92075" bIns="46038">
              <a:spAutoFit/>
            </a:bodyPr>
            <a:lstStyle/>
            <a:p>
              <a:pPr defTabSz="762000" eaLnBrk="0" hangingPunct="0"/>
              <a:r>
                <a:rPr lang="en-US" sz="2100" i="1">
                  <a:solidFill>
                    <a:srgbClr val="000000"/>
                  </a:solidFill>
                  <a:latin typeface="Times New Roman" pitchFamily="18" charset="0"/>
                </a:rPr>
                <a:t>A</a:t>
              </a:r>
            </a:p>
          </p:txBody>
        </p:sp>
        <p:sp>
          <p:nvSpPr>
            <p:cNvPr id="68622" name="Oval 1039"/>
            <p:cNvSpPr>
              <a:spLocks noChangeAspect="1" noChangeArrowheads="1"/>
            </p:cNvSpPr>
            <p:nvPr/>
          </p:nvSpPr>
          <p:spPr bwMode="auto">
            <a:xfrm>
              <a:off x="2928" y="2976"/>
              <a:ext cx="96" cy="96"/>
            </a:xfrm>
            <a:prstGeom prst="ellipse">
              <a:avLst/>
            </a:prstGeom>
            <a:solidFill>
              <a:schemeClr val="tx1"/>
            </a:solidFill>
            <a:ln w="12700">
              <a:solidFill>
                <a:schemeClr val="tx1"/>
              </a:solidFill>
              <a:round/>
              <a:headEnd type="none" w="sm" len="sm"/>
              <a:tailEnd type="none" w="sm" len="sm"/>
            </a:ln>
          </p:spPr>
          <p:txBody>
            <a:bodyPr wrap="none" anchor="ctr"/>
            <a:lstStyle/>
            <a:p>
              <a:pPr eaLnBrk="0" hangingPunct="0"/>
              <a:endParaRPr lang="en-US"/>
            </a:p>
          </p:txBody>
        </p:sp>
        <p:sp>
          <p:nvSpPr>
            <p:cNvPr id="68623" name="Line 1040"/>
            <p:cNvSpPr>
              <a:spLocks noChangeAspect="1" noChangeShapeType="1"/>
            </p:cNvSpPr>
            <p:nvPr/>
          </p:nvSpPr>
          <p:spPr bwMode="auto">
            <a:xfrm flipV="1">
              <a:off x="3024" y="2832"/>
              <a:ext cx="528" cy="144"/>
            </a:xfrm>
            <a:prstGeom prst="line">
              <a:avLst/>
            </a:prstGeom>
            <a:noFill/>
            <a:ln w="12700">
              <a:solidFill>
                <a:schemeClr val="tx1"/>
              </a:solidFill>
              <a:prstDash val="dash"/>
              <a:round/>
              <a:headEnd type="none" w="sm" len="sm"/>
              <a:tailEnd type="triangle" w="med" len="med"/>
            </a:ln>
          </p:spPr>
          <p:txBody>
            <a:bodyPr wrap="none" anchor="ctr"/>
            <a:lstStyle/>
            <a:p>
              <a:endParaRPr lang="en-US"/>
            </a:p>
          </p:txBody>
        </p:sp>
        <p:sp>
          <p:nvSpPr>
            <p:cNvPr id="68624" name="Text Box 1041"/>
            <p:cNvSpPr txBox="1">
              <a:spLocks noChangeAspect="1" noChangeArrowheads="1"/>
            </p:cNvSpPr>
            <p:nvPr/>
          </p:nvSpPr>
          <p:spPr bwMode="auto">
            <a:xfrm>
              <a:off x="1334" y="3334"/>
              <a:ext cx="403" cy="231"/>
            </a:xfrm>
            <a:prstGeom prst="rect">
              <a:avLst/>
            </a:prstGeom>
            <a:noFill/>
            <a:ln w="12700">
              <a:noFill/>
              <a:miter lim="800000"/>
              <a:headEnd type="none" w="sm" len="sm"/>
              <a:tailEnd type="none" w="sm" len="sm"/>
            </a:ln>
          </p:spPr>
          <p:txBody>
            <a:bodyPr wrap="none">
              <a:spAutoFit/>
            </a:bodyPr>
            <a:lstStyle/>
            <a:p>
              <a:pPr eaLnBrk="0" hangingPunct="0"/>
              <a:r>
                <a:rPr lang="en-US">
                  <a:latin typeface="Times New Roman" pitchFamily="18" charset="0"/>
                </a:rPr>
                <a:t>High</a:t>
              </a:r>
            </a:p>
          </p:txBody>
        </p:sp>
        <p:sp>
          <p:nvSpPr>
            <p:cNvPr id="68625" name="Text Box 1042"/>
            <p:cNvSpPr txBox="1">
              <a:spLocks noChangeAspect="1" noChangeArrowheads="1"/>
            </p:cNvSpPr>
            <p:nvPr/>
          </p:nvSpPr>
          <p:spPr bwMode="auto">
            <a:xfrm>
              <a:off x="3792" y="3334"/>
              <a:ext cx="379" cy="231"/>
            </a:xfrm>
            <a:prstGeom prst="rect">
              <a:avLst/>
            </a:prstGeom>
            <a:noFill/>
            <a:ln w="12700">
              <a:noFill/>
              <a:miter lim="800000"/>
              <a:headEnd type="none" w="sm" len="sm"/>
              <a:tailEnd type="none" w="sm" len="sm"/>
            </a:ln>
          </p:spPr>
          <p:txBody>
            <a:bodyPr wrap="none">
              <a:spAutoFit/>
            </a:bodyPr>
            <a:lstStyle/>
            <a:p>
              <a:pPr eaLnBrk="0" hangingPunct="0"/>
              <a:r>
                <a:rPr lang="en-US">
                  <a:latin typeface="Times New Roman" pitchFamily="18" charset="0"/>
                </a:rPr>
                <a:t>Low</a:t>
              </a:r>
            </a:p>
          </p:txBody>
        </p:sp>
      </p:gr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Content Placeholder 1"/>
          <p:cNvSpPr>
            <a:spLocks noGrp="1"/>
          </p:cNvSpPr>
          <p:nvPr>
            <p:ph idx="1"/>
          </p:nvPr>
        </p:nvSpPr>
        <p:spPr/>
        <p:txBody>
          <a:bodyPr/>
          <a:lstStyle/>
          <a:p>
            <a:r>
              <a:rPr lang="en-US" dirty="0" smtClean="0">
                <a:ea typeface="ＭＳ Ｐゴシック"/>
              </a:rPr>
              <a:t>What distinguishes an </a:t>
            </a:r>
            <a:r>
              <a:rPr lang="en-US" dirty="0" smtClean="0">
                <a:solidFill>
                  <a:srgbClr val="CC0000"/>
                </a:solidFill>
                <a:ea typeface="ＭＳ Ｐゴシック"/>
              </a:rPr>
              <a:t>effective business process?</a:t>
            </a:r>
          </a:p>
          <a:p>
            <a:r>
              <a:rPr lang="en-US" dirty="0" smtClean="0">
                <a:ea typeface="ＭＳ Ｐゴシック"/>
              </a:rPr>
              <a:t>Operational effectiveness: developing </a:t>
            </a:r>
            <a:r>
              <a:rPr lang="en-US" dirty="0" smtClean="0">
                <a:solidFill>
                  <a:srgbClr val="CC0000"/>
                </a:solidFill>
                <a:ea typeface="ＭＳ Ｐゴシック"/>
              </a:rPr>
              <a:t>operations strategy</a:t>
            </a:r>
            <a:r>
              <a:rPr lang="en-US" dirty="0" smtClean="0">
                <a:ea typeface="ＭＳ Ｐゴシック"/>
              </a:rPr>
              <a:t> (resources, processes, values, competencies)  that support the </a:t>
            </a:r>
            <a:r>
              <a:rPr lang="en-US" dirty="0" smtClean="0">
                <a:solidFill>
                  <a:srgbClr val="CC0000"/>
                </a:solidFill>
                <a:ea typeface="ＭＳ Ｐゴシック"/>
              </a:rPr>
              <a:t>strategic positioning</a:t>
            </a:r>
            <a:r>
              <a:rPr lang="en-US" dirty="0" smtClean="0">
                <a:solidFill>
                  <a:srgbClr val="FF0000"/>
                </a:solidFill>
                <a:ea typeface="ＭＳ Ｐゴシック"/>
              </a:rPr>
              <a:t> </a:t>
            </a:r>
            <a:r>
              <a:rPr lang="en-US" dirty="0" smtClean="0">
                <a:ea typeface="ＭＳ Ｐゴシック"/>
              </a:rPr>
              <a:t>(customer value proposition) better than the competitors.  </a:t>
            </a:r>
          </a:p>
          <a:p>
            <a:r>
              <a:rPr lang="en-US" dirty="0" smtClean="0">
                <a:ea typeface="ＭＳ Ｐゴシック"/>
              </a:rPr>
              <a:t>How does effective differ from efficient?</a:t>
            </a:r>
          </a:p>
          <a:p>
            <a:pPr lvl="1"/>
            <a:r>
              <a:rPr lang="en-US" dirty="0" smtClean="0">
                <a:solidFill>
                  <a:srgbClr val="CC0000"/>
                </a:solidFill>
                <a:ea typeface="ＭＳ Ｐゴシック"/>
              </a:rPr>
              <a:t>Cost Efficiency:</a:t>
            </a:r>
            <a:r>
              <a:rPr lang="en-US" dirty="0" smtClean="0">
                <a:ea typeface="ＭＳ Ｐゴシック"/>
              </a:rPr>
              <a:t> achieving an output with minimal level of input and resources </a:t>
            </a:r>
          </a:p>
          <a:p>
            <a:pPr lvl="1"/>
            <a:r>
              <a:rPr lang="en-US" dirty="0" smtClean="0">
                <a:solidFill>
                  <a:srgbClr val="CC0000"/>
                </a:solidFill>
                <a:ea typeface="ＭＳ Ｐゴシック"/>
              </a:rPr>
              <a:t>Effective Process:</a:t>
            </a:r>
            <a:r>
              <a:rPr lang="en-US" dirty="0" smtClean="0">
                <a:ea typeface="ＭＳ Ｐゴシック"/>
              </a:rPr>
              <a:t> supports execution of company’s strategy</a:t>
            </a:r>
          </a:p>
          <a:p>
            <a:endParaRPr lang="en-US" dirty="0" smtClean="0">
              <a:ea typeface="ＭＳ Ｐゴシック"/>
            </a:endParaRPr>
          </a:p>
        </p:txBody>
      </p:sp>
      <p:sp>
        <p:nvSpPr>
          <p:cNvPr id="70658" name="Title 2"/>
          <p:cNvSpPr>
            <a:spLocks noGrp="1"/>
          </p:cNvSpPr>
          <p:nvPr>
            <p:ph type="title"/>
          </p:nvPr>
        </p:nvSpPr>
        <p:spPr>
          <a:xfrm>
            <a:off x="0" y="0"/>
            <a:ext cx="9144000" cy="1016000"/>
          </a:xfrm>
        </p:spPr>
        <p:txBody>
          <a:bodyPr/>
          <a:lstStyle/>
          <a:p>
            <a:pPr algn="ctr"/>
            <a:r>
              <a:rPr lang="en-US" dirty="0" smtClean="0">
                <a:ea typeface="ＭＳ Ｐゴシック"/>
              </a:rPr>
              <a:t>Operational Effectiveness</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0" y="0"/>
            <a:ext cx="9143999" cy="990600"/>
          </a:xfrm>
        </p:spPr>
        <p:txBody>
          <a:bodyPr/>
          <a:lstStyle/>
          <a:p>
            <a:pPr algn="ctr"/>
            <a:r>
              <a:rPr lang="en-US" dirty="0" smtClean="0">
                <a:ea typeface="ＭＳ Ｐゴシック"/>
              </a:rPr>
              <a:t>Focused Strategy, Focused Operations</a:t>
            </a:r>
          </a:p>
        </p:txBody>
      </p:sp>
      <p:sp>
        <p:nvSpPr>
          <p:cNvPr id="234499" name="Rectangle 3"/>
          <p:cNvSpPr>
            <a:spLocks noGrp="1" noChangeArrowheads="1"/>
          </p:cNvSpPr>
          <p:nvPr>
            <p:ph type="body" idx="1"/>
          </p:nvPr>
        </p:nvSpPr>
        <p:spPr>
          <a:xfrm>
            <a:off x="509588" y="1371600"/>
            <a:ext cx="8526462" cy="5257800"/>
          </a:xfrm>
        </p:spPr>
        <p:txBody>
          <a:bodyPr/>
          <a:lstStyle/>
          <a:p>
            <a:pPr>
              <a:lnSpc>
                <a:spcPct val="90000"/>
              </a:lnSpc>
            </a:pPr>
            <a:r>
              <a:rPr lang="en-US" dirty="0" smtClean="0">
                <a:ea typeface="ＭＳ Ｐゴシック"/>
              </a:rPr>
              <a:t>Focused Strategy: Committing to a limited, congruent set of objectives in terms of demand (product, market) and supply (input, technologies, and volumes). </a:t>
            </a:r>
          </a:p>
          <a:p>
            <a:pPr>
              <a:lnSpc>
                <a:spcPct val="90000"/>
              </a:lnSpc>
            </a:pPr>
            <a:r>
              <a:rPr lang="en-US" dirty="0" err="1" smtClean="0">
                <a:ea typeface="ＭＳ Ｐゴシック"/>
              </a:rPr>
              <a:t>Aravind</a:t>
            </a:r>
            <a:r>
              <a:rPr lang="en-US" dirty="0" smtClean="0">
                <a:ea typeface="ＭＳ Ｐゴシック"/>
              </a:rPr>
              <a:t> Eye Hospital, 100 cataract surgeries a day, operational excellence, 40% gross margin, 70% of patients pay almost nothing, and the hospital does not depend on donations.</a:t>
            </a:r>
          </a:p>
          <a:p>
            <a:pPr>
              <a:lnSpc>
                <a:spcPct val="90000"/>
              </a:lnSpc>
            </a:pPr>
            <a:r>
              <a:rPr lang="en-US" dirty="0" smtClean="0">
                <a:ea typeface="ＭＳ Ｐゴシック"/>
              </a:rPr>
              <a:t>A focus process is not limited to a few products.  </a:t>
            </a:r>
          </a:p>
          <a:p>
            <a:pPr>
              <a:lnSpc>
                <a:spcPct val="90000"/>
              </a:lnSpc>
            </a:pPr>
            <a:r>
              <a:rPr lang="en-US" dirty="0" smtClean="0">
                <a:ea typeface="ＭＳ Ｐゴシック"/>
              </a:rPr>
              <a:t>Focused process: one whose products all fall within a small region of the 4 dimensional product space.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4499">
                                            <p:txEl>
                                              <p:pRg st="0" end="0"/>
                                            </p:txEl>
                                          </p:spTgt>
                                        </p:tgtEl>
                                        <p:attrNameLst>
                                          <p:attrName>style.visibility</p:attrName>
                                        </p:attrNameLst>
                                      </p:cBhvr>
                                      <p:to>
                                        <p:strVal val="visible"/>
                                      </p:to>
                                    </p:set>
                                    <p:animEffect transition="in" filter="dissolve">
                                      <p:cBhvr>
                                        <p:cTn id="7" dur="500"/>
                                        <p:tgtEl>
                                          <p:spTgt spid="234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34499">
                                            <p:txEl>
                                              <p:pRg st="1" end="1"/>
                                            </p:txEl>
                                          </p:spTgt>
                                        </p:tgtEl>
                                        <p:attrNameLst>
                                          <p:attrName>style.visibility</p:attrName>
                                        </p:attrNameLst>
                                      </p:cBhvr>
                                      <p:to>
                                        <p:strVal val="visible"/>
                                      </p:to>
                                    </p:set>
                                    <p:animEffect transition="in" filter="dissolve">
                                      <p:cBhvr>
                                        <p:cTn id="12" dur="500"/>
                                        <p:tgtEl>
                                          <p:spTgt spid="234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34499">
                                            <p:txEl>
                                              <p:pRg st="2" end="2"/>
                                            </p:txEl>
                                          </p:spTgt>
                                        </p:tgtEl>
                                        <p:attrNameLst>
                                          <p:attrName>style.visibility</p:attrName>
                                        </p:attrNameLst>
                                      </p:cBhvr>
                                      <p:to>
                                        <p:strVal val="visible"/>
                                      </p:to>
                                    </p:set>
                                    <p:animEffect transition="in" filter="dissolve">
                                      <p:cBhvr>
                                        <p:cTn id="17" dur="500"/>
                                        <p:tgtEl>
                                          <p:spTgt spid="234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34499">
                                            <p:txEl>
                                              <p:pRg st="3" end="3"/>
                                            </p:txEl>
                                          </p:spTgt>
                                        </p:tgtEl>
                                        <p:attrNameLst>
                                          <p:attrName>style.visibility</p:attrName>
                                        </p:attrNameLst>
                                      </p:cBhvr>
                                      <p:to>
                                        <p:strVal val="visible"/>
                                      </p:to>
                                    </p:set>
                                    <p:animEffect transition="in" filter="dissolve">
                                      <p:cBhvr>
                                        <p:cTn id="22" dur="500"/>
                                        <p:tgtEl>
                                          <p:spTgt spid="2344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499"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0" y="0"/>
            <a:ext cx="9144000" cy="946150"/>
          </a:xfrm>
        </p:spPr>
        <p:txBody>
          <a:bodyPr/>
          <a:lstStyle/>
          <a:p>
            <a:pPr algn="ctr"/>
            <a:r>
              <a:rPr lang="en-US" dirty="0" smtClean="0">
                <a:ea typeface="ＭＳ Ｐゴシック"/>
              </a:rPr>
              <a:t>Plant Within Plants (PWP)</a:t>
            </a:r>
          </a:p>
        </p:txBody>
      </p:sp>
      <p:sp>
        <p:nvSpPr>
          <p:cNvPr id="73730" name="Rectangle 3"/>
          <p:cNvSpPr>
            <a:spLocks noGrp="1" noChangeArrowheads="1"/>
          </p:cNvSpPr>
          <p:nvPr>
            <p:ph type="body" idx="1"/>
          </p:nvPr>
        </p:nvSpPr>
        <p:spPr>
          <a:xfrm>
            <a:off x="457200" y="1304925"/>
            <a:ext cx="8686800" cy="5553075"/>
          </a:xfrm>
        </p:spPr>
        <p:txBody>
          <a:bodyPr/>
          <a:lstStyle/>
          <a:p>
            <a:r>
              <a:rPr lang="en-US" b="1" dirty="0" smtClean="0">
                <a:ea typeface="ＭＳ Ｐゴシック"/>
              </a:rPr>
              <a:t>PWP:</a:t>
            </a:r>
            <a:r>
              <a:rPr lang="en-US" dirty="0" smtClean="0">
                <a:ea typeface="ＭＳ Ｐゴシック"/>
              </a:rPr>
              <a:t> The business strategy is diverse. But the entire business is divided into several mini-plants each with focused processes. One PWP may focus on low cost, the other on quick response.</a:t>
            </a:r>
          </a:p>
          <a:p>
            <a:r>
              <a:rPr lang="en-US" dirty="0" smtClean="0">
                <a:ea typeface="ＭＳ Ｐゴシック"/>
              </a:rPr>
              <a:t>To sustain competitive advantage, a firm must ensure that its competitors are not able to imitate its chosen position. An sculpture not a block. </a:t>
            </a:r>
          </a:p>
          <a:p>
            <a:r>
              <a:rPr lang="en-US" dirty="0" smtClean="0">
                <a:ea typeface="ＭＳ Ｐゴシック"/>
              </a:rPr>
              <a:t>Supporting the strategic position with multiple mutually reinforcing activities creates a sustainable competitive advantage. It is harder for competitors to imitate </a:t>
            </a:r>
            <a:r>
              <a:rPr lang="en-US" b="1" dirty="0" smtClean="0">
                <a:ea typeface="ＭＳ Ｐゴシック"/>
              </a:rPr>
              <a:t>an array of interlocked activities.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0" y="0"/>
            <a:ext cx="9144000" cy="990600"/>
          </a:xfrm>
        </p:spPr>
        <p:txBody>
          <a:bodyPr lIns="92075" tIns="46038" rIns="92075" bIns="46038" anchor="ctr"/>
          <a:lstStyle/>
          <a:p>
            <a:pPr algn="ctr"/>
            <a:r>
              <a:rPr lang="en-US" dirty="0" err="1" smtClean="0">
                <a:ea typeface="ＭＳ Ｐゴシック"/>
              </a:rPr>
              <a:t>Shouldice</a:t>
            </a:r>
            <a:r>
              <a:rPr lang="en-US" dirty="0" smtClean="0">
                <a:ea typeface="ＭＳ Ｐゴシック"/>
              </a:rPr>
              <a:t> Hospital, Corolla, Ferrari</a:t>
            </a:r>
          </a:p>
        </p:txBody>
      </p:sp>
      <p:pic>
        <p:nvPicPr>
          <p:cNvPr id="75778" name="Picture 3"/>
          <p:cNvPicPr>
            <a:picLocks noChangeAspect="1" noChangeArrowheads="1"/>
          </p:cNvPicPr>
          <p:nvPr/>
        </p:nvPicPr>
        <p:blipFill>
          <a:blip r:embed="rId3"/>
          <a:srcRect/>
          <a:stretch>
            <a:fillRect/>
          </a:stretch>
        </p:blipFill>
        <p:spPr bwMode="auto">
          <a:xfrm>
            <a:off x="1828800" y="1371600"/>
            <a:ext cx="5257800" cy="3213100"/>
          </a:xfrm>
          <a:prstGeom prst="rect">
            <a:avLst/>
          </a:prstGeom>
          <a:noFill/>
          <a:ln w="12700">
            <a:noFill/>
            <a:miter lim="800000"/>
            <a:headEnd type="none" w="sm" len="sm"/>
            <a:tailEnd type="none" w="sm" len="sm"/>
          </a:ln>
        </p:spPr>
      </p:pic>
      <p:sp>
        <p:nvSpPr>
          <p:cNvPr id="75779" name="Rectangle 4"/>
          <p:cNvSpPr>
            <a:spLocks noChangeArrowheads="1"/>
          </p:cNvSpPr>
          <p:nvPr/>
        </p:nvSpPr>
        <p:spPr bwMode="auto">
          <a:xfrm>
            <a:off x="287338" y="4760913"/>
            <a:ext cx="8378825" cy="1487487"/>
          </a:xfrm>
          <a:prstGeom prst="rect">
            <a:avLst/>
          </a:prstGeom>
          <a:noFill/>
          <a:ln w="9525">
            <a:noFill/>
            <a:miter lim="800000"/>
            <a:headEnd/>
            <a:tailEnd/>
          </a:ln>
        </p:spPr>
        <p:txBody>
          <a:bodyPr lIns="92075" tIns="46038" rIns="92075" bIns="46038"/>
          <a:lstStyle/>
          <a:p>
            <a:pPr marL="533400" indent="-533400" eaLnBrk="0" hangingPunct="0">
              <a:lnSpc>
                <a:spcPct val="90000"/>
              </a:lnSpc>
              <a:spcBef>
                <a:spcPct val="20000"/>
              </a:spcBef>
              <a:buClr>
                <a:srgbClr val="000000"/>
              </a:buClr>
              <a:buFont typeface="Wingdings" pitchFamily="2" charset="2"/>
              <a:buNone/>
            </a:pPr>
            <a:r>
              <a:rPr lang="en-US" sz="2400">
                <a:solidFill>
                  <a:srgbClr val="002060"/>
                </a:solidFill>
                <a:latin typeface="MS Reference Sans Serif" pitchFamily="34" charset="0"/>
              </a:rPr>
              <a:t>Corolla: flow shop, decentralized assembly plants close to market, short flow time, low cost</a:t>
            </a:r>
          </a:p>
          <a:p>
            <a:pPr marL="533400" indent="-533400" eaLnBrk="0" hangingPunct="0">
              <a:lnSpc>
                <a:spcPct val="90000"/>
              </a:lnSpc>
              <a:spcBef>
                <a:spcPct val="20000"/>
              </a:spcBef>
              <a:buClr>
                <a:srgbClr val="000000"/>
              </a:buClr>
              <a:buFont typeface="Wingdings" pitchFamily="2" charset="2"/>
              <a:buNone/>
            </a:pPr>
            <a:r>
              <a:rPr lang="en-US" sz="2400">
                <a:solidFill>
                  <a:srgbClr val="002060"/>
                </a:solidFill>
                <a:latin typeface="MS Reference Sans Serif" pitchFamily="34" charset="0"/>
              </a:rPr>
              <a:t>Ferrari: job shop, only a single plant in Italy, longer flow time, high cost</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2"/>
          <p:cNvSpPr>
            <a:spLocks noGrp="1"/>
          </p:cNvSpPr>
          <p:nvPr>
            <p:ph type="title"/>
          </p:nvPr>
        </p:nvSpPr>
        <p:spPr>
          <a:xfrm>
            <a:off x="1" y="0"/>
            <a:ext cx="9144000" cy="1016000"/>
          </a:xfrm>
        </p:spPr>
        <p:txBody>
          <a:bodyPr/>
          <a:lstStyle/>
          <a:p>
            <a:pPr algn="ctr"/>
            <a:r>
              <a:rPr lang="en-US" dirty="0" smtClean="0">
                <a:ea typeface="ＭＳ Ｐゴシック"/>
              </a:rPr>
              <a:t>Focus and the Efficient Frontier  in  Health-care sector</a:t>
            </a:r>
          </a:p>
        </p:txBody>
      </p:sp>
      <p:grpSp>
        <p:nvGrpSpPr>
          <p:cNvPr id="77826" name="Group 35"/>
          <p:cNvGrpSpPr>
            <a:grpSpLocks/>
          </p:cNvGrpSpPr>
          <p:nvPr/>
        </p:nvGrpSpPr>
        <p:grpSpPr bwMode="auto">
          <a:xfrm>
            <a:off x="1143000" y="1600200"/>
            <a:ext cx="7215188" cy="4649788"/>
            <a:chOff x="1078" y="1248"/>
            <a:chExt cx="3548" cy="2286"/>
          </a:xfrm>
        </p:grpSpPr>
        <p:sp>
          <p:nvSpPr>
            <p:cNvPr id="77827" name="Line 4"/>
            <p:cNvSpPr>
              <a:spLocks noChangeShapeType="1"/>
            </p:cNvSpPr>
            <p:nvPr/>
          </p:nvSpPr>
          <p:spPr bwMode="auto">
            <a:xfrm>
              <a:off x="1369" y="3338"/>
              <a:ext cx="2761" cy="0"/>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77828" name="Freeform 5"/>
            <p:cNvSpPr>
              <a:spLocks/>
            </p:cNvSpPr>
            <p:nvPr/>
          </p:nvSpPr>
          <p:spPr bwMode="auto">
            <a:xfrm>
              <a:off x="4114" y="3298"/>
              <a:ext cx="59" cy="79"/>
            </a:xfrm>
            <a:custGeom>
              <a:avLst/>
              <a:gdLst>
                <a:gd name="T0" fmla="*/ 0 w 59"/>
                <a:gd name="T1" fmla="*/ 0 h 79"/>
                <a:gd name="T2" fmla="*/ 0 w 59"/>
                <a:gd name="T3" fmla="*/ 78 h 79"/>
                <a:gd name="T4" fmla="*/ 58 w 59"/>
                <a:gd name="T5" fmla="*/ 40 h 79"/>
                <a:gd name="T6" fmla="*/ 0 w 59"/>
                <a:gd name="T7" fmla="*/ 0 h 79"/>
                <a:gd name="T8" fmla="*/ 0 60000 65536"/>
                <a:gd name="T9" fmla="*/ 0 60000 65536"/>
                <a:gd name="T10" fmla="*/ 0 60000 65536"/>
                <a:gd name="T11" fmla="*/ 0 60000 65536"/>
                <a:gd name="T12" fmla="*/ 0 w 59"/>
                <a:gd name="T13" fmla="*/ 0 h 79"/>
                <a:gd name="T14" fmla="*/ 59 w 59"/>
                <a:gd name="T15" fmla="*/ 79 h 79"/>
              </a:gdLst>
              <a:ahLst/>
              <a:cxnLst>
                <a:cxn ang="T8">
                  <a:pos x="T0" y="T1"/>
                </a:cxn>
                <a:cxn ang="T9">
                  <a:pos x="T2" y="T3"/>
                </a:cxn>
                <a:cxn ang="T10">
                  <a:pos x="T4" y="T5"/>
                </a:cxn>
                <a:cxn ang="T11">
                  <a:pos x="T6" y="T7"/>
                </a:cxn>
              </a:cxnLst>
              <a:rect l="T12" t="T13" r="T14" b="T15"/>
              <a:pathLst>
                <a:path w="59" h="79">
                  <a:moveTo>
                    <a:pt x="0" y="0"/>
                  </a:moveTo>
                  <a:lnTo>
                    <a:pt x="0" y="78"/>
                  </a:lnTo>
                  <a:lnTo>
                    <a:pt x="58" y="40"/>
                  </a:lnTo>
                  <a:lnTo>
                    <a:pt x="0" y="0"/>
                  </a:lnTo>
                </a:path>
              </a:pathLst>
            </a:custGeom>
            <a:solidFill>
              <a:srgbClr val="000000"/>
            </a:solidFill>
            <a:ln w="12700" cap="rnd">
              <a:solidFill>
                <a:srgbClr val="000000"/>
              </a:solidFill>
              <a:round/>
              <a:headEnd/>
              <a:tailEnd/>
            </a:ln>
          </p:spPr>
          <p:txBody>
            <a:bodyPr/>
            <a:lstStyle/>
            <a:p>
              <a:pPr eaLnBrk="0" hangingPunct="0"/>
              <a:endParaRPr lang="en-US"/>
            </a:p>
          </p:txBody>
        </p:sp>
        <p:sp>
          <p:nvSpPr>
            <p:cNvPr id="77829" name="Line 6"/>
            <p:cNvSpPr>
              <a:spLocks noChangeShapeType="1"/>
            </p:cNvSpPr>
            <p:nvPr/>
          </p:nvSpPr>
          <p:spPr bwMode="auto">
            <a:xfrm flipV="1">
              <a:off x="1395" y="1566"/>
              <a:ext cx="0" cy="1784"/>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77830" name="Freeform 7"/>
            <p:cNvSpPr>
              <a:spLocks/>
            </p:cNvSpPr>
            <p:nvPr/>
          </p:nvSpPr>
          <p:spPr bwMode="auto">
            <a:xfrm>
              <a:off x="1355" y="1522"/>
              <a:ext cx="79" cy="58"/>
            </a:xfrm>
            <a:custGeom>
              <a:avLst/>
              <a:gdLst>
                <a:gd name="T0" fmla="*/ 0 w 79"/>
                <a:gd name="T1" fmla="*/ 57 h 58"/>
                <a:gd name="T2" fmla="*/ 78 w 79"/>
                <a:gd name="T3" fmla="*/ 57 h 58"/>
                <a:gd name="T4" fmla="*/ 40 w 79"/>
                <a:gd name="T5" fmla="*/ 0 h 58"/>
                <a:gd name="T6" fmla="*/ 0 w 79"/>
                <a:gd name="T7" fmla="*/ 57 h 58"/>
                <a:gd name="T8" fmla="*/ 0 60000 65536"/>
                <a:gd name="T9" fmla="*/ 0 60000 65536"/>
                <a:gd name="T10" fmla="*/ 0 60000 65536"/>
                <a:gd name="T11" fmla="*/ 0 60000 65536"/>
                <a:gd name="T12" fmla="*/ 0 w 79"/>
                <a:gd name="T13" fmla="*/ 0 h 58"/>
                <a:gd name="T14" fmla="*/ 79 w 79"/>
                <a:gd name="T15" fmla="*/ 58 h 58"/>
              </a:gdLst>
              <a:ahLst/>
              <a:cxnLst>
                <a:cxn ang="T8">
                  <a:pos x="T0" y="T1"/>
                </a:cxn>
                <a:cxn ang="T9">
                  <a:pos x="T2" y="T3"/>
                </a:cxn>
                <a:cxn ang="T10">
                  <a:pos x="T4" y="T5"/>
                </a:cxn>
                <a:cxn ang="T11">
                  <a:pos x="T6" y="T7"/>
                </a:cxn>
              </a:cxnLst>
              <a:rect l="T12" t="T13" r="T14" b="T15"/>
              <a:pathLst>
                <a:path w="79" h="58">
                  <a:moveTo>
                    <a:pt x="0" y="57"/>
                  </a:moveTo>
                  <a:lnTo>
                    <a:pt x="78" y="57"/>
                  </a:lnTo>
                  <a:lnTo>
                    <a:pt x="40" y="0"/>
                  </a:lnTo>
                  <a:lnTo>
                    <a:pt x="0" y="57"/>
                  </a:lnTo>
                </a:path>
              </a:pathLst>
            </a:custGeom>
            <a:solidFill>
              <a:srgbClr val="000000"/>
            </a:solidFill>
            <a:ln w="12700" cap="rnd">
              <a:solidFill>
                <a:srgbClr val="000000"/>
              </a:solidFill>
              <a:round/>
              <a:headEnd/>
              <a:tailEnd/>
            </a:ln>
          </p:spPr>
          <p:txBody>
            <a:bodyPr/>
            <a:lstStyle/>
            <a:p>
              <a:pPr eaLnBrk="0" hangingPunct="0"/>
              <a:endParaRPr lang="en-US"/>
            </a:p>
          </p:txBody>
        </p:sp>
        <p:sp>
          <p:nvSpPr>
            <p:cNvPr id="77831" name="Arc 8"/>
            <p:cNvSpPr>
              <a:spLocks/>
            </p:cNvSpPr>
            <p:nvPr/>
          </p:nvSpPr>
          <p:spPr bwMode="auto">
            <a:xfrm>
              <a:off x="1408" y="1734"/>
              <a:ext cx="2156" cy="1594"/>
            </a:xfrm>
            <a:custGeom>
              <a:avLst/>
              <a:gdLst>
                <a:gd name="T0" fmla="*/ 0 w 21600"/>
                <a:gd name="T1" fmla="*/ 0 h 21600"/>
                <a:gd name="T2" fmla="*/ 21 w 21600"/>
                <a:gd name="T3" fmla="*/ 9 h 21600"/>
                <a:gd name="T4" fmla="*/ 0 w 21600"/>
                <a:gd name="T5" fmla="*/ 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cap="rnd">
              <a:noFill/>
              <a:round/>
              <a:headEnd type="none" w="sm" len="sm"/>
              <a:tailEnd type="none" w="sm" len="sm"/>
            </a:ln>
          </p:spPr>
          <p:txBody>
            <a:bodyPr wrap="none" anchor="ctr"/>
            <a:lstStyle/>
            <a:p>
              <a:pPr eaLnBrk="0" hangingPunct="0"/>
              <a:endParaRPr lang="en-US"/>
            </a:p>
          </p:txBody>
        </p:sp>
        <p:sp>
          <p:nvSpPr>
            <p:cNvPr id="77832" name="Arc 9"/>
            <p:cNvSpPr>
              <a:spLocks/>
            </p:cNvSpPr>
            <p:nvPr/>
          </p:nvSpPr>
          <p:spPr bwMode="auto">
            <a:xfrm>
              <a:off x="1408" y="1734"/>
              <a:ext cx="2156" cy="1594"/>
            </a:xfrm>
            <a:custGeom>
              <a:avLst/>
              <a:gdLst>
                <a:gd name="T0" fmla="*/ 0 w 21600"/>
                <a:gd name="T1" fmla="*/ 0 h 21600"/>
                <a:gd name="T2" fmla="*/ 21 w 21600"/>
                <a:gd name="T3" fmla="*/ 9 h 21600"/>
                <a:gd name="T4" fmla="*/ 0 w 21600"/>
                <a:gd name="T5" fmla="*/ 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rgbClr val="000000"/>
              </a:solidFill>
              <a:round/>
              <a:headEnd type="none" w="sm" len="sm"/>
              <a:tailEnd type="none" w="sm" len="sm"/>
            </a:ln>
          </p:spPr>
          <p:txBody>
            <a:bodyPr wrap="none" anchor="ctr"/>
            <a:lstStyle/>
            <a:p>
              <a:pPr eaLnBrk="0" hangingPunct="0"/>
              <a:endParaRPr lang="en-US"/>
            </a:p>
          </p:txBody>
        </p:sp>
        <p:sp>
          <p:nvSpPr>
            <p:cNvPr id="77833" name="Rectangle 10"/>
            <p:cNvSpPr>
              <a:spLocks noChangeArrowheads="1"/>
            </p:cNvSpPr>
            <p:nvPr/>
          </p:nvSpPr>
          <p:spPr bwMode="auto">
            <a:xfrm>
              <a:off x="2275" y="3331"/>
              <a:ext cx="869" cy="203"/>
            </a:xfrm>
            <a:prstGeom prst="rect">
              <a:avLst/>
            </a:prstGeom>
            <a:noFill/>
            <a:ln w="9525">
              <a:noFill/>
              <a:miter lim="800000"/>
              <a:headEnd/>
              <a:tailEnd/>
            </a:ln>
          </p:spPr>
          <p:txBody>
            <a:bodyPr wrap="none" lIns="92075" tIns="46038" rIns="92075" bIns="46038">
              <a:spAutoFit/>
            </a:bodyPr>
            <a:lstStyle/>
            <a:p>
              <a:pPr algn="ctr" defTabSz="762000" eaLnBrk="0" hangingPunct="0"/>
              <a:r>
                <a:rPr lang="en-US" sz="2100" i="1">
                  <a:solidFill>
                    <a:srgbClr val="000000"/>
                  </a:solidFill>
                  <a:latin typeface="Times New Roman" pitchFamily="18" charset="0"/>
                </a:rPr>
                <a:t>Cost</a:t>
              </a:r>
              <a:r>
                <a:rPr lang="en-US" sz="2100">
                  <a:solidFill>
                    <a:srgbClr val="000000"/>
                  </a:solidFill>
                  <a:latin typeface="Times New Roman" pitchFamily="18" charset="0"/>
                </a:rPr>
                <a:t> </a:t>
              </a:r>
              <a:r>
                <a:rPr lang="en-US" sz="2100" i="1">
                  <a:solidFill>
                    <a:srgbClr val="000000"/>
                  </a:solidFill>
                  <a:latin typeface="Times New Roman" pitchFamily="18" charset="0"/>
                </a:rPr>
                <a:t>efficiency</a:t>
              </a:r>
              <a:endParaRPr lang="en-US" sz="2100">
                <a:solidFill>
                  <a:srgbClr val="000000"/>
                </a:solidFill>
                <a:latin typeface="Times New Roman" pitchFamily="18" charset="0"/>
              </a:endParaRPr>
            </a:p>
          </p:txBody>
        </p:sp>
        <p:sp>
          <p:nvSpPr>
            <p:cNvPr id="77834" name="Rectangle 11"/>
            <p:cNvSpPr>
              <a:spLocks noChangeArrowheads="1"/>
            </p:cNvSpPr>
            <p:nvPr/>
          </p:nvSpPr>
          <p:spPr bwMode="auto">
            <a:xfrm rot="-5400000">
              <a:off x="726" y="2533"/>
              <a:ext cx="907" cy="203"/>
            </a:xfrm>
            <a:prstGeom prst="rect">
              <a:avLst/>
            </a:prstGeom>
            <a:noFill/>
            <a:ln w="9525">
              <a:noFill/>
              <a:miter lim="800000"/>
              <a:headEnd/>
              <a:tailEnd/>
            </a:ln>
          </p:spPr>
          <p:txBody>
            <a:bodyPr wrap="none" lIns="92075" tIns="46038" rIns="92075" bIns="46038">
              <a:spAutoFit/>
            </a:bodyPr>
            <a:lstStyle/>
            <a:p>
              <a:pPr defTabSz="762000" eaLnBrk="0" hangingPunct="0"/>
              <a:r>
                <a:rPr lang="en-US" sz="2100" i="1">
                  <a:solidFill>
                    <a:srgbClr val="000000"/>
                  </a:solidFill>
                  <a:latin typeface="Times New Roman" pitchFamily="18" charset="0"/>
                </a:rPr>
                <a:t>Responsiveness</a:t>
              </a:r>
            </a:p>
          </p:txBody>
        </p:sp>
        <p:sp>
          <p:nvSpPr>
            <p:cNvPr id="77835" name="Rectangle 12"/>
            <p:cNvSpPr>
              <a:spLocks noChangeArrowheads="1"/>
            </p:cNvSpPr>
            <p:nvPr/>
          </p:nvSpPr>
          <p:spPr bwMode="auto">
            <a:xfrm>
              <a:off x="1564" y="1248"/>
              <a:ext cx="1043" cy="361"/>
            </a:xfrm>
            <a:prstGeom prst="rect">
              <a:avLst/>
            </a:prstGeom>
            <a:noFill/>
            <a:ln w="9525">
              <a:noFill/>
              <a:miter lim="800000"/>
              <a:headEnd/>
              <a:tailEnd/>
            </a:ln>
          </p:spPr>
          <p:txBody>
            <a:bodyPr wrap="none" lIns="92075" tIns="46038" rIns="92075" bIns="46038">
              <a:spAutoFit/>
            </a:bodyPr>
            <a:lstStyle/>
            <a:p>
              <a:pPr defTabSz="762000" eaLnBrk="0" hangingPunct="0"/>
              <a:r>
                <a:rPr lang="en-US" sz="2100">
                  <a:solidFill>
                    <a:srgbClr val="000000"/>
                  </a:solidFill>
                  <a:latin typeface="Times New Roman" pitchFamily="18" charset="0"/>
                </a:rPr>
                <a:t>World-class</a:t>
              </a:r>
            </a:p>
            <a:p>
              <a:pPr defTabSz="762000" eaLnBrk="0" hangingPunct="0"/>
              <a:r>
                <a:rPr lang="en-US" sz="2100">
                  <a:solidFill>
                    <a:srgbClr val="000000"/>
                  </a:solidFill>
                  <a:latin typeface="Times New Roman" pitchFamily="18" charset="0"/>
                </a:rPr>
                <a:t>Emergency Room</a:t>
              </a:r>
            </a:p>
          </p:txBody>
        </p:sp>
        <p:sp>
          <p:nvSpPr>
            <p:cNvPr id="77836" name="Rectangle 13"/>
            <p:cNvSpPr>
              <a:spLocks noChangeArrowheads="1"/>
            </p:cNvSpPr>
            <p:nvPr/>
          </p:nvSpPr>
          <p:spPr bwMode="auto">
            <a:xfrm>
              <a:off x="3631" y="2640"/>
              <a:ext cx="995" cy="519"/>
            </a:xfrm>
            <a:prstGeom prst="rect">
              <a:avLst/>
            </a:prstGeom>
            <a:noFill/>
            <a:ln w="9525">
              <a:noFill/>
              <a:miter lim="800000"/>
              <a:headEnd/>
              <a:tailEnd/>
            </a:ln>
          </p:spPr>
          <p:txBody>
            <a:bodyPr wrap="none" lIns="92075" tIns="46038" rIns="92075" bIns="46038">
              <a:spAutoFit/>
            </a:bodyPr>
            <a:lstStyle/>
            <a:p>
              <a:pPr defTabSz="762000" eaLnBrk="0" hangingPunct="0"/>
              <a:r>
                <a:rPr lang="en-US" sz="2100">
                  <a:solidFill>
                    <a:srgbClr val="000000"/>
                  </a:solidFill>
                  <a:latin typeface="Times New Roman" pitchFamily="18" charset="0"/>
                </a:rPr>
                <a:t>World-class</a:t>
              </a:r>
            </a:p>
            <a:p>
              <a:pPr defTabSz="762000" eaLnBrk="0" hangingPunct="0"/>
              <a:r>
                <a:rPr lang="en-US" sz="2100">
                  <a:solidFill>
                    <a:srgbClr val="000000"/>
                  </a:solidFill>
                  <a:latin typeface="Times New Roman" pitchFamily="18" charset="0"/>
                </a:rPr>
                <a:t>(non-emergency)</a:t>
              </a:r>
            </a:p>
            <a:p>
              <a:pPr defTabSz="762000" eaLnBrk="0" hangingPunct="0"/>
              <a:r>
                <a:rPr lang="en-US" sz="2100">
                  <a:solidFill>
                    <a:srgbClr val="000000"/>
                  </a:solidFill>
                  <a:latin typeface="Times New Roman" pitchFamily="18" charset="0"/>
                </a:rPr>
                <a:t>Hospital</a:t>
              </a:r>
            </a:p>
          </p:txBody>
        </p:sp>
        <p:sp>
          <p:nvSpPr>
            <p:cNvPr id="77837" name="Rectangle 14"/>
            <p:cNvSpPr>
              <a:spLocks noChangeArrowheads="1"/>
            </p:cNvSpPr>
            <p:nvPr/>
          </p:nvSpPr>
          <p:spPr bwMode="auto">
            <a:xfrm>
              <a:off x="1744" y="2188"/>
              <a:ext cx="729" cy="203"/>
            </a:xfrm>
            <a:prstGeom prst="rect">
              <a:avLst/>
            </a:prstGeom>
            <a:noFill/>
            <a:ln w="9525">
              <a:noFill/>
              <a:miter lim="800000"/>
              <a:headEnd/>
              <a:tailEnd/>
            </a:ln>
          </p:spPr>
          <p:txBody>
            <a:bodyPr wrap="none" lIns="92075" tIns="46038" rIns="92075" bIns="46038">
              <a:spAutoFit/>
            </a:bodyPr>
            <a:lstStyle/>
            <a:p>
              <a:pPr defTabSz="762000" eaLnBrk="0" hangingPunct="0"/>
              <a:r>
                <a:rPr lang="en-US" sz="2100">
                  <a:solidFill>
                    <a:srgbClr val="000000"/>
                  </a:solidFill>
                  <a:latin typeface="Times New Roman" pitchFamily="18" charset="0"/>
                </a:rPr>
                <a:t>One general</a:t>
              </a:r>
            </a:p>
          </p:txBody>
        </p:sp>
        <p:sp>
          <p:nvSpPr>
            <p:cNvPr id="77838" name="Rectangle 15"/>
            <p:cNvSpPr>
              <a:spLocks noChangeArrowheads="1"/>
            </p:cNvSpPr>
            <p:nvPr/>
          </p:nvSpPr>
          <p:spPr bwMode="auto">
            <a:xfrm>
              <a:off x="1752" y="2391"/>
              <a:ext cx="463" cy="203"/>
            </a:xfrm>
            <a:prstGeom prst="rect">
              <a:avLst/>
            </a:prstGeom>
            <a:noFill/>
            <a:ln w="9525">
              <a:noFill/>
              <a:miter lim="800000"/>
              <a:headEnd/>
              <a:tailEnd/>
            </a:ln>
          </p:spPr>
          <p:txBody>
            <a:bodyPr wrap="none" lIns="92075" tIns="46038" rIns="92075" bIns="46038">
              <a:spAutoFit/>
            </a:bodyPr>
            <a:lstStyle/>
            <a:p>
              <a:pPr defTabSz="762000" eaLnBrk="0" hangingPunct="0"/>
              <a:r>
                <a:rPr lang="en-US" sz="2100">
                  <a:solidFill>
                    <a:srgbClr val="000000"/>
                  </a:solidFill>
                  <a:latin typeface="Times New Roman" pitchFamily="18" charset="0"/>
                </a:rPr>
                <a:t>facility</a:t>
              </a:r>
            </a:p>
          </p:txBody>
        </p:sp>
        <p:sp>
          <p:nvSpPr>
            <p:cNvPr id="77839" name="Oval 16"/>
            <p:cNvSpPr>
              <a:spLocks noChangeArrowheads="1"/>
            </p:cNvSpPr>
            <p:nvPr/>
          </p:nvSpPr>
          <p:spPr bwMode="auto">
            <a:xfrm rot="-3360000">
              <a:off x="1721" y="1920"/>
              <a:ext cx="1000" cy="1176"/>
            </a:xfrm>
            <a:prstGeom prst="ellipse">
              <a:avLst/>
            </a:prstGeom>
            <a:noFill/>
            <a:ln w="38100">
              <a:solidFill>
                <a:srgbClr val="000000"/>
              </a:solidFill>
              <a:round/>
              <a:headEnd/>
              <a:tailEnd/>
            </a:ln>
          </p:spPr>
          <p:txBody>
            <a:bodyPr wrap="none" anchor="ctr"/>
            <a:lstStyle/>
            <a:p>
              <a:pPr eaLnBrk="0" hangingPunct="0"/>
              <a:endParaRPr lang="en-US"/>
            </a:p>
          </p:txBody>
        </p:sp>
        <p:sp>
          <p:nvSpPr>
            <p:cNvPr id="77840" name="Oval 17"/>
            <p:cNvSpPr>
              <a:spLocks noChangeArrowheads="1"/>
            </p:cNvSpPr>
            <p:nvPr/>
          </p:nvSpPr>
          <p:spPr bwMode="auto">
            <a:xfrm>
              <a:off x="1561" y="1687"/>
              <a:ext cx="354" cy="131"/>
            </a:xfrm>
            <a:prstGeom prst="ellipse">
              <a:avLst/>
            </a:prstGeom>
            <a:solidFill>
              <a:srgbClr val="000000"/>
            </a:solidFill>
            <a:ln w="12700">
              <a:solidFill>
                <a:srgbClr val="000000"/>
              </a:solidFill>
              <a:round/>
              <a:headEnd/>
              <a:tailEnd/>
            </a:ln>
          </p:spPr>
          <p:txBody>
            <a:bodyPr wrap="none" anchor="ctr"/>
            <a:lstStyle/>
            <a:p>
              <a:pPr eaLnBrk="0" hangingPunct="0"/>
              <a:endParaRPr lang="en-US"/>
            </a:p>
          </p:txBody>
        </p:sp>
        <p:sp>
          <p:nvSpPr>
            <p:cNvPr id="77841" name="Oval 18"/>
            <p:cNvSpPr>
              <a:spLocks noChangeArrowheads="1"/>
            </p:cNvSpPr>
            <p:nvPr/>
          </p:nvSpPr>
          <p:spPr bwMode="auto">
            <a:xfrm>
              <a:off x="3392" y="2845"/>
              <a:ext cx="194" cy="378"/>
            </a:xfrm>
            <a:prstGeom prst="ellipse">
              <a:avLst/>
            </a:prstGeom>
            <a:solidFill>
              <a:srgbClr val="000000"/>
            </a:solidFill>
            <a:ln w="12700">
              <a:solidFill>
                <a:srgbClr val="000000"/>
              </a:solidFill>
              <a:round/>
              <a:headEnd/>
              <a:tailEnd/>
            </a:ln>
          </p:spPr>
          <p:txBody>
            <a:bodyPr wrap="none" anchor="ctr"/>
            <a:lstStyle/>
            <a:p>
              <a:pPr eaLnBrk="0" hangingPunct="0"/>
              <a:endParaRPr lang="en-US"/>
            </a:p>
          </p:txBody>
        </p:sp>
        <p:sp>
          <p:nvSpPr>
            <p:cNvPr id="77842" name="Rectangle 19"/>
            <p:cNvSpPr>
              <a:spLocks noChangeArrowheads="1"/>
            </p:cNvSpPr>
            <p:nvPr/>
          </p:nvSpPr>
          <p:spPr bwMode="auto">
            <a:xfrm>
              <a:off x="2850" y="1910"/>
              <a:ext cx="1284" cy="409"/>
            </a:xfrm>
            <a:prstGeom prst="rect">
              <a:avLst/>
            </a:prstGeom>
            <a:noFill/>
            <a:ln w="9525">
              <a:noFill/>
              <a:miter lim="800000"/>
              <a:headEnd/>
              <a:tailEnd/>
            </a:ln>
          </p:spPr>
          <p:txBody>
            <a:bodyPr wrap="none" lIns="92075" tIns="46038" rIns="92075" bIns="46038">
              <a:spAutoFit/>
            </a:bodyPr>
            <a:lstStyle/>
            <a:p>
              <a:pPr defTabSz="762000" eaLnBrk="0" hangingPunct="0"/>
              <a:r>
                <a:rPr lang="en-US" sz="2400" dirty="0" smtClean="0">
                  <a:latin typeface="Times New Roman" pitchFamily="18" charset="0"/>
                </a:rPr>
                <a:t>Efficient operations</a:t>
              </a:r>
              <a:endParaRPr lang="en-US" sz="2400" dirty="0">
                <a:latin typeface="Times New Roman" pitchFamily="18" charset="0"/>
              </a:endParaRPr>
            </a:p>
            <a:p>
              <a:pPr defTabSz="762000" eaLnBrk="0" hangingPunct="0"/>
              <a:r>
                <a:rPr lang="en-US" sz="2400" dirty="0">
                  <a:latin typeface="Times New Roman" pitchFamily="18" charset="0"/>
                </a:rPr>
                <a:t>     frontier</a:t>
              </a:r>
            </a:p>
          </p:txBody>
        </p:sp>
        <p:sp>
          <p:nvSpPr>
            <p:cNvPr id="77843" name="Oval 20"/>
            <p:cNvSpPr>
              <a:spLocks noChangeArrowheads="1"/>
            </p:cNvSpPr>
            <p:nvPr/>
          </p:nvSpPr>
          <p:spPr bwMode="auto">
            <a:xfrm>
              <a:off x="2064" y="177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44" name="Oval 21"/>
            <p:cNvSpPr>
              <a:spLocks noChangeArrowheads="1"/>
            </p:cNvSpPr>
            <p:nvPr/>
          </p:nvSpPr>
          <p:spPr bwMode="auto">
            <a:xfrm>
              <a:off x="2304" y="1872"/>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45" name="Oval 22"/>
            <p:cNvSpPr>
              <a:spLocks noChangeArrowheads="1"/>
            </p:cNvSpPr>
            <p:nvPr/>
          </p:nvSpPr>
          <p:spPr bwMode="auto">
            <a:xfrm>
              <a:off x="2688" y="201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46" name="Oval 23"/>
            <p:cNvSpPr>
              <a:spLocks noChangeArrowheads="1"/>
            </p:cNvSpPr>
            <p:nvPr/>
          </p:nvSpPr>
          <p:spPr bwMode="auto">
            <a:xfrm>
              <a:off x="3024" y="2304"/>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47" name="Oval 24"/>
            <p:cNvSpPr>
              <a:spLocks noChangeArrowheads="1"/>
            </p:cNvSpPr>
            <p:nvPr/>
          </p:nvSpPr>
          <p:spPr bwMode="auto">
            <a:xfrm>
              <a:off x="3312" y="2592"/>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48" name="Oval 25"/>
            <p:cNvSpPr>
              <a:spLocks noChangeArrowheads="1"/>
            </p:cNvSpPr>
            <p:nvPr/>
          </p:nvSpPr>
          <p:spPr bwMode="auto">
            <a:xfrm>
              <a:off x="1632" y="201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49" name="Oval 26"/>
            <p:cNvSpPr>
              <a:spLocks noChangeArrowheads="1"/>
            </p:cNvSpPr>
            <p:nvPr/>
          </p:nvSpPr>
          <p:spPr bwMode="auto">
            <a:xfrm>
              <a:off x="1536" y="249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50" name="Oval 27"/>
            <p:cNvSpPr>
              <a:spLocks noChangeArrowheads="1"/>
            </p:cNvSpPr>
            <p:nvPr/>
          </p:nvSpPr>
          <p:spPr bwMode="auto">
            <a:xfrm>
              <a:off x="2064" y="273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51" name="Oval 28"/>
            <p:cNvSpPr>
              <a:spLocks noChangeArrowheads="1"/>
            </p:cNvSpPr>
            <p:nvPr/>
          </p:nvSpPr>
          <p:spPr bwMode="auto">
            <a:xfrm>
              <a:off x="2448" y="249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52" name="Oval 29"/>
            <p:cNvSpPr>
              <a:spLocks noChangeArrowheads="1"/>
            </p:cNvSpPr>
            <p:nvPr/>
          </p:nvSpPr>
          <p:spPr bwMode="auto">
            <a:xfrm>
              <a:off x="1728" y="2928"/>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53" name="Oval 30"/>
            <p:cNvSpPr>
              <a:spLocks noChangeArrowheads="1"/>
            </p:cNvSpPr>
            <p:nvPr/>
          </p:nvSpPr>
          <p:spPr bwMode="auto">
            <a:xfrm>
              <a:off x="2208" y="2208"/>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54" name="Oval 31"/>
            <p:cNvSpPr>
              <a:spLocks noChangeArrowheads="1"/>
            </p:cNvSpPr>
            <p:nvPr/>
          </p:nvSpPr>
          <p:spPr bwMode="auto">
            <a:xfrm>
              <a:off x="2208" y="2784"/>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55" name="Oval 32"/>
            <p:cNvSpPr>
              <a:spLocks noChangeArrowheads="1"/>
            </p:cNvSpPr>
            <p:nvPr/>
          </p:nvSpPr>
          <p:spPr bwMode="auto">
            <a:xfrm>
              <a:off x="1872" y="2880"/>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56" name="Oval 33"/>
            <p:cNvSpPr>
              <a:spLocks noChangeArrowheads="1"/>
            </p:cNvSpPr>
            <p:nvPr/>
          </p:nvSpPr>
          <p:spPr bwMode="auto">
            <a:xfrm>
              <a:off x="2832" y="297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7857" name="Oval 34"/>
            <p:cNvSpPr>
              <a:spLocks noChangeArrowheads="1"/>
            </p:cNvSpPr>
            <p:nvPr/>
          </p:nvSpPr>
          <p:spPr bwMode="auto">
            <a:xfrm>
              <a:off x="2928" y="2688"/>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gr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2"/>
          <p:cNvSpPr>
            <a:spLocks noGrp="1"/>
          </p:cNvSpPr>
          <p:nvPr>
            <p:ph type="title"/>
          </p:nvPr>
        </p:nvSpPr>
        <p:spPr>
          <a:xfrm>
            <a:off x="1" y="0"/>
            <a:ext cx="9144000" cy="1016000"/>
          </a:xfrm>
        </p:spPr>
        <p:txBody>
          <a:bodyPr/>
          <a:lstStyle/>
          <a:p>
            <a:pPr algn="ctr"/>
            <a:r>
              <a:rPr lang="en-US" dirty="0" smtClean="0">
                <a:ea typeface="ＭＳ Ｐゴシック"/>
              </a:rPr>
              <a:t>Strategic Positioning  and Operational Effectiveness</a:t>
            </a:r>
          </a:p>
        </p:txBody>
      </p:sp>
      <p:grpSp>
        <p:nvGrpSpPr>
          <p:cNvPr id="78850" name="Group 3"/>
          <p:cNvGrpSpPr>
            <a:grpSpLocks/>
          </p:cNvGrpSpPr>
          <p:nvPr/>
        </p:nvGrpSpPr>
        <p:grpSpPr bwMode="auto">
          <a:xfrm>
            <a:off x="215900" y="1738313"/>
            <a:ext cx="6129573" cy="4786312"/>
            <a:chOff x="768" y="1104"/>
            <a:chExt cx="3363" cy="2626"/>
          </a:xfrm>
        </p:grpSpPr>
        <p:sp>
          <p:nvSpPr>
            <p:cNvPr id="78853" name="Line 4"/>
            <p:cNvSpPr>
              <a:spLocks noChangeShapeType="1"/>
            </p:cNvSpPr>
            <p:nvPr/>
          </p:nvSpPr>
          <p:spPr bwMode="auto">
            <a:xfrm>
              <a:off x="1369" y="3338"/>
              <a:ext cx="2761" cy="0"/>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78854" name="Line 5"/>
            <p:cNvSpPr>
              <a:spLocks noChangeShapeType="1"/>
            </p:cNvSpPr>
            <p:nvPr/>
          </p:nvSpPr>
          <p:spPr bwMode="auto">
            <a:xfrm flipV="1">
              <a:off x="1395" y="1566"/>
              <a:ext cx="0" cy="1784"/>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78855" name="Freeform 6"/>
            <p:cNvSpPr>
              <a:spLocks/>
            </p:cNvSpPr>
            <p:nvPr/>
          </p:nvSpPr>
          <p:spPr bwMode="auto">
            <a:xfrm>
              <a:off x="1355" y="1522"/>
              <a:ext cx="79" cy="58"/>
            </a:xfrm>
            <a:custGeom>
              <a:avLst/>
              <a:gdLst>
                <a:gd name="T0" fmla="*/ 0 w 79"/>
                <a:gd name="T1" fmla="*/ 57 h 58"/>
                <a:gd name="T2" fmla="*/ 78 w 79"/>
                <a:gd name="T3" fmla="*/ 57 h 58"/>
                <a:gd name="T4" fmla="*/ 40 w 79"/>
                <a:gd name="T5" fmla="*/ 0 h 58"/>
                <a:gd name="T6" fmla="*/ 0 w 79"/>
                <a:gd name="T7" fmla="*/ 57 h 58"/>
                <a:gd name="T8" fmla="*/ 0 60000 65536"/>
                <a:gd name="T9" fmla="*/ 0 60000 65536"/>
                <a:gd name="T10" fmla="*/ 0 60000 65536"/>
                <a:gd name="T11" fmla="*/ 0 60000 65536"/>
                <a:gd name="T12" fmla="*/ 0 w 79"/>
                <a:gd name="T13" fmla="*/ 0 h 58"/>
                <a:gd name="T14" fmla="*/ 79 w 79"/>
                <a:gd name="T15" fmla="*/ 58 h 58"/>
              </a:gdLst>
              <a:ahLst/>
              <a:cxnLst>
                <a:cxn ang="T8">
                  <a:pos x="T0" y="T1"/>
                </a:cxn>
                <a:cxn ang="T9">
                  <a:pos x="T2" y="T3"/>
                </a:cxn>
                <a:cxn ang="T10">
                  <a:pos x="T4" y="T5"/>
                </a:cxn>
                <a:cxn ang="T11">
                  <a:pos x="T6" y="T7"/>
                </a:cxn>
              </a:cxnLst>
              <a:rect l="T12" t="T13" r="T14" b="T15"/>
              <a:pathLst>
                <a:path w="79" h="58">
                  <a:moveTo>
                    <a:pt x="0" y="57"/>
                  </a:moveTo>
                  <a:lnTo>
                    <a:pt x="78" y="57"/>
                  </a:lnTo>
                  <a:lnTo>
                    <a:pt x="40" y="0"/>
                  </a:lnTo>
                  <a:lnTo>
                    <a:pt x="0" y="57"/>
                  </a:lnTo>
                </a:path>
              </a:pathLst>
            </a:custGeom>
            <a:solidFill>
              <a:srgbClr val="000000"/>
            </a:solidFill>
            <a:ln w="12700" cap="rnd">
              <a:solidFill>
                <a:srgbClr val="000000"/>
              </a:solidFill>
              <a:round/>
              <a:headEnd/>
              <a:tailEnd/>
            </a:ln>
          </p:spPr>
          <p:txBody>
            <a:bodyPr/>
            <a:lstStyle/>
            <a:p>
              <a:pPr eaLnBrk="0" hangingPunct="0"/>
              <a:endParaRPr lang="en-US"/>
            </a:p>
          </p:txBody>
        </p:sp>
        <p:sp>
          <p:nvSpPr>
            <p:cNvPr id="78856" name="Arc 7"/>
            <p:cNvSpPr>
              <a:spLocks/>
            </p:cNvSpPr>
            <p:nvPr/>
          </p:nvSpPr>
          <p:spPr bwMode="auto">
            <a:xfrm>
              <a:off x="1408" y="1734"/>
              <a:ext cx="2156" cy="1594"/>
            </a:xfrm>
            <a:custGeom>
              <a:avLst/>
              <a:gdLst>
                <a:gd name="T0" fmla="*/ 0 w 21600"/>
                <a:gd name="T1" fmla="*/ 0 h 21600"/>
                <a:gd name="T2" fmla="*/ 21 w 21600"/>
                <a:gd name="T3" fmla="*/ 9 h 21600"/>
                <a:gd name="T4" fmla="*/ 0 w 21600"/>
                <a:gd name="T5" fmla="*/ 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cap="rnd">
              <a:noFill/>
              <a:round/>
              <a:headEnd type="none" w="sm" len="sm"/>
              <a:tailEnd type="none" w="sm" len="sm"/>
            </a:ln>
          </p:spPr>
          <p:txBody>
            <a:bodyPr wrap="none" anchor="ctr"/>
            <a:lstStyle/>
            <a:p>
              <a:pPr eaLnBrk="0" hangingPunct="0"/>
              <a:endParaRPr lang="en-US"/>
            </a:p>
          </p:txBody>
        </p:sp>
        <p:sp>
          <p:nvSpPr>
            <p:cNvPr id="78857" name="Arc 8"/>
            <p:cNvSpPr>
              <a:spLocks/>
            </p:cNvSpPr>
            <p:nvPr/>
          </p:nvSpPr>
          <p:spPr bwMode="auto">
            <a:xfrm>
              <a:off x="1408" y="1734"/>
              <a:ext cx="2156" cy="1594"/>
            </a:xfrm>
            <a:custGeom>
              <a:avLst/>
              <a:gdLst>
                <a:gd name="T0" fmla="*/ 0 w 21600"/>
                <a:gd name="T1" fmla="*/ 0 h 21600"/>
                <a:gd name="T2" fmla="*/ 21 w 21600"/>
                <a:gd name="T3" fmla="*/ 9 h 21600"/>
                <a:gd name="T4" fmla="*/ 0 w 21600"/>
                <a:gd name="T5" fmla="*/ 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rgbClr val="000000"/>
              </a:solidFill>
              <a:round/>
              <a:headEnd type="none" w="sm" len="sm"/>
              <a:tailEnd type="none" w="sm" len="sm"/>
            </a:ln>
          </p:spPr>
          <p:txBody>
            <a:bodyPr wrap="none" anchor="ctr"/>
            <a:lstStyle/>
            <a:p>
              <a:pPr eaLnBrk="0" hangingPunct="0"/>
              <a:endParaRPr lang="en-US"/>
            </a:p>
          </p:txBody>
        </p:sp>
        <p:sp>
          <p:nvSpPr>
            <p:cNvPr id="78858" name="Rectangle 9"/>
            <p:cNvSpPr>
              <a:spLocks noChangeArrowheads="1"/>
            </p:cNvSpPr>
            <p:nvPr/>
          </p:nvSpPr>
          <p:spPr bwMode="auto">
            <a:xfrm>
              <a:off x="768" y="1104"/>
              <a:ext cx="1012" cy="226"/>
            </a:xfrm>
            <a:prstGeom prst="rect">
              <a:avLst/>
            </a:prstGeom>
            <a:noFill/>
            <a:ln w="9525">
              <a:noFill/>
              <a:miter lim="800000"/>
              <a:headEnd/>
              <a:tailEnd/>
            </a:ln>
          </p:spPr>
          <p:txBody>
            <a:bodyPr wrap="none" lIns="92075" tIns="46038" rIns="92075" bIns="46038">
              <a:spAutoFit/>
            </a:bodyPr>
            <a:lstStyle/>
            <a:p>
              <a:pPr defTabSz="762000" eaLnBrk="0" hangingPunct="0"/>
              <a:r>
                <a:rPr lang="en-US" sz="2100" i="1">
                  <a:solidFill>
                    <a:srgbClr val="000000"/>
                  </a:solidFill>
                  <a:latin typeface="Times New Roman" pitchFamily="18" charset="0"/>
                </a:rPr>
                <a:t>Responsiveness</a:t>
              </a:r>
            </a:p>
          </p:txBody>
        </p:sp>
        <p:sp>
          <p:nvSpPr>
            <p:cNvPr id="78859" name="Rectangle 10"/>
            <p:cNvSpPr>
              <a:spLocks noChangeArrowheads="1"/>
            </p:cNvSpPr>
            <p:nvPr/>
          </p:nvSpPr>
          <p:spPr bwMode="auto">
            <a:xfrm>
              <a:off x="3312" y="2256"/>
              <a:ext cx="819" cy="456"/>
            </a:xfrm>
            <a:prstGeom prst="rect">
              <a:avLst/>
            </a:prstGeom>
            <a:noFill/>
            <a:ln w="9525">
              <a:noFill/>
              <a:miter lim="800000"/>
              <a:headEnd/>
              <a:tailEnd/>
            </a:ln>
          </p:spPr>
          <p:txBody>
            <a:bodyPr wrap="none" lIns="92075" tIns="46038" rIns="92075" bIns="46038">
              <a:spAutoFit/>
            </a:bodyPr>
            <a:lstStyle/>
            <a:p>
              <a:pPr defTabSz="762000" eaLnBrk="0" hangingPunct="0"/>
              <a:r>
                <a:rPr lang="en-US" sz="2400" dirty="0" smtClean="0">
                  <a:latin typeface="Times New Roman" pitchFamily="18" charset="0"/>
                </a:rPr>
                <a:t>efficient </a:t>
              </a:r>
              <a:endParaRPr lang="en-US" sz="2400" dirty="0">
                <a:latin typeface="Times New Roman" pitchFamily="18" charset="0"/>
              </a:endParaRPr>
            </a:p>
            <a:p>
              <a:pPr defTabSz="762000" eaLnBrk="0" hangingPunct="0"/>
              <a:r>
                <a:rPr lang="en-US" sz="2400" dirty="0">
                  <a:latin typeface="Times New Roman" pitchFamily="18" charset="0"/>
                </a:rPr>
                <a:t>     frontier</a:t>
              </a:r>
            </a:p>
          </p:txBody>
        </p:sp>
        <p:sp>
          <p:nvSpPr>
            <p:cNvPr id="78860" name="Oval 11"/>
            <p:cNvSpPr>
              <a:spLocks noChangeArrowheads="1"/>
            </p:cNvSpPr>
            <p:nvPr/>
          </p:nvSpPr>
          <p:spPr bwMode="auto">
            <a:xfrm>
              <a:off x="2064" y="1820"/>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61" name="Oval 12"/>
            <p:cNvSpPr>
              <a:spLocks noChangeArrowheads="1"/>
            </p:cNvSpPr>
            <p:nvPr/>
          </p:nvSpPr>
          <p:spPr bwMode="auto">
            <a:xfrm>
              <a:off x="2296" y="1900"/>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62" name="Oval 13"/>
            <p:cNvSpPr>
              <a:spLocks noChangeArrowheads="1"/>
            </p:cNvSpPr>
            <p:nvPr/>
          </p:nvSpPr>
          <p:spPr bwMode="auto">
            <a:xfrm>
              <a:off x="2632" y="2052"/>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63" name="Oval 14"/>
            <p:cNvSpPr>
              <a:spLocks noChangeArrowheads="1"/>
            </p:cNvSpPr>
            <p:nvPr/>
          </p:nvSpPr>
          <p:spPr bwMode="auto">
            <a:xfrm>
              <a:off x="3008" y="231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64" name="Oval 15"/>
            <p:cNvSpPr>
              <a:spLocks noChangeArrowheads="1"/>
            </p:cNvSpPr>
            <p:nvPr/>
          </p:nvSpPr>
          <p:spPr bwMode="auto">
            <a:xfrm>
              <a:off x="3244" y="2592"/>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65" name="Oval 16"/>
            <p:cNvSpPr>
              <a:spLocks noChangeArrowheads="1"/>
            </p:cNvSpPr>
            <p:nvPr/>
          </p:nvSpPr>
          <p:spPr bwMode="auto">
            <a:xfrm>
              <a:off x="1536" y="249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66" name="Oval 17"/>
            <p:cNvSpPr>
              <a:spLocks noChangeArrowheads="1"/>
            </p:cNvSpPr>
            <p:nvPr/>
          </p:nvSpPr>
          <p:spPr bwMode="auto">
            <a:xfrm>
              <a:off x="2064" y="273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67" name="Oval 18"/>
            <p:cNvSpPr>
              <a:spLocks noChangeArrowheads="1"/>
            </p:cNvSpPr>
            <p:nvPr/>
          </p:nvSpPr>
          <p:spPr bwMode="auto">
            <a:xfrm>
              <a:off x="2448" y="249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68" name="Oval 19"/>
            <p:cNvSpPr>
              <a:spLocks noChangeArrowheads="1"/>
            </p:cNvSpPr>
            <p:nvPr/>
          </p:nvSpPr>
          <p:spPr bwMode="auto">
            <a:xfrm>
              <a:off x="1728" y="2928"/>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69" name="Oval 20"/>
            <p:cNvSpPr>
              <a:spLocks noChangeArrowheads="1"/>
            </p:cNvSpPr>
            <p:nvPr/>
          </p:nvSpPr>
          <p:spPr bwMode="auto">
            <a:xfrm>
              <a:off x="2208" y="2208"/>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70" name="Oval 21"/>
            <p:cNvSpPr>
              <a:spLocks noChangeArrowheads="1"/>
            </p:cNvSpPr>
            <p:nvPr/>
          </p:nvSpPr>
          <p:spPr bwMode="auto">
            <a:xfrm>
              <a:off x="2360" y="2984"/>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71" name="Oval 22"/>
            <p:cNvSpPr>
              <a:spLocks noChangeArrowheads="1"/>
            </p:cNvSpPr>
            <p:nvPr/>
          </p:nvSpPr>
          <p:spPr bwMode="auto">
            <a:xfrm>
              <a:off x="1872" y="2880"/>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72" name="Oval 23"/>
            <p:cNvSpPr>
              <a:spLocks noChangeArrowheads="1"/>
            </p:cNvSpPr>
            <p:nvPr/>
          </p:nvSpPr>
          <p:spPr bwMode="auto">
            <a:xfrm>
              <a:off x="2832" y="297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73" name="Oval 24"/>
            <p:cNvSpPr>
              <a:spLocks noChangeArrowheads="1"/>
            </p:cNvSpPr>
            <p:nvPr/>
          </p:nvSpPr>
          <p:spPr bwMode="auto">
            <a:xfrm>
              <a:off x="2928" y="2688"/>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74" name="Oval 25"/>
            <p:cNvSpPr>
              <a:spLocks noChangeArrowheads="1"/>
            </p:cNvSpPr>
            <p:nvPr/>
          </p:nvSpPr>
          <p:spPr bwMode="auto">
            <a:xfrm>
              <a:off x="1632" y="177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75" name="Oval 26"/>
            <p:cNvSpPr>
              <a:spLocks noChangeArrowheads="1"/>
            </p:cNvSpPr>
            <p:nvPr/>
          </p:nvSpPr>
          <p:spPr bwMode="auto">
            <a:xfrm>
              <a:off x="1728" y="2688"/>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76" name="Oval 27"/>
            <p:cNvSpPr>
              <a:spLocks noChangeArrowheads="1"/>
            </p:cNvSpPr>
            <p:nvPr/>
          </p:nvSpPr>
          <p:spPr bwMode="auto">
            <a:xfrm>
              <a:off x="1824" y="2784"/>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77" name="Line 28"/>
            <p:cNvSpPr>
              <a:spLocks noChangeShapeType="1"/>
            </p:cNvSpPr>
            <p:nvPr/>
          </p:nvSpPr>
          <p:spPr bwMode="auto">
            <a:xfrm flipV="1">
              <a:off x="2268" y="2016"/>
              <a:ext cx="51" cy="192"/>
            </a:xfrm>
            <a:prstGeom prst="line">
              <a:avLst/>
            </a:prstGeom>
            <a:noFill/>
            <a:ln w="12700">
              <a:solidFill>
                <a:schemeClr val="tx1"/>
              </a:solidFill>
              <a:round/>
              <a:headEnd type="none" w="sm" len="sm"/>
              <a:tailEnd type="triangle" w="med" len="med"/>
            </a:ln>
          </p:spPr>
          <p:txBody>
            <a:bodyPr wrap="none" anchor="ctr"/>
            <a:lstStyle/>
            <a:p>
              <a:endParaRPr lang="en-US"/>
            </a:p>
          </p:txBody>
        </p:sp>
        <p:sp>
          <p:nvSpPr>
            <p:cNvPr id="78878" name="Line 29"/>
            <p:cNvSpPr>
              <a:spLocks noChangeShapeType="1"/>
            </p:cNvSpPr>
            <p:nvPr/>
          </p:nvSpPr>
          <p:spPr bwMode="auto">
            <a:xfrm flipV="1">
              <a:off x="2112" y="2452"/>
              <a:ext cx="81" cy="284"/>
            </a:xfrm>
            <a:prstGeom prst="line">
              <a:avLst/>
            </a:prstGeom>
            <a:noFill/>
            <a:ln w="12700">
              <a:solidFill>
                <a:schemeClr val="tx1"/>
              </a:solidFill>
              <a:round/>
              <a:headEnd type="none" w="sm" len="sm"/>
              <a:tailEnd type="triangle" w="med" len="med"/>
            </a:ln>
          </p:spPr>
          <p:txBody>
            <a:bodyPr wrap="none" anchor="ctr"/>
            <a:lstStyle/>
            <a:p>
              <a:endParaRPr lang="en-US"/>
            </a:p>
          </p:txBody>
        </p:sp>
        <p:sp>
          <p:nvSpPr>
            <p:cNvPr id="78879" name="Line 30"/>
            <p:cNvSpPr>
              <a:spLocks noChangeShapeType="1"/>
            </p:cNvSpPr>
            <p:nvPr/>
          </p:nvSpPr>
          <p:spPr bwMode="auto">
            <a:xfrm flipV="1">
              <a:off x="2196" y="1584"/>
              <a:ext cx="250" cy="876"/>
            </a:xfrm>
            <a:prstGeom prst="line">
              <a:avLst/>
            </a:prstGeom>
            <a:noFill/>
            <a:ln w="12700" cap="rnd">
              <a:solidFill>
                <a:schemeClr val="tx1"/>
              </a:solidFill>
              <a:prstDash val="sysDot"/>
              <a:round/>
              <a:headEnd type="none" w="sm" len="sm"/>
              <a:tailEnd type="none" w="sm" len="sm"/>
            </a:ln>
          </p:spPr>
          <p:txBody>
            <a:bodyPr wrap="none" anchor="ctr"/>
            <a:lstStyle/>
            <a:p>
              <a:endParaRPr lang="en-US"/>
            </a:p>
          </p:txBody>
        </p:sp>
        <p:sp>
          <p:nvSpPr>
            <p:cNvPr id="78880" name="Oval 31"/>
            <p:cNvSpPr>
              <a:spLocks noChangeArrowheads="1"/>
            </p:cNvSpPr>
            <p:nvPr/>
          </p:nvSpPr>
          <p:spPr bwMode="auto">
            <a:xfrm>
              <a:off x="3456" y="3096"/>
              <a:ext cx="96" cy="96"/>
            </a:xfrm>
            <a:prstGeom prst="ellipse">
              <a:avLst/>
            </a:prstGeom>
            <a:noFill/>
            <a:ln w="12700">
              <a:solidFill>
                <a:schemeClr val="tx1"/>
              </a:solidFill>
              <a:round/>
              <a:headEnd type="none" w="sm" len="sm"/>
              <a:tailEnd type="none" w="sm" len="sm"/>
            </a:ln>
          </p:spPr>
          <p:txBody>
            <a:bodyPr wrap="none" anchor="ctr"/>
            <a:lstStyle/>
            <a:p>
              <a:pPr eaLnBrk="0" hangingPunct="0"/>
              <a:endParaRPr lang="en-US"/>
            </a:p>
          </p:txBody>
        </p:sp>
        <p:sp>
          <p:nvSpPr>
            <p:cNvPr id="78881" name="Text Box 32"/>
            <p:cNvSpPr txBox="1">
              <a:spLocks noChangeArrowheads="1"/>
            </p:cNvSpPr>
            <p:nvPr/>
          </p:nvSpPr>
          <p:spPr bwMode="auto">
            <a:xfrm>
              <a:off x="2334" y="1888"/>
              <a:ext cx="178" cy="201"/>
            </a:xfrm>
            <a:prstGeom prst="rect">
              <a:avLst/>
            </a:prstGeom>
            <a:noFill/>
            <a:ln w="12700">
              <a:noFill/>
              <a:miter lim="800000"/>
              <a:headEnd type="none" w="sm" len="sm"/>
              <a:tailEnd type="none" w="sm" len="sm"/>
            </a:ln>
          </p:spPr>
          <p:txBody>
            <a:bodyPr wrap="none">
              <a:spAutoFit/>
            </a:bodyPr>
            <a:lstStyle/>
            <a:p>
              <a:pPr defTabSz="762000" eaLnBrk="0" hangingPunct="0"/>
              <a:r>
                <a:rPr lang="en-US" i="1">
                  <a:latin typeface="Times New Roman" pitchFamily="18" charset="0"/>
                </a:rPr>
                <a:t>A</a:t>
              </a:r>
            </a:p>
          </p:txBody>
        </p:sp>
        <p:sp>
          <p:nvSpPr>
            <p:cNvPr id="78882" name="Text Box 33"/>
            <p:cNvSpPr txBox="1">
              <a:spLocks noChangeArrowheads="1"/>
            </p:cNvSpPr>
            <p:nvPr/>
          </p:nvSpPr>
          <p:spPr bwMode="auto">
            <a:xfrm>
              <a:off x="2226" y="2220"/>
              <a:ext cx="178" cy="201"/>
            </a:xfrm>
            <a:prstGeom prst="rect">
              <a:avLst/>
            </a:prstGeom>
            <a:noFill/>
            <a:ln w="12700">
              <a:noFill/>
              <a:miter lim="800000"/>
              <a:headEnd type="none" w="sm" len="sm"/>
              <a:tailEnd type="none" w="sm" len="sm"/>
            </a:ln>
          </p:spPr>
          <p:txBody>
            <a:bodyPr wrap="none">
              <a:spAutoFit/>
            </a:bodyPr>
            <a:lstStyle/>
            <a:p>
              <a:pPr defTabSz="762000" eaLnBrk="0" hangingPunct="0"/>
              <a:r>
                <a:rPr lang="en-US" i="1">
                  <a:latin typeface="Times New Roman" pitchFamily="18" charset="0"/>
                </a:rPr>
                <a:t>B</a:t>
              </a:r>
            </a:p>
          </p:txBody>
        </p:sp>
        <p:sp>
          <p:nvSpPr>
            <p:cNvPr id="78883" name="Text Box 34"/>
            <p:cNvSpPr txBox="1">
              <a:spLocks noChangeArrowheads="1"/>
            </p:cNvSpPr>
            <p:nvPr/>
          </p:nvSpPr>
          <p:spPr bwMode="auto">
            <a:xfrm>
              <a:off x="2090" y="2740"/>
              <a:ext cx="185" cy="201"/>
            </a:xfrm>
            <a:prstGeom prst="rect">
              <a:avLst/>
            </a:prstGeom>
            <a:noFill/>
            <a:ln w="12700">
              <a:noFill/>
              <a:miter lim="800000"/>
              <a:headEnd type="none" w="sm" len="sm"/>
              <a:tailEnd type="none" w="sm" len="sm"/>
            </a:ln>
          </p:spPr>
          <p:txBody>
            <a:bodyPr wrap="none">
              <a:spAutoFit/>
            </a:bodyPr>
            <a:lstStyle/>
            <a:p>
              <a:pPr defTabSz="762000" eaLnBrk="0" hangingPunct="0"/>
              <a:r>
                <a:rPr lang="en-US" i="1">
                  <a:latin typeface="Times New Roman" pitchFamily="18" charset="0"/>
                </a:rPr>
                <a:t>C</a:t>
              </a:r>
            </a:p>
          </p:txBody>
        </p:sp>
        <p:sp>
          <p:nvSpPr>
            <p:cNvPr id="78884" name="Rectangle 35"/>
            <p:cNvSpPr>
              <a:spLocks noChangeArrowheads="1"/>
            </p:cNvSpPr>
            <p:nvPr/>
          </p:nvSpPr>
          <p:spPr bwMode="auto">
            <a:xfrm>
              <a:off x="2525" y="3504"/>
              <a:ext cx="419" cy="226"/>
            </a:xfrm>
            <a:prstGeom prst="rect">
              <a:avLst/>
            </a:prstGeom>
            <a:noFill/>
            <a:ln w="9525">
              <a:noFill/>
              <a:miter lim="800000"/>
              <a:headEnd/>
              <a:tailEnd/>
            </a:ln>
          </p:spPr>
          <p:txBody>
            <a:bodyPr wrap="none" lIns="92075" tIns="46038" rIns="92075" bIns="46038">
              <a:spAutoFit/>
            </a:bodyPr>
            <a:lstStyle/>
            <a:p>
              <a:pPr algn="ctr" defTabSz="762000" eaLnBrk="0" hangingPunct="0"/>
              <a:r>
                <a:rPr lang="en-US" sz="2100" i="1">
                  <a:solidFill>
                    <a:srgbClr val="000000"/>
                  </a:solidFill>
                  <a:latin typeface="Times New Roman" pitchFamily="18" charset="0"/>
                </a:rPr>
                <a:t>Price</a:t>
              </a:r>
              <a:endParaRPr lang="en-US" sz="2100">
                <a:solidFill>
                  <a:srgbClr val="000000"/>
                </a:solidFill>
                <a:latin typeface="Times New Roman" pitchFamily="18" charset="0"/>
              </a:endParaRPr>
            </a:p>
          </p:txBody>
        </p:sp>
        <p:sp>
          <p:nvSpPr>
            <p:cNvPr id="78885" name="Text Box 36"/>
            <p:cNvSpPr txBox="1">
              <a:spLocks noChangeArrowheads="1"/>
            </p:cNvSpPr>
            <p:nvPr/>
          </p:nvSpPr>
          <p:spPr bwMode="auto">
            <a:xfrm>
              <a:off x="1334" y="3333"/>
              <a:ext cx="352" cy="201"/>
            </a:xfrm>
            <a:prstGeom prst="rect">
              <a:avLst/>
            </a:prstGeom>
            <a:noFill/>
            <a:ln w="12700">
              <a:noFill/>
              <a:miter lim="800000"/>
              <a:headEnd type="none" w="sm" len="sm"/>
              <a:tailEnd type="none" w="sm" len="sm"/>
            </a:ln>
          </p:spPr>
          <p:txBody>
            <a:bodyPr wrap="none">
              <a:spAutoFit/>
            </a:bodyPr>
            <a:lstStyle/>
            <a:p>
              <a:pPr eaLnBrk="0" hangingPunct="0"/>
              <a:r>
                <a:rPr lang="en-US">
                  <a:latin typeface="Times New Roman" pitchFamily="18" charset="0"/>
                </a:rPr>
                <a:t>High</a:t>
              </a:r>
            </a:p>
          </p:txBody>
        </p:sp>
        <p:sp>
          <p:nvSpPr>
            <p:cNvPr id="78886" name="Text Box 37"/>
            <p:cNvSpPr txBox="1">
              <a:spLocks noChangeArrowheads="1"/>
            </p:cNvSpPr>
            <p:nvPr/>
          </p:nvSpPr>
          <p:spPr bwMode="auto">
            <a:xfrm>
              <a:off x="3792" y="3333"/>
              <a:ext cx="331" cy="201"/>
            </a:xfrm>
            <a:prstGeom prst="rect">
              <a:avLst/>
            </a:prstGeom>
            <a:noFill/>
            <a:ln w="12700">
              <a:noFill/>
              <a:miter lim="800000"/>
              <a:headEnd type="none" w="sm" len="sm"/>
              <a:tailEnd type="none" w="sm" len="sm"/>
            </a:ln>
          </p:spPr>
          <p:txBody>
            <a:bodyPr wrap="none">
              <a:spAutoFit/>
            </a:bodyPr>
            <a:lstStyle/>
            <a:p>
              <a:pPr eaLnBrk="0" hangingPunct="0"/>
              <a:r>
                <a:rPr lang="en-US">
                  <a:latin typeface="Times New Roman" pitchFamily="18" charset="0"/>
                </a:rPr>
                <a:t>Low</a:t>
              </a:r>
            </a:p>
          </p:txBody>
        </p:sp>
      </p:grpSp>
      <p:sp>
        <p:nvSpPr>
          <p:cNvPr id="78851" name="Text Box 39"/>
          <p:cNvSpPr txBox="1">
            <a:spLocks noChangeArrowheads="1"/>
          </p:cNvSpPr>
          <p:nvPr/>
        </p:nvSpPr>
        <p:spPr bwMode="auto">
          <a:xfrm>
            <a:off x="5435600" y="4581525"/>
            <a:ext cx="3708400" cy="1187450"/>
          </a:xfrm>
          <a:prstGeom prst="rect">
            <a:avLst/>
          </a:prstGeom>
          <a:noFill/>
          <a:ln w="9525">
            <a:noFill/>
            <a:miter lim="800000"/>
            <a:headEnd/>
            <a:tailEnd/>
          </a:ln>
        </p:spPr>
        <p:txBody>
          <a:bodyPr>
            <a:spAutoFit/>
          </a:bodyPr>
          <a:lstStyle/>
          <a:p>
            <a:pPr eaLnBrk="0" hangingPunct="0"/>
            <a:r>
              <a:rPr lang="en-US" sz="2400" dirty="0">
                <a:latin typeface="Times New Roman" pitchFamily="18" charset="0"/>
              </a:rPr>
              <a:t>the minimal curve containing all current positions in an industry</a:t>
            </a:r>
          </a:p>
        </p:txBody>
      </p:sp>
      <p:sp>
        <p:nvSpPr>
          <p:cNvPr id="40" name="Rectangle 40"/>
          <p:cNvSpPr>
            <a:spLocks noChangeArrowheads="1"/>
          </p:cNvSpPr>
          <p:nvPr/>
        </p:nvSpPr>
        <p:spPr bwMode="auto">
          <a:xfrm>
            <a:off x="3960813" y="1376363"/>
            <a:ext cx="5040312" cy="1692275"/>
          </a:xfrm>
          <a:prstGeom prst="rect">
            <a:avLst/>
          </a:prstGeom>
          <a:noFill/>
          <a:ln w="9525">
            <a:noFill/>
            <a:miter lim="800000"/>
            <a:headEnd/>
            <a:tailEnd/>
          </a:ln>
        </p:spPr>
        <p:txBody>
          <a:bodyPr lIns="92075" tIns="46038" rIns="92075" bIns="46038"/>
          <a:lstStyle/>
          <a:p>
            <a:pPr marL="342900" indent="-342900" eaLnBrk="0" hangingPunct="0">
              <a:lnSpc>
                <a:spcPct val="90000"/>
              </a:lnSpc>
              <a:spcBef>
                <a:spcPct val="20000"/>
              </a:spcBef>
              <a:buClr>
                <a:srgbClr val="000000"/>
              </a:buClr>
              <a:buFont typeface="Wingdings" pitchFamily="2" charset="2"/>
              <a:buNone/>
            </a:pPr>
            <a:r>
              <a:rPr lang="en-US" sz="2400">
                <a:latin typeface="Times New Roman" pitchFamily="18" charset="0"/>
              </a:rPr>
              <a:t>Firms located on the same ray share strategic priorities.</a:t>
            </a:r>
          </a:p>
          <a:p>
            <a:pPr marL="342900" indent="-342900" eaLnBrk="0" hangingPunct="0">
              <a:lnSpc>
                <a:spcPct val="90000"/>
              </a:lnSpc>
              <a:spcBef>
                <a:spcPct val="20000"/>
              </a:spcBef>
              <a:buClr>
                <a:srgbClr val="000000"/>
              </a:buClr>
              <a:buFont typeface="Wingdings" pitchFamily="2" charset="2"/>
              <a:buNone/>
            </a:pPr>
            <a:r>
              <a:rPr lang="en-US" sz="2400">
                <a:latin typeface="Times New Roman" pitchFamily="18" charset="0"/>
              </a:rPr>
              <a:t>World class firms are on the efficient frontier.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dissolve">
                                      <p:cBhvr>
                                        <p:cTn id="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Content Placeholder 1"/>
          <p:cNvSpPr>
            <a:spLocks noGrp="1"/>
          </p:cNvSpPr>
          <p:nvPr>
            <p:ph idx="1"/>
          </p:nvPr>
        </p:nvSpPr>
        <p:spPr/>
        <p:txBody>
          <a:bodyPr/>
          <a:lstStyle/>
          <a:p>
            <a:pPr>
              <a:lnSpc>
                <a:spcPct val="90000"/>
              </a:lnSpc>
            </a:pPr>
            <a:r>
              <a:rPr lang="en-US" smtClean="0">
                <a:ea typeface="ＭＳ Ｐゴシック"/>
              </a:rPr>
              <a:t>Firms not on the EF, are not on strict trade-off, they can make simultaneous improvement on more than one dimension.</a:t>
            </a:r>
          </a:p>
          <a:p>
            <a:pPr>
              <a:lnSpc>
                <a:spcPct val="90000"/>
              </a:lnSpc>
            </a:pPr>
            <a:r>
              <a:rPr lang="en-US" smtClean="0">
                <a:ea typeface="ＭＳ Ｐゴシック"/>
              </a:rPr>
              <a:t>Firms on EF need to trade-off</a:t>
            </a:r>
          </a:p>
          <a:p>
            <a:pPr lvl="1">
              <a:lnSpc>
                <a:spcPct val="90000"/>
              </a:lnSpc>
            </a:pPr>
            <a:r>
              <a:rPr lang="en-US" b="1" smtClean="0">
                <a:ea typeface="ＭＳ Ｐゴシック"/>
              </a:rPr>
              <a:t>Trade-off:</a:t>
            </a:r>
            <a:r>
              <a:rPr lang="en-US" smtClean="0">
                <a:ea typeface="ＭＳ Ｐゴシック"/>
              </a:rPr>
              <a:t> decreasing on one dimension to increase on the other dimension.</a:t>
            </a:r>
          </a:p>
          <a:p>
            <a:pPr lvl="1">
              <a:lnSpc>
                <a:spcPct val="90000"/>
              </a:lnSpc>
            </a:pPr>
            <a:r>
              <a:rPr lang="en-US" smtClean="0">
                <a:ea typeface="ＭＳ Ｐゴシック"/>
              </a:rPr>
              <a:t>World class firms also try to push the EF outward.</a:t>
            </a:r>
          </a:p>
          <a:p>
            <a:pPr lvl="1">
              <a:lnSpc>
                <a:spcPct val="90000"/>
              </a:lnSpc>
            </a:pPr>
            <a:r>
              <a:rPr lang="en-US" smtClean="0">
                <a:ea typeface="ＭＳ Ｐゴシック"/>
              </a:rPr>
              <a:t>As technology and management practices advances, the EF moves upward. But the impact is not the same in all industries. Internet impact</a:t>
            </a:r>
          </a:p>
          <a:p>
            <a:pPr lvl="2">
              <a:lnSpc>
                <a:spcPct val="90000"/>
              </a:lnSpc>
            </a:pPr>
            <a:r>
              <a:rPr lang="en-US" smtClean="0">
                <a:ea typeface="ＭＳ Ｐゴシック"/>
              </a:rPr>
              <a:t>In </a:t>
            </a:r>
            <a:r>
              <a:rPr lang="en-US" smtClean="0">
                <a:solidFill>
                  <a:srgbClr val="CC0000"/>
                </a:solidFill>
                <a:ea typeface="ＭＳ Ｐゴシック"/>
              </a:rPr>
              <a:t>book industry</a:t>
            </a:r>
            <a:r>
              <a:rPr lang="en-US" smtClean="0">
                <a:ea typeface="ＭＳ Ｐゴシック"/>
              </a:rPr>
              <a:t> pushes EF along both the dimensions of </a:t>
            </a:r>
            <a:r>
              <a:rPr lang="en-US" smtClean="0">
                <a:solidFill>
                  <a:srgbClr val="CC0000"/>
                </a:solidFill>
                <a:ea typeface="ＭＳ Ｐゴシック"/>
              </a:rPr>
              <a:t>cost and variety</a:t>
            </a:r>
          </a:p>
          <a:p>
            <a:pPr lvl="2">
              <a:lnSpc>
                <a:spcPct val="90000"/>
              </a:lnSpc>
            </a:pPr>
            <a:r>
              <a:rPr lang="en-US" smtClean="0">
                <a:ea typeface="ＭＳ Ｐゴシック"/>
              </a:rPr>
              <a:t>In </a:t>
            </a:r>
            <a:r>
              <a:rPr lang="en-US" smtClean="0">
                <a:solidFill>
                  <a:srgbClr val="CC0000"/>
                </a:solidFill>
                <a:ea typeface="ＭＳ Ｐゴシック"/>
              </a:rPr>
              <a:t>grocery increases</a:t>
            </a:r>
            <a:r>
              <a:rPr lang="en-US" smtClean="0">
                <a:ea typeface="ＭＳ Ｐゴシック"/>
              </a:rPr>
              <a:t> the </a:t>
            </a:r>
            <a:r>
              <a:rPr lang="en-US" smtClean="0">
                <a:solidFill>
                  <a:srgbClr val="CC0000"/>
                </a:solidFill>
                <a:ea typeface="ＭＳ Ｐゴシック"/>
              </a:rPr>
              <a:t>quality of service</a:t>
            </a:r>
            <a:r>
              <a:rPr lang="en-US" smtClean="0">
                <a:ea typeface="ＭＳ Ｐゴシック"/>
              </a:rPr>
              <a:t> to customers, but </a:t>
            </a:r>
            <a:r>
              <a:rPr lang="en-US" smtClean="0">
                <a:solidFill>
                  <a:srgbClr val="CC0000"/>
                </a:solidFill>
                <a:ea typeface="ＭＳ Ｐゴシック"/>
              </a:rPr>
              <a:t>increases the cost</a:t>
            </a:r>
            <a:r>
              <a:rPr lang="en-US" smtClean="0">
                <a:ea typeface="ＭＳ Ｐゴシック"/>
              </a:rPr>
              <a:t> and </a:t>
            </a:r>
            <a:r>
              <a:rPr lang="en-US" smtClean="0">
                <a:solidFill>
                  <a:srgbClr val="CC0000"/>
                </a:solidFill>
                <a:ea typeface="ＭＳ Ｐゴシック"/>
              </a:rPr>
              <a:t>reduces the responsiveness and variety</a:t>
            </a:r>
          </a:p>
          <a:p>
            <a:pPr>
              <a:lnSpc>
                <a:spcPct val="90000"/>
              </a:lnSpc>
              <a:buFont typeface="Wingdings" pitchFamily="2" charset="2"/>
              <a:buNone/>
            </a:pPr>
            <a:endParaRPr lang="en-US" smtClean="0">
              <a:solidFill>
                <a:srgbClr val="CC0000"/>
              </a:solidFill>
              <a:ea typeface="ＭＳ Ｐゴシック"/>
            </a:endParaRPr>
          </a:p>
        </p:txBody>
      </p:sp>
      <p:sp>
        <p:nvSpPr>
          <p:cNvPr id="79874" name="Title 2"/>
          <p:cNvSpPr>
            <a:spLocks noGrp="1"/>
          </p:cNvSpPr>
          <p:nvPr>
            <p:ph type="title"/>
          </p:nvPr>
        </p:nvSpPr>
        <p:spPr>
          <a:xfrm>
            <a:off x="1" y="0"/>
            <a:ext cx="9144000" cy="1016000"/>
          </a:xfrm>
        </p:spPr>
        <p:txBody>
          <a:bodyPr/>
          <a:lstStyle/>
          <a:p>
            <a:pPr algn="ctr"/>
            <a:r>
              <a:rPr lang="en-US" dirty="0" smtClean="0">
                <a:ea typeface="ＭＳ Ｐゴシック"/>
              </a:rPr>
              <a:t>Efficient Frontier</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Content Placeholder 1"/>
          <p:cNvSpPr>
            <a:spLocks noGrp="1"/>
          </p:cNvSpPr>
          <p:nvPr>
            <p:ph idx="1"/>
          </p:nvPr>
        </p:nvSpPr>
        <p:spPr/>
        <p:txBody>
          <a:bodyPr/>
          <a:lstStyle/>
          <a:p>
            <a:r>
              <a:rPr lang="en-US" b="1" smtClean="0">
                <a:ea typeface="ＭＳ Ｐゴシック"/>
              </a:rPr>
              <a:t>Strategic positioning</a:t>
            </a:r>
            <a:r>
              <a:rPr lang="en-US" smtClean="0">
                <a:ea typeface="ＭＳ Ｐゴシック"/>
              </a:rPr>
              <a:t> defines the </a:t>
            </a:r>
            <a:r>
              <a:rPr lang="en-US" b="1" smtClean="0">
                <a:ea typeface="ＭＳ Ｐゴシック"/>
              </a:rPr>
              <a:t>direction of the improvement</a:t>
            </a:r>
            <a:r>
              <a:rPr lang="en-US" smtClean="0">
                <a:ea typeface="ＭＳ Ｐゴシック"/>
              </a:rPr>
              <a:t> from current position,  and thus </a:t>
            </a:r>
            <a:r>
              <a:rPr lang="en-US" b="1" smtClean="0">
                <a:ea typeface="ＭＳ Ｐゴシック"/>
              </a:rPr>
              <a:t>the position on the EF the company wants to occupy.</a:t>
            </a:r>
          </a:p>
          <a:p>
            <a:r>
              <a:rPr lang="en-US" b="1" smtClean="0">
                <a:ea typeface="ＭＳ Ｐゴシック"/>
              </a:rPr>
              <a:t>Operational effectiveness</a:t>
            </a:r>
            <a:r>
              <a:rPr lang="en-US" smtClean="0">
                <a:ea typeface="ＭＳ Ｐゴシック"/>
              </a:rPr>
              <a:t> measures </a:t>
            </a:r>
            <a:r>
              <a:rPr lang="en-US" b="1" smtClean="0">
                <a:ea typeface="ＭＳ Ｐゴシック"/>
              </a:rPr>
              <a:t>the distance of the current</a:t>
            </a:r>
            <a:r>
              <a:rPr lang="en-US" smtClean="0">
                <a:ea typeface="ＭＳ Ｐゴシック"/>
              </a:rPr>
              <a:t> position to the operations frontier along the direction of improvement. </a:t>
            </a:r>
            <a:r>
              <a:rPr lang="en-US" b="1" smtClean="0">
                <a:ea typeface="ＭＳ Ｐゴシック"/>
              </a:rPr>
              <a:t>To bring a company closer to a frontier or to push the frontier.</a:t>
            </a:r>
            <a:r>
              <a:rPr lang="en-US" smtClean="0">
                <a:ea typeface="ＭＳ Ｐゴシック"/>
              </a:rPr>
              <a:t> (direction is not horizontal)</a:t>
            </a:r>
          </a:p>
          <a:p>
            <a:endParaRPr lang="en-US" smtClean="0">
              <a:ea typeface="ＭＳ Ｐゴシック"/>
            </a:endParaRPr>
          </a:p>
        </p:txBody>
      </p:sp>
      <p:sp>
        <p:nvSpPr>
          <p:cNvPr id="80898" name="Title 2"/>
          <p:cNvSpPr>
            <a:spLocks noGrp="1"/>
          </p:cNvSpPr>
          <p:nvPr>
            <p:ph type="title"/>
          </p:nvPr>
        </p:nvSpPr>
        <p:spPr>
          <a:xfrm>
            <a:off x="1" y="0"/>
            <a:ext cx="9144000" cy="1016000"/>
          </a:xfrm>
        </p:spPr>
        <p:txBody>
          <a:bodyPr/>
          <a:lstStyle/>
          <a:p>
            <a:pPr algn="ctr"/>
            <a:r>
              <a:rPr lang="en-US" dirty="0" smtClean="0">
                <a:ea typeface="ＭＳ Ｐゴシック"/>
              </a:rPr>
              <a:t>Strategic Positioning  and  Operational Effectiveness</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2"/>
          <p:cNvSpPr>
            <a:spLocks noGrp="1"/>
          </p:cNvSpPr>
          <p:nvPr>
            <p:ph type="title"/>
          </p:nvPr>
        </p:nvSpPr>
        <p:spPr>
          <a:xfrm>
            <a:off x="1" y="0"/>
            <a:ext cx="9144000" cy="1016000"/>
          </a:xfrm>
        </p:spPr>
        <p:txBody>
          <a:bodyPr/>
          <a:lstStyle/>
          <a:p>
            <a:pPr algn="ctr"/>
            <a:r>
              <a:rPr lang="en-US" dirty="0" smtClean="0">
                <a:ea typeface="ＭＳ Ｐゴシック"/>
              </a:rPr>
              <a:t>Wal-Mart</a:t>
            </a:r>
          </a:p>
        </p:txBody>
      </p:sp>
      <p:sp>
        <p:nvSpPr>
          <p:cNvPr id="4" name="Rectangle 2"/>
          <p:cNvSpPr txBox="1">
            <a:spLocks noChangeArrowheads="1"/>
          </p:cNvSpPr>
          <p:nvPr/>
        </p:nvSpPr>
        <p:spPr bwMode="auto">
          <a:xfrm>
            <a:off x="298450" y="1295400"/>
            <a:ext cx="8739188" cy="1827213"/>
          </a:xfrm>
          <a:prstGeom prst="rect">
            <a:avLst/>
          </a:prstGeom>
          <a:solidFill>
            <a:schemeClr val="accent3">
              <a:lumMod val="85000"/>
            </a:schemeClr>
          </a:solidFill>
          <a:ln w="28575" cap="flat">
            <a:solidFill>
              <a:srgbClr val="000000"/>
            </a:solidFill>
            <a:miter lim="800000"/>
            <a:headEnd/>
            <a:tailEnd/>
          </a:ln>
        </p:spPr>
        <p:txBody>
          <a:bodyPr/>
          <a:lstStyle/>
          <a:p>
            <a:pPr marL="342900" indent="-342900" algn="ctr">
              <a:lnSpc>
                <a:spcPct val="90000"/>
              </a:lnSpc>
              <a:spcBef>
                <a:spcPct val="20000"/>
              </a:spcBef>
              <a:buSzPct val="75000"/>
              <a:buFont typeface="Wingdings" pitchFamily="2" charset="2"/>
              <a:buNone/>
              <a:defRPr/>
            </a:pPr>
            <a:r>
              <a:rPr lang="en-US" sz="2400" b="1" kern="0" dirty="0">
                <a:latin typeface="MS Reference Sans Serif" pitchFamily="34" charset="0"/>
                <a:ea typeface="ＭＳ Ｐゴシック" pitchFamily="-65" charset="-128"/>
                <a:cs typeface="MS Reference Sans Serif" pitchFamily="34" charset="0"/>
              </a:rPr>
              <a:t>Corporate Strategy</a:t>
            </a:r>
          </a:p>
          <a:p>
            <a:pPr marL="342900" indent="-342900" algn="ctr">
              <a:lnSpc>
                <a:spcPct val="90000"/>
              </a:lnSpc>
              <a:spcBef>
                <a:spcPct val="20000"/>
              </a:spcBef>
              <a:buSzPct val="75000"/>
              <a:buFont typeface="Wingdings" pitchFamily="2" charset="2"/>
              <a:buNone/>
              <a:defRPr/>
            </a:pPr>
            <a:r>
              <a:rPr lang="en-US" sz="2400" kern="0" dirty="0">
                <a:latin typeface="MS Reference Sans Serif" pitchFamily="34" charset="0"/>
                <a:ea typeface="ＭＳ Ｐゴシック" pitchFamily="-65" charset="-128"/>
                <a:cs typeface="MS Reference Sans Serif" pitchFamily="34" charset="0"/>
              </a:rPr>
              <a:t>(Gain competitive advantage by) providing customers access to quality goods, when and where needed, at competitive prices.</a:t>
            </a:r>
          </a:p>
        </p:txBody>
      </p:sp>
      <p:sp>
        <p:nvSpPr>
          <p:cNvPr id="5" name="Rectangle 3"/>
          <p:cNvSpPr>
            <a:spLocks noChangeArrowheads="1"/>
          </p:cNvSpPr>
          <p:nvPr/>
        </p:nvSpPr>
        <p:spPr bwMode="auto">
          <a:xfrm>
            <a:off x="469900" y="4257675"/>
            <a:ext cx="3441700" cy="1482725"/>
          </a:xfrm>
          <a:prstGeom prst="rect">
            <a:avLst/>
          </a:prstGeom>
          <a:solidFill>
            <a:schemeClr val="accent3">
              <a:lumMod val="85000"/>
            </a:schemeClr>
          </a:solidFill>
          <a:ln w="25400">
            <a:solidFill>
              <a:srgbClr val="000000"/>
            </a:solidFill>
            <a:miter lim="800000"/>
            <a:headEnd/>
            <a:tailEnd/>
          </a:ln>
        </p:spPr>
        <p:txBody>
          <a:bodyPr lIns="92075" tIns="46038" rIns="92075" bIns="46038"/>
          <a:lstStyle/>
          <a:p>
            <a:pPr marL="342900" indent="-342900" algn="ctr" eaLnBrk="0" hangingPunct="0">
              <a:spcBef>
                <a:spcPct val="20000"/>
              </a:spcBef>
              <a:defRPr/>
            </a:pPr>
            <a:r>
              <a:rPr lang="en-US" sz="2400" b="1" dirty="0">
                <a:solidFill>
                  <a:srgbClr val="000000"/>
                </a:solidFill>
                <a:ea typeface="ＭＳ Ｐゴシック" charset="-128"/>
                <a:cs typeface="+mn-cs"/>
              </a:rPr>
              <a:t>Operations Strategy</a:t>
            </a:r>
          </a:p>
          <a:p>
            <a:pPr marL="742950" lvl="1" indent="-285750" eaLnBrk="0" hangingPunct="0">
              <a:spcBef>
                <a:spcPct val="20000"/>
              </a:spcBef>
              <a:buClr>
                <a:srgbClr val="000000"/>
              </a:buClr>
              <a:buFontTx/>
              <a:buChar char="–"/>
              <a:defRPr/>
            </a:pPr>
            <a:r>
              <a:rPr lang="en-US" sz="2000" dirty="0">
                <a:solidFill>
                  <a:srgbClr val="000000"/>
                </a:solidFill>
                <a:ea typeface="ＭＳ Ｐゴシック" charset="-128"/>
                <a:cs typeface="+mn-cs"/>
              </a:rPr>
              <a:t>Short flow times</a:t>
            </a:r>
          </a:p>
          <a:p>
            <a:pPr marL="742950" lvl="1" indent="-285750" eaLnBrk="0" hangingPunct="0">
              <a:spcBef>
                <a:spcPct val="20000"/>
              </a:spcBef>
              <a:buClr>
                <a:srgbClr val="000000"/>
              </a:buClr>
              <a:buFontTx/>
              <a:buChar char="–"/>
              <a:defRPr/>
            </a:pPr>
            <a:r>
              <a:rPr lang="en-US" sz="2000" dirty="0">
                <a:solidFill>
                  <a:srgbClr val="000000"/>
                </a:solidFill>
                <a:ea typeface="ＭＳ Ｐゴシック" charset="-128"/>
                <a:cs typeface="+mn-cs"/>
              </a:rPr>
              <a:t>Low inventory</a:t>
            </a:r>
          </a:p>
        </p:txBody>
      </p:sp>
      <p:sp>
        <p:nvSpPr>
          <p:cNvPr id="6" name="Rectangle 4"/>
          <p:cNvSpPr>
            <a:spLocks noChangeArrowheads="1"/>
          </p:cNvSpPr>
          <p:nvPr/>
        </p:nvSpPr>
        <p:spPr bwMode="auto">
          <a:xfrm>
            <a:off x="4946650" y="3581400"/>
            <a:ext cx="4044950" cy="2819400"/>
          </a:xfrm>
          <a:prstGeom prst="rect">
            <a:avLst/>
          </a:prstGeom>
          <a:solidFill>
            <a:schemeClr val="accent3">
              <a:lumMod val="85000"/>
            </a:schemeClr>
          </a:solidFill>
          <a:ln w="25400">
            <a:solidFill>
              <a:srgbClr val="000000"/>
            </a:solidFill>
            <a:miter lim="800000"/>
            <a:headEnd/>
            <a:tailEnd/>
          </a:ln>
        </p:spPr>
        <p:txBody>
          <a:bodyPr lIns="92075" tIns="46038" rIns="92075" bIns="46038"/>
          <a:lstStyle/>
          <a:p>
            <a:pPr marL="228600" indent="-228600" algn="ctr" eaLnBrk="0" hangingPunct="0">
              <a:spcBef>
                <a:spcPct val="20000"/>
              </a:spcBef>
              <a:defRPr/>
            </a:pPr>
            <a:r>
              <a:rPr lang="en-US" sz="2200" b="1" dirty="0">
                <a:solidFill>
                  <a:srgbClr val="000000"/>
                </a:solidFill>
                <a:ea typeface="ＭＳ Ｐゴシック" charset="-128"/>
                <a:cs typeface="+mn-cs"/>
              </a:rPr>
              <a:t>Operations Structure</a:t>
            </a:r>
          </a:p>
          <a:p>
            <a:pPr marL="571500" lvl="1" indent="-228600" eaLnBrk="0" hangingPunct="0">
              <a:spcBef>
                <a:spcPct val="20000"/>
              </a:spcBef>
              <a:buClr>
                <a:srgbClr val="000000"/>
              </a:buClr>
              <a:buFontTx/>
              <a:buChar char="–"/>
              <a:defRPr/>
            </a:pPr>
            <a:r>
              <a:rPr lang="en-US" sz="2000" dirty="0">
                <a:solidFill>
                  <a:srgbClr val="000000"/>
                </a:solidFill>
                <a:ea typeface="ＭＳ Ｐゴシック" charset="-128"/>
                <a:cs typeface="+mn-cs"/>
              </a:rPr>
              <a:t>Cross docking</a:t>
            </a:r>
          </a:p>
          <a:p>
            <a:pPr marL="571500" lvl="1" indent="-228600" eaLnBrk="0" hangingPunct="0">
              <a:spcBef>
                <a:spcPct val="20000"/>
              </a:spcBef>
              <a:buClr>
                <a:srgbClr val="000000"/>
              </a:buClr>
              <a:buFontTx/>
              <a:buChar char="–"/>
              <a:defRPr/>
            </a:pPr>
            <a:r>
              <a:rPr lang="en-US" sz="2000" dirty="0">
                <a:solidFill>
                  <a:srgbClr val="000000"/>
                </a:solidFill>
                <a:ea typeface="ＭＳ Ｐゴシック" charset="-128"/>
                <a:cs typeface="+mn-cs"/>
              </a:rPr>
              <a:t>EDI</a:t>
            </a:r>
          </a:p>
          <a:p>
            <a:pPr marL="571500" lvl="1" indent="-228600" eaLnBrk="0" hangingPunct="0">
              <a:spcBef>
                <a:spcPct val="20000"/>
              </a:spcBef>
              <a:buClr>
                <a:srgbClr val="000000"/>
              </a:buClr>
              <a:buFontTx/>
              <a:buChar char="–"/>
              <a:defRPr/>
            </a:pPr>
            <a:r>
              <a:rPr lang="en-US" sz="2000" dirty="0">
                <a:solidFill>
                  <a:srgbClr val="000000"/>
                </a:solidFill>
                <a:ea typeface="ＭＳ Ｐゴシック" charset="-128"/>
                <a:cs typeface="+mn-cs"/>
              </a:rPr>
              <a:t>Fast transportation system</a:t>
            </a:r>
          </a:p>
          <a:p>
            <a:pPr marL="571500" lvl="1" indent="-228600" eaLnBrk="0" hangingPunct="0">
              <a:spcBef>
                <a:spcPct val="20000"/>
              </a:spcBef>
              <a:buClr>
                <a:srgbClr val="000000"/>
              </a:buClr>
              <a:buFontTx/>
              <a:buChar char="–"/>
              <a:defRPr/>
            </a:pPr>
            <a:r>
              <a:rPr lang="en-US" sz="2000" dirty="0">
                <a:solidFill>
                  <a:srgbClr val="000000"/>
                </a:solidFill>
                <a:ea typeface="ＭＳ Ｐゴシック" charset="-128"/>
                <a:cs typeface="+mn-cs"/>
              </a:rPr>
              <a:t>Focused locations</a:t>
            </a:r>
          </a:p>
          <a:p>
            <a:pPr marL="571500" lvl="1" indent="-228600" eaLnBrk="0" hangingPunct="0">
              <a:spcBef>
                <a:spcPct val="20000"/>
              </a:spcBef>
              <a:buClr>
                <a:srgbClr val="000000"/>
              </a:buClr>
              <a:buFontTx/>
              <a:buChar char="–"/>
              <a:defRPr/>
            </a:pPr>
            <a:r>
              <a:rPr lang="en-US" sz="2000" dirty="0">
                <a:solidFill>
                  <a:srgbClr val="000000"/>
                </a:solidFill>
                <a:ea typeface="ＭＳ Ｐゴシック" charset="-128"/>
                <a:cs typeface="+mn-cs"/>
              </a:rPr>
              <a:t>Communication between retail stores</a:t>
            </a:r>
          </a:p>
        </p:txBody>
      </p:sp>
      <p:sp>
        <p:nvSpPr>
          <p:cNvPr id="7" name="AutoShape 5"/>
          <p:cNvSpPr>
            <a:spLocks noChangeArrowheads="1"/>
          </p:cNvSpPr>
          <p:nvPr/>
        </p:nvSpPr>
        <p:spPr bwMode="auto">
          <a:xfrm rot="10800000" flipH="1">
            <a:off x="501650" y="3511550"/>
            <a:ext cx="3387725" cy="349250"/>
          </a:xfrm>
          <a:prstGeom prst="triangle">
            <a:avLst>
              <a:gd name="adj" fmla="val 49995"/>
            </a:avLst>
          </a:prstGeom>
          <a:solidFill>
            <a:schemeClr val="accent3">
              <a:lumMod val="50000"/>
            </a:schemeClr>
          </a:solidFill>
          <a:ln w="12700">
            <a:solidFill>
              <a:schemeClr val="tx1"/>
            </a:solidFill>
            <a:miter lim="800000"/>
            <a:headEnd/>
            <a:tailEnd/>
          </a:ln>
        </p:spPr>
        <p:txBody>
          <a:bodyPr wrap="none" anchor="ctr"/>
          <a:lstStyle/>
          <a:p>
            <a:pPr eaLnBrk="0" hangingPunct="0">
              <a:defRPr/>
            </a:pPr>
            <a:endParaRPr lang="en-US">
              <a:ea typeface="ＭＳ Ｐゴシック" charset="-128"/>
              <a:cs typeface="+mn-cs"/>
            </a:endParaRPr>
          </a:p>
        </p:txBody>
      </p:sp>
      <p:sp>
        <p:nvSpPr>
          <p:cNvPr id="8" name="AutoShape 6"/>
          <p:cNvSpPr>
            <a:spLocks noChangeArrowheads="1"/>
          </p:cNvSpPr>
          <p:nvPr/>
        </p:nvSpPr>
        <p:spPr bwMode="auto">
          <a:xfrm>
            <a:off x="5245100" y="3124200"/>
            <a:ext cx="3387725" cy="349250"/>
          </a:xfrm>
          <a:prstGeom prst="triangle">
            <a:avLst>
              <a:gd name="adj" fmla="val 49995"/>
            </a:avLst>
          </a:prstGeom>
          <a:solidFill>
            <a:schemeClr val="accent3">
              <a:lumMod val="50000"/>
            </a:schemeClr>
          </a:solidFill>
          <a:ln w="12700">
            <a:solidFill>
              <a:schemeClr val="tx1"/>
            </a:solidFill>
            <a:miter lim="800000"/>
            <a:headEnd/>
            <a:tailEnd/>
          </a:ln>
        </p:spPr>
        <p:txBody>
          <a:bodyPr wrap="none" anchor="ctr"/>
          <a:lstStyle/>
          <a:p>
            <a:pPr eaLnBrk="0" hangingPunct="0">
              <a:defRPr/>
            </a:pPr>
            <a:endParaRPr lang="en-US">
              <a:ea typeface="ＭＳ Ｐゴシック" charset="-128"/>
              <a:cs typeface="+mn-cs"/>
            </a:endParaRPr>
          </a:p>
        </p:txBody>
      </p:sp>
      <p:sp>
        <p:nvSpPr>
          <p:cNvPr id="9" name="AutoShape 7"/>
          <p:cNvSpPr>
            <a:spLocks noChangeArrowheads="1"/>
          </p:cNvSpPr>
          <p:nvPr/>
        </p:nvSpPr>
        <p:spPr bwMode="auto">
          <a:xfrm rot="5400000">
            <a:off x="3608387" y="4851401"/>
            <a:ext cx="1514475" cy="349250"/>
          </a:xfrm>
          <a:prstGeom prst="triangle">
            <a:avLst>
              <a:gd name="adj" fmla="val 49995"/>
            </a:avLst>
          </a:prstGeom>
          <a:solidFill>
            <a:schemeClr val="accent3">
              <a:lumMod val="50000"/>
            </a:schemeClr>
          </a:solidFill>
          <a:ln w="12700">
            <a:solidFill>
              <a:srgbClr val="000000"/>
            </a:solidFill>
            <a:miter lim="800000"/>
            <a:headEnd/>
            <a:tailEnd/>
          </a:ln>
        </p:spPr>
        <p:txBody>
          <a:bodyPr wrap="none" anchor="ctr"/>
          <a:lstStyle/>
          <a:p>
            <a:pPr eaLnBrk="0" hangingPunct="0">
              <a:defRPr/>
            </a:pPr>
            <a:endParaRPr lang="en-US">
              <a:ea typeface="ＭＳ Ｐゴシック" charset="-128"/>
              <a:cs typeface="+mn-cs"/>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Content Placeholder 1"/>
          <p:cNvSpPr>
            <a:spLocks noGrp="1"/>
          </p:cNvSpPr>
          <p:nvPr>
            <p:ph idx="1"/>
          </p:nvPr>
        </p:nvSpPr>
        <p:spPr>
          <a:xfrm>
            <a:off x="228600" y="1412875"/>
            <a:ext cx="8915400" cy="5064125"/>
          </a:xfrm>
        </p:spPr>
        <p:txBody>
          <a:bodyPr/>
          <a:lstStyle/>
          <a:p>
            <a:r>
              <a:rPr lang="en-US" sz="2200" dirty="0" smtClean="0">
                <a:ea typeface="ＭＳ Ｐゴシック"/>
              </a:rPr>
              <a:t>Customer Value Proposition: a set of benefits that the firm offers to customers. </a:t>
            </a:r>
          </a:p>
          <a:p>
            <a:r>
              <a:rPr lang="en-US" sz="2200" dirty="0" smtClean="0">
                <a:ea typeface="ＭＳ Ｐゴシック"/>
              </a:rPr>
              <a:t>Customers purchase based on the value they derive from the product/service. This value is the greatest amount a customer is willing to pay (the reservation price). </a:t>
            </a:r>
          </a:p>
          <a:p>
            <a:r>
              <a:rPr lang="en-US" sz="2200" dirty="0" smtClean="0">
                <a:ea typeface="ＭＳ Ｐゴシック"/>
              </a:rPr>
              <a:t>If this value &gt; price, the customer enjoys positive net value (consumer surplus). Customers will buy the service/product that offers highest consumer surplus.</a:t>
            </a:r>
          </a:p>
          <a:p>
            <a:r>
              <a:rPr lang="en-US" sz="2200" dirty="0" smtClean="0">
                <a:ea typeface="ＭＳ Ｐゴシック"/>
              </a:rPr>
              <a:t>Zara's main business is the design, manufacture, distribution and retailing of clothing. Differentiates itself from rivals </a:t>
            </a:r>
            <a:r>
              <a:rPr lang="en-US" sz="2200" dirty="0" smtClean="0">
                <a:ea typeface="ＭＳ Ｐゴシック"/>
                <a:sym typeface="Wingdings" pitchFamily="2" charset="2"/>
              </a:rPr>
              <a:t> </a:t>
            </a:r>
            <a:r>
              <a:rPr lang="en-US" sz="2200" dirty="0" smtClean="0">
                <a:ea typeface="ＭＳ Ｐゴシック"/>
              </a:rPr>
              <a:t>timely fashion for the masses. The customer value proposition </a:t>
            </a:r>
            <a:r>
              <a:rPr lang="en-US" sz="2200" dirty="0" smtClean="0">
                <a:ea typeface="ＭＳ Ｐゴシック"/>
                <a:sym typeface="Wingdings" pitchFamily="2" charset="2"/>
              </a:rPr>
              <a:t> </a:t>
            </a:r>
            <a:r>
              <a:rPr lang="en-US" sz="2200" dirty="0" smtClean="0">
                <a:ea typeface="ＭＳ Ｐゴシック"/>
              </a:rPr>
              <a:t>timely yet limited variety at modest cost and quality. </a:t>
            </a:r>
          </a:p>
          <a:p>
            <a:endParaRPr lang="en-US" dirty="0" smtClean="0">
              <a:ea typeface="ＭＳ Ｐゴシック"/>
            </a:endParaRPr>
          </a:p>
          <a:p>
            <a:endParaRPr lang="en-US" dirty="0" smtClean="0">
              <a:ea typeface="ＭＳ Ｐゴシック"/>
            </a:endParaRPr>
          </a:p>
        </p:txBody>
      </p:sp>
      <p:sp>
        <p:nvSpPr>
          <p:cNvPr id="27650" name="Title 2"/>
          <p:cNvSpPr>
            <a:spLocks noGrp="1"/>
          </p:cNvSpPr>
          <p:nvPr>
            <p:ph type="title"/>
          </p:nvPr>
        </p:nvSpPr>
        <p:spPr>
          <a:xfrm>
            <a:off x="1" y="0"/>
            <a:ext cx="9144000" cy="1016000"/>
          </a:xfrm>
        </p:spPr>
        <p:txBody>
          <a:bodyPr/>
          <a:lstStyle/>
          <a:p>
            <a:pPr algn="ctr"/>
            <a:r>
              <a:rPr lang="en-US" dirty="0" smtClean="0">
                <a:ea typeface="ＭＳ Ｐゴシック"/>
              </a:rPr>
              <a:t>Customer Value Proposition</a:t>
            </a: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a:xfrm>
            <a:off x="0" y="0"/>
            <a:ext cx="9144000" cy="1066800"/>
          </a:xfrm>
        </p:spPr>
        <p:txBody>
          <a:bodyPr lIns="92075" tIns="46038" rIns="92075" bIns="46038" anchor="ctr"/>
          <a:lstStyle/>
          <a:p>
            <a:pPr algn="ctr"/>
            <a:r>
              <a:rPr lang="en-US" dirty="0" smtClean="0">
                <a:ea typeface="ＭＳ Ｐゴシック"/>
              </a:rPr>
              <a:t>Wal-Mart (Resulting Benefits)</a:t>
            </a:r>
          </a:p>
        </p:txBody>
      </p:sp>
      <p:sp>
        <p:nvSpPr>
          <p:cNvPr id="82946" name="Rectangle 3"/>
          <p:cNvSpPr>
            <a:spLocks noGrp="1" noChangeArrowheads="1"/>
          </p:cNvSpPr>
          <p:nvPr>
            <p:ph type="body" idx="1"/>
          </p:nvPr>
        </p:nvSpPr>
        <p:spPr>
          <a:xfrm>
            <a:off x="287338" y="1371600"/>
            <a:ext cx="8389937" cy="5097463"/>
          </a:xfrm>
        </p:spPr>
        <p:txBody>
          <a:bodyPr/>
          <a:lstStyle/>
          <a:p>
            <a:pPr>
              <a:buFont typeface="Wingdings" pitchFamily="2" charset="2"/>
              <a:buNone/>
            </a:pPr>
            <a:r>
              <a:rPr lang="en-US" smtClean="0">
                <a:ea typeface="ＭＳ Ｐゴシック"/>
              </a:rPr>
              <a:t>Inventory at retail stores turned over twice a week (Industry averages once every two weeks)</a:t>
            </a:r>
          </a:p>
          <a:p>
            <a:pPr>
              <a:buFont typeface="Wingdings" pitchFamily="2" charset="2"/>
              <a:buNone/>
            </a:pPr>
            <a:r>
              <a:rPr lang="en-US" smtClean="0">
                <a:ea typeface="ＭＳ Ｐゴシック"/>
              </a:rPr>
              <a:t>Improved targeting of products to markets</a:t>
            </a:r>
          </a:p>
          <a:p>
            <a:pPr>
              <a:buFont typeface="Wingdings" pitchFamily="2" charset="2"/>
              <a:buNone/>
            </a:pPr>
            <a:r>
              <a:rPr lang="en-US" smtClean="0">
                <a:ea typeface="ＭＳ Ｐゴシック"/>
              </a:rPr>
              <a:t>Sales per square foot increased from $102 in 1985 to $140 in 1991 (Industry average increased from $102 to $110)</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Content Placeholder 1"/>
          <p:cNvSpPr>
            <a:spLocks noGrp="1"/>
          </p:cNvSpPr>
          <p:nvPr>
            <p:ph idx="1"/>
          </p:nvPr>
        </p:nvSpPr>
        <p:spPr/>
        <p:txBody>
          <a:bodyPr/>
          <a:lstStyle/>
          <a:p>
            <a:r>
              <a:rPr lang="en-US" smtClean="0">
                <a:ea typeface="ＭＳ Ｐゴシック"/>
              </a:rPr>
              <a:t>Tailoring </a:t>
            </a:r>
            <a:r>
              <a:rPr lang="en-US" smtClean="0">
                <a:ea typeface="ＭＳ Ｐゴシック"/>
                <a:sym typeface="Wingdings" pitchFamily="2" charset="2"/>
              </a:rPr>
              <a:t> </a:t>
            </a:r>
            <a:r>
              <a:rPr lang="en-US" smtClean="0">
                <a:ea typeface="ＭＳ Ｐゴシック"/>
              </a:rPr>
              <a:t>fitting the operational system to competitive strategy. </a:t>
            </a:r>
          </a:p>
          <a:p>
            <a:r>
              <a:rPr lang="en-US" smtClean="0">
                <a:ea typeface="ＭＳ Ｐゴシック"/>
              </a:rPr>
              <a:t>Frederick Winslow Taylor (the father of scientific management); there is a "one best way" to configure any operation. </a:t>
            </a:r>
          </a:p>
          <a:p>
            <a:r>
              <a:rPr lang="en-US" smtClean="0">
                <a:ea typeface="ＭＳ Ｐゴシック"/>
              </a:rPr>
              <a:t>No, the best operations configuration depends on the Strategy + Market. </a:t>
            </a:r>
          </a:p>
          <a:p>
            <a:r>
              <a:rPr lang="en-US" smtClean="0">
                <a:ea typeface="ＭＳ Ｐゴシック"/>
              </a:rPr>
              <a:t>Strategic Operational Audit</a:t>
            </a:r>
            <a:r>
              <a:rPr lang="en-US" smtClean="0">
                <a:ea typeface="ＭＳ Ｐゴシック"/>
                <a:sym typeface="Wingdings" pitchFamily="2" charset="2"/>
              </a:rPr>
              <a:t> </a:t>
            </a:r>
            <a:r>
              <a:rPr lang="en-US" smtClean="0">
                <a:ea typeface="ＭＳ Ｐゴシック"/>
              </a:rPr>
              <a:t>Does operations competencies fit with competitive strategy? Where can improvements be made?</a:t>
            </a:r>
          </a:p>
          <a:p>
            <a:r>
              <a:rPr lang="en-US" smtClean="0">
                <a:ea typeface="ＭＳ Ｐゴシック"/>
              </a:rPr>
              <a:t>Top-down and bottom-up perspectives simultaneously and can be performed in three steps. </a:t>
            </a:r>
          </a:p>
          <a:p>
            <a:endParaRPr lang="en-US" smtClean="0">
              <a:ea typeface="ＭＳ Ｐゴシック"/>
            </a:endParaRPr>
          </a:p>
        </p:txBody>
      </p:sp>
      <p:sp>
        <p:nvSpPr>
          <p:cNvPr id="84994" name="Title 2"/>
          <p:cNvSpPr>
            <a:spLocks noGrp="1"/>
          </p:cNvSpPr>
          <p:nvPr>
            <p:ph type="title"/>
          </p:nvPr>
        </p:nvSpPr>
        <p:spPr>
          <a:xfrm>
            <a:off x="1" y="0"/>
            <a:ext cx="9144000" cy="1016000"/>
          </a:xfrm>
        </p:spPr>
        <p:txBody>
          <a:bodyPr/>
          <a:lstStyle/>
          <a:p>
            <a:pPr algn="ctr"/>
            <a:r>
              <a:rPr lang="en-US" dirty="0" smtClean="0">
                <a:ea typeface="ＭＳ Ｐゴシック"/>
              </a:rPr>
              <a:t>Tailor Operations; Strategic Fit</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12875"/>
            <a:ext cx="8915400" cy="5140325"/>
          </a:xfrm>
        </p:spPr>
        <p:txBody>
          <a:bodyPr/>
          <a:lstStyle/>
          <a:p>
            <a:pPr marL="457200" indent="-457200">
              <a:buFont typeface="+mj-lt"/>
              <a:buAutoNum type="arabicPeriod"/>
              <a:defRPr/>
            </a:pPr>
            <a:r>
              <a:rPr lang="en-US" dirty="0" smtClean="0"/>
              <a:t>Understand your customer &amp; your competitive strategy </a:t>
            </a:r>
            <a:r>
              <a:rPr lang="en-US" dirty="0" smtClean="0">
                <a:sym typeface="Wingdings" pitchFamily="2" charset="2"/>
              </a:rPr>
              <a:t> CVP </a:t>
            </a:r>
            <a:r>
              <a:rPr lang="en-US" dirty="0" smtClean="0"/>
              <a:t>the current operational system; resources, processes, and  competencies.  </a:t>
            </a:r>
          </a:p>
          <a:p>
            <a:pPr marL="457200" indent="-457200">
              <a:buFont typeface="+mj-lt"/>
              <a:buAutoNum type="arabicPeriod"/>
              <a:defRPr/>
            </a:pPr>
            <a:r>
              <a:rPr lang="en-US" dirty="0" smtClean="0"/>
              <a:t>Apply the resource &amp; process views (bottom-up) </a:t>
            </a:r>
            <a:r>
              <a:rPr lang="en-US" dirty="0" smtClean="0">
                <a:sym typeface="Wingdings" pitchFamily="2" charset="2"/>
              </a:rPr>
              <a:t> </a:t>
            </a:r>
            <a:r>
              <a:rPr lang="en-US" dirty="0" smtClean="0"/>
              <a:t> the value propositions the current competencies can support. Apply the market (top-down) to specify the competencies, the best-aligned processes and resources, needed to execute the current strategy.  </a:t>
            </a:r>
          </a:p>
          <a:p>
            <a:pPr marL="457200" indent="-457200">
              <a:buFont typeface="+mj-lt"/>
              <a:buAutoNum type="arabicPeriod"/>
              <a:defRPr/>
            </a:pPr>
            <a:r>
              <a:rPr lang="en-US" dirty="0" smtClean="0"/>
              <a:t>The gaps between the current state and where we should be to ensure strategic alignment. Gap reducing actions to improve strategic alignment. </a:t>
            </a:r>
          </a:p>
          <a:p>
            <a:pPr>
              <a:defRPr/>
            </a:pPr>
            <a:r>
              <a:rPr lang="en-US" dirty="0" smtClean="0"/>
              <a:t>These actions involve changing the competitive strategy and/ or changing the operations strategy.</a:t>
            </a:r>
          </a:p>
          <a:p>
            <a:pPr>
              <a:buFont typeface="Wingdings" pitchFamily="2" charset="2"/>
              <a:buNone/>
              <a:defRPr/>
            </a:pPr>
            <a:endParaRPr lang="en-US" dirty="0" smtClean="0"/>
          </a:p>
          <a:p>
            <a:pPr>
              <a:buFont typeface="Wingdings" pitchFamily="2" charset="2"/>
              <a:buNone/>
              <a:defRPr/>
            </a:pPr>
            <a:endParaRPr lang="en-US" dirty="0" smtClean="0"/>
          </a:p>
          <a:p>
            <a:pPr>
              <a:buFont typeface="Wingdings" pitchFamily="2" charset="2"/>
              <a:buNone/>
              <a:defRPr/>
            </a:pPr>
            <a:endParaRPr lang="en-US" dirty="0"/>
          </a:p>
        </p:txBody>
      </p:sp>
      <p:sp>
        <p:nvSpPr>
          <p:cNvPr id="86018" name="Title 2"/>
          <p:cNvSpPr>
            <a:spLocks noGrp="1"/>
          </p:cNvSpPr>
          <p:nvPr>
            <p:ph type="title"/>
          </p:nvPr>
        </p:nvSpPr>
        <p:spPr>
          <a:xfrm>
            <a:off x="1" y="0"/>
            <a:ext cx="9144000" cy="1016000"/>
          </a:xfrm>
        </p:spPr>
        <p:txBody>
          <a:bodyPr/>
          <a:lstStyle/>
          <a:p>
            <a:pPr algn="ctr"/>
            <a:r>
              <a:rPr lang="en-US" dirty="0" smtClean="0">
                <a:ea typeface="ＭＳ Ｐゴシック"/>
              </a:rPr>
              <a:t>The Strategic Operational Audit</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ChangeArrowheads="1"/>
          </p:cNvSpPr>
          <p:nvPr>
            <p:ph type="title"/>
          </p:nvPr>
        </p:nvSpPr>
        <p:spPr>
          <a:xfrm>
            <a:off x="1" y="0"/>
            <a:ext cx="9144000" cy="1016000"/>
          </a:xfrm>
        </p:spPr>
        <p:txBody>
          <a:bodyPr/>
          <a:lstStyle/>
          <a:p>
            <a:pPr algn="ctr"/>
            <a:r>
              <a:rPr lang="en-US" dirty="0" smtClean="0">
                <a:ea typeface="ＭＳ Ｐゴシック"/>
              </a:rPr>
              <a:t>Strategic Operational Audit</a:t>
            </a:r>
          </a:p>
        </p:txBody>
      </p:sp>
      <p:sp>
        <p:nvSpPr>
          <p:cNvPr id="88066" name="AutoShape 3"/>
          <p:cNvSpPr>
            <a:spLocks noChangeArrowheads="1"/>
          </p:cNvSpPr>
          <p:nvPr/>
        </p:nvSpPr>
        <p:spPr bwMode="auto">
          <a:xfrm rot="-5400000">
            <a:off x="1847056" y="2577307"/>
            <a:ext cx="614363" cy="533400"/>
          </a:xfrm>
          <a:prstGeom prst="notchedRightArrow">
            <a:avLst>
              <a:gd name="adj1" fmla="val 50000"/>
              <a:gd name="adj2" fmla="val 28795"/>
            </a:avLst>
          </a:prstGeom>
          <a:solidFill>
            <a:srgbClr val="FF0000"/>
          </a:solidFill>
          <a:ln w="9525">
            <a:solidFill>
              <a:schemeClr val="tx1"/>
            </a:solidFill>
            <a:miter lim="800000"/>
            <a:headEnd/>
            <a:tailEnd/>
          </a:ln>
        </p:spPr>
        <p:txBody>
          <a:bodyPr wrap="none" anchor="ctr"/>
          <a:lstStyle/>
          <a:p>
            <a:pPr eaLnBrk="0" hangingPunct="0"/>
            <a:endParaRPr lang="en-US"/>
          </a:p>
        </p:txBody>
      </p:sp>
      <p:sp>
        <p:nvSpPr>
          <p:cNvPr id="88067" name="Line 4"/>
          <p:cNvSpPr>
            <a:spLocks noChangeShapeType="1"/>
          </p:cNvSpPr>
          <p:nvPr/>
        </p:nvSpPr>
        <p:spPr bwMode="auto">
          <a:xfrm>
            <a:off x="3208338" y="1963738"/>
            <a:ext cx="2133600" cy="0"/>
          </a:xfrm>
          <a:prstGeom prst="line">
            <a:avLst/>
          </a:prstGeom>
          <a:noFill/>
          <a:ln w="9525" cap="rnd">
            <a:solidFill>
              <a:schemeClr val="tx1"/>
            </a:solidFill>
            <a:prstDash val="sysDot"/>
            <a:round/>
            <a:headEnd type="triangle" w="med" len="med"/>
            <a:tailEnd type="triangle" w="med" len="med"/>
          </a:ln>
        </p:spPr>
        <p:txBody>
          <a:bodyPr wrap="none" anchor="ctr"/>
          <a:lstStyle/>
          <a:p>
            <a:endParaRPr lang="en-US"/>
          </a:p>
        </p:txBody>
      </p:sp>
      <p:sp>
        <p:nvSpPr>
          <p:cNvPr id="88068" name="Text Box 5"/>
          <p:cNvSpPr txBox="1">
            <a:spLocks noChangeArrowheads="1"/>
          </p:cNvSpPr>
          <p:nvPr/>
        </p:nvSpPr>
        <p:spPr bwMode="auto">
          <a:xfrm>
            <a:off x="3506788" y="1555750"/>
            <a:ext cx="1511300" cy="366713"/>
          </a:xfrm>
          <a:prstGeom prst="rect">
            <a:avLst/>
          </a:prstGeom>
          <a:noFill/>
          <a:ln w="9525">
            <a:noFill/>
            <a:miter lim="800000"/>
            <a:headEnd/>
            <a:tailEnd/>
          </a:ln>
        </p:spPr>
        <p:txBody>
          <a:bodyPr wrap="none">
            <a:spAutoFit/>
          </a:bodyPr>
          <a:lstStyle/>
          <a:p>
            <a:pPr eaLnBrk="0" hangingPunct="0"/>
            <a:r>
              <a:rPr lang="en-US" i="1">
                <a:latin typeface="Times New Roman" pitchFamily="18" charset="0"/>
              </a:rPr>
              <a:t>Strategy Gap?</a:t>
            </a:r>
          </a:p>
        </p:txBody>
      </p:sp>
      <p:sp>
        <p:nvSpPr>
          <p:cNvPr id="88069" name="Line 6"/>
          <p:cNvSpPr>
            <a:spLocks noChangeShapeType="1"/>
          </p:cNvSpPr>
          <p:nvPr/>
        </p:nvSpPr>
        <p:spPr bwMode="auto">
          <a:xfrm>
            <a:off x="3132138" y="3695700"/>
            <a:ext cx="2286000" cy="0"/>
          </a:xfrm>
          <a:prstGeom prst="line">
            <a:avLst/>
          </a:prstGeom>
          <a:noFill/>
          <a:ln w="9525" cap="rnd">
            <a:solidFill>
              <a:schemeClr val="tx1"/>
            </a:solidFill>
            <a:prstDash val="sysDot"/>
            <a:round/>
            <a:headEnd type="triangle" w="med" len="med"/>
            <a:tailEnd type="triangle" w="med" len="med"/>
          </a:ln>
        </p:spPr>
        <p:txBody>
          <a:bodyPr wrap="none" anchor="ctr"/>
          <a:lstStyle/>
          <a:p>
            <a:endParaRPr lang="en-US"/>
          </a:p>
        </p:txBody>
      </p:sp>
      <p:sp>
        <p:nvSpPr>
          <p:cNvPr id="88070" name="Text Box 7"/>
          <p:cNvSpPr txBox="1">
            <a:spLocks noChangeArrowheads="1"/>
          </p:cNvSpPr>
          <p:nvPr/>
        </p:nvSpPr>
        <p:spPr bwMode="auto">
          <a:xfrm>
            <a:off x="3322638" y="3300413"/>
            <a:ext cx="1879600" cy="366712"/>
          </a:xfrm>
          <a:prstGeom prst="rect">
            <a:avLst/>
          </a:prstGeom>
          <a:noFill/>
          <a:ln w="9525">
            <a:noFill/>
            <a:miter lim="800000"/>
            <a:headEnd/>
            <a:tailEnd/>
          </a:ln>
        </p:spPr>
        <p:txBody>
          <a:bodyPr wrap="none">
            <a:spAutoFit/>
          </a:bodyPr>
          <a:lstStyle/>
          <a:p>
            <a:pPr eaLnBrk="0" hangingPunct="0"/>
            <a:r>
              <a:rPr lang="en-US" i="1">
                <a:latin typeface="Times New Roman" pitchFamily="18" charset="0"/>
              </a:rPr>
              <a:t>Competency Gap?</a:t>
            </a:r>
          </a:p>
        </p:txBody>
      </p:sp>
      <p:sp>
        <p:nvSpPr>
          <p:cNvPr id="88071" name="Line 8"/>
          <p:cNvSpPr>
            <a:spLocks noChangeShapeType="1"/>
          </p:cNvSpPr>
          <p:nvPr/>
        </p:nvSpPr>
        <p:spPr bwMode="auto">
          <a:xfrm>
            <a:off x="3284538" y="5326063"/>
            <a:ext cx="1905000" cy="0"/>
          </a:xfrm>
          <a:prstGeom prst="line">
            <a:avLst/>
          </a:prstGeom>
          <a:noFill/>
          <a:ln w="9525" cap="rnd">
            <a:solidFill>
              <a:schemeClr val="tx1"/>
            </a:solidFill>
            <a:prstDash val="sysDot"/>
            <a:round/>
            <a:headEnd type="triangle" w="med" len="med"/>
            <a:tailEnd type="triangle" w="med" len="med"/>
          </a:ln>
        </p:spPr>
        <p:txBody>
          <a:bodyPr wrap="none" anchor="ctr"/>
          <a:lstStyle/>
          <a:p>
            <a:endParaRPr lang="en-US"/>
          </a:p>
        </p:txBody>
      </p:sp>
      <p:sp>
        <p:nvSpPr>
          <p:cNvPr id="88072" name="Text Box 9"/>
          <p:cNvSpPr txBox="1">
            <a:spLocks noChangeArrowheads="1"/>
          </p:cNvSpPr>
          <p:nvPr/>
        </p:nvSpPr>
        <p:spPr bwMode="auto">
          <a:xfrm>
            <a:off x="3106738" y="4911725"/>
            <a:ext cx="2616200" cy="366713"/>
          </a:xfrm>
          <a:prstGeom prst="rect">
            <a:avLst/>
          </a:prstGeom>
          <a:noFill/>
          <a:ln w="9525">
            <a:noFill/>
            <a:miter lim="800000"/>
            <a:headEnd/>
            <a:tailEnd/>
          </a:ln>
        </p:spPr>
        <p:txBody>
          <a:bodyPr wrap="none">
            <a:spAutoFit/>
          </a:bodyPr>
          <a:lstStyle/>
          <a:p>
            <a:pPr eaLnBrk="0" hangingPunct="0"/>
            <a:r>
              <a:rPr lang="en-US" i="1">
                <a:latin typeface="Times New Roman" pitchFamily="18" charset="0"/>
              </a:rPr>
              <a:t>Resource &amp; Process Gap?</a:t>
            </a:r>
          </a:p>
        </p:txBody>
      </p:sp>
      <p:sp>
        <p:nvSpPr>
          <p:cNvPr id="88073" name="Oval 10"/>
          <p:cNvSpPr>
            <a:spLocks noChangeArrowheads="1"/>
          </p:cNvSpPr>
          <p:nvPr/>
        </p:nvSpPr>
        <p:spPr bwMode="auto">
          <a:xfrm>
            <a:off x="5411788" y="1468438"/>
            <a:ext cx="1828800" cy="990600"/>
          </a:xfrm>
          <a:prstGeom prst="ellipse">
            <a:avLst/>
          </a:prstGeom>
          <a:solidFill>
            <a:schemeClr val="hlink"/>
          </a:solidFill>
          <a:ln w="9525">
            <a:solidFill>
              <a:schemeClr val="tx1"/>
            </a:solidFill>
            <a:round/>
            <a:headEnd/>
            <a:tailEnd/>
          </a:ln>
        </p:spPr>
        <p:txBody>
          <a:bodyPr wrap="none" anchor="ctr"/>
          <a:lstStyle/>
          <a:p>
            <a:pPr algn="ctr" eaLnBrk="0" hangingPunct="0"/>
            <a:r>
              <a:rPr lang="en-US" b="1">
                <a:solidFill>
                  <a:srgbClr val="00007D"/>
                </a:solidFill>
                <a:latin typeface="Times New Roman" pitchFamily="18" charset="0"/>
              </a:rPr>
              <a:t>Value</a:t>
            </a:r>
          </a:p>
          <a:p>
            <a:pPr algn="ctr" eaLnBrk="0" hangingPunct="0"/>
            <a:r>
              <a:rPr lang="en-US" b="1">
                <a:solidFill>
                  <a:srgbClr val="00007D"/>
                </a:solidFill>
                <a:latin typeface="Times New Roman" pitchFamily="18" charset="0"/>
              </a:rPr>
              <a:t>Proposition</a:t>
            </a:r>
          </a:p>
        </p:txBody>
      </p:sp>
      <p:sp>
        <p:nvSpPr>
          <p:cNvPr id="88074" name="Oval 11"/>
          <p:cNvSpPr>
            <a:spLocks noChangeArrowheads="1"/>
          </p:cNvSpPr>
          <p:nvPr/>
        </p:nvSpPr>
        <p:spPr bwMode="auto">
          <a:xfrm>
            <a:off x="1231900" y="4830763"/>
            <a:ext cx="1828800" cy="990600"/>
          </a:xfrm>
          <a:prstGeom prst="ellipse">
            <a:avLst/>
          </a:prstGeom>
          <a:solidFill>
            <a:schemeClr val="hlink"/>
          </a:solidFill>
          <a:ln w="9525">
            <a:solidFill>
              <a:schemeClr val="tx1"/>
            </a:solidFill>
            <a:round/>
            <a:headEnd/>
            <a:tailEnd/>
          </a:ln>
        </p:spPr>
        <p:txBody>
          <a:bodyPr wrap="none" anchor="ctr"/>
          <a:lstStyle/>
          <a:p>
            <a:pPr algn="ctr" eaLnBrk="0" hangingPunct="0"/>
            <a:r>
              <a:rPr lang="en-US" b="1">
                <a:solidFill>
                  <a:srgbClr val="00007D"/>
                </a:solidFill>
                <a:latin typeface="Times New Roman" pitchFamily="18" charset="0"/>
              </a:rPr>
              <a:t>Resources </a:t>
            </a:r>
          </a:p>
          <a:p>
            <a:pPr algn="ctr" eaLnBrk="0" hangingPunct="0">
              <a:lnSpc>
                <a:spcPct val="50000"/>
              </a:lnSpc>
            </a:pPr>
            <a:r>
              <a:rPr lang="en-US" sz="1400" b="1">
                <a:solidFill>
                  <a:srgbClr val="00007D"/>
                </a:solidFill>
                <a:latin typeface="Times New Roman" pitchFamily="18" charset="0"/>
              </a:rPr>
              <a:t>&amp;</a:t>
            </a:r>
            <a:r>
              <a:rPr lang="en-US" b="1">
                <a:solidFill>
                  <a:srgbClr val="00007D"/>
                </a:solidFill>
                <a:latin typeface="Times New Roman" pitchFamily="18" charset="0"/>
              </a:rPr>
              <a:t> </a:t>
            </a:r>
          </a:p>
          <a:p>
            <a:pPr algn="ctr" eaLnBrk="0" hangingPunct="0">
              <a:lnSpc>
                <a:spcPct val="65000"/>
              </a:lnSpc>
            </a:pPr>
            <a:r>
              <a:rPr lang="en-US" b="1">
                <a:solidFill>
                  <a:srgbClr val="00007D"/>
                </a:solidFill>
                <a:latin typeface="Times New Roman" pitchFamily="18" charset="0"/>
              </a:rPr>
              <a:t>Processes</a:t>
            </a:r>
          </a:p>
        </p:txBody>
      </p:sp>
      <p:sp>
        <p:nvSpPr>
          <p:cNvPr id="88075" name="Oval 12"/>
          <p:cNvSpPr>
            <a:spLocks noChangeArrowheads="1"/>
          </p:cNvSpPr>
          <p:nvPr/>
        </p:nvSpPr>
        <p:spPr bwMode="auto">
          <a:xfrm>
            <a:off x="1233488" y="3200400"/>
            <a:ext cx="1828800" cy="990600"/>
          </a:xfrm>
          <a:prstGeom prst="ellipse">
            <a:avLst/>
          </a:prstGeom>
          <a:solidFill>
            <a:schemeClr val="hlink"/>
          </a:solidFill>
          <a:ln w="9525">
            <a:solidFill>
              <a:schemeClr val="tx1"/>
            </a:solidFill>
            <a:round/>
            <a:headEnd/>
            <a:tailEnd/>
          </a:ln>
        </p:spPr>
        <p:txBody>
          <a:bodyPr wrap="none" anchor="ctr"/>
          <a:lstStyle/>
          <a:p>
            <a:pPr algn="ctr" eaLnBrk="0" hangingPunct="0"/>
            <a:r>
              <a:rPr lang="en-US" b="1">
                <a:solidFill>
                  <a:srgbClr val="00007D"/>
                </a:solidFill>
                <a:latin typeface="Times New Roman" pitchFamily="18" charset="0"/>
              </a:rPr>
              <a:t>Competencies</a:t>
            </a:r>
          </a:p>
        </p:txBody>
      </p:sp>
      <p:sp>
        <p:nvSpPr>
          <p:cNvPr id="88076" name="Line 13"/>
          <p:cNvSpPr>
            <a:spLocks noChangeShapeType="1"/>
          </p:cNvSpPr>
          <p:nvPr/>
        </p:nvSpPr>
        <p:spPr bwMode="auto">
          <a:xfrm>
            <a:off x="2146300" y="4198938"/>
            <a:ext cx="0" cy="595312"/>
          </a:xfrm>
          <a:prstGeom prst="line">
            <a:avLst/>
          </a:prstGeom>
          <a:noFill/>
          <a:ln w="12700">
            <a:solidFill>
              <a:schemeClr val="tx1"/>
            </a:solidFill>
            <a:round/>
            <a:headEnd type="triangle" w="med" len="med"/>
            <a:tailEnd type="triangle" w="med" len="med"/>
          </a:ln>
        </p:spPr>
        <p:txBody>
          <a:bodyPr/>
          <a:lstStyle/>
          <a:p>
            <a:endParaRPr lang="en-US"/>
          </a:p>
        </p:txBody>
      </p:sp>
      <p:sp>
        <p:nvSpPr>
          <p:cNvPr id="88077" name="AutoShape 14"/>
          <p:cNvSpPr>
            <a:spLocks noChangeArrowheads="1"/>
          </p:cNvSpPr>
          <p:nvPr/>
        </p:nvSpPr>
        <p:spPr bwMode="auto">
          <a:xfrm>
            <a:off x="1225550" y="1468438"/>
            <a:ext cx="1828800" cy="990600"/>
          </a:xfrm>
          <a:prstGeom prst="roundRect">
            <a:avLst>
              <a:gd name="adj" fmla="val 16667"/>
            </a:avLst>
          </a:prstGeom>
          <a:solidFill>
            <a:srgbClr val="FFDEBD"/>
          </a:solidFill>
          <a:ln w="9525">
            <a:solidFill>
              <a:schemeClr val="tx1"/>
            </a:solidFill>
            <a:round/>
            <a:headEnd/>
            <a:tailEnd/>
          </a:ln>
        </p:spPr>
        <p:txBody>
          <a:bodyPr wrap="none" anchor="ctr"/>
          <a:lstStyle/>
          <a:p>
            <a:pPr algn="ctr" eaLnBrk="0" hangingPunct="0"/>
            <a:r>
              <a:rPr lang="en-US">
                <a:latin typeface="Times New Roman" pitchFamily="18" charset="0"/>
              </a:rPr>
              <a:t>Deliverable</a:t>
            </a:r>
          </a:p>
          <a:p>
            <a:pPr algn="ctr" eaLnBrk="0" hangingPunct="0"/>
            <a:r>
              <a:rPr lang="en-US">
                <a:latin typeface="Times New Roman" pitchFamily="18" charset="0"/>
              </a:rPr>
              <a:t>Value</a:t>
            </a:r>
          </a:p>
          <a:p>
            <a:pPr algn="ctr" eaLnBrk="0" hangingPunct="0"/>
            <a:r>
              <a:rPr lang="en-US">
                <a:latin typeface="Times New Roman" pitchFamily="18" charset="0"/>
              </a:rPr>
              <a:t>Propositions</a:t>
            </a:r>
            <a:endParaRPr lang="en-US" b="1">
              <a:latin typeface="Times New Roman" pitchFamily="18" charset="0"/>
            </a:endParaRPr>
          </a:p>
        </p:txBody>
      </p:sp>
      <p:sp>
        <p:nvSpPr>
          <p:cNvPr id="88078" name="AutoShape 15"/>
          <p:cNvSpPr>
            <a:spLocks noChangeArrowheads="1"/>
          </p:cNvSpPr>
          <p:nvPr/>
        </p:nvSpPr>
        <p:spPr bwMode="auto">
          <a:xfrm>
            <a:off x="5453063" y="3200400"/>
            <a:ext cx="1828800" cy="990600"/>
          </a:xfrm>
          <a:prstGeom prst="roundRect">
            <a:avLst>
              <a:gd name="adj" fmla="val 16667"/>
            </a:avLst>
          </a:prstGeom>
          <a:solidFill>
            <a:srgbClr val="FFDEBD"/>
          </a:solidFill>
          <a:ln w="9525">
            <a:solidFill>
              <a:schemeClr val="tx1"/>
            </a:solidFill>
            <a:round/>
            <a:headEnd/>
            <a:tailEnd/>
          </a:ln>
        </p:spPr>
        <p:txBody>
          <a:bodyPr wrap="none" anchor="ctr"/>
          <a:lstStyle/>
          <a:p>
            <a:pPr algn="ctr" eaLnBrk="0" hangingPunct="0"/>
            <a:r>
              <a:rPr lang="en-US">
                <a:latin typeface="Times New Roman" pitchFamily="18" charset="0"/>
              </a:rPr>
              <a:t>Needed</a:t>
            </a:r>
          </a:p>
          <a:p>
            <a:pPr algn="ctr" eaLnBrk="0" hangingPunct="0"/>
            <a:r>
              <a:rPr lang="en-US">
                <a:latin typeface="Times New Roman" pitchFamily="18" charset="0"/>
              </a:rPr>
              <a:t>Competencies</a:t>
            </a:r>
            <a:endParaRPr lang="en-US" b="1">
              <a:latin typeface="Times New Roman" pitchFamily="18" charset="0"/>
            </a:endParaRPr>
          </a:p>
        </p:txBody>
      </p:sp>
      <p:sp>
        <p:nvSpPr>
          <p:cNvPr id="88079" name="AutoShape 16"/>
          <p:cNvSpPr>
            <a:spLocks noChangeArrowheads="1"/>
          </p:cNvSpPr>
          <p:nvPr/>
        </p:nvSpPr>
        <p:spPr bwMode="auto">
          <a:xfrm>
            <a:off x="5453063" y="4830763"/>
            <a:ext cx="1828800" cy="990600"/>
          </a:xfrm>
          <a:prstGeom prst="roundRect">
            <a:avLst>
              <a:gd name="adj" fmla="val 16667"/>
            </a:avLst>
          </a:prstGeom>
          <a:solidFill>
            <a:srgbClr val="FFDEBD"/>
          </a:solidFill>
          <a:ln w="9525">
            <a:solidFill>
              <a:schemeClr val="tx1"/>
            </a:solidFill>
            <a:round/>
            <a:headEnd/>
            <a:tailEnd/>
          </a:ln>
        </p:spPr>
        <p:txBody>
          <a:bodyPr wrap="none" anchor="ctr"/>
          <a:lstStyle/>
          <a:p>
            <a:pPr algn="ctr" eaLnBrk="0" hangingPunct="0"/>
            <a:r>
              <a:rPr lang="en-US">
                <a:latin typeface="Times New Roman" pitchFamily="18" charset="0"/>
              </a:rPr>
              <a:t>Needed</a:t>
            </a:r>
          </a:p>
          <a:p>
            <a:pPr algn="ctr" eaLnBrk="0" hangingPunct="0"/>
            <a:r>
              <a:rPr lang="en-US">
                <a:latin typeface="Times New Roman" pitchFamily="18" charset="0"/>
              </a:rPr>
              <a:t>Resources &amp; </a:t>
            </a:r>
          </a:p>
          <a:p>
            <a:pPr algn="ctr" eaLnBrk="0" hangingPunct="0"/>
            <a:r>
              <a:rPr lang="en-US">
                <a:latin typeface="Times New Roman" pitchFamily="18" charset="0"/>
              </a:rPr>
              <a:t>Processes</a:t>
            </a:r>
            <a:endParaRPr lang="en-US" b="1">
              <a:latin typeface="Times New Roman" pitchFamily="18" charset="0"/>
            </a:endParaRPr>
          </a:p>
        </p:txBody>
      </p:sp>
      <p:sp>
        <p:nvSpPr>
          <p:cNvPr id="88080" name="AutoShape 17"/>
          <p:cNvSpPr>
            <a:spLocks noChangeArrowheads="1"/>
          </p:cNvSpPr>
          <p:nvPr/>
        </p:nvSpPr>
        <p:spPr bwMode="auto">
          <a:xfrm rot="5400000">
            <a:off x="6039643" y="2577307"/>
            <a:ext cx="614363" cy="533400"/>
          </a:xfrm>
          <a:prstGeom prst="notchedRightArrow">
            <a:avLst>
              <a:gd name="adj1" fmla="val 50000"/>
              <a:gd name="adj2" fmla="val 28795"/>
            </a:avLst>
          </a:prstGeom>
          <a:solidFill>
            <a:srgbClr val="FF0000"/>
          </a:solidFill>
          <a:ln w="9525">
            <a:solidFill>
              <a:schemeClr val="tx1"/>
            </a:solidFill>
            <a:miter lim="800000"/>
            <a:headEnd/>
            <a:tailEnd/>
          </a:ln>
        </p:spPr>
        <p:txBody>
          <a:bodyPr wrap="none" anchor="ctr"/>
          <a:lstStyle/>
          <a:p>
            <a:pPr eaLnBrk="0" hangingPunct="0"/>
            <a:endParaRPr lang="en-US"/>
          </a:p>
        </p:txBody>
      </p:sp>
      <p:sp>
        <p:nvSpPr>
          <p:cNvPr id="88081" name="Line 18"/>
          <p:cNvSpPr>
            <a:spLocks noChangeShapeType="1"/>
          </p:cNvSpPr>
          <p:nvPr/>
        </p:nvSpPr>
        <p:spPr bwMode="auto">
          <a:xfrm>
            <a:off x="6381750" y="4198938"/>
            <a:ext cx="0" cy="595312"/>
          </a:xfrm>
          <a:prstGeom prst="line">
            <a:avLst/>
          </a:prstGeom>
          <a:noFill/>
          <a:ln w="12700">
            <a:solidFill>
              <a:schemeClr val="tx1"/>
            </a:solidFill>
            <a:round/>
            <a:headEnd type="triangle" w="med" len="med"/>
            <a:tailEnd type="triangle" w="med" len="med"/>
          </a:ln>
        </p:spPr>
        <p:txBody>
          <a:bodyPr/>
          <a:lstStyle/>
          <a:p>
            <a:endParaRPr lang="en-US"/>
          </a:p>
        </p:txBody>
      </p:sp>
      <p:sp>
        <p:nvSpPr>
          <p:cNvPr id="88082" name="Text Box 19"/>
          <p:cNvSpPr txBox="1">
            <a:spLocks noChangeArrowheads="1"/>
          </p:cNvSpPr>
          <p:nvPr/>
        </p:nvSpPr>
        <p:spPr bwMode="auto">
          <a:xfrm>
            <a:off x="6469063" y="2546350"/>
            <a:ext cx="773112" cy="581025"/>
          </a:xfrm>
          <a:prstGeom prst="rect">
            <a:avLst/>
          </a:prstGeom>
          <a:noFill/>
          <a:ln w="12700">
            <a:noFill/>
            <a:miter lim="800000"/>
            <a:headEnd type="none" w="sm" len="sm"/>
            <a:tailEnd type="none" w="sm" len="sm"/>
          </a:ln>
        </p:spPr>
        <p:txBody>
          <a:bodyPr wrap="none">
            <a:spAutoFit/>
          </a:bodyPr>
          <a:lstStyle/>
          <a:p>
            <a:pPr algn="ctr" eaLnBrk="0" hangingPunct="0"/>
            <a:r>
              <a:rPr lang="en-US" sz="1600" i="1">
                <a:latin typeface="Times New Roman" pitchFamily="18" charset="0"/>
              </a:rPr>
              <a:t>Market</a:t>
            </a:r>
          </a:p>
          <a:p>
            <a:pPr algn="ctr" eaLnBrk="0" hangingPunct="0"/>
            <a:r>
              <a:rPr lang="en-US" sz="1600" i="1">
                <a:latin typeface="Times New Roman" pitchFamily="18" charset="0"/>
              </a:rPr>
              <a:t>view</a:t>
            </a:r>
          </a:p>
        </p:txBody>
      </p:sp>
      <p:sp>
        <p:nvSpPr>
          <p:cNvPr id="88083" name="Text Box 20"/>
          <p:cNvSpPr txBox="1">
            <a:spLocks noChangeArrowheads="1"/>
          </p:cNvSpPr>
          <p:nvPr/>
        </p:nvSpPr>
        <p:spPr bwMode="auto">
          <a:xfrm>
            <a:off x="1144588" y="2586038"/>
            <a:ext cx="941387" cy="581025"/>
          </a:xfrm>
          <a:prstGeom prst="rect">
            <a:avLst/>
          </a:prstGeom>
          <a:noFill/>
          <a:ln w="12700">
            <a:noFill/>
            <a:miter lim="800000"/>
            <a:headEnd type="none" w="sm" len="sm"/>
            <a:tailEnd type="none" w="sm" len="sm"/>
          </a:ln>
        </p:spPr>
        <p:txBody>
          <a:bodyPr wrap="none">
            <a:spAutoFit/>
          </a:bodyPr>
          <a:lstStyle/>
          <a:p>
            <a:pPr algn="ctr" eaLnBrk="0" hangingPunct="0"/>
            <a:r>
              <a:rPr lang="en-US" sz="1600" i="1">
                <a:latin typeface="Times New Roman" pitchFamily="18" charset="0"/>
              </a:rPr>
              <a:t>Resource</a:t>
            </a:r>
          </a:p>
          <a:p>
            <a:pPr algn="ctr" eaLnBrk="0" hangingPunct="0"/>
            <a:r>
              <a:rPr lang="en-US" sz="1600" i="1">
                <a:latin typeface="Times New Roman" pitchFamily="18" charset="0"/>
              </a:rPr>
              <a:t>view</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Content Placeholder 1"/>
          <p:cNvSpPr>
            <a:spLocks noGrp="1"/>
          </p:cNvSpPr>
          <p:nvPr>
            <p:ph idx="1"/>
          </p:nvPr>
        </p:nvSpPr>
        <p:spPr/>
        <p:txBody>
          <a:bodyPr/>
          <a:lstStyle/>
          <a:p>
            <a:r>
              <a:rPr lang="en-US" dirty="0" smtClean="0">
                <a:ea typeface="ＭＳ Ｐゴシック"/>
              </a:rPr>
              <a:t>Whereas the strategic operational audit is a </a:t>
            </a:r>
            <a:r>
              <a:rPr lang="en-US" dirty="0" err="1" smtClean="0">
                <a:ea typeface="ＭＳ Ｐゴシック"/>
              </a:rPr>
              <a:t>high­level</a:t>
            </a:r>
            <a:r>
              <a:rPr lang="en-US" dirty="0" smtClean="0">
                <a:ea typeface="ＭＳ Ｐゴシック"/>
              </a:rPr>
              <a:t> tool for improving fit, the product-process matrix focuses on the match between process technology and delivered product attributes.</a:t>
            </a:r>
          </a:p>
          <a:p>
            <a:r>
              <a:rPr lang="en-US" dirty="0" smtClean="0">
                <a:ea typeface="ＭＳ Ｐゴシック"/>
              </a:rPr>
              <a:t>The product-process matrix starts by evaluating the promised value proposition and the process used to deliver value. It verifies alignment along one dimension, often by comparing the degree of variety in the value proposition with the degree of process flexibility. This combination is then represented by a covered area in the matrix where the distance to the diagonal represents the degree of misalignment.</a:t>
            </a:r>
          </a:p>
        </p:txBody>
      </p:sp>
      <p:sp>
        <p:nvSpPr>
          <p:cNvPr id="96258" name="Title 2"/>
          <p:cNvSpPr>
            <a:spLocks noGrp="1"/>
          </p:cNvSpPr>
          <p:nvPr>
            <p:ph type="title"/>
          </p:nvPr>
        </p:nvSpPr>
        <p:spPr>
          <a:xfrm>
            <a:off x="1" y="0"/>
            <a:ext cx="9144000" cy="1016000"/>
          </a:xfrm>
        </p:spPr>
        <p:txBody>
          <a:bodyPr/>
          <a:lstStyle/>
          <a:p>
            <a:pPr algn="ctr"/>
            <a:r>
              <a:rPr lang="en-US" dirty="0" smtClean="0">
                <a:ea typeface="ＭＳ Ｐゴシック"/>
              </a:rPr>
              <a:t>The Product-Process Matrix</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itle 2"/>
          <p:cNvSpPr>
            <a:spLocks noGrp="1"/>
          </p:cNvSpPr>
          <p:nvPr>
            <p:ph type="title"/>
          </p:nvPr>
        </p:nvSpPr>
        <p:spPr>
          <a:xfrm>
            <a:off x="1" y="0"/>
            <a:ext cx="9144000" cy="1016000"/>
          </a:xfrm>
        </p:spPr>
        <p:txBody>
          <a:bodyPr/>
          <a:lstStyle/>
          <a:p>
            <a:pPr algn="ctr"/>
            <a:r>
              <a:rPr lang="en-US" dirty="0" smtClean="0">
                <a:ea typeface="ＭＳ Ｐゴシック"/>
              </a:rPr>
              <a:t>Matching Process Choice with Strategy: </a:t>
            </a:r>
            <a:br>
              <a:rPr lang="en-US" dirty="0" smtClean="0">
                <a:ea typeface="ＭＳ Ｐゴシック"/>
              </a:rPr>
            </a:br>
            <a:r>
              <a:rPr lang="en-US" dirty="0" smtClean="0">
                <a:ea typeface="ＭＳ Ｐゴシック"/>
              </a:rPr>
              <a:t>Product-Process Matrix</a:t>
            </a:r>
          </a:p>
        </p:txBody>
      </p:sp>
      <p:grpSp>
        <p:nvGrpSpPr>
          <p:cNvPr id="2" name="Group 2"/>
          <p:cNvGrpSpPr>
            <a:grpSpLocks/>
          </p:cNvGrpSpPr>
          <p:nvPr/>
        </p:nvGrpSpPr>
        <p:grpSpPr bwMode="auto">
          <a:xfrm>
            <a:off x="358775" y="1371600"/>
            <a:ext cx="7620000" cy="5175250"/>
            <a:chOff x="344" y="576"/>
            <a:chExt cx="4888" cy="3364"/>
          </a:xfrm>
        </p:grpSpPr>
        <p:sp>
          <p:nvSpPr>
            <p:cNvPr id="104455" name="Rectangle 3"/>
            <p:cNvSpPr>
              <a:spLocks noChangeArrowheads="1"/>
            </p:cNvSpPr>
            <p:nvPr/>
          </p:nvSpPr>
          <p:spPr bwMode="auto">
            <a:xfrm>
              <a:off x="561" y="576"/>
              <a:ext cx="553" cy="318"/>
            </a:xfrm>
            <a:prstGeom prst="rect">
              <a:avLst/>
            </a:prstGeom>
            <a:noFill/>
            <a:ln w="9525">
              <a:noFill/>
              <a:miter lim="800000"/>
              <a:headEnd/>
              <a:tailEnd/>
            </a:ln>
          </p:spPr>
          <p:txBody>
            <a:bodyPr wrap="none" lIns="0" tIns="0" rIns="0" bIns="0">
              <a:spAutoFit/>
            </a:bodyPr>
            <a:lstStyle/>
            <a:p>
              <a:pPr defTabSz="762000" eaLnBrk="0" hangingPunct="0"/>
              <a:r>
                <a:rPr lang="en-US" sz="1600" b="1" i="1">
                  <a:solidFill>
                    <a:srgbClr val="00279F"/>
                  </a:solidFill>
                  <a:latin typeface="Times New Roman" pitchFamily="18" charset="0"/>
                </a:rPr>
                <a:t>Process</a:t>
              </a:r>
            </a:p>
            <a:p>
              <a:pPr defTabSz="762000" eaLnBrk="0" hangingPunct="0"/>
              <a:r>
                <a:rPr lang="en-US" sz="1600" b="1" i="1">
                  <a:solidFill>
                    <a:srgbClr val="00279F"/>
                  </a:solidFill>
                  <a:latin typeface="Times New Roman" pitchFamily="18" charset="0"/>
                </a:rPr>
                <a:t>Flexibility</a:t>
              </a:r>
              <a:endParaRPr lang="en-US" sz="2400">
                <a:latin typeface="Times New Roman" pitchFamily="18" charset="0"/>
              </a:endParaRPr>
            </a:p>
          </p:txBody>
        </p:sp>
        <p:sp>
          <p:nvSpPr>
            <p:cNvPr id="104456" name="Rectangle 4"/>
            <p:cNvSpPr>
              <a:spLocks noChangeArrowheads="1"/>
            </p:cNvSpPr>
            <p:nvPr/>
          </p:nvSpPr>
          <p:spPr bwMode="auto">
            <a:xfrm>
              <a:off x="392" y="1104"/>
              <a:ext cx="436"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Jumbled Flow.</a:t>
              </a:r>
              <a:endParaRPr lang="en-US" sz="2400">
                <a:latin typeface="Times New Roman" pitchFamily="18" charset="0"/>
              </a:endParaRPr>
            </a:p>
          </p:txBody>
        </p:sp>
        <p:sp>
          <p:nvSpPr>
            <p:cNvPr id="104457" name="Rectangle 5"/>
            <p:cNvSpPr>
              <a:spLocks noChangeArrowheads="1"/>
            </p:cNvSpPr>
            <p:nvPr/>
          </p:nvSpPr>
          <p:spPr bwMode="auto">
            <a:xfrm>
              <a:off x="392" y="1190"/>
              <a:ext cx="51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Process segments</a:t>
              </a:r>
              <a:endParaRPr lang="en-US" sz="2400">
                <a:latin typeface="Times New Roman" pitchFamily="18" charset="0"/>
              </a:endParaRPr>
            </a:p>
          </p:txBody>
        </p:sp>
        <p:sp>
          <p:nvSpPr>
            <p:cNvPr id="104458" name="Rectangle 6"/>
            <p:cNvSpPr>
              <a:spLocks noChangeArrowheads="1"/>
            </p:cNvSpPr>
            <p:nvPr/>
          </p:nvSpPr>
          <p:spPr bwMode="auto">
            <a:xfrm>
              <a:off x="392" y="1276"/>
              <a:ext cx="432" cy="8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loosely linked.</a:t>
              </a:r>
              <a:endParaRPr lang="en-US" sz="2400">
                <a:latin typeface="Times New Roman" pitchFamily="18" charset="0"/>
              </a:endParaRPr>
            </a:p>
          </p:txBody>
        </p:sp>
        <p:sp>
          <p:nvSpPr>
            <p:cNvPr id="104459" name="Rectangle 7"/>
            <p:cNvSpPr>
              <a:spLocks noChangeArrowheads="1"/>
            </p:cNvSpPr>
            <p:nvPr/>
          </p:nvSpPr>
          <p:spPr bwMode="auto">
            <a:xfrm>
              <a:off x="392" y="1667"/>
              <a:ext cx="552" cy="8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Disconnected Line</a:t>
              </a:r>
              <a:endParaRPr lang="en-US" sz="2400">
                <a:latin typeface="Times New Roman" pitchFamily="18" charset="0"/>
              </a:endParaRPr>
            </a:p>
          </p:txBody>
        </p:sp>
        <p:sp>
          <p:nvSpPr>
            <p:cNvPr id="104460" name="Rectangle 8"/>
            <p:cNvSpPr>
              <a:spLocks noChangeArrowheads="1"/>
            </p:cNvSpPr>
            <p:nvPr/>
          </p:nvSpPr>
          <p:spPr bwMode="auto">
            <a:xfrm>
              <a:off x="392" y="1754"/>
              <a:ext cx="588"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Flow/Jumbled Flow</a:t>
              </a:r>
              <a:endParaRPr lang="en-US" sz="2400">
                <a:latin typeface="Times New Roman" pitchFamily="18" charset="0"/>
              </a:endParaRPr>
            </a:p>
          </p:txBody>
        </p:sp>
        <p:sp>
          <p:nvSpPr>
            <p:cNvPr id="104461" name="Rectangle 9"/>
            <p:cNvSpPr>
              <a:spLocks noChangeArrowheads="1"/>
            </p:cNvSpPr>
            <p:nvPr/>
          </p:nvSpPr>
          <p:spPr bwMode="auto">
            <a:xfrm>
              <a:off x="392" y="1839"/>
              <a:ext cx="593"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but a dominant flow</a:t>
              </a:r>
              <a:endParaRPr lang="en-US" sz="2400">
                <a:latin typeface="Times New Roman" pitchFamily="18" charset="0"/>
              </a:endParaRPr>
            </a:p>
          </p:txBody>
        </p:sp>
        <p:sp>
          <p:nvSpPr>
            <p:cNvPr id="104462" name="Rectangle 10"/>
            <p:cNvSpPr>
              <a:spLocks noChangeArrowheads="1"/>
            </p:cNvSpPr>
            <p:nvPr/>
          </p:nvSpPr>
          <p:spPr bwMode="auto">
            <a:xfrm>
              <a:off x="392" y="1924"/>
              <a:ext cx="185" cy="8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exists.</a:t>
              </a:r>
              <a:endParaRPr lang="en-US" sz="2400">
                <a:latin typeface="Times New Roman" pitchFamily="18" charset="0"/>
              </a:endParaRPr>
            </a:p>
          </p:txBody>
        </p:sp>
        <p:sp>
          <p:nvSpPr>
            <p:cNvPr id="104463" name="Rectangle 11"/>
            <p:cNvSpPr>
              <a:spLocks noChangeArrowheads="1"/>
            </p:cNvSpPr>
            <p:nvPr/>
          </p:nvSpPr>
          <p:spPr bwMode="auto">
            <a:xfrm>
              <a:off x="3959" y="1039"/>
              <a:ext cx="482" cy="119"/>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JOB SHOP</a:t>
              </a:r>
              <a:endParaRPr lang="en-US" sz="2400">
                <a:latin typeface="Times New Roman" pitchFamily="18" charset="0"/>
              </a:endParaRPr>
            </a:p>
          </p:txBody>
        </p:sp>
        <p:sp>
          <p:nvSpPr>
            <p:cNvPr id="104464" name="Rectangle 12"/>
            <p:cNvSpPr>
              <a:spLocks noChangeArrowheads="1"/>
            </p:cNvSpPr>
            <p:nvPr/>
          </p:nvSpPr>
          <p:spPr bwMode="auto">
            <a:xfrm>
              <a:off x="3901" y="1297"/>
              <a:ext cx="623" cy="17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(Commercial Printer,</a:t>
              </a:r>
            </a:p>
            <a:p>
              <a:pPr defTabSz="762000" eaLnBrk="0" hangingPunct="0"/>
              <a:r>
                <a:rPr lang="en-US" sz="900">
                  <a:solidFill>
                    <a:srgbClr val="000000"/>
                  </a:solidFill>
                  <a:latin typeface="Times New Roman" pitchFamily="18" charset="0"/>
                </a:rPr>
                <a:t>Architecture firm)</a:t>
              </a:r>
              <a:endParaRPr lang="en-US" sz="2400">
                <a:latin typeface="Times New Roman" pitchFamily="18" charset="0"/>
              </a:endParaRPr>
            </a:p>
          </p:txBody>
        </p:sp>
        <p:sp>
          <p:nvSpPr>
            <p:cNvPr id="104465" name="Rectangle 13"/>
            <p:cNvSpPr>
              <a:spLocks noChangeArrowheads="1"/>
            </p:cNvSpPr>
            <p:nvPr/>
          </p:nvSpPr>
          <p:spPr bwMode="auto">
            <a:xfrm>
              <a:off x="3091" y="1646"/>
              <a:ext cx="348" cy="119"/>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BATCH</a:t>
              </a:r>
              <a:endParaRPr lang="en-US" sz="2400">
                <a:latin typeface="Times New Roman" pitchFamily="18" charset="0"/>
              </a:endParaRPr>
            </a:p>
          </p:txBody>
        </p:sp>
        <p:sp>
          <p:nvSpPr>
            <p:cNvPr id="104466" name="Rectangle 14"/>
            <p:cNvSpPr>
              <a:spLocks noChangeArrowheads="1"/>
            </p:cNvSpPr>
            <p:nvPr/>
          </p:nvSpPr>
          <p:spPr bwMode="auto">
            <a:xfrm>
              <a:off x="2988" y="1882"/>
              <a:ext cx="574" cy="17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(Heavy Equipment,</a:t>
              </a:r>
            </a:p>
            <a:p>
              <a:pPr defTabSz="762000" eaLnBrk="0" hangingPunct="0"/>
              <a:r>
                <a:rPr lang="en-US" sz="900">
                  <a:solidFill>
                    <a:srgbClr val="000000"/>
                  </a:solidFill>
                  <a:latin typeface="Times New Roman" pitchFamily="18" charset="0"/>
                </a:rPr>
                <a:t>Auto Repair)</a:t>
              </a:r>
              <a:endParaRPr lang="en-US" sz="2400">
                <a:latin typeface="Times New Roman" pitchFamily="18" charset="0"/>
              </a:endParaRPr>
            </a:p>
          </p:txBody>
        </p:sp>
        <p:sp>
          <p:nvSpPr>
            <p:cNvPr id="104467" name="Rectangle 15"/>
            <p:cNvSpPr>
              <a:spLocks noChangeArrowheads="1"/>
            </p:cNvSpPr>
            <p:nvPr/>
          </p:nvSpPr>
          <p:spPr bwMode="auto">
            <a:xfrm>
              <a:off x="2115" y="2256"/>
              <a:ext cx="591" cy="119"/>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FLOW SHOP</a:t>
              </a:r>
              <a:endParaRPr lang="en-US" sz="2400">
                <a:latin typeface="Times New Roman" pitchFamily="18" charset="0"/>
              </a:endParaRPr>
            </a:p>
          </p:txBody>
        </p:sp>
        <p:sp>
          <p:nvSpPr>
            <p:cNvPr id="104468" name="Rectangle 16"/>
            <p:cNvSpPr>
              <a:spLocks noChangeArrowheads="1"/>
            </p:cNvSpPr>
            <p:nvPr/>
          </p:nvSpPr>
          <p:spPr bwMode="auto">
            <a:xfrm>
              <a:off x="2112" y="2503"/>
              <a:ext cx="623" cy="177"/>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(Auto Assembly,</a:t>
              </a:r>
            </a:p>
            <a:p>
              <a:pPr defTabSz="762000" eaLnBrk="0" hangingPunct="0"/>
              <a:r>
                <a:rPr lang="en-US" sz="900">
                  <a:solidFill>
                    <a:srgbClr val="000000"/>
                  </a:solidFill>
                  <a:latin typeface="Times New Roman" pitchFamily="18" charset="0"/>
                </a:rPr>
                <a:t>Car lubrication shop)</a:t>
              </a:r>
              <a:endParaRPr lang="en-US" sz="2400">
                <a:latin typeface="Times New Roman" pitchFamily="18" charset="0"/>
              </a:endParaRPr>
            </a:p>
          </p:txBody>
        </p:sp>
        <p:sp>
          <p:nvSpPr>
            <p:cNvPr id="104469" name="Rectangle 17"/>
            <p:cNvSpPr>
              <a:spLocks noChangeArrowheads="1"/>
            </p:cNvSpPr>
            <p:nvPr/>
          </p:nvSpPr>
          <p:spPr bwMode="auto">
            <a:xfrm>
              <a:off x="1271" y="2974"/>
              <a:ext cx="661" cy="119"/>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CONTINUOUS</a:t>
              </a:r>
              <a:endParaRPr lang="en-US" sz="2400">
                <a:latin typeface="Times New Roman" pitchFamily="18" charset="0"/>
              </a:endParaRPr>
            </a:p>
          </p:txBody>
        </p:sp>
        <p:sp>
          <p:nvSpPr>
            <p:cNvPr id="104470" name="Rectangle 18"/>
            <p:cNvSpPr>
              <a:spLocks noChangeArrowheads="1"/>
            </p:cNvSpPr>
            <p:nvPr/>
          </p:nvSpPr>
          <p:spPr bwMode="auto">
            <a:xfrm>
              <a:off x="1450" y="3089"/>
              <a:ext cx="299" cy="118"/>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FLOW</a:t>
              </a:r>
              <a:endParaRPr lang="en-US" sz="2400">
                <a:latin typeface="Times New Roman" pitchFamily="18" charset="0"/>
              </a:endParaRPr>
            </a:p>
          </p:txBody>
        </p:sp>
        <p:sp>
          <p:nvSpPr>
            <p:cNvPr id="104471" name="Rectangle 19"/>
            <p:cNvSpPr>
              <a:spLocks noChangeArrowheads="1"/>
            </p:cNvSpPr>
            <p:nvPr/>
          </p:nvSpPr>
          <p:spPr bwMode="auto">
            <a:xfrm>
              <a:off x="1383" y="3274"/>
              <a:ext cx="417"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(Oil Refinery)</a:t>
              </a:r>
              <a:endParaRPr lang="en-US" sz="2400">
                <a:latin typeface="Times New Roman" pitchFamily="18" charset="0"/>
              </a:endParaRPr>
            </a:p>
          </p:txBody>
        </p:sp>
        <p:sp>
          <p:nvSpPr>
            <p:cNvPr id="104472" name="Rectangle 20"/>
            <p:cNvSpPr>
              <a:spLocks noChangeArrowheads="1"/>
            </p:cNvSpPr>
            <p:nvPr/>
          </p:nvSpPr>
          <p:spPr bwMode="auto">
            <a:xfrm>
              <a:off x="4752" y="3484"/>
              <a:ext cx="428" cy="318"/>
            </a:xfrm>
            <a:prstGeom prst="rect">
              <a:avLst/>
            </a:prstGeom>
            <a:noFill/>
            <a:ln w="9525">
              <a:noFill/>
              <a:miter lim="800000"/>
              <a:headEnd/>
              <a:tailEnd/>
            </a:ln>
          </p:spPr>
          <p:txBody>
            <a:bodyPr wrap="none" lIns="0" tIns="0" rIns="0" bIns="0">
              <a:spAutoFit/>
            </a:bodyPr>
            <a:lstStyle/>
            <a:p>
              <a:pPr defTabSz="762000" eaLnBrk="0" hangingPunct="0"/>
              <a:r>
                <a:rPr lang="en-US" sz="1600" b="1" i="1">
                  <a:solidFill>
                    <a:srgbClr val="00279F"/>
                  </a:solidFill>
                  <a:latin typeface="Times New Roman" pitchFamily="18" charset="0"/>
                </a:rPr>
                <a:t>Product</a:t>
              </a:r>
            </a:p>
            <a:p>
              <a:pPr defTabSz="762000" eaLnBrk="0" hangingPunct="0"/>
              <a:r>
                <a:rPr lang="en-US" sz="1600" b="1" i="1">
                  <a:solidFill>
                    <a:srgbClr val="00279F"/>
                  </a:solidFill>
                  <a:latin typeface="Times New Roman" pitchFamily="18" charset="0"/>
                </a:rPr>
                <a:t>Variety</a:t>
              </a:r>
              <a:endParaRPr lang="en-US" sz="2400">
                <a:latin typeface="Times New Roman" pitchFamily="18" charset="0"/>
              </a:endParaRPr>
            </a:p>
          </p:txBody>
        </p:sp>
        <p:sp>
          <p:nvSpPr>
            <p:cNvPr id="104473" name="Rectangle 21"/>
            <p:cNvSpPr>
              <a:spLocks noChangeArrowheads="1"/>
            </p:cNvSpPr>
            <p:nvPr/>
          </p:nvSpPr>
          <p:spPr bwMode="auto">
            <a:xfrm>
              <a:off x="1457" y="3515"/>
              <a:ext cx="216" cy="138"/>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Low</a:t>
              </a:r>
              <a:endParaRPr lang="en-US" sz="1400" b="1">
                <a:latin typeface="Times New Roman" pitchFamily="18" charset="0"/>
              </a:endParaRPr>
            </a:p>
          </p:txBody>
        </p:sp>
        <p:sp>
          <p:nvSpPr>
            <p:cNvPr id="104474" name="Rectangle 22"/>
            <p:cNvSpPr>
              <a:spLocks noChangeArrowheads="1"/>
            </p:cNvSpPr>
            <p:nvPr/>
          </p:nvSpPr>
          <p:spPr bwMode="auto">
            <a:xfrm>
              <a:off x="3888" y="3647"/>
              <a:ext cx="613"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Low Standardization</a:t>
              </a:r>
              <a:endParaRPr lang="en-US" sz="2400">
                <a:latin typeface="Times New Roman" pitchFamily="18" charset="0"/>
              </a:endParaRPr>
            </a:p>
          </p:txBody>
        </p:sp>
        <p:sp>
          <p:nvSpPr>
            <p:cNvPr id="104475" name="Rectangle 23"/>
            <p:cNvSpPr>
              <a:spLocks noChangeArrowheads="1"/>
            </p:cNvSpPr>
            <p:nvPr/>
          </p:nvSpPr>
          <p:spPr bwMode="auto">
            <a:xfrm>
              <a:off x="4022" y="3744"/>
              <a:ext cx="401" cy="177"/>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One of a kind</a:t>
              </a:r>
            </a:p>
            <a:p>
              <a:pPr defTabSz="762000" eaLnBrk="0" hangingPunct="0"/>
              <a:r>
                <a:rPr lang="en-US" sz="900">
                  <a:solidFill>
                    <a:srgbClr val="000000"/>
                  </a:solidFill>
                  <a:latin typeface="Times New Roman" pitchFamily="18" charset="0"/>
                </a:rPr>
                <a:t>Low Volume</a:t>
              </a:r>
              <a:endParaRPr lang="en-US" sz="2400">
                <a:latin typeface="Times New Roman" pitchFamily="18" charset="0"/>
              </a:endParaRPr>
            </a:p>
          </p:txBody>
        </p:sp>
        <p:sp>
          <p:nvSpPr>
            <p:cNvPr id="104476" name="Rectangle 24"/>
            <p:cNvSpPr>
              <a:spLocks noChangeArrowheads="1"/>
            </p:cNvSpPr>
            <p:nvPr/>
          </p:nvSpPr>
          <p:spPr bwMode="auto">
            <a:xfrm>
              <a:off x="3162" y="3754"/>
              <a:ext cx="446"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Many Products</a:t>
              </a:r>
              <a:endParaRPr lang="en-US" sz="2400">
                <a:latin typeface="Times New Roman" pitchFamily="18" charset="0"/>
              </a:endParaRPr>
            </a:p>
          </p:txBody>
        </p:sp>
        <p:sp>
          <p:nvSpPr>
            <p:cNvPr id="104477" name="Rectangle 25"/>
            <p:cNvSpPr>
              <a:spLocks noChangeArrowheads="1"/>
            </p:cNvSpPr>
            <p:nvPr/>
          </p:nvSpPr>
          <p:spPr bwMode="auto">
            <a:xfrm>
              <a:off x="2159" y="3744"/>
              <a:ext cx="598"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Few Major Products</a:t>
              </a:r>
              <a:endParaRPr lang="en-US" sz="2400">
                <a:latin typeface="Times New Roman" pitchFamily="18" charset="0"/>
              </a:endParaRPr>
            </a:p>
          </p:txBody>
        </p:sp>
        <p:sp>
          <p:nvSpPr>
            <p:cNvPr id="104478" name="Rectangle 26"/>
            <p:cNvSpPr>
              <a:spLocks noChangeArrowheads="1"/>
            </p:cNvSpPr>
            <p:nvPr/>
          </p:nvSpPr>
          <p:spPr bwMode="auto">
            <a:xfrm>
              <a:off x="1414" y="3851"/>
              <a:ext cx="38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High volume</a:t>
              </a:r>
              <a:endParaRPr lang="en-US" sz="2400">
                <a:latin typeface="Times New Roman" pitchFamily="18" charset="0"/>
              </a:endParaRPr>
            </a:p>
          </p:txBody>
        </p:sp>
        <p:sp>
          <p:nvSpPr>
            <p:cNvPr id="104479" name="Rectangle 27"/>
            <p:cNvSpPr>
              <a:spLocks noChangeArrowheads="1"/>
            </p:cNvSpPr>
            <p:nvPr/>
          </p:nvSpPr>
          <p:spPr bwMode="auto">
            <a:xfrm>
              <a:off x="1296" y="3659"/>
              <a:ext cx="62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High Standardization</a:t>
              </a:r>
              <a:endParaRPr lang="en-US" sz="2400">
                <a:latin typeface="Times New Roman" pitchFamily="18" charset="0"/>
              </a:endParaRPr>
            </a:p>
          </p:txBody>
        </p:sp>
        <p:sp>
          <p:nvSpPr>
            <p:cNvPr id="104480" name="Rectangle 28"/>
            <p:cNvSpPr>
              <a:spLocks noChangeArrowheads="1"/>
            </p:cNvSpPr>
            <p:nvPr/>
          </p:nvSpPr>
          <p:spPr bwMode="auto">
            <a:xfrm>
              <a:off x="1296" y="3744"/>
              <a:ext cx="62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Commodity Products</a:t>
              </a:r>
              <a:endParaRPr lang="en-US" sz="2400">
                <a:latin typeface="Times New Roman" pitchFamily="18" charset="0"/>
              </a:endParaRPr>
            </a:p>
          </p:txBody>
        </p:sp>
        <p:sp>
          <p:nvSpPr>
            <p:cNvPr id="104481" name="Rectangle 29"/>
            <p:cNvSpPr>
              <a:spLocks noChangeArrowheads="1"/>
            </p:cNvSpPr>
            <p:nvPr/>
          </p:nvSpPr>
          <p:spPr bwMode="auto">
            <a:xfrm>
              <a:off x="392" y="2385"/>
              <a:ext cx="466"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Connected Line</a:t>
              </a:r>
              <a:endParaRPr lang="en-US" sz="2400">
                <a:latin typeface="Times New Roman" pitchFamily="18" charset="0"/>
              </a:endParaRPr>
            </a:p>
          </p:txBody>
        </p:sp>
        <p:sp>
          <p:nvSpPr>
            <p:cNvPr id="104482" name="Rectangle 30"/>
            <p:cNvSpPr>
              <a:spLocks noChangeArrowheads="1"/>
            </p:cNvSpPr>
            <p:nvPr/>
          </p:nvSpPr>
          <p:spPr bwMode="auto">
            <a:xfrm>
              <a:off x="392" y="2471"/>
              <a:ext cx="619" cy="8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Flow (assembly line)</a:t>
              </a:r>
              <a:endParaRPr lang="en-US" sz="2400">
                <a:latin typeface="Times New Roman" pitchFamily="18" charset="0"/>
              </a:endParaRPr>
            </a:p>
          </p:txBody>
        </p:sp>
        <p:sp>
          <p:nvSpPr>
            <p:cNvPr id="104483" name="Rectangle 31"/>
            <p:cNvSpPr>
              <a:spLocks noChangeArrowheads="1"/>
            </p:cNvSpPr>
            <p:nvPr/>
          </p:nvSpPr>
          <p:spPr bwMode="auto">
            <a:xfrm>
              <a:off x="344" y="2912"/>
              <a:ext cx="699"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Continuous, automated,</a:t>
              </a:r>
              <a:endParaRPr lang="en-US" sz="2400">
                <a:latin typeface="Times New Roman" pitchFamily="18" charset="0"/>
              </a:endParaRPr>
            </a:p>
          </p:txBody>
        </p:sp>
        <p:sp>
          <p:nvSpPr>
            <p:cNvPr id="104484" name="Rectangle 32"/>
            <p:cNvSpPr>
              <a:spLocks noChangeArrowheads="1"/>
            </p:cNvSpPr>
            <p:nvPr/>
          </p:nvSpPr>
          <p:spPr bwMode="auto">
            <a:xfrm>
              <a:off x="344" y="2998"/>
              <a:ext cx="438"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rigid line flow.</a:t>
              </a:r>
              <a:endParaRPr lang="en-US" sz="2400">
                <a:latin typeface="Times New Roman" pitchFamily="18" charset="0"/>
              </a:endParaRPr>
            </a:p>
          </p:txBody>
        </p:sp>
        <p:sp>
          <p:nvSpPr>
            <p:cNvPr id="104485" name="Rectangle 33"/>
            <p:cNvSpPr>
              <a:spLocks noChangeArrowheads="1"/>
            </p:cNvSpPr>
            <p:nvPr/>
          </p:nvSpPr>
          <p:spPr bwMode="auto">
            <a:xfrm>
              <a:off x="344" y="3083"/>
              <a:ext cx="72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Process segments tightly</a:t>
              </a:r>
              <a:endParaRPr lang="en-US" sz="2400">
                <a:latin typeface="Times New Roman" pitchFamily="18" charset="0"/>
              </a:endParaRPr>
            </a:p>
          </p:txBody>
        </p:sp>
        <p:sp>
          <p:nvSpPr>
            <p:cNvPr id="104486" name="Rectangle 34"/>
            <p:cNvSpPr>
              <a:spLocks noChangeArrowheads="1"/>
            </p:cNvSpPr>
            <p:nvPr/>
          </p:nvSpPr>
          <p:spPr bwMode="auto">
            <a:xfrm>
              <a:off x="344" y="3170"/>
              <a:ext cx="202"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linked.</a:t>
              </a:r>
              <a:endParaRPr lang="en-US" sz="2400">
                <a:latin typeface="Times New Roman" pitchFamily="18" charset="0"/>
              </a:endParaRPr>
            </a:p>
          </p:txBody>
        </p:sp>
        <p:grpSp>
          <p:nvGrpSpPr>
            <p:cNvPr id="3" name="Group 35"/>
            <p:cNvGrpSpPr>
              <a:grpSpLocks/>
            </p:cNvGrpSpPr>
            <p:nvPr/>
          </p:nvGrpSpPr>
          <p:grpSpPr bwMode="auto">
            <a:xfrm rot="-5400000">
              <a:off x="1219" y="1028"/>
              <a:ext cx="1085" cy="1084"/>
              <a:chOff x="3475" y="1507"/>
              <a:chExt cx="1085" cy="1084"/>
            </a:xfrm>
          </p:grpSpPr>
          <p:sp>
            <p:nvSpPr>
              <p:cNvPr id="104503" name="Freeform 36" descr="Newsprint"/>
              <p:cNvSpPr>
                <a:spLocks/>
              </p:cNvSpPr>
              <p:nvPr/>
            </p:nvSpPr>
            <p:spPr bwMode="auto">
              <a:xfrm>
                <a:off x="3475" y="1507"/>
                <a:ext cx="1085" cy="1084"/>
              </a:xfrm>
              <a:custGeom>
                <a:avLst/>
                <a:gdLst>
                  <a:gd name="T0" fmla="*/ 521 w 2169"/>
                  <a:gd name="T1" fmla="*/ 508 h 2168"/>
                  <a:gd name="T2" fmla="*/ 531 w 2169"/>
                  <a:gd name="T3" fmla="*/ 493 h 2168"/>
                  <a:gd name="T4" fmla="*/ 538 w 2169"/>
                  <a:gd name="T5" fmla="*/ 476 h 2168"/>
                  <a:gd name="T6" fmla="*/ 541 w 2169"/>
                  <a:gd name="T7" fmla="*/ 456 h 2168"/>
                  <a:gd name="T8" fmla="*/ 543 w 2169"/>
                  <a:gd name="T9" fmla="*/ 434 h 2168"/>
                  <a:gd name="T10" fmla="*/ 540 w 2169"/>
                  <a:gd name="T11" fmla="*/ 411 h 2168"/>
                  <a:gd name="T12" fmla="*/ 535 w 2169"/>
                  <a:gd name="T13" fmla="*/ 386 h 2168"/>
                  <a:gd name="T14" fmla="*/ 527 w 2169"/>
                  <a:gd name="T15" fmla="*/ 360 h 2168"/>
                  <a:gd name="T16" fmla="*/ 516 w 2169"/>
                  <a:gd name="T17" fmla="*/ 333 h 2168"/>
                  <a:gd name="T18" fmla="*/ 503 w 2169"/>
                  <a:gd name="T19" fmla="*/ 305 h 2168"/>
                  <a:gd name="T20" fmla="*/ 487 w 2169"/>
                  <a:gd name="T21" fmla="*/ 277 h 2168"/>
                  <a:gd name="T22" fmla="*/ 469 w 2169"/>
                  <a:gd name="T23" fmla="*/ 248 h 2168"/>
                  <a:gd name="T24" fmla="*/ 448 w 2169"/>
                  <a:gd name="T25" fmla="*/ 220 h 2168"/>
                  <a:gd name="T26" fmla="*/ 426 w 2169"/>
                  <a:gd name="T27" fmla="*/ 192 h 2168"/>
                  <a:gd name="T28" fmla="*/ 402 w 2169"/>
                  <a:gd name="T29" fmla="*/ 166 h 2168"/>
                  <a:gd name="T30" fmla="*/ 376 w 2169"/>
                  <a:gd name="T31" fmla="*/ 140 h 2168"/>
                  <a:gd name="T32" fmla="*/ 350 w 2169"/>
                  <a:gd name="T33" fmla="*/ 116 h 2168"/>
                  <a:gd name="T34" fmla="*/ 322 w 2169"/>
                  <a:gd name="T35" fmla="*/ 94 h 2168"/>
                  <a:gd name="T36" fmla="*/ 294 w 2169"/>
                  <a:gd name="T37" fmla="*/ 74 h 2168"/>
                  <a:gd name="T38" fmla="*/ 265 w 2169"/>
                  <a:gd name="T39" fmla="*/ 55 h 2168"/>
                  <a:gd name="T40" fmla="*/ 237 w 2169"/>
                  <a:gd name="T41" fmla="*/ 39 h 2168"/>
                  <a:gd name="T42" fmla="*/ 210 w 2169"/>
                  <a:gd name="T43" fmla="*/ 26 h 2168"/>
                  <a:gd name="T44" fmla="*/ 182 w 2169"/>
                  <a:gd name="T45" fmla="*/ 15 h 2168"/>
                  <a:gd name="T46" fmla="*/ 156 w 2169"/>
                  <a:gd name="T47" fmla="*/ 7 h 2168"/>
                  <a:gd name="T48" fmla="*/ 131 w 2169"/>
                  <a:gd name="T49" fmla="*/ 2 h 2168"/>
                  <a:gd name="T50" fmla="*/ 108 w 2169"/>
                  <a:gd name="T51" fmla="*/ 0 h 2168"/>
                  <a:gd name="T52" fmla="*/ 86 w 2169"/>
                  <a:gd name="T53" fmla="*/ 1 h 2168"/>
                  <a:gd name="T54" fmla="*/ 66 w 2169"/>
                  <a:gd name="T55" fmla="*/ 5 h 2168"/>
                  <a:gd name="T56" fmla="*/ 49 w 2169"/>
                  <a:gd name="T57" fmla="*/ 12 h 2168"/>
                  <a:gd name="T58" fmla="*/ 34 w 2169"/>
                  <a:gd name="T59" fmla="*/ 21 h 2168"/>
                  <a:gd name="T60" fmla="*/ 22 w 2169"/>
                  <a:gd name="T61" fmla="*/ 34 h 2168"/>
                  <a:gd name="T62" fmla="*/ 12 w 2169"/>
                  <a:gd name="T63" fmla="*/ 49 h 2168"/>
                  <a:gd name="T64" fmla="*/ 5 w 2169"/>
                  <a:gd name="T65" fmla="*/ 66 h 2168"/>
                  <a:gd name="T66" fmla="*/ 2 w 2169"/>
                  <a:gd name="T67" fmla="*/ 85 h 2168"/>
                  <a:gd name="T68" fmla="*/ 0 w 2169"/>
                  <a:gd name="T69" fmla="*/ 107 h 2168"/>
                  <a:gd name="T70" fmla="*/ 3 w 2169"/>
                  <a:gd name="T71" fmla="*/ 131 h 2168"/>
                  <a:gd name="T72" fmla="*/ 8 w 2169"/>
                  <a:gd name="T73" fmla="*/ 155 h 2168"/>
                  <a:gd name="T74" fmla="*/ 16 w 2169"/>
                  <a:gd name="T75" fmla="*/ 181 h 2168"/>
                  <a:gd name="T76" fmla="*/ 27 w 2169"/>
                  <a:gd name="T77" fmla="*/ 209 h 2168"/>
                  <a:gd name="T78" fmla="*/ 40 w 2169"/>
                  <a:gd name="T79" fmla="*/ 237 h 2168"/>
                  <a:gd name="T80" fmla="*/ 56 w 2169"/>
                  <a:gd name="T81" fmla="*/ 265 h 2168"/>
                  <a:gd name="T82" fmla="*/ 74 w 2169"/>
                  <a:gd name="T83" fmla="*/ 294 h 2168"/>
                  <a:gd name="T84" fmla="*/ 95 w 2169"/>
                  <a:gd name="T85" fmla="*/ 322 h 2168"/>
                  <a:gd name="T86" fmla="*/ 117 w 2169"/>
                  <a:gd name="T87" fmla="*/ 349 h 2168"/>
                  <a:gd name="T88" fmla="*/ 141 w 2169"/>
                  <a:gd name="T89" fmla="*/ 375 h 2168"/>
                  <a:gd name="T90" fmla="*/ 167 w 2169"/>
                  <a:gd name="T91" fmla="*/ 401 h 2168"/>
                  <a:gd name="T92" fmla="*/ 193 w 2169"/>
                  <a:gd name="T93" fmla="*/ 425 h 2168"/>
                  <a:gd name="T94" fmla="*/ 221 w 2169"/>
                  <a:gd name="T95" fmla="*/ 447 h 2168"/>
                  <a:gd name="T96" fmla="*/ 248 w 2169"/>
                  <a:gd name="T97" fmla="*/ 468 h 2168"/>
                  <a:gd name="T98" fmla="*/ 277 w 2169"/>
                  <a:gd name="T99" fmla="*/ 486 h 2168"/>
                  <a:gd name="T100" fmla="*/ 305 w 2169"/>
                  <a:gd name="T101" fmla="*/ 502 h 2168"/>
                  <a:gd name="T102" fmla="*/ 333 w 2169"/>
                  <a:gd name="T103" fmla="*/ 516 h 2168"/>
                  <a:gd name="T104" fmla="*/ 361 w 2169"/>
                  <a:gd name="T105" fmla="*/ 527 h 2168"/>
                  <a:gd name="T106" fmla="*/ 387 w 2169"/>
                  <a:gd name="T107" fmla="*/ 535 h 2168"/>
                  <a:gd name="T108" fmla="*/ 412 w 2169"/>
                  <a:gd name="T109" fmla="*/ 540 h 2168"/>
                  <a:gd name="T110" fmla="*/ 435 w 2169"/>
                  <a:gd name="T111" fmla="*/ 542 h 2168"/>
                  <a:gd name="T112" fmla="*/ 457 w 2169"/>
                  <a:gd name="T113" fmla="*/ 541 h 2168"/>
                  <a:gd name="T114" fmla="*/ 477 w 2169"/>
                  <a:gd name="T115" fmla="*/ 537 h 2168"/>
                  <a:gd name="T116" fmla="*/ 494 w 2169"/>
                  <a:gd name="T117" fmla="*/ 530 h 2168"/>
                  <a:gd name="T118" fmla="*/ 509 w 2169"/>
                  <a:gd name="T119" fmla="*/ 521 h 216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9"/>
                  <a:gd name="T181" fmla="*/ 0 h 2168"/>
                  <a:gd name="T182" fmla="*/ 2169 w 2169"/>
                  <a:gd name="T183" fmla="*/ 2168 h 216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9" h="2168">
                    <a:moveTo>
                      <a:pt x="2059" y="2058"/>
                    </a:moveTo>
                    <a:lnTo>
                      <a:pt x="2083" y="2032"/>
                    </a:lnTo>
                    <a:lnTo>
                      <a:pt x="2103" y="2006"/>
                    </a:lnTo>
                    <a:lnTo>
                      <a:pt x="2121" y="1972"/>
                    </a:lnTo>
                    <a:lnTo>
                      <a:pt x="2137" y="1940"/>
                    </a:lnTo>
                    <a:lnTo>
                      <a:pt x="2149" y="1905"/>
                    </a:lnTo>
                    <a:lnTo>
                      <a:pt x="2159" y="1867"/>
                    </a:lnTo>
                    <a:lnTo>
                      <a:pt x="2163" y="1827"/>
                    </a:lnTo>
                    <a:lnTo>
                      <a:pt x="2169" y="1783"/>
                    </a:lnTo>
                    <a:lnTo>
                      <a:pt x="2169" y="1739"/>
                    </a:lnTo>
                    <a:lnTo>
                      <a:pt x="2165" y="1695"/>
                    </a:lnTo>
                    <a:lnTo>
                      <a:pt x="2159" y="1647"/>
                    </a:lnTo>
                    <a:lnTo>
                      <a:pt x="2149" y="1597"/>
                    </a:lnTo>
                    <a:lnTo>
                      <a:pt x="2139" y="1545"/>
                    </a:lnTo>
                    <a:lnTo>
                      <a:pt x="2125" y="1491"/>
                    </a:lnTo>
                    <a:lnTo>
                      <a:pt x="2107" y="1441"/>
                    </a:lnTo>
                    <a:lnTo>
                      <a:pt x="2087" y="1388"/>
                    </a:lnTo>
                    <a:lnTo>
                      <a:pt x="2063" y="1332"/>
                    </a:lnTo>
                    <a:lnTo>
                      <a:pt x="2039" y="1276"/>
                    </a:lnTo>
                    <a:lnTo>
                      <a:pt x="2011" y="1220"/>
                    </a:lnTo>
                    <a:lnTo>
                      <a:pt x="1981" y="1164"/>
                    </a:lnTo>
                    <a:lnTo>
                      <a:pt x="1947" y="1108"/>
                    </a:lnTo>
                    <a:lnTo>
                      <a:pt x="1911" y="1050"/>
                    </a:lnTo>
                    <a:lnTo>
                      <a:pt x="1873" y="992"/>
                    </a:lnTo>
                    <a:lnTo>
                      <a:pt x="1833" y="938"/>
                    </a:lnTo>
                    <a:lnTo>
                      <a:pt x="1791" y="881"/>
                    </a:lnTo>
                    <a:lnTo>
                      <a:pt x="1749" y="827"/>
                    </a:lnTo>
                    <a:lnTo>
                      <a:pt x="1704" y="771"/>
                    </a:lnTo>
                    <a:lnTo>
                      <a:pt x="1656" y="717"/>
                    </a:lnTo>
                    <a:lnTo>
                      <a:pt x="1606" y="665"/>
                    </a:lnTo>
                    <a:lnTo>
                      <a:pt x="1556" y="613"/>
                    </a:lnTo>
                    <a:lnTo>
                      <a:pt x="1504" y="563"/>
                    </a:lnTo>
                    <a:lnTo>
                      <a:pt x="1452" y="513"/>
                    </a:lnTo>
                    <a:lnTo>
                      <a:pt x="1398" y="465"/>
                    </a:lnTo>
                    <a:lnTo>
                      <a:pt x="1342" y="419"/>
                    </a:lnTo>
                    <a:lnTo>
                      <a:pt x="1288" y="378"/>
                    </a:lnTo>
                    <a:lnTo>
                      <a:pt x="1230" y="336"/>
                    </a:lnTo>
                    <a:lnTo>
                      <a:pt x="1176" y="296"/>
                    </a:lnTo>
                    <a:lnTo>
                      <a:pt x="1118" y="258"/>
                    </a:lnTo>
                    <a:lnTo>
                      <a:pt x="1060" y="222"/>
                    </a:lnTo>
                    <a:lnTo>
                      <a:pt x="1004" y="188"/>
                    </a:lnTo>
                    <a:lnTo>
                      <a:pt x="948" y="158"/>
                    </a:lnTo>
                    <a:lnTo>
                      <a:pt x="893" y="130"/>
                    </a:lnTo>
                    <a:lnTo>
                      <a:pt x="837" y="106"/>
                    </a:lnTo>
                    <a:lnTo>
                      <a:pt x="781" y="82"/>
                    </a:lnTo>
                    <a:lnTo>
                      <a:pt x="727" y="62"/>
                    </a:lnTo>
                    <a:lnTo>
                      <a:pt x="677" y="44"/>
                    </a:lnTo>
                    <a:lnTo>
                      <a:pt x="623" y="30"/>
                    </a:lnTo>
                    <a:lnTo>
                      <a:pt x="571" y="20"/>
                    </a:lnTo>
                    <a:lnTo>
                      <a:pt x="521" y="10"/>
                    </a:lnTo>
                    <a:lnTo>
                      <a:pt x="473" y="4"/>
                    </a:lnTo>
                    <a:lnTo>
                      <a:pt x="429" y="0"/>
                    </a:lnTo>
                    <a:lnTo>
                      <a:pt x="385" y="0"/>
                    </a:lnTo>
                    <a:lnTo>
                      <a:pt x="341" y="6"/>
                    </a:lnTo>
                    <a:lnTo>
                      <a:pt x="301" y="10"/>
                    </a:lnTo>
                    <a:lnTo>
                      <a:pt x="263" y="20"/>
                    </a:lnTo>
                    <a:lnTo>
                      <a:pt x="227" y="32"/>
                    </a:lnTo>
                    <a:lnTo>
                      <a:pt x="195" y="48"/>
                    </a:lnTo>
                    <a:lnTo>
                      <a:pt x="161" y="66"/>
                    </a:lnTo>
                    <a:lnTo>
                      <a:pt x="135" y="86"/>
                    </a:lnTo>
                    <a:lnTo>
                      <a:pt x="109" y="110"/>
                    </a:lnTo>
                    <a:lnTo>
                      <a:pt x="85" y="136"/>
                    </a:lnTo>
                    <a:lnTo>
                      <a:pt x="65" y="162"/>
                    </a:lnTo>
                    <a:lnTo>
                      <a:pt x="48" y="196"/>
                    </a:lnTo>
                    <a:lnTo>
                      <a:pt x="32" y="228"/>
                    </a:lnTo>
                    <a:lnTo>
                      <a:pt x="20" y="264"/>
                    </a:lnTo>
                    <a:lnTo>
                      <a:pt x="10" y="302"/>
                    </a:lnTo>
                    <a:lnTo>
                      <a:pt x="6" y="342"/>
                    </a:lnTo>
                    <a:lnTo>
                      <a:pt x="0" y="386"/>
                    </a:lnTo>
                    <a:lnTo>
                      <a:pt x="0" y="429"/>
                    </a:lnTo>
                    <a:lnTo>
                      <a:pt x="4" y="473"/>
                    </a:lnTo>
                    <a:lnTo>
                      <a:pt x="10" y="521"/>
                    </a:lnTo>
                    <a:lnTo>
                      <a:pt x="20" y="571"/>
                    </a:lnTo>
                    <a:lnTo>
                      <a:pt x="30" y="623"/>
                    </a:lnTo>
                    <a:lnTo>
                      <a:pt x="44" y="677"/>
                    </a:lnTo>
                    <a:lnTo>
                      <a:pt x="61" y="727"/>
                    </a:lnTo>
                    <a:lnTo>
                      <a:pt x="81" y="781"/>
                    </a:lnTo>
                    <a:lnTo>
                      <a:pt x="105" y="837"/>
                    </a:lnTo>
                    <a:lnTo>
                      <a:pt x="129" y="893"/>
                    </a:lnTo>
                    <a:lnTo>
                      <a:pt x="157" y="948"/>
                    </a:lnTo>
                    <a:lnTo>
                      <a:pt x="187" y="1004"/>
                    </a:lnTo>
                    <a:lnTo>
                      <a:pt x="221" y="1060"/>
                    </a:lnTo>
                    <a:lnTo>
                      <a:pt x="257" y="1118"/>
                    </a:lnTo>
                    <a:lnTo>
                      <a:pt x="295" y="1176"/>
                    </a:lnTo>
                    <a:lnTo>
                      <a:pt x="335" y="1230"/>
                    </a:lnTo>
                    <a:lnTo>
                      <a:pt x="377" y="1288"/>
                    </a:lnTo>
                    <a:lnTo>
                      <a:pt x="419" y="1342"/>
                    </a:lnTo>
                    <a:lnTo>
                      <a:pt x="465" y="1398"/>
                    </a:lnTo>
                    <a:lnTo>
                      <a:pt x="513" y="1451"/>
                    </a:lnTo>
                    <a:lnTo>
                      <a:pt x="563" y="1503"/>
                    </a:lnTo>
                    <a:lnTo>
                      <a:pt x="613" y="1555"/>
                    </a:lnTo>
                    <a:lnTo>
                      <a:pt x="665" y="1605"/>
                    </a:lnTo>
                    <a:lnTo>
                      <a:pt x="717" y="1655"/>
                    </a:lnTo>
                    <a:lnTo>
                      <a:pt x="771" y="1703"/>
                    </a:lnTo>
                    <a:lnTo>
                      <a:pt x="827" y="1749"/>
                    </a:lnTo>
                    <a:lnTo>
                      <a:pt x="881" y="1791"/>
                    </a:lnTo>
                    <a:lnTo>
                      <a:pt x="938" y="1833"/>
                    </a:lnTo>
                    <a:lnTo>
                      <a:pt x="992" y="1873"/>
                    </a:lnTo>
                    <a:lnTo>
                      <a:pt x="1050" y="1911"/>
                    </a:lnTo>
                    <a:lnTo>
                      <a:pt x="1108" y="1946"/>
                    </a:lnTo>
                    <a:lnTo>
                      <a:pt x="1164" y="1980"/>
                    </a:lnTo>
                    <a:lnTo>
                      <a:pt x="1220" y="2010"/>
                    </a:lnTo>
                    <a:lnTo>
                      <a:pt x="1276" y="2038"/>
                    </a:lnTo>
                    <a:lnTo>
                      <a:pt x="1332" y="2062"/>
                    </a:lnTo>
                    <a:lnTo>
                      <a:pt x="1388" y="2086"/>
                    </a:lnTo>
                    <a:lnTo>
                      <a:pt x="1442" y="2106"/>
                    </a:lnTo>
                    <a:lnTo>
                      <a:pt x="1492" y="2124"/>
                    </a:lnTo>
                    <a:lnTo>
                      <a:pt x="1546" y="2138"/>
                    </a:lnTo>
                    <a:lnTo>
                      <a:pt x="1598" y="2148"/>
                    </a:lnTo>
                    <a:lnTo>
                      <a:pt x="1648" y="2158"/>
                    </a:lnTo>
                    <a:lnTo>
                      <a:pt x="1696" y="2164"/>
                    </a:lnTo>
                    <a:lnTo>
                      <a:pt x="1740" y="2168"/>
                    </a:lnTo>
                    <a:lnTo>
                      <a:pt x="1783" y="2168"/>
                    </a:lnTo>
                    <a:lnTo>
                      <a:pt x="1827" y="2162"/>
                    </a:lnTo>
                    <a:lnTo>
                      <a:pt x="1867" y="2158"/>
                    </a:lnTo>
                    <a:lnTo>
                      <a:pt x="1905" y="2148"/>
                    </a:lnTo>
                    <a:lnTo>
                      <a:pt x="1941" y="2136"/>
                    </a:lnTo>
                    <a:lnTo>
                      <a:pt x="1973" y="2120"/>
                    </a:lnTo>
                    <a:lnTo>
                      <a:pt x="2007" y="2102"/>
                    </a:lnTo>
                    <a:lnTo>
                      <a:pt x="2033" y="2082"/>
                    </a:lnTo>
                    <a:lnTo>
                      <a:pt x="2059" y="2058"/>
                    </a:lnTo>
                    <a:close/>
                  </a:path>
                </a:pathLst>
              </a:custGeom>
              <a:noFill/>
              <a:ln w="12700">
                <a:solidFill>
                  <a:srgbClr val="000000"/>
                </a:solidFill>
                <a:prstDash val="sysDot"/>
                <a:round/>
                <a:headEnd/>
                <a:tailEnd/>
              </a:ln>
            </p:spPr>
            <p:txBody>
              <a:bodyPr/>
              <a:lstStyle/>
              <a:p>
                <a:pPr eaLnBrk="0" hangingPunct="0"/>
                <a:endParaRPr lang="en-US"/>
              </a:p>
            </p:txBody>
          </p:sp>
          <p:sp>
            <p:nvSpPr>
              <p:cNvPr id="104504" name="Rectangle 37" descr="Newsprint"/>
              <p:cNvSpPr>
                <a:spLocks noChangeArrowheads="1"/>
              </p:cNvSpPr>
              <p:nvPr/>
            </p:nvSpPr>
            <p:spPr bwMode="auto">
              <a:xfrm rot="2700000">
                <a:off x="3750" y="1898"/>
                <a:ext cx="639" cy="159"/>
              </a:xfrm>
              <a:prstGeom prst="rect">
                <a:avLst/>
              </a:prstGeom>
              <a:noFill/>
              <a:ln w="9525">
                <a:noFill/>
                <a:prstDash val="sysDot"/>
                <a:miter lim="800000"/>
                <a:headEnd/>
                <a:tailEnd/>
              </a:ln>
            </p:spPr>
            <p:txBody>
              <a:bodyPr wrap="none" lIns="0" tIns="0" rIns="0" bIns="0">
                <a:spAutoFit/>
              </a:bodyPr>
              <a:lstStyle/>
              <a:p>
                <a:pPr defTabSz="762000" eaLnBrk="0" hangingPunct="0"/>
                <a:r>
                  <a:rPr lang="en-US" sz="1600">
                    <a:solidFill>
                      <a:srgbClr val="000000"/>
                    </a:solidFill>
                    <a:latin typeface="Times New Roman" pitchFamily="18" charset="0"/>
                  </a:rPr>
                  <a:t>Opportunity</a:t>
                </a:r>
                <a:endParaRPr lang="en-US" sz="2400">
                  <a:latin typeface="Times New Roman" pitchFamily="18" charset="0"/>
                </a:endParaRPr>
              </a:p>
            </p:txBody>
          </p:sp>
          <p:sp>
            <p:nvSpPr>
              <p:cNvPr id="104505" name="Rectangle 38" descr="Newsprint"/>
              <p:cNvSpPr>
                <a:spLocks noChangeArrowheads="1"/>
              </p:cNvSpPr>
              <p:nvPr/>
            </p:nvSpPr>
            <p:spPr bwMode="auto">
              <a:xfrm rot="2700000">
                <a:off x="3813" y="2002"/>
                <a:ext cx="290" cy="159"/>
              </a:xfrm>
              <a:prstGeom prst="rect">
                <a:avLst/>
              </a:prstGeom>
              <a:noFill/>
              <a:ln w="9525">
                <a:noFill/>
                <a:prstDash val="sysDot"/>
                <a:miter lim="800000"/>
                <a:headEnd/>
                <a:tailEnd/>
              </a:ln>
            </p:spPr>
            <p:txBody>
              <a:bodyPr wrap="none" lIns="0" tIns="0" rIns="0" bIns="0">
                <a:spAutoFit/>
              </a:bodyPr>
              <a:lstStyle/>
              <a:p>
                <a:pPr defTabSz="762000" eaLnBrk="0" hangingPunct="0"/>
                <a:r>
                  <a:rPr lang="en-US" sz="1600">
                    <a:solidFill>
                      <a:srgbClr val="000000"/>
                    </a:solidFill>
                    <a:latin typeface="Times New Roman" pitchFamily="18" charset="0"/>
                  </a:rPr>
                  <a:t>Costs</a:t>
                </a:r>
                <a:endParaRPr lang="en-US" sz="2400">
                  <a:latin typeface="Times New Roman" pitchFamily="18" charset="0"/>
                </a:endParaRPr>
              </a:p>
            </p:txBody>
          </p:sp>
        </p:grpSp>
        <p:grpSp>
          <p:nvGrpSpPr>
            <p:cNvPr id="4" name="Group 39"/>
            <p:cNvGrpSpPr>
              <a:grpSpLocks/>
            </p:cNvGrpSpPr>
            <p:nvPr/>
          </p:nvGrpSpPr>
          <p:grpSpPr bwMode="auto">
            <a:xfrm rot="-5400000">
              <a:off x="3455" y="2305"/>
              <a:ext cx="1085" cy="1084"/>
              <a:chOff x="1184" y="2665"/>
              <a:chExt cx="1085" cy="1084"/>
            </a:xfrm>
          </p:grpSpPr>
          <p:sp>
            <p:nvSpPr>
              <p:cNvPr id="104500" name="Freeform 40" descr="Newsprint"/>
              <p:cNvSpPr>
                <a:spLocks/>
              </p:cNvSpPr>
              <p:nvPr/>
            </p:nvSpPr>
            <p:spPr bwMode="auto">
              <a:xfrm>
                <a:off x="1184" y="2665"/>
                <a:ext cx="1085" cy="1084"/>
              </a:xfrm>
              <a:custGeom>
                <a:avLst/>
                <a:gdLst>
                  <a:gd name="T0" fmla="*/ 521 w 2169"/>
                  <a:gd name="T1" fmla="*/ 508 h 2167"/>
                  <a:gd name="T2" fmla="*/ 531 w 2169"/>
                  <a:gd name="T3" fmla="*/ 493 h 2167"/>
                  <a:gd name="T4" fmla="*/ 538 w 2169"/>
                  <a:gd name="T5" fmla="*/ 476 h 2167"/>
                  <a:gd name="T6" fmla="*/ 541 w 2169"/>
                  <a:gd name="T7" fmla="*/ 457 h 2167"/>
                  <a:gd name="T8" fmla="*/ 543 w 2169"/>
                  <a:gd name="T9" fmla="*/ 435 h 2167"/>
                  <a:gd name="T10" fmla="*/ 540 w 2169"/>
                  <a:gd name="T11" fmla="*/ 412 h 2167"/>
                  <a:gd name="T12" fmla="*/ 535 w 2169"/>
                  <a:gd name="T13" fmla="*/ 387 h 2167"/>
                  <a:gd name="T14" fmla="*/ 527 w 2169"/>
                  <a:gd name="T15" fmla="*/ 361 h 2167"/>
                  <a:gd name="T16" fmla="*/ 516 w 2169"/>
                  <a:gd name="T17" fmla="*/ 333 h 2167"/>
                  <a:gd name="T18" fmla="*/ 503 w 2169"/>
                  <a:gd name="T19" fmla="*/ 305 h 2167"/>
                  <a:gd name="T20" fmla="*/ 487 w 2169"/>
                  <a:gd name="T21" fmla="*/ 277 h 2167"/>
                  <a:gd name="T22" fmla="*/ 469 w 2169"/>
                  <a:gd name="T23" fmla="*/ 248 h 2167"/>
                  <a:gd name="T24" fmla="*/ 448 w 2169"/>
                  <a:gd name="T25" fmla="*/ 220 h 2167"/>
                  <a:gd name="T26" fmla="*/ 426 w 2169"/>
                  <a:gd name="T27" fmla="*/ 193 h 2167"/>
                  <a:gd name="T28" fmla="*/ 402 w 2169"/>
                  <a:gd name="T29" fmla="*/ 166 h 2167"/>
                  <a:gd name="T30" fmla="*/ 376 w 2169"/>
                  <a:gd name="T31" fmla="*/ 141 h 2167"/>
                  <a:gd name="T32" fmla="*/ 350 w 2169"/>
                  <a:gd name="T33" fmla="*/ 117 h 2167"/>
                  <a:gd name="T34" fmla="*/ 322 w 2169"/>
                  <a:gd name="T35" fmla="*/ 95 h 2167"/>
                  <a:gd name="T36" fmla="*/ 295 w 2169"/>
                  <a:gd name="T37" fmla="*/ 74 h 2167"/>
                  <a:gd name="T38" fmla="*/ 266 w 2169"/>
                  <a:gd name="T39" fmla="*/ 56 h 2167"/>
                  <a:gd name="T40" fmla="*/ 238 w 2169"/>
                  <a:gd name="T41" fmla="*/ 40 h 2167"/>
                  <a:gd name="T42" fmla="*/ 210 w 2169"/>
                  <a:gd name="T43" fmla="*/ 27 h 2167"/>
                  <a:gd name="T44" fmla="*/ 182 w 2169"/>
                  <a:gd name="T45" fmla="*/ 16 h 2167"/>
                  <a:gd name="T46" fmla="*/ 156 w 2169"/>
                  <a:gd name="T47" fmla="*/ 8 h 2167"/>
                  <a:gd name="T48" fmla="*/ 131 w 2169"/>
                  <a:gd name="T49" fmla="*/ 3 h 2167"/>
                  <a:gd name="T50" fmla="*/ 108 w 2169"/>
                  <a:gd name="T51" fmla="*/ 0 h 2167"/>
                  <a:gd name="T52" fmla="*/ 86 w 2169"/>
                  <a:gd name="T53" fmla="*/ 2 h 2167"/>
                  <a:gd name="T54" fmla="*/ 66 w 2169"/>
                  <a:gd name="T55" fmla="*/ 5 h 2167"/>
                  <a:gd name="T56" fmla="*/ 49 w 2169"/>
                  <a:gd name="T57" fmla="*/ 12 h 2167"/>
                  <a:gd name="T58" fmla="*/ 34 w 2169"/>
                  <a:gd name="T59" fmla="*/ 22 h 2167"/>
                  <a:gd name="T60" fmla="*/ 22 w 2169"/>
                  <a:gd name="T61" fmla="*/ 34 h 2167"/>
                  <a:gd name="T62" fmla="*/ 12 w 2169"/>
                  <a:gd name="T63" fmla="*/ 49 h 2167"/>
                  <a:gd name="T64" fmla="*/ 5 w 2169"/>
                  <a:gd name="T65" fmla="*/ 66 h 2167"/>
                  <a:gd name="T66" fmla="*/ 2 w 2169"/>
                  <a:gd name="T67" fmla="*/ 86 h 2167"/>
                  <a:gd name="T68" fmla="*/ 0 w 2169"/>
                  <a:gd name="T69" fmla="*/ 108 h 2167"/>
                  <a:gd name="T70" fmla="*/ 3 w 2169"/>
                  <a:gd name="T71" fmla="*/ 131 h 2167"/>
                  <a:gd name="T72" fmla="*/ 8 w 2169"/>
                  <a:gd name="T73" fmla="*/ 156 h 2167"/>
                  <a:gd name="T74" fmla="*/ 16 w 2169"/>
                  <a:gd name="T75" fmla="*/ 182 h 2167"/>
                  <a:gd name="T76" fmla="*/ 27 w 2169"/>
                  <a:gd name="T77" fmla="*/ 209 h 2167"/>
                  <a:gd name="T78" fmla="*/ 40 w 2169"/>
                  <a:gd name="T79" fmla="*/ 237 h 2167"/>
                  <a:gd name="T80" fmla="*/ 56 w 2169"/>
                  <a:gd name="T81" fmla="*/ 265 h 2167"/>
                  <a:gd name="T82" fmla="*/ 74 w 2169"/>
                  <a:gd name="T83" fmla="*/ 294 h 2167"/>
                  <a:gd name="T84" fmla="*/ 95 w 2169"/>
                  <a:gd name="T85" fmla="*/ 322 h 2167"/>
                  <a:gd name="T86" fmla="*/ 117 w 2169"/>
                  <a:gd name="T87" fmla="*/ 350 h 2167"/>
                  <a:gd name="T88" fmla="*/ 141 w 2169"/>
                  <a:gd name="T89" fmla="*/ 376 h 2167"/>
                  <a:gd name="T90" fmla="*/ 167 w 2169"/>
                  <a:gd name="T91" fmla="*/ 402 h 2167"/>
                  <a:gd name="T92" fmla="*/ 193 w 2169"/>
                  <a:gd name="T93" fmla="*/ 426 h 2167"/>
                  <a:gd name="T94" fmla="*/ 221 w 2169"/>
                  <a:gd name="T95" fmla="*/ 448 h 2167"/>
                  <a:gd name="T96" fmla="*/ 249 w 2169"/>
                  <a:gd name="T97" fmla="*/ 468 h 2167"/>
                  <a:gd name="T98" fmla="*/ 278 w 2169"/>
                  <a:gd name="T99" fmla="*/ 487 h 2167"/>
                  <a:gd name="T100" fmla="*/ 306 w 2169"/>
                  <a:gd name="T101" fmla="*/ 503 h 2167"/>
                  <a:gd name="T102" fmla="*/ 333 w 2169"/>
                  <a:gd name="T103" fmla="*/ 516 h 2167"/>
                  <a:gd name="T104" fmla="*/ 361 w 2169"/>
                  <a:gd name="T105" fmla="*/ 527 h 2167"/>
                  <a:gd name="T106" fmla="*/ 387 w 2169"/>
                  <a:gd name="T107" fmla="*/ 535 h 2167"/>
                  <a:gd name="T108" fmla="*/ 412 w 2169"/>
                  <a:gd name="T109" fmla="*/ 540 h 2167"/>
                  <a:gd name="T110" fmla="*/ 435 w 2169"/>
                  <a:gd name="T111" fmla="*/ 542 h 2167"/>
                  <a:gd name="T112" fmla="*/ 457 w 2169"/>
                  <a:gd name="T113" fmla="*/ 541 h 2167"/>
                  <a:gd name="T114" fmla="*/ 477 w 2169"/>
                  <a:gd name="T115" fmla="*/ 537 h 2167"/>
                  <a:gd name="T116" fmla="*/ 494 w 2169"/>
                  <a:gd name="T117" fmla="*/ 530 h 2167"/>
                  <a:gd name="T118" fmla="*/ 509 w 2169"/>
                  <a:gd name="T119" fmla="*/ 521 h 216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9"/>
                  <a:gd name="T181" fmla="*/ 0 h 2167"/>
                  <a:gd name="T182" fmla="*/ 2169 w 2169"/>
                  <a:gd name="T183" fmla="*/ 2167 h 216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9" h="2167">
                    <a:moveTo>
                      <a:pt x="2060" y="2058"/>
                    </a:moveTo>
                    <a:lnTo>
                      <a:pt x="2084" y="2032"/>
                    </a:lnTo>
                    <a:lnTo>
                      <a:pt x="2104" y="2006"/>
                    </a:lnTo>
                    <a:lnTo>
                      <a:pt x="2121" y="1972"/>
                    </a:lnTo>
                    <a:lnTo>
                      <a:pt x="2137" y="1940"/>
                    </a:lnTo>
                    <a:lnTo>
                      <a:pt x="2149" y="1904"/>
                    </a:lnTo>
                    <a:lnTo>
                      <a:pt x="2159" y="1866"/>
                    </a:lnTo>
                    <a:lnTo>
                      <a:pt x="2163" y="1826"/>
                    </a:lnTo>
                    <a:lnTo>
                      <a:pt x="2169" y="1782"/>
                    </a:lnTo>
                    <a:lnTo>
                      <a:pt x="2169" y="1738"/>
                    </a:lnTo>
                    <a:lnTo>
                      <a:pt x="2165" y="1694"/>
                    </a:lnTo>
                    <a:lnTo>
                      <a:pt x="2159" y="1646"/>
                    </a:lnTo>
                    <a:lnTo>
                      <a:pt x="2149" y="1597"/>
                    </a:lnTo>
                    <a:lnTo>
                      <a:pt x="2139" y="1545"/>
                    </a:lnTo>
                    <a:lnTo>
                      <a:pt x="2125" y="1491"/>
                    </a:lnTo>
                    <a:lnTo>
                      <a:pt x="2108" y="1441"/>
                    </a:lnTo>
                    <a:lnTo>
                      <a:pt x="2088" y="1387"/>
                    </a:lnTo>
                    <a:lnTo>
                      <a:pt x="2064" y="1331"/>
                    </a:lnTo>
                    <a:lnTo>
                      <a:pt x="2040" y="1275"/>
                    </a:lnTo>
                    <a:lnTo>
                      <a:pt x="2012" y="1219"/>
                    </a:lnTo>
                    <a:lnTo>
                      <a:pt x="1982" y="1163"/>
                    </a:lnTo>
                    <a:lnTo>
                      <a:pt x="1948" y="1108"/>
                    </a:lnTo>
                    <a:lnTo>
                      <a:pt x="1912" y="1050"/>
                    </a:lnTo>
                    <a:lnTo>
                      <a:pt x="1874" y="992"/>
                    </a:lnTo>
                    <a:lnTo>
                      <a:pt x="1834" y="938"/>
                    </a:lnTo>
                    <a:lnTo>
                      <a:pt x="1792" y="880"/>
                    </a:lnTo>
                    <a:lnTo>
                      <a:pt x="1750" y="826"/>
                    </a:lnTo>
                    <a:lnTo>
                      <a:pt x="1704" y="770"/>
                    </a:lnTo>
                    <a:lnTo>
                      <a:pt x="1656" y="716"/>
                    </a:lnTo>
                    <a:lnTo>
                      <a:pt x="1606" y="664"/>
                    </a:lnTo>
                    <a:lnTo>
                      <a:pt x="1556" y="612"/>
                    </a:lnTo>
                    <a:lnTo>
                      <a:pt x="1504" y="563"/>
                    </a:lnTo>
                    <a:lnTo>
                      <a:pt x="1452" y="513"/>
                    </a:lnTo>
                    <a:lnTo>
                      <a:pt x="1398" y="465"/>
                    </a:lnTo>
                    <a:lnTo>
                      <a:pt x="1342" y="419"/>
                    </a:lnTo>
                    <a:lnTo>
                      <a:pt x="1288" y="377"/>
                    </a:lnTo>
                    <a:lnTo>
                      <a:pt x="1231" y="335"/>
                    </a:lnTo>
                    <a:lnTo>
                      <a:pt x="1177" y="295"/>
                    </a:lnTo>
                    <a:lnTo>
                      <a:pt x="1119" y="257"/>
                    </a:lnTo>
                    <a:lnTo>
                      <a:pt x="1061" y="221"/>
                    </a:lnTo>
                    <a:lnTo>
                      <a:pt x="1005" y="187"/>
                    </a:lnTo>
                    <a:lnTo>
                      <a:pt x="949" y="157"/>
                    </a:lnTo>
                    <a:lnTo>
                      <a:pt x="893" y="129"/>
                    </a:lnTo>
                    <a:lnTo>
                      <a:pt x="837" y="105"/>
                    </a:lnTo>
                    <a:lnTo>
                      <a:pt x="781" y="82"/>
                    </a:lnTo>
                    <a:lnTo>
                      <a:pt x="727" y="62"/>
                    </a:lnTo>
                    <a:lnTo>
                      <a:pt x="677" y="44"/>
                    </a:lnTo>
                    <a:lnTo>
                      <a:pt x="623" y="30"/>
                    </a:lnTo>
                    <a:lnTo>
                      <a:pt x="571" y="20"/>
                    </a:lnTo>
                    <a:lnTo>
                      <a:pt x="521" y="10"/>
                    </a:lnTo>
                    <a:lnTo>
                      <a:pt x="473" y="4"/>
                    </a:lnTo>
                    <a:lnTo>
                      <a:pt x="429" y="0"/>
                    </a:lnTo>
                    <a:lnTo>
                      <a:pt x="386" y="0"/>
                    </a:lnTo>
                    <a:lnTo>
                      <a:pt x="342" y="6"/>
                    </a:lnTo>
                    <a:lnTo>
                      <a:pt x="302" y="10"/>
                    </a:lnTo>
                    <a:lnTo>
                      <a:pt x="264" y="20"/>
                    </a:lnTo>
                    <a:lnTo>
                      <a:pt x="228" y="32"/>
                    </a:lnTo>
                    <a:lnTo>
                      <a:pt x="196" y="48"/>
                    </a:lnTo>
                    <a:lnTo>
                      <a:pt x="162" y="66"/>
                    </a:lnTo>
                    <a:lnTo>
                      <a:pt x="136" y="86"/>
                    </a:lnTo>
                    <a:lnTo>
                      <a:pt x="110" y="109"/>
                    </a:lnTo>
                    <a:lnTo>
                      <a:pt x="86" y="135"/>
                    </a:lnTo>
                    <a:lnTo>
                      <a:pt x="66" y="161"/>
                    </a:lnTo>
                    <a:lnTo>
                      <a:pt x="48" y="195"/>
                    </a:lnTo>
                    <a:lnTo>
                      <a:pt x="32" y="227"/>
                    </a:lnTo>
                    <a:lnTo>
                      <a:pt x="20" y="263"/>
                    </a:lnTo>
                    <a:lnTo>
                      <a:pt x="10" y="301"/>
                    </a:lnTo>
                    <a:lnTo>
                      <a:pt x="6" y="341"/>
                    </a:lnTo>
                    <a:lnTo>
                      <a:pt x="0" y="385"/>
                    </a:lnTo>
                    <a:lnTo>
                      <a:pt x="0" y="429"/>
                    </a:lnTo>
                    <a:lnTo>
                      <a:pt x="4" y="473"/>
                    </a:lnTo>
                    <a:lnTo>
                      <a:pt x="10" y="521"/>
                    </a:lnTo>
                    <a:lnTo>
                      <a:pt x="20" y="571"/>
                    </a:lnTo>
                    <a:lnTo>
                      <a:pt x="30" y="622"/>
                    </a:lnTo>
                    <a:lnTo>
                      <a:pt x="44" y="676"/>
                    </a:lnTo>
                    <a:lnTo>
                      <a:pt x="62" y="726"/>
                    </a:lnTo>
                    <a:lnTo>
                      <a:pt x="82" y="780"/>
                    </a:lnTo>
                    <a:lnTo>
                      <a:pt x="106" y="836"/>
                    </a:lnTo>
                    <a:lnTo>
                      <a:pt x="130" y="892"/>
                    </a:lnTo>
                    <a:lnTo>
                      <a:pt x="158" y="948"/>
                    </a:lnTo>
                    <a:lnTo>
                      <a:pt x="188" y="1004"/>
                    </a:lnTo>
                    <a:lnTo>
                      <a:pt x="222" y="1060"/>
                    </a:lnTo>
                    <a:lnTo>
                      <a:pt x="258" y="1118"/>
                    </a:lnTo>
                    <a:lnTo>
                      <a:pt x="296" y="1175"/>
                    </a:lnTo>
                    <a:lnTo>
                      <a:pt x="336" y="1229"/>
                    </a:lnTo>
                    <a:lnTo>
                      <a:pt x="378" y="1287"/>
                    </a:lnTo>
                    <a:lnTo>
                      <a:pt x="420" y="1341"/>
                    </a:lnTo>
                    <a:lnTo>
                      <a:pt x="465" y="1397"/>
                    </a:lnTo>
                    <a:lnTo>
                      <a:pt x="513" y="1451"/>
                    </a:lnTo>
                    <a:lnTo>
                      <a:pt x="563" y="1503"/>
                    </a:lnTo>
                    <a:lnTo>
                      <a:pt x="613" y="1555"/>
                    </a:lnTo>
                    <a:lnTo>
                      <a:pt x="665" y="1605"/>
                    </a:lnTo>
                    <a:lnTo>
                      <a:pt x="717" y="1654"/>
                    </a:lnTo>
                    <a:lnTo>
                      <a:pt x="771" y="1702"/>
                    </a:lnTo>
                    <a:lnTo>
                      <a:pt x="827" y="1748"/>
                    </a:lnTo>
                    <a:lnTo>
                      <a:pt x="881" y="1790"/>
                    </a:lnTo>
                    <a:lnTo>
                      <a:pt x="939" y="1832"/>
                    </a:lnTo>
                    <a:lnTo>
                      <a:pt x="993" y="1872"/>
                    </a:lnTo>
                    <a:lnTo>
                      <a:pt x="1051" y="1910"/>
                    </a:lnTo>
                    <a:lnTo>
                      <a:pt x="1109" y="1946"/>
                    </a:lnTo>
                    <a:lnTo>
                      <a:pt x="1165" y="1980"/>
                    </a:lnTo>
                    <a:lnTo>
                      <a:pt x="1221" y="2010"/>
                    </a:lnTo>
                    <a:lnTo>
                      <a:pt x="1276" y="2038"/>
                    </a:lnTo>
                    <a:lnTo>
                      <a:pt x="1332" y="2062"/>
                    </a:lnTo>
                    <a:lnTo>
                      <a:pt x="1388" y="2086"/>
                    </a:lnTo>
                    <a:lnTo>
                      <a:pt x="1442" y="2106"/>
                    </a:lnTo>
                    <a:lnTo>
                      <a:pt x="1492" y="2124"/>
                    </a:lnTo>
                    <a:lnTo>
                      <a:pt x="1546" y="2137"/>
                    </a:lnTo>
                    <a:lnTo>
                      <a:pt x="1598" y="2147"/>
                    </a:lnTo>
                    <a:lnTo>
                      <a:pt x="1648" y="2157"/>
                    </a:lnTo>
                    <a:lnTo>
                      <a:pt x="1696" y="2163"/>
                    </a:lnTo>
                    <a:lnTo>
                      <a:pt x="1740" y="2167"/>
                    </a:lnTo>
                    <a:lnTo>
                      <a:pt x="1784" y="2167"/>
                    </a:lnTo>
                    <a:lnTo>
                      <a:pt x="1828" y="2161"/>
                    </a:lnTo>
                    <a:lnTo>
                      <a:pt x="1868" y="2157"/>
                    </a:lnTo>
                    <a:lnTo>
                      <a:pt x="1906" y="2147"/>
                    </a:lnTo>
                    <a:lnTo>
                      <a:pt x="1942" y="2136"/>
                    </a:lnTo>
                    <a:lnTo>
                      <a:pt x="1974" y="2120"/>
                    </a:lnTo>
                    <a:lnTo>
                      <a:pt x="2008" y="2102"/>
                    </a:lnTo>
                    <a:lnTo>
                      <a:pt x="2034" y="2082"/>
                    </a:lnTo>
                    <a:lnTo>
                      <a:pt x="2060" y="2058"/>
                    </a:lnTo>
                    <a:close/>
                  </a:path>
                </a:pathLst>
              </a:custGeom>
              <a:noFill/>
              <a:ln w="12700">
                <a:solidFill>
                  <a:srgbClr val="000000"/>
                </a:solidFill>
                <a:prstDash val="sysDot"/>
                <a:round/>
                <a:headEnd/>
                <a:tailEnd/>
              </a:ln>
            </p:spPr>
            <p:txBody>
              <a:bodyPr/>
              <a:lstStyle/>
              <a:p>
                <a:pPr eaLnBrk="0" hangingPunct="0"/>
                <a:endParaRPr lang="en-US"/>
              </a:p>
            </p:txBody>
          </p:sp>
          <p:sp>
            <p:nvSpPr>
              <p:cNvPr id="104501" name="Rectangle 41" descr="Newsprint"/>
              <p:cNvSpPr>
                <a:spLocks noChangeArrowheads="1"/>
              </p:cNvSpPr>
              <p:nvPr/>
            </p:nvSpPr>
            <p:spPr bwMode="auto">
              <a:xfrm rot="2700000">
                <a:off x="1404" y="3052"/>
                <a:ext cx="740" cy="159"/>
              </a:xfrm>
              <a:prstGeom prst="rect">
                <a:avLst/>
              </a:prstGeom>
              <a:noFill/>
              <a:ln w="9525">
                <a:noFill/>
                <a:miter lim="800000"/>
                <a:headEnd/>
                <a:tailEnd/>
              </a:ln>
            </p:spPr>
            <p:txBody>
              <a:bodyPr wrap="none" lIns="0" tIns="0" rIns="0" bIns="0">
                <a:spAutoFit/>
              </a:bodyPr>
              <a:lstStyle/>
              <a:p>
                <a:pPr defTabSz="762000" eaLnBrk="0" hangingPunct="0"/>
                <a:r>
                  <a:rPr lang="en-US" sz="1600">
                    <a:solidFill>
                      <a:srgbClr val="000000"/>
                    </a:solidFill>
                    <a:latin typeface="Times New Roman" pitchFamily="18" charset="0"/>
                  </a:rPr>
                  <a:t>Out-of-pocket</a:t>
                </a:r>
                <a:endParaRPr lang="en-US" sz="2400">
                  <a:latin typeface="Times New Roman" pitchFamily="18" charset="0"/>
                </a:endParaRPr>
              </a:p>
            </p:txBody>
          </p:sp>
          <p:sp>
            <p:nvSpPr>
              <p:cNvPr id="104502" name="Rectangle 42" descr="Newsprint"/>
              <p:cNvSpPr>
                <a:spLocks noChangeArrowheads="1"/>
              </p:cNvSpPr>
              <p:nvPr/>
            </p:nvSpPr>
            <p:spPr bwMode="auto">
              <a:xfrm rot="2700000">
                <a:off x="1514" y="3161"/>
                <a:ext cx="290" cy="159"/>
              </a:xfrm>
              <a:prstGeom prst="rect">
                <a:avLst/>
              </a:prstGeom>
              <a:noFill/>
              <a:ln w="9525">
                <a:noFill/>
                <a:miter lim="800000"/>
                <a:headEnd/>
                <a:tailEnd/>
              </a:ln>
            </p:spPr>
            <p:txBody>
              <a:bodyPr wrap="none" lIns="0" tIns="0" rIns="0" bIns="0">
                <a:spAutoFit/>
              </a:bodyPr>
              <a:lstStyle/>
              <a:p>
                <a:pPr defTabSz="762000" eaLnBrk="0" hangingPunct="0"/>
                <a:r>
                  <a:rPr lang="en-US" sz="1600">
                    <a:solidFill>
                      <a:srgbClr val="000000"/>
                    </a:solidFill>
                    <a:latin typeface="Times New Roman" pitchFamily="18" charset="0"/>
                  </a:rPr>
                  <a:t>Costs</a:t>
                </a:r>
                <a:endParaRPr lang="en-US" sz="2400">
                  <a:latin typeface="Times New Roman" pitchFamily="18" charset="0"/>
                </a:endParaRPr>
              </a:p>
            </p:txBody>
          </p:sp>
        </p:grpSp>
        <p:sp>
          <p:nvSpPr>
            <p:cNvPr id="104489" name="Rectangle 43"/>
            <p:cNvSpPr>
              <a:spLocks noChangeArrowheads="1"/>
            </p:cNvSpPr>
            <p:nvPr/>
          </p:nvSpPr>
          <p:spPr bwMode="auto">
            <a:xfrm>
              <a:off x="3744" y="960"/>
              <a:ext cx="864" cy="624"/>
            </a:xfrm>
            <a:prstGeom prst="rect">
              <a:avLst/>
            </a:prstGeom>
            <a:noFill/>
            <a:ln w="12700">
              <a:solidFill>
                <a:schemeClr val="tx1"/>
              </a:solidFill>
              <a:miter lim="800000"/>
              <a:headEnd type="none" w="sm" len="sm"/>
              <a:tailEnd type="none" w="sm" len="sm"/>
            </a:ln>
          </p:spPr>
          <p:txBody>
            <a:bodyPr wrap="none" anchor="ctr"/>
            <a:lstStyle/>
            <a:p>
              <a:pPr eaLnBrk="0" hangingPunct="0"/>
              <a:endParaRPr lang="en-US"/>
            </a:p>
          </p:txBody>
        </p:sp>
        <p:sp>
          <p:nvSpPr>
            <p:cNvPr id="104490" name="Rectangle 44"/>
            <p:cNvSpPr>
              <a:spLocks noChangeArrowheads="1"/>
            </p:cNvSpPr>
            <p:nvPr/>
          </p:nvSpPr>
          <p:spPr bwMode="auto">
            <a:xfrm>
              <a:off x="2880" y="1584"/>
              <a:ext cx="864" cy="624"/>
            </a:xfrm>
            <a:prstGeom prst="rect">
              <a:avLst/>
            </a:prstGeom>
            <a:noFill/>
            <a:ln w="12700">
              <a:solidFill>
                <a:schemeClr val="tx1"/>
              </a:solidFill>
              <a:miter lim="800000"/>
              <a:headEnd type="none" w="sm" len="sm"/>
              <a:tailEnd type="none" w="sm" len="sm"/>
            </a:ln>
          </p:spPr>
          <p:txBody>
            <a:bodyPr wrap="none" anchor="ctr"/>
            <a:lstStyle/>
            <a:p>
              <a:pPr eaLnBrk="0" hangingPunct="0"/>
              <a:endParaRPr lang="en-US"/>
            </a:p>
          </p:txBody>
        </p:sp>
        <p:sp>
          <p:nvSpPr>
            <p:cNvPr id="104491" name="Rectangle 45"/>
            <p:cNvSpPr>
              <a:spLocks noChangeArrowheads="1"/>
            </p:cNvSpPr>
            <p:nvPr/>
          </p:nvSpPr>
          <p:spPr bwMode="auto">
            <a:xfrm>
              <a:off x="2016" y="2208"/>
              <a:ext cx="864" cy="624"/>
            </a:xfrm>
            <a:prstGeom prst="rect">
              <a:avLst/>
            </a:prstGeom>
            <a:noFill/>
            <a:ln w="12700">
              <a:solidFill>
                <a:schemeClr val="tx1"/>
              </a:solidFill>
              <a:miter lim="800000"/>
              <a:headEnd type="none" w="sm" len="sm"/>
              <a:tailEnd type="none" w="sm" len="sm"/>
            </a:ln>
          </p:spPr>
          <p:txBody>
            <a:bodyPr wrap="none" anchor="ctr"/>
            <a:lstStyle/>
            <a:p>
              <a:pPr eaLnBrk="0" hangingPunct="0"/>
              <a:endParaRPr lang="en-US"/>
            </a:p>
          </p:txBody>
        </p:sp>
        <p:sp>
          <p:nvSpPr>
            <p:cNvPr id="104492" name="Rectangle 46"/>
            <p:cNvSpPr>
              <a:spLocks noChangeArrowheads="1"/>
            </p:cNvSpPr>
            <p:nvPr/>
          </p:nvSpPr>
          <p:spPr bwMode="auto">
            <a:xfrm>
              <a:off x="1152" y="2832"/>
              <a:ext cx="864" cy="624"/>
            </a:xfrm>
            <a:prstGeom prst="rect">
              <a:avLst/>
            </a:prstGeom>
            <a:noFill/>
            <a:ln w="12700">
              <a:solidFill>
                <a:schemeClr val="tx1"/>
              </a:solidFill>
              <a:miter lim="800000"/>
              <a:headEnd type="none" w="sm" len="sm"/>
              <a:tailEnd type="none" w="sm" len="sm"/>
            </a:ln>
          </p:spPr>
          <p:txBody>
            <a:bodyPr wrap="none" anchor="ctr"/>
            <a:lstStyle/>
            <a:p>
              <a:pPr eaLnBrk="0" hangingPunct="0"/>
              <a:endParaRPr lang="en-US"/>
            </a:p>
          </p:txBody>
        </p:sp>
        <p:sp>
          <p:nvSpPr>
            <p:cNvPr id="104493" name="Line 47"/>
            <p:cNvSpPr>
              <a:spLocks noChangeShapeType="1"/>
            </p:cNvSpPr>
            <p:nvPr/>
          </p:nvSpPr>
          <p:spPr bwMode="auto">
            <a:xfrm>
              <a:off x="1152" y="3456"/>
              <a:ext cx="4080" cy="0"/>
            </a:xfrm>
            <a:prstGeom prst="line">
              <a:avLst/>
            </a:prstGeom>
            <a:noFill/>
            <a:ln w="12700">
              <a:solidFill>
                <a:schemeClr val="tx1"/>
              </a:solidFill>
              <a:round/>
              <a:headEnd type="none" w="sm" len="sm"/>
              <a:tailEnd type="triangle" w="med" len="med"/>
            </a:ln>
          </p:spPr>
          <p:txBody>
            <a:bodyPr wrap="none" anchor="ctr"/>
            <a:lstStyle/>
            <a:p>
              <a:endParaRPr lang="en-US"/>
            </a:p>
          </p:txBody>
        </p:sp>
        <p:sp>
          <p:nvSpPr>
            <p:cNvPr id="104494" name="Rectangle 48"/>
            <p:cNvSpPr>
              <a:spLocks noChangeArrowheads="1"/>
            </p:cNvSpPr>
            <p:nvPr/>
          </p:nvSpPr>
          <p:spPr bwMode="auto">
            <a:xfrm>
              <a:off x="4128" y="3514"/>
              <a:ext cx="240" cy="138"/>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High</a:t>
              </a:r>
              <a:endParaRPr lang="en-US" sz="1400" b="1">
                <a:latin typeface="Times New Roman" pitchFamily="18" charset="0"/>
              </a:endParaRPr>
            </a:p>
          </p:txBody>
        </p:sp>
        <p:sp>
          <p:nvSpPr>
            <p:cNvPr id="104495" name="Line 49"/>
            <p:cNvSpPr>
              <a:spLocks noChangeShapeType="1"/>
            </p:cNvSpPr>
            <p:nvPr/>
          </p:nvSpPr>
          <p:spPr bwMode="auto">
            <a:xfrm flipV="1">
              <a:off x="1152" y="624"/>
              <a:ext cx="0" cy="2832"/>
            </a:xfrm>
            <a:prstGeom prst="line">
              <a:avLst/>
            </a:prstGeom>
            <a:noFill/>
            <a:ln w="12700">
              <a:solidFill>
                <a:schemeClr val="tx1"/>
              </a:solidFill>
              <a:round/>
              <a:headEnd type="none" w="sm" len="sm"/>
              <a:tailEnd type="triangle" w="med" len="med"/>
            </a:ln>
          </p:spPr>
          <p:txBody>
            <a:bodyPr wrap="none" anchor="ctr"/>
            <a:lstStyle/>
            <a:p>
              <a:endParaRPr lang="en-US"/>
            </a:p>
          </p:txBody>
        </p:sp>
        <p:sp>
          <p:nvSpPr>
            <p:cNvPr id="104496" name="Rectangle 50"/>
            <p:cNvSpPr>
              <a:spLocks noChangeArrowheads="1"/>
            </p:cNvSpPr>
            <p:nvPr/>
          </p:nvSpPr>
          <p:spPr bwMode="auto">
            <a:xfrm>
              <a:off x="864" y="3264"/>
              <a:ext cx="216" cy="138"/>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Low</a:t>
              </a:r>
              <a:endParaRPr lang="en-US" sz="1400" b="1">
                <a:latin typeface="Times New Roman" pitchFamily="18" charset="0"/>
              </a:endParaRPr>
            </a:p>
          </p:txBody>
        </p:sp>
        <p:sp>
          <p:nvSpPr>
            <p:cNvPr id="104497" name="Rectangle 51"/>
            <p:cNvSpPr>
              <a:spLocks noChangeArrowheads="1"/>
            </p:cNvSpPr>
            <p:nvPr/>
          </p:nvSpPr>
          <p:spPr bwMode="auto">
            <a:xfrm>
              <a:off x="864" y="960"/>
              <a:ext cx="241" cy="138"/>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High</a:t>
              </a:r>
              <a:endParaRPr lang="en-US" sz="1400" b="1">
                <a:latin typeface="Times New Roman" pitchFamily="18" charset="0"/>
              </a:endParaRPr>
            </a:p>
          </p:txBody>
        </p:sp>
        <p:sp>
          <p:nvSpPr>
            <p:cNvPr id="104498" name="Line 52"/>
            <p:cNvSpPr>
              <a:spLocks noChangeShapeType="1"/>
            </p:cNvSpPr>
            <p:nvPr/>
          </p:nvSpPr>
          <p:spPr bwMode="auto">
            <a:xfrm>
              <a:off x="4608" y="1584"/>
              <a:ext cx="0" cy="1872"/>
            </a:xfrm>
            <a:prstGeom prst="line">
              <a:avLst/>
            </a:prstGeom>
            <a:noFill/>
            <a:ln w="12700" cap="rnd">
              <a:solidFill>
                <a:schemeClr val="tx1"/>
              </a:solidFill>
              <a:prstDash val="sysDot"/>
              <a:round/>
              <a:headEnd type="none" w="sm" len="sm"/>
              <a:tailEnd type="none" w="sm" len="sm"/>
            </a:ln>
          </p:spPr>
          <p:txBody>
            <a:bodyPr wrap="none" anchor="ctr"/>
            <a:lstStyle/>
            <a:p>
              <a:endParaRPr lang="en-US"/>
            </a:p>
          </p:txBody>
        </p:sp>
        <p:sp>
          <p:nvSpPr>
            <p:cNvPr id="104499" name="Line 53"/>
            <p:cNvSpPr>
              <a:spLocks noChangeShapeType="1"/>
            </p:cNvSpPr>
            <p:nvPr/>
          </p:nvSpPr>
          <p:spPr bwMode="auto">
            <a:xfrm flipH="1">
              <a:off x="1152" y="960"/>
              <a:ext cx="2688" cy="0"/>
            </a:xfrm>
            <a:prstGeom prst="line">
              <a:avLst/>
            </a:prstGeom>
            <a:noFill/>
            <a:ln w="12700" cap="rnd">
              <a:solidFill>
                <a:schemeClr val="tx1"/>
              </a:solidFill>
              <a:prstDash val="sysDot"/>
              <a:round/>
              <a:headEnd type="none" w="sm" len="sm"/>
              <a:tailEnd type="none" w="sm" len="sm"/>
            </a:ln>
          </p:spPr>
          <p:txBody>
            <a:bodyPr wrap="none" anchor="ctr"/>
            <a:lstStyle/>
            <a:p>
              <a:endParaRPr lang="en-US"/>
            </a:p>
          </p:txBody>
        </p:sp>
      </p:grpSp>
      <p:sp>
        <p:nvSpPr>
          <p:cNvPr id="56" name="Rectangle 56"/>
          <p:cNvSpPr>
            <a:spLocks noChangeArrowheads="1"/>
          </p:cNvSpPr>
          <p:nvPr/>
        </p:nvSpPr>
        <p:spPr bwMode="auto">
          <a:xfrm>
            <a:off x="250825" y="2168525"/>
            <a:ext cx="1260475" cy="3348038"/>
          </a:xfrm>
          <a:prstGeom prst="rect">
            <a:avLst/>
          </a:prstGeom>
          <a:solidFill>
            <a:schemeClr val="bg1"/>
          </a:solidFill>
          <a:ln w="9525">
            <a:noFill/>
            <a:miter lim="800000"/>
            <a:headEnd/>
            <a:tailEnd/>
          </a:ln>
        </p:spPr>
        <p:txBody>
          <a:bodyPr wrap="none" anchor="ctr"/>
          <a:lstStyle/>
          <a:p>
            <a:pPr eaLnBrk="0" hangingPunct="0"/>
            <a:endParaRPr lang="en-US"/>
          </a:p>
        </p:txBody>
      </p:sp>
      <p:sp>
        <p:nvSpPr>
          <p:cNvPr id="57" name="Rectangle 57"/>
          <p:cNvSpPr>
            <a:spLocks noChangeArrowheads="1"/>
          </p:cNvSpPr>
          <p:nvPr/>
        </p:nvSpPr>
        <p:spPr bwMode="auto">
          <a:xfrm>
            <a:off x="1692275" y="2024063"/>
            <a:ext cx="1835150" cy="1728787"/>
          </a:xfrm>
          <a:prstGeom prst="rect">
            <a:avLst/>
          </a:prstGeom>
          <a:solidFill>
            <a:schemeClr val="bg1"/>
          </a:solidFill>
          <a:ln w="9525">
            <a:noFill/>
            <a:miter lim="800000"/>
            <a:headEnd/>
            <a:tailEnd/>
          </a:ln>
        </p:spPr>
        <p:txBody>
          <a:bodyPr wrap="none" anchor="ctr"/>
          <a:lstStyle/>
          <a:p>
            <a:pPr eaLnBrk="0" hangingPunct="0"/>
            <a:endParaRPr lang="en-US"/>
          </a:p>
        </p:txBody>
      </p:sp>
      <p:sp>
        <p:nvSpPr>
          <p:cNvPr id="58" name="Rectangle 58"/>
          <p:cNvSpPr>
            <a:spLocks noChangeArrowheads="1"/>
          </p:cNvSpPr>
          <p:nvPr/>
        </p:nvSpPr>
        <p:spPr bwMode="auto">
          <a:xfrm>
            <a:off x="5076825" y="3933825"/>
            <a:ext cx="1870075" cy="1800225"/>
          </a:xfrm>
          <a:prstGeom prst="rect">
            <a:avLst/>
          </a:prstGeom>
          <a:solidFill>
            <a:schemeClr val="bg1"/>
          </a:solidFill>
          <a:ln w="9525">
            <a:noFill/>
            <a:miter lim="800000"/>
            <a:headEnd/>
            <a:tailEnd/>
          </a:ln>
        </p:spPr>
        <p:txBody>
          <a:bodyPr wrap="none" anchor="ctr"/>
          <a:lstStyle/>
          <a:p>
            <a:pPr eaLnBrk="0" hangingPunct="0"/>
            <a:endParaRPr lang="en-US"/>
          </a:p>
        </p:txBody>
      </p:sp>
      <p:sp>
        <p:nvSpPr>
          <p:cNvPr id="59" name="Rectangle 59"/>
          <p:cNvSpPr>
            <a:spLocks noChangeArrowheads="1"/>
          </p:cNvSpPr>
          <p:nvPr/>
        </p:nvSpPr>
        <p:spPr bwMode="auto">
          <a:xfrm>
            <a:off x="1655763" y="1989138"/>
            <a:ext cx="5329237" cy="3779837"/>
          </a:xfrm>
          <a:prstGeom prst="rect">
            <a:avLst/>
          </a:prstGeom>
          <a:solidFill>
            <a:schemeClr val="bg1"/>
          </a:solidFill>
          <a:ln w="9525">
            <a:noFill/>
            <a:miter lim="800000"/>
            <a:headEnd/>
            <a:tailEnd/>
          </a:ln>
        </p:spPr>
        <p:txBody>
          <a:bodyPr wrap="none" anchor="ctr"/>
          <a:lstStyle/>
          <a:p>
            <a:pPr eaLnBrk="0" hangingPunct="0"/>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59"/>
                                        </p:tgtEl>
                                      </p:cBhvr>
                                    </p:animEffect>
                                    <p:set>
                                      <p:cBhvr>
                                        <p:cTn id="7" dur="1" fill="hold">
                                          <p:stCondLst>
                                            <p:cond delay="499"/>
                                          </p:stCondLst>
                                        </p:cTn>
                                        <p:tgtEl>
                                          <p:spTgt spid="5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0" nodeType="clickEffect">
                                  <p:stCondLst>
                                    <p:cond delay="0"/>
                                  </p:stCondLst>
                                  <p:childTnLst>
                                    <p:animEffect transition="out" filter="dissolve">
                                      <p:cBhvr>
                                        <p:cTn id="11" dur="500"/>
                                        <p:tgtEl>
                                          <p:spTgt spid="56"/>
                                        </p:tgtEl>
                                      </p:cBhvr>
                                    </p:animEffect>
                                    <p:set>
                                      <p:cBhvr>
                                        <p:cTn id="12" dur="1" fill="hold">
                                          <p:stCondLst>
                                            <p:cond delay="499"/>
                                          </p:stCondLst>
                                        </p:cTn>
                                        <p:tgtEl>
                                          <p:spTgt spid="5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57"/>
                                        </p:tgtEl>
                                      </p:cBhvr>
                                    </p:animEffect>
                                    <p:set>
                                      <p:cBhvr>
                                        <p:cTn id="17" dur="1" fill="hold">
                                          <p:stCondLst>
                                            <p:cond delay="499"/>
                                          </p:stCondLst>
                                        </p:cTn>
                                        <p:tgtEl>
                                          <p:spTgt spid="5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grpId="0" nodeType="clickEffect">
                                  <p:stCondLst>
                                    <p:cond delay="0"/>
                                  </p:stCondLst>
                                  <p:childTnLst>
                                    <p:animEffect transition="out" filter="dissolve">
                                      <p:cBhvr>
                                        <p:cTn id="21" dur="500"/>
                                        <p:tgtEl>
                                          <p:spTgt spid="58"/>
                                        </p:tgtEl>
                                      </p:cBhvr>
                                    </p:animEffect>
                                    <p:set>
                                      <p:cBhvr>
                                        <p:cTn id="22" dur="1" fill="hold">
                                          <p:stCondLst>
                                            <p:cond delay="499"/>
                                          </p:stCondLst>
                                        </p:cTn>
                                        <p:tgtEl>
                                          <p:spTgt spid="5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57" grpId="0" animBg="1"/>
      <p:bldP spid="58" grpId="0" animBg="1"/>
      <p:bldP spid="59"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Title 2"/>
          <p:cNvSpPr>
            <a:spLocks noGrp="1"/>
          </p:cNvSpPr>
          <p:nvPr>
            <p:ph type="title"/>
          </p:nvPr>
        </p:nvSpPr>
        <p:spPr>
          <a:xfrm>
            <a:off x="1" y="0"/>
            <a:ext cx="9144000" cy="1016000"/>
          </a:xfrm>
        </p:spPr>
        <p:txBody>
          <a:bodyPr/>
          <a:lstStyle/>
          <a:p>
            <a:pPr algn="ctr"/>
            <a:r>
              <a:rPr lang="en-US" dirty="0" smtClean="0">
                <a:ea typeface="ＭＳ Ｐゴシック"/>
              </a:rPr>
              <a:t>Matching Process Choice with Strategy: </a:t>
            </a:r>
            <a:br>
              <a:rPr lang="en-US" dirty="0" smtClean="0">
                <a:ea typeface="ＭＳ Ｐゴシック"/>
              </a:rPr>
            </a:br>
            <a:r>
              <a:rPr lang="en-US" dirty="0" smtClean="0">
                <a:ea typeface="ＭＳ Ｐゴシック"/>
              </a:rPr>
              <a:t>Product-Process Matrix</a:t>
            </a:r>
          </a:p>
        </p:txBody>
      </p:sp>
      <p:grpSp>
        <p:nvGrpSpPr>
          <p:cNvPr id="105474" name="Group 2"/>
          <p:cNvGrpSpPr>
            <a:grpSpLocks/>
          </p:cNvGrpSpPr>
          <p:nvPr/>
        </p:nvGrpSpPr>
        <p:grpSpPr bwMode="auto">
          <a:xfrm>
            <a:off x="358775" y="1371600"/>
            <a:ext cx="7620000" cy="5175250"/>
            <a:chOff x="344" y="576"/>
            <a:chExt cx="4888" cy="3364"/>
          </a:xfrm>
        </p:grpSpPr>
        <p:sp>
          <p:nvSpPr>
            <p:cNvPr id="105476" name="Rectangle 3"/>
            <p:cNvSpPr>
              <a:spLocks noChangeArrowheads="1"/>
            </p:cNvSpPr>
            <p:nvPr/>
          </p:nvSpPr>
          <p:spPr bwMode="auto">
            <a:xfrm>
              <a:off x="561" y="576"/>
              <a:ext cx="553" cy="318"/>
            </a:xfrm>
            <a:prstGeom prst="rect">
              <a:avLst/>
            </a:prstGeom>
            <a:noFill/>
            <a:ln w="9525">
              <a:noFill/>
              <a:miter lim="800000"/>
              <a:headEnd/>
              <a:tailEnd/>
            </a:ln>
          </p:spPr>
          <p:txBody>
            <a:bodyPr wrap="none" lIns="0" tIns="0" rIns="0" bIns="0">
              <a:spAutoFit/>
            </a:bodyPr>
            <a:lstStyle/>
            <a:p>
              <a:pPr defTabSz="762000" eaLnBrk="0" hangingPunct="0"/>
              <a:r>
                <a:rPr lang="en-US" sz="1600" b="1" i="1">
                  <a:solidFill>
                    <a:srgbClr val="00279F"/>
                  </a:solidFill>
                  <a:latin typeface="Times New Roman" pitchFamily="18" charset="0"/>
                </a:rPr>
                <a:t>Process</a:t>
              </a:r>
            </a:p>
            <a:p>
              <a:pPr defTabSz="762000" eaLnBrk="0" hangingPunct="0"/>
              <a:r>
                <a:rPr lang="en-US" sz="1600" b="1" i="1">
                  <a:solidFill>
                    <a:srgbClr val="00279F"/>
                  </a:solidFill>
                  <a:latin typeface="Times New Roman" pitchFamily="18" charset="0"/>
                </a:rPr>
                <a:t>Flexibility</a:t>
              </a:r>
              <a:endParaRPr lang="en-US" sz="2400">
                <a:latin typeface="Times New Roman" pitchFamily="18" charset="0"/>
              </a:endParaRPr>
            </a:p>
          </p:txBody>
        </p:sp>
        <p:sp>
          <p:nvSpPr>
            <p:cNvPr id="105477" name="Rectangle 4"/>
            <p:cNvSpPr>
              <a:spLocks noChangeArrowheads="1"/>
            </p:cNvSpPr>
            <p:nvPr/>
          </p:nvSpPr>
          <p:spPr bwMode="auto">
            <a:xfrm>
              <a:off x="392" y="1104"/>
              <a:ext cx="436"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Jumbled Flow.</a:t>
              </a:r>
              <a:endParaRPr lang="en-US" sz="2400">
                <a:latin typeface="Times New Roman" pitchFamily="18" charset="0"/>
              </a:endParaRPr>
            </a:p>
          </p:txBody>
        </p:sp>
        <p:sp>
          <p:nvSpPr>
            <p:cNvPr id="105478" name="Rectangle 5"/>
            <p:cNvSpPr>
              <a:spLocks noChangeArrowheads="1"/>
            </p:cNvSpPr>
            <p:nvPr/>
          </p:nvSpPr>
          <p:spPr bwMode="auto">
            <a:xfrm>
              <a:off x="392" y="1190"/>
              <a:ext cx="51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Process segments</a:t>
              </a:r>
              <a:endParaRPr lang="en-US" sz="2400">
                <a:latin typeface="Times New Roman" pitchFamily="18" charset="0"/>
              </a:endParaRPr>
            </a:p>
          </p:txBody>
        </p:sp>
        <p:sp>
          <p:nvSpPr>
            <p:cNvPr id="105479" name="Rectangle 6"/>
            <p:cNvSpPr>
              <a:spLocks noChangeArrowheads="1"/>
            </p:cNvSpPr>
            <p:nvPr/>
          </p:nvSpPr>
          <p:spPr bwMode="auto">
            <a:xfrm>
              <a:off x="392" y="1276"/>
              <a:ext cx="432" cy="8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loosely linked.</a:t>
              </a:r>
              <a:endParaRPr lang="en-US" sz="2400">
                <a:latin typeface="Times New Roman" pitchFamily="18" charset="0"/>
              </a:endParaRPr>
            </a:p>
          </p:txBody>
        </p:sp>
        <p:sp>
          <p:nvSpPr>
            <p:cNvPr id="105480" name="Rectangle 7"/>
            <p:cNvSpPr>
              <a:spLocks noChangeArrowheads="1"/>
            </p:cNvSpPr>
            <p:nvPr/>
          </p:nvSpPr>
          <p:spPr bwMode="auto">
            <a:xfrm>
              <a:off x="392" y="1667"/>
              <a:ext cx="552" cy="8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Disconnected Line</a:t>
              </a:r>
              <a:endParaRPr lang="en-US" sz="2400">
                <a:latin typeface="Times New Roman" pitchFamily="18" charset="0"/>
              </a:endParaRPr>
            </a:p>
          </p:txBody>
        </p:sp>
        <p:sp>
          <p:nvSpPr>
            <p:cNvPr id="105481" name="Rectangle 8"/>
            <p:cNvSpPr>
              <a:spLocks noChangeArrowheads="1"/>
            </p:cNvSpPr>
            <p:nvPr/>
          </p:nvSpPr>
          <p:spPr bwMode="auto">
            <a:xfrm>
              <a:off x="392" y="1754"/>
              <a:ext cx="588"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Flow/Jumbled Flow</a:t>
              </a:r>
              <a:endParaRPr lang="en-US" sz="2400">
                <a:latin typeface="Times New Roman" pitchFamily="18" charset="0"/>
              </a:endParaRPr>
            </a:p>
          </p:txBody>
        </p:sp>
        <p:sp>
          <p:nvSpPr>
            <p:cNvPr id="105482" name="Rectangle 9"/>
            <p:cNvSpPr>
              <a:spLocks noChangeArrowheads="1"/>
            </p:cNvSpPr>
            <p:nvPr/>
          </p:nvSpPr>
          <p:spPr bwMode="auto">
            <a:xfrm>
              <a:off x="392" y="1839"/>
              <a:ext cx="593"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but a dominant flow</a:t>
              </a:r>
              <a:endParaRPr lang="en-US" sz="2400">
                <a:latin typeface="Times New Roman" pitchFamily="18" charset="0"/>
              </a:endParaRPr>
            </a:p>
          </p:txBody>
        </p:sp>
        <p:sp>
          <p:nvSpPr>
            <p:cNvPr id="105483" name="Rectangle 10"/>
            <p:cNvSpPr>
              <a:spLocks noChangeArrowheads="1"/>
            </p:cNvSpPr>
            <p:nvPr/>
          </p:nvSpPr>
          <p:spPr bwMode="auto">
            <a:xfrm>
              <a:off x="392" y="1924"/>
              <a:ext cx="185" cy="8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exists.</a:t>
              </a:r>
              <a:endParaRPr lang="en-US" sz="2400">
                <a:latin typeface="Times New Roman" pitchFamily="18" charset="0"/>
              </a:endParaRPr>
            </a:p>
          </p:txBody>
        </p:sp>
        <p:sp>
          <p:nvSpPr>
            <p:cNvPr id="105484" name="Rectangle 11"/>
            <p:cNvSpPr>
              <a:spLocks noChangeArrowheads="1"/>
            </p:cNvSpPr>
            <p:nvPr/>
          </p:nvSpPr>
          <p:spPr bwMode="auto">
            <a:xfrm>
              <a:off x="3959" y="1039"/>
              <a:ext cx="482" cy="119"/>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JOB SHOP</a:t>
              </a:r>
              <a:endParaRPr lang="en-US" sz="2400">
                <a:latin typeface="Times New Roman" pitchFamily="18" charset="0"/>
              </a:endParaRPr>
            </a:p>
          </p:txBody>
        </p:sp>
        <p:sp>
          <p:nvSpPr>
            <p:cNvPr id="105485" name="Rectangle 12"/>
            <p:cNvSpPr>
              <a:spLocks noChangeArrowheads="1"/>
            </p:cNvSpPr>
            <p:nvPr/>
          </p:nvSpPr>
          <p:spPr bwMode="auto">
            <a:xfrm>
              <a:off x="3901" y="1297"/>
              <a:ext cx="623" cy="17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(Commercial Printer,</a:t>
              </a:r>
            </a:p>
            <a:p>
              <a:pPr defTabSz="762000" eaLnBrk="0" hangingPunct="0"/>
              <a:r>
                <a:rPr lang="en-US" sz="900">
                  <a:solidFill>
                    <a:srgbClr val="000000"/>
                  </a:solidFill>
                  <a:latin typeface="Times New Roman" pitchFamily="18" charset="0"/>
                </a:rPr>
                <a:t>Architecture firm)</a:t>
              </a:r>
              <a:endParaRPr lang="en-US" sz="2400">
                <a:latin typeface="Times New Roman" pitchFamily="18" charset="0"/>
              </a:endParaRPr>
            </a:p>
          </p:txBody>
        </p:sp>
        <p:sp>
          <p:nvSpPr>
            <p:cNvPr id="105486" name="Rectangle 13"/>
            <p:cNvSpPr>
              <a:spLocks noChangeArrowheads="1"/>
            </p:cNvSpPr>
            <p:nvPr/>
          </p:nvSpPr>
          <p:spPr bwMode="auto">
            <a:xfrm>
              <a:off x="3091" y="1646"/>
              <a:ext cx="348" cy="119"/>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BATCH</a:t>
              </a:r>
              <a:endParaRPr lang="en-US" sz="2400">
                <a:latin typeface="Times New Roman" pitchFamily="18" charset="0"/>
              </a:endParaRPr>
            </a:p>
          </p:txBody>
        </p:sp>
        <p:sp>
          <p:nvSpPr>
            <p:cNvPr id="105487" name="Rectangle 14"/>
            <p:cNvSpPr>
              <a:spLocks noChangeArrowheads="1"/>
            </p:cNvSpPr>
            <p:nvPr/>
          </p:nvSpPr>
          <p:spPr bwMode="auto">
            <a:xfrm>
              <a:off x="2988" y="1882"/>
              <a:ext cx="574" cy="17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(Heavy Equipment,</a:t>
              </a:r>
            </a:p>
            <a:p>
              <a:pPr defTabSz="762000" eaLnBrk="0" hangingPunct="0"/>
              <a:r>
                <a:rPr lang="en-US" sz="900">
                  <a:solidFill>
                    <a:srgbClr val="000000"/>
                  </a:solidFill>
                  <a:latin typeface="Times New Roman" pitchFamily="18" charset="0"/>
                </a:rPr>
                <a:t>Auto Repair)</a:t>
              </a:r>
              <a:endParaRPr lang="en-US" sz="2400">
                <a:latin typeface="Times New Roman" pitchFamily="18" charset="0"/>
              </a:endParaRPr>
            </a:p>
          </p:txBody>
        </p:sp>
        <p:sp>
          <p:nvSpPr>
            <p:cNvPr id="105488" name="Rectangle 15"/>
            <p:cNvSpPr>
              <a:spLocks noChangeArrowheads="1"/>
            </p:cNvSpPr>
            <p:nvPr/>
          </p:nvSpPr>
          <p:spPr bwMode="auto">
            <a:xfrm>
              <a:off x="2115" y="2256"/>
              <a:ext cx="591" cy="119"/>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FLOW SHOP</a:t>
              </a:r>
              <a:endParaRPr lang="en-US" sz="2400">
                <a:latin typeface="Times New Roman" pitchFamily="18" charset="0"/>
              </a:endParaRPr>
            </a:p>
          </p:txBody>
        </p:sp>
        <p:sp>
          <p:nvSpPr>
            <p:cNvPr id="105489" name="Rectangle 16"/>
            <p:cNvSpPr>
              <a:spLocks noChangeArrowheads="1"/>
            </p:cNvSpPr>
            <p:nvPr/>
          </p:nvSpPr>
          <p:spPr bwMode="auto">
            <a:xfrm>
              <a:off x="2112" y="2503"/>
              <a:ext cx="623" cy="177"/>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(Auto Assembly,</a:t>
              </a:r>
            </a:p>
            <a:p>
              <a:pPr defTabSz="762000" eaLnBrk="0" hangingPunct="0"/>
              <a:r>
                <a:rPr lang="en-US" sz="900">
                  <a:solidFill>
                    <a:srgbClr val="000000"/>
                  </a:solidFill>
                  <a:latin typeface="Times New Roman" pitchFamily="18" charset="0"/>
                </a:rPr>
                <a:t>Car lubrication shop)</a:t>
              </a:r>
              <a:endParaRPr lang="en-US" sz="2400">
                <a:latin typeface="Times New Roman" pitchFamily="18" charset="0"/>
              </a:endParaRPr>
            </a:p>
          </p:txBody>
        </p:sp>
        <p:sp>
          <p:nvSpPr>
            <p:cNvPr id="105490" name="Rectangle 17"/>
            <p:cNvSpPr>
              <a:spLocks noChangeArrowheads="1"/>
            </p:cNvSpPr>
            <p:nvPr/>
          </p:nvSpPr>
          <p:spPr bwMode="auto">
            <a:xfrm>
              <a:off x="1271" y="2974"/>
              <a:ext cx="661" cy="119"/>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CONTINUOUS</a:t>
              </a:r>
              <a:endParaRPr lang="en-US" sz="2400">
                <a:latin typeface="Times New Roman" pitchFamily="18" charset="0"/>
              </a:endParaRPr>
            </a:p>
          </p:txBody>
        </p:sp>
        <p:sp>
          <p:nvSpPr>
            <p:cNvPr id="105491" name="Rectangle 18"/>
            <p:cNvSpPr>
              <a:spLocks noChangeArrowheads="1"/>
            </p:cNvSpPr>
            <p:nvPr/>
          </p:nvSpPr>
          <p:spPr bwMode="auto">
            <a:xfrm>
              <a:off x="1450" y="3089"/>
              <a:ext cx="299" cy="118"/>
            </a:xfrm>
            <a:prstGeom prst="rect">
              <a:avLst/>
            </a:prstGeom>
            <a:noFill/>
            <a:ln w="9525">
              <a:noFill/>
              <a:miter lim="800000"/>
              <a:headEnd/>
              <a:tailEnd/>
            </a:ln>
          </p:spPr>
          <p:txBody>
            <a:bodyPr wrap="none" lIns="0" tIns="0" rIns="0" bIns="0">
              <a:spAutoFit/>
            </a:bodyPr>
            <a:lstStyle/>
            <a:p>
              <a:pPr defTabSz="762000" eaLnBrk="0" hangingPunct="0"/>
              <a:r>
                <a:rPr lang="en-US" sz="1200" b="1">
                  <a:solidFill>
                    <a:srgbClr val="000000"/>
                  </a:solidFill>
                  <a:latin typeface="Times New Roman" pitchFamily="18" charset="0"/>
                </a:rPr>
                <a:t>FLOW</a:t>
              </a:r>
              <a:endParaRPr lang="en-US" sz="2400">
                <a:latin typeface="Times New Roman" pitchFamily="18" charset="0"/>
              </a:endParaRPr>
            </a:p>
          </p:txBody>
        </p:sp>
        <p:sp>
          <p:nvSpPr>
            <p:cNvPr id="105492" name="Rectangle 19"/>
            <p:cNvSpPr>
              <a:spLocks noChangeArrowheads="1"/>
            </p:cNvSpPr>
            <p:nvPr/>
          </p:nvSpPr>
          <p:spPr bwMode="auto">
            <a:xfrm>
              <a:off x="1383" y="3274"/>
              <a:ext cx="417"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(Oil Refinery)</a:t>
              </a:r>
              <a:endParaRPr lang="en-US" sz="2400">
                <a:latin typeface="Times New Roman" pitchFamily="18" charset="0"/>
              </a:endParaRPr>
            </a:p>
          </p:txBody>
        </p:sp>
        <p:sp>
          <p:nvSpPr>
            <p:cNvPr id="105493" name="Rectangle 20"/>
            <p:cNvSpPr>
              <a:spLocks noChangeArrowheads="1"/>
            </p:cNvSpPr>
            <p:nvPr/>
          </p:nvSpPr>
          <p:spPr bwMode="auto">
            <a:xfrm>
              <a:off x="4752" y="3484"/>
              <a:ext cx="428" cy="318"/>
            </a:xfrm>
            <a:prstGeom prst="rect">
              <a:avLst/>
            </a:prstGeom>
            <a:noFill/>
            <a:ln w="9525">
              <a:noFill/>
              <a:miter lim="800000"/>
              <a:headEnd/>
              <a:tailEnd/>
            </a:ln>
          </p:spPr>
          <p:txBody>
            <a:bodyPr wrap="none" lIns="0" tIns="0" rIns="0" bIns="0">
              <a:spAutoFit/>
            </a:bodyPr>
            <a:lstStyle/>
            <a:p>
              <a:pPr defTabSz="762000" eaLnBrk="0" hangingPunct="0"/>
              <a:r>
                <a:rPr lang="en-US" sz="1600" b="1" i="1">
                  <a:solidFill>
                    <a:srgbClr val="00279F"/>
                  </a:solidFill>
                  <a:latin typeface="Times New Roman" pitchFamily="18" charset="0"/>
                </a:rPr>
                <a:t>Product</a:t>
              </a:r>
            </a:p>
            <a:p>
              <a:pPr defTabSz="762000" eaLnBrk="0" hangingPunct="0"/>
              <a:r>
                <a:rPr lang="en-US" sz="1600" b="1" i="1">
                  <a:solidFill>
                    <a:srgbClr val="00279F"/>
                  </a:solidFill>
                  <a:latin typeface="Times New Roman" pitchFamily="18" charset="0"/>
                </a:rPr>
                <a:t>Variety</a:t>
              </a:r>
              <a:endParaRPr lang="en-US" sz="2400">
                <a:latin typeface="Times New Roman" pitchFamily="18" charset="0"/>
              </a:endParaRPr>
            </a:p>
          </p:txBody>
        </p:sp>
        <p:sp>
          <p:nvSpPr>
            <p:cNvPr id="105494" name="Rectangle 21"/>
            <p:cNvSpPr>
              <a:spLocks noChangeArrowheads="1"/>
            </p:cNvSpPr>
            <p:nvPr/>
          </p:nvSpPr>
          <p:spPr bwMode="auto">
            <a:xfrm>
              <a:off x="1457" y="3515"/>
              <a:ext cx="216" cy="138"/>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Low</a:t>
              </a:r>
              <a:endParaRPr lang="en-US" sz="1400" b="1">
                <a:latin typeface="Times New Roman" pitchFamily="18" charset="0"/>
              </a:endParaRPr>
            </a:p>
          </p:txBody>
        </p:sp>
        <p:sp>
          <p:nvSpPr>
            <p:cNvPr id="105495" name="Rectangle 22"/>
            <p:cNvSpPr>
              <a:spLocks noChangeArrowheads="1"/>
            </p:cNvSpPr>
            <p:nvPr/>
          </p:nvSpPr>
          <p:spPr bwMode="auto">
            <a:xfrm>
              <a:off x="3888" y="3647"/>
              <a:ext cx="613"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Low Standardization</a:t>
              </a:r>
              <a:endParaRPr lang="en-US" sz="2400">
                <a:latin typeface="Times New Roman" pitchFamily="18" charset="0"/>
              </a:endParaRPr>
            </a:p>
          </p:txBody>
        </p:sp>
        <p:sp>
          <p:nvSpPr>
            <p:cNvPr id="105496" name="Rectangle 23"/>
            <p:cNvSpPr>
              <a:spLocks noChangeArrowheads="1"/>
            </p:cNvSpPr>
            <p:nvPr/>
          </p:nvSpPr>
          <p:spPr bwMode="auto">
            <a:xfrm>
              <a:off x="4022" y="3744"/>
              <a:ext cx="401" cy="177"/>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One of a kind</a:t>
              </a:r>
            </a:p>
            <a:p>
              <a:pPr defTabSz="762000" eaLnBrk="0" hangingPunct="0"/>
              <a:r>
                <a:rPr lang="en-US" sz="900">
                  <a:solidFill>
                    <a:srgbClr val="000000"/>
                  </a:solidFill>
                  <a:latin typeface="Times New Roman" pitchFamily="18" charset="0"/>
                </a:rPr>
                <a:t>Low Volume</a:t>
              </a:r>
              <a:endParaRPr lang="en-US" sz="2400">
                <a:latin typeface="Times New Roman" pitchFamily="18" charset="0"/>
              </a:endParaRPr>
            </a:p>
          </p:txBody>
        </p:sp>
        <p:sp>
          <p:nvSpPr>
            <p:cNvPr id="105497" name="Rectangle 24"/>
            <p:cNvSpPr>
              <a:spLocks noChangeArrowheads="1"/>
            </p:cNvSpPr>
            <p:nvPr/>
          </p:nvSpPr>
          <p:spPr bwMode="auto">
            <a:xfrm>
              <a:off x="3162" y="3754"/>
              <a:ext cx="446"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Many Products</a:t>
              </a:r>
              <a:endParaRPr lang="en-US" sz="2400">
                <a:latin typeface="Times New Roman" pitchFamily="18" charset="0"/>
              </a:endParaRPr>
            </a:p>
          </p:txBody>
        </p:sp>
        <p:sp>
          <p:nvSpPr>
            <p:cNvPr id="105498" name="Rectangle 25"/>
            <p:cNvSpPr>
              <a:spLocks noChangeArrowheads="1"/>
            </p:cNvSpPr>
            <p:nvPr/>
          </p:nvSpPr>
          <p:spPr bwMode="auto">
            <a:xfrm>
              <a:off x="2159" y="3744"/>
              <a:ext cx="598"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Few Major Products</a:t>
              </a:r>
              <a:endParaRPr lang="en-US" sz="2400">
                <a:latin typeface="Times New Roman" pitchFamily="18" charset="0"/>
              </a:endParaRPr>
            </a:p>
          </p:txBody>
        </p:sp>
        <p:sp>
          <p:nvSpPr>
            <p:cNvPr id="105499" name="Rectangle 26"/>
            <p:cNvSpPr>
              <a:spLocks noChangeArrowheads="1"/>
            </p:cNvSpPr>
            <p:nvPr/>
          </p:nvSpPr>
          <p:spPr bwMode="auto">
            <a:xfrm>
              <a:off x="1414" y="3851"/>
              <a:ext cx="38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High volume</a:t>
              </a:r>
              <a:endParaRPr lang="en-US" sz="2400">
                <a:latin typeface="Times New Roman" pitchFamily="18" charset="0"/>
              </a:endParaRPr>
            </a:p>
          </p:txBody>
        </p:sp>
        <p:sp>
          <p:nvSpPr>
            <p:cNvPr id="105500" name="Rectangle 27"/>
            <p:cNvSpPr>
              <a:spLocks noChangeArrowheads="1"/>
            </p:cNvSpPr>
            <p:nvPr/>
          </p:nvSpPr>
          <p:spPr bwMode="auto">
            <a:xfrm>
              <a:off x="1296" y="3659"/>
              <a:ext cx="62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High Standardization</a:t>
              </a:r>
              <a:endParaRPr lang="en-US" sz="2400">
                <a:latin typeface="Times New Roman" pitchFamily="18" charset="0"/>
              </a:endParaRPr>
            </a:p>
          </p:txBody>
        </p:sp>
        <p:sp>
          <p:nvSpPr>
            <p:cNvPr id="105501" name="Rectangle 28"/>
            <p:cNvSpPr>
              <a:spLocks noChangeArrowheads="1"/>
            </p:cNvSpPr>
            <p:nvPr/>
          </p:nvSpPr>
          <p:spPr bwMode="auto">
            <a:xfrm>
              <a:off x="1296" y="3744"/>
              <a:ext cx="62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Commodity Products</a:t>
              </a:r>
              <a:endParaRPr lang="en-US" sz="2400">
                <a:latin typeface="Times New Roman" pitchFamily="18" charset="0"/>
              </a:endParaRPr>
            </a:p>
          </p:txBody>
        </p:sp>
        <p:sp>
          <p:nvSpPr>
            <p:cNvPr id="105502" name="Rectangle 29"/>
            <p:cNvSpPr>
              <a:spLocks noChangeArrowheads="1"/>
            </p:cNvSpPr>
            <p:nvPr/>
          </p:nvSpPr>
          <p:spPr bwMode="auto">
            <a:xfrm>
              <a:off x="392" y="2385"/>
              <a:ext cx="466"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Connected Line</a:t>
              </a:r>
              <a:endParaRPr lang="en-US" sz="2400">
                <a:latin typeface="Times New Roman" pitchFamily="18" charset="0"/>
              </a:endParaRPr>
            </a:p>
          </p:txBody>
        </p:sp>
        <p:sp>
          <p:nvSpPr>
            <p:cNvPr id="105503" name="Rectangle 30"/>
            <p:cNvSpPr>
              <a:spLocks noChangeArrowheads="1"/>
            </p:cNvSpPr>
            <p:nvPr/>
          </p:nvSpPr>
          <p:spPr bwMode="auto">
            <a:xfrm>
              <a:off x="392" y="2471"/>
              <a:ext cx="619" cy="88"/>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Flow (assembly line)</a:t>
              </a:r>
              <a:endParaRPr lang="en-US" sz="2400">
                <a:latin typeface="Times New Roman" pitchFamily="18" charset="0"/>
              </a:endParaRPr>
            </a:p>
          </p:txBody>
        </p:sp>
        <p:sp>
          <p:nvSpPr>
            <p:cNvPr id="105504" name="Rectangle 31"/>
            <p:cNvSpPr>
              <a:spLocks noChangeArrowheads="1"/>
            </p:cNvSpPr>
            <p:nvPr/>
          </p:nvSpPr>
          <p:spPr bwMode="auto">
            <a:xfrm>
              <a:off x="344" y="2912"/>
              <a:ext cx="699"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Continuous, automated,</a:t>
              </a:r>
              <a:endParaRPr lang="en-US" sz="2400">
                <a:latin typeface="Times New Roman" pitchFamily="18" charset="0"/>
              </a:endParaRPr>
            </a:p>
          </p:txBody>
        </p:sp>
        <p:sp>
          <p:nvSpPr>
            <p:cNvPr id="105505" name="Rectangle 32"/>
            <p:cNvSpPr>
              <a:spLocks noChangeArrowheads="1"/>
            </p:cNvSpPr>
            <p:nvPr/>
          </p:nvSpPr>
          <p:spPr bwMode="auto">
            <a:xfrm>
              <a:off x="344" y="2998"/>
              <a:ext cx="438"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rigid line flow.</a:t>
              </a:r>
              <a:endParaRPr lang="en-US" sz="2400">
                <a:latin typeface="Times New Roman" pitchFamily="18" charset="0"/>
              </a:endParaRPr>
            </a:p>
          </p:txBody>
        </p:sp>
        <p:sp>
          <p:nvSpPr>
            <p:cNvPr id="105506" name="Rectangle 33"/>
            <p:cNvSpPr>
              <a:spLocks noChangeArrowheads="1"/>
            </p:cNvSpPr>
            <p:nvPr/>
          </p:nvSpPr>
          <p:spPr bwMode="auto">
            <a:xfrm>
              <a:off x="344" y="3083"/>
              <a:ext cx="725"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Process segments tightly</a:t>
              </a:r>
              <a:endParaRPr lang="en-US" sz="2400">
                <a:latin typeface="Times New Roman" pitchFamily="18" charset="0"/>
              </a:endParaRPr>
            </a:p>
          </p:txBody>
        </p:sp>
        <p:sp>
          <p:nvSpPr>
            <p:cNvPr id="105507" name="Rectangle 34"/>
            <p:cNvSpPr>
              <a:spLocks noChangeArrowheads="1"/>
            </p:cNvSpPr>
            <p:nvPr/>
          </p:nvSpPr>
          <p:spPr bwMode="auto">
            <a:xfrm>
              <a:off x="344" y="3170"/>
              <a:ext cx="202" cy="89"/>
            </a:xfrm>
            <a:prstGeom prst="rect">
              <a:avLst/>
            </a:prstGeom>
            <a:noFill/>
            <a:ln w="9525">
              <a:noFill/>
              <a:miter lim="800000"/>
              <a:headEnd/>
              <a:tailEnd/>
            </a:ln>
          </p:spPr>
          <p:txBody>
            <a:bodyPr wrap="none" lIns="0" tIns="0" rIns="0" bIns="0">
              <a:spAutoFit/>
            </a:bodyPr>
            <a:lstStyle/>
            <a:p>
              <a:pPr defTabSz="762000" eaLnBrk="0" hangingPunct="0"/>
              <a:r>
                <a:rPr lang="en-US" sz="900">
                  <a:solidFill>
                    <a:srgbClr val="000000"/>
                  </a:solidFill>
                  <a:latin typeface="Times New Roman" pitchFamily="18" charset="0"/>
                </a:rPr>
                <a:t>linked.</a:t>
              </a:r>
              <a:endParaRPr lang="en-US" sz="2400">
                <a:latin typeface="Times New Roman" pitchFamily="18" charset="0"/>
              </a:endParaRPr>
            </a:p>
          </p:txBody>
        </p:sp>
        <p:grpSp>
          <p:nvGrpSpPr>
            <p:cNvPr id="105508" name="Group 35"/>
            <p:cNvGrpSpPr>
              <a:grpSpLocks/>
            </p:cNvGrpSpPr>
            <p:nvPr/>
          </p:nvGrpSpPr>
          <p:grpSpPr bwMode="auto">
            <a:xfrm rot="-5400000">
              <a:off x="1219" y="1028"/>
              <a:ext cx="1085" cy="1084"/>
              <a:chOff x="3475" y="1507"/>
              <a:chExt cx="1085" cy="1084"/>
            </a:xfrm>
          </p:grpSpPr>
          <p:sp>
            <p:nvSpPr>
              <p:cNvPr id="105524" name="Freeform 36" descr="Newsprint"/>
              <p:cNvSpPr>
                <a:spLocks/>
              </p:cNvSpPr>
              <p:nvPr/>
            </p:nvSpPr>
            <p:spPr bwMode="auto">
              <a:xfrm>
                <a:off x="3475" y="1507"/>
                <a:ext cx="1085" cy="1084"/>
              </a:xfrm>
              <a:custGeom>
                <a:avLst/>
                <a:gdLst>
                  <a:gd name="T0" fmla="*/ 521 w 2169"/>
                  <a:gd name="T1" fmla="*/ 508 h 2168"/>
                  <a:gd name="T2" fmla="*/ 531 w 2169"/>
                  <a:gd name="T3" fmla="*/ 493 h 2168"/>
                  <a:gd name="T4" fmla="*/ 538 w 2169"/>
                  <a:gd name="T5" fmla="*/ 476 h 2168"/>
                  <a:gd name="T6" fmla="*/ 541 w 2169"/>
                  <a:gd name="T7" fmla="*/ 456 h 2168"/>
                  <a:gd name="T8" fmla="*/ 543 w 2169"/>
                  <a:gd name="T9" fmla="*/ 434 h 2168"/>
                  <a:gd name="T10" fmla="*/ 540 w 2169"/>
                  <a:gd name="T11" fmla="*/ 411 h 2168"/>
                  <a:gd name="T12" fmla="*/ 535 w 2169"/>
                  <a:gd name="T13" fmla="*/ 386 h 2168"/>
                  <a:gd name="T14" fmla="*/ 527 w 2169"/>
                  <a:gd name="T15" fmla="*/ 360 h 2168"/>
                  <a:gd name="T16" fmla="*/ 516 w 2169"/>
                  <a:gd name="T17" fmla="*/ 333 h 2168"/>
                  <a:gd name="T18" fmla="*/ 503 w 2169"/>
                  <a:gd name="T19" fmla="*/ 305 h 2168"/>
                  <a:gd name="T20" fmla="*/ 487 w 2169"/>
                  <a:gd name="T21" fmla="*/ 277 h 2168"/>
                  <a:gd name="T22" fmla="*/ 469 w 2169"/>
                  <a:gd name="T23" fmla="*/ 248 h 2168"/>
                  <a:gd name="T24" fmla="*/ 448 w 2169"/>
                  <a:gd name="T25" fmla="*/ 220 h 2168"/>
                  <a:gd name="T26" fmla="*/ 426 w 2169"/>
                  <a:gd name="T27" fmla="*/ 192 h 2168"/>
                  <a:gd name="T28" fmla="*/ 402 w 2169"/>
                  <a:gd name="T29" fmla="*/ 166 h 2168"/>
                  <a:gd name="T30" fmla="*/ 376 w 2169"/>
                  <a:gd name="T31" fmla="*/ 140 h 2168"/>
                  <a:gd name="T32" fmla="*/ 350 w 2169"/>
                  <a:gd name="T33" fmla="*/ 116 h 2168"/>
                  <a:gd name="T34" fmla="*/ 322 w 2169"/>
                  <a:gd name="T35" fmla="*/ 94 h 2168"/>
                  <a:gd name="T36" fmla="*/ 294 w 2169"/>
                  <a:gd name="T37" fmla="*/ 74 h 2168"/>
                  <a:gd name="T38" fmla="*/ 265 w 2169"/>
                  <a:gd name="T39" fmla="*/ 55 h 2168"/>
                  <a:gd name="T40" fmla="*/ 237 w 2169"/>
                  <a:gd name="T41" fmla="*/ 39 h 2168"/>
                  <a:gd name="T42" fmla="*/ 210 w 2169"/>
                  <a:gd name="T43" fmla="*/ 26 h 2168"/>
                  <a:gd name="T44" fmla="*/ 182 w 2169"/>
                  <a:gd name="T45" fmla="*/ 15 h 2168"/>
                  <a:gd name="T46" fmla="*/ 156 w 2169"/>
                  <a:gd name="T47" fmla="*/ 7 h 2168"/>
                  <a:gd name="T48" fmla="*/ 131 w 2169"/>
                  <a:gd name="T49" fmla="*/ 2 h 2168"/>
                  <a:gd name="T50" fmla="*/ 108 w 2169"/>
                  <a:gd name="T51" fmla="*/ 0 h 2168"/>
                  <a:gd name="T52" fmla="*/ 86 w 2169"/>
                  <a:gd name="T53" fmla="*/ 1 h 2168"/>
                  <a:gd name="T54" fmla="*/ 66 w 2169"/>
                  <a:gd name="T55" fmla="*/ 5 h 2168"/>
                  <a:gd name="T56" fmla="*/ 49 w 2169"/>
                  <a:gd name="T57" fmla="*/ 12 h 2168"/>
                  <a:gd name="T58" fmla="*/ 34 w 2169"/>
                  <a:gd name="T59" fmla="*/ 21 h 2168"/>
                  <a:gd name="T60" fmla="*/ 22 w 2169"/>
                  <a:gd name="T61" fmla="*/ 34 h 2168"/>
                  <a:gd name="T62" fmla="*/ 12 w 2169"/>
                  <a:gd name="T63" fmla="*/ 49 h 2168"/>
                  <a:gd name="T64" fmla="*/ 5 w 2169"/>
                  <a:gd name="T65" fmla="*/ 66 h 2168"/>
                  <a:gd name="T66" fmla="*/ 2 w 2169"/>
                  <a:gd name="T67" fmla="*/ 85 h 2168"/>
                  <a:gd name="T68" fmla="*/ 0 w 2169"/>
                  <a:gd name="T69" fmla="*/ 107 h 2168"/>
                  <a:gd name="T70" fmla="*/ 3 w 2169"/>
                  <a:gd name="T71" fmla="*/ 131 h 2168"/>
                  <a:gd name="T72" fmla="*/ 8 w 2169"/>
                  <a:gd name="T73" fmla="*/ 155 h 2168"/>
                  <a:gd name="T74" fmla="*/ 16 w 2169"/>
                  <a:gd name="T75" fmla="*/ 181 h 2168"/>
                  <a:gd name="T76" fmla="*/ 27 w 2169"/>
                  <a:gd name="T77" fmla="*/ 209 h 2168"/>
                  <a:gd name="T78" fmla="*/ 40 w 2169"/>
                  <a:gd name="T79" fmla="*/ 237 h 2168"/>
                  <a:gd name="T80" fmla="*/ 56 w 2169"/>
                  <a:gd name="T81" fmla="*/ 265 h 2168"/>
                  <a:gd name="T82" fmla="*/ 74 w 2169"/>
                  <a:gd name="T83" fmla="*/ 294 h 2168"/>
                  <a:gd name="T84" fmla="*/ 95 w 2169"/>
                  <a:gd name="T85" fmla="*/ 322 h 2168"/>
                  <a:gd name="T86" fmla="*/ 117 w 2169"/>
                  <a:gd name="T87" fmla="*/ 349 h 2168"/>
                  <a:gd name="T88" fmla="*/ 141 w 2169"/>
                  <a:gd name="T89" fmla="*/ 375 h 2168"/>
                  <a:gd name="T90" fmla="*/ 167 w 2169"/>
                  <a:gd name="T91" fmla="*/ 401 h 2168"/>
                  <a:gd name="T92" fmla="*/ 193 w 2169"/>
                  <a:gd name="T93" fmla="*/ 425 h 2168"/>
                  <a:gd name="T94" fmla="*/ 221 w 2169"/>
                  <a:gd name="T95" fmla="*/ 447 h 2168"/>
                  <a:gd name="T96" fmla="*/ 248 w 2169"/>
                  <a:gd name="T97" fmla="*/ 468 h 2168"/>
                  <a:gd name="T98" fmla="*/ 277 w 2169"/>
                  <a:gd name="T99" fmla="*/ 486 h 2168"/>
                  <a:gd name="T100" fmla="*/ 305 w 2169"/>
                  <a:gd name="T101" fmla="*/ 502 h 2168"/>
                  <a:gd name="T102" fmla="*/ 333 w 2169"/>
                  <a:gd name="T103" fmla="*/ 516 h 2168"/>
                  <a:gd name="T104" fmla="*/ 361 w 2169"/>
                  <a:gd name="T105" fmla="*/ 527 h 2168"/>
                  <a:gd name="T106" fmla="*/ 387 w 2169"/>
                  <a:gd name="T107" fmla="*/ 535 h 2168"/>
                  <a:gd name="T108" fmla="*/ 412 w 2169"/>
                  <a:gd name="T109" fmla="*/ 540 h 2168"/>
                  <a:gd name="T110" fmla="*/ 435 w 2169"/>
                  <a:gd name="T111" fmla="*/ 542 h 2168"/>
                  <a:gd name="T112" fmla="*/ 457 w 2169"/>
                  <a:gd name="T113" fmla="*/ 541 h 2168"/>
                  <a:gd name="T114" fmla="*/ 477 w 2169"/>
                  <a:gd name="T115" fmla="*/ 537 h 2168"/>
                  <a:gd name="T116" fmla="*/ 494 w 2169"/>
                  <a:gd name="T117" fmla="*/ 530 h 2168"/>
                  <a:gd name="T118" fmla="*/ 509 w 2169"/>
                  <a:gd name="T119" fmla="*/ 521 h 216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9"/>
                  <a:gd name="T181" fmla="*/ 0 h 2168"/>
                  <a:gd name="T182" fmla="*/ 2169 w 2169"/>
                  <a:gd name="T183" fmla="*/ 2168 h 216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9" h="2168">
                    <a:moveTo>
                      <a:pt x="2059" y="2058"/>
                    </a:moveTo>
                    <a:lnTo>
                      <a:pt x="2083" y="2032"/>
                    </a:lnTo>
                    <a:lnTo>
                      <a:pt x="2103" y="2006"/>
                    </a:lnTo>
                    <a:lnTo>
                      <a:pt x="2121" y="1972"/>
                    </a:lnTo>
                    <a:lnTo>
                      <a:pt x="2137" y="1940"/>
                    </a:lnTo>
                    <a:lnTo>
                      <a:pt x="2149" y="1905"/>
                    </a:lnTo>
                    <a:lnTo>
                      <a:pt x="2159" y="1867"/>
                    </a:lnTo>
                    <a:lnTo>
                      <a:pt x="2163" y="1827"/>
                    </a:lnTo>
                    <a:lnTo>
                      <a:pt x="2169" y="1783"/>
                    </a:lnTo>
                    <a:lnTo>
                      <a:pt x="2169" y="1739"/>
                    </a:lnTo>
                    <a:lnTo>
                      <a:pt x="2165" y="1695"/>
                    </a:lnTo>
                    <a:lnTo>
                      <a:pt x="2159" y="1647"/>
                    </a:lnTo>
                    <a:lnTo>
                      <a:pt x="2149" y="1597"/>
                    </a:lnTo>
                    <a:lnTo>
                      <a:pt x="2139" y="1545"/>
                    </a:lnTo>
                    <a:lnTo>
                      <a:pt x="2125" y="1491"/>
                    </a:lnTo>
                    <a:lnTo>
                      <a:pt x="2107" y="1441"/>
                    </a:lnTo>
                    <a:lnTo>
                      <a:pt x="2087" y="1388"/>
                    </a:lnTo>
                    <a:lnTo>
                      <a:pt x="2063" y="1332"/>
                    </a:lnTo>
                    <a:lnTo>
                      <a:pt x="2039" y="1276"/>
                    </a:lnTo>
                    <a:lnTo>
                      <a:pt x="2011" y="1220"/>
                    </a:lnTo>
                    <a:lnTo>
                      <a:pt x="1981" y="1164"/>
                    </a:lnTo>
                    <a:lnTo>
                      <a:pt x="1947" y="1108"/>
                    </a:lnTo>
                    <a:lnTo>
                      <a:pt x="1911" y="1050"/>
                    </a:lnTo>
                    <a:lnTo>
                      <a:pt x="1873" y="992"/>
                    </a:lnTo>
                    <a:lnTo>
                      <a:pt x="1833" y="938"/>
                    </a:lnTo>
                    <a:lnTo>
                      <a:pt x="1791" y="881"/>
                    </a:lnTo>
                    <a:lnTo>
                      <a:pt x="1749" y="827"/>
                    </a:lnTo>
                    <a:lnTo>
                      <a:pt x="1704" y="771"/>
                    </a:lnTo>
                    <a:lnTo>
                      <a:pt x="1656" y="717"/>
                    </a:lnTo>
                    <a:lnTo>
                      <a:pt x="1606" y="665"/>
                    </a:lnTo>
                    <a:lnTo>
                      <a:pt x="1556" y="613"/>
                    </a:lnTo>
                    <a:lnTo>
                      <a:pt x="1504" y="563"/>
                    </a:lnTo>
                    <a:lnTo>
                      <a:pt x="1452" y="513"/>
                    </a:lnTo>
                    <a:lnTo>
                      <a:pt x="1398" y="465"/>
                    </a:lnTo>
                    <a:lnTo>
                      <a:pt x="1342" y="419"/>
                    </a:lnTo>
                    <a:lnTo>
                      <a:pt x="1288" y="378"/>
                    </a:lnTo>
                    <a:lnTo>
                      <a:pt x="1230" y="336"/>
                    </a:lnTo>
                    <a:lnTo>
                      <a:pt x="1176" y="296"/>
                    </a:lnTo>
                    <a:lnTo>
                      <a:pt x="1118" y="258"/>
                    </a:lnTo>
                    <a:lnTo>
                      <a:pt x="1060" y="222"/>
                    </a:lnTo>
                    <a:lnTo>
                      <a:pt x="1004" y="188"/>
                    </a:lnTo>
                    <a:lnTo>
                      <a:pt x="948" y="158"/>
                    </a:lnTo>
                    <a:lnTo>
                      <a:pt x="893" y="130"/>
                    </a:lnTo>
                    <a:lnTo>
                      <a:pt x="837" y="106"/>
                    </a:lnTo>
                    <a:lnTo>
                      <a:pt x="781" y="82"/>
                    </a:lnTo>
                    <a:lnTo>
                      <a:pt x="727" y="62"/>
                    </a:lnTo>
                    <a:lnTo>
                      <a:pt x="677" y="44"/>
                    </a:lnTo>
                    <a:lnTo>
                      <a:pt x="623" y="30"/>
                    </a:lnTo>
                    <a:lnTo>
                      <a:pt x="571" y="20"/>
                    </a:lnTo>
                    <a:lnTo>
                      <a:pt x="521" y="10"/>
                    </a:lnTo>
                    <a:lnTo>
                      <a:pt x="473" y="4"/>
                    </a:lnTo>
                    <a:lnTo>
                      <a:pt x="429" y="0"/>
                    </a:lnTo>
                    <a:lnTo>
                      <a:pt x="385" y="0"/>
                    </a:lnTo>
                    <a:lnTo>
                      <a:pt x="341" y="6"/>
                    </a:lnTo>
                    <a:lnTo>
                      <a:pt x="301" y="10"/>
                    </a:lnTo>
                    <a:lnTo>
                      <a:pt x="263" y="20"/>
                    </a:lnTo>
                    <a:lnTo>
                      <a:pt x="227" y="32"/>
                    </a:lnTo>
                    <a:lnTo>
                      <a:pt x="195" y="48"/>
                    </a:lnTo>
                    <a:lnTo>
                      <a:pt x="161" y="66"/>
                    </a:lnTo>
                    <a:lnTo>
                      <a:pt x="135" y="86"/>
                    </a:lnTo>
                    <a:lnTo>
                      <a:pt x="109" y="110"/>
                    </a:lnTo>
                    <a:lnTo>
                      <a:pt x="85" y="136"/>
                    </a:lnTo>
                    <a:lnTo>
                      <a:pt x="65" y="162"/>
                    </a:lnTo>
                    <a:lnTo>
                      <a:pt x="48" y="196"/>
                    </a:lnTo>
                    <a:lnTo>
                      <a:pt x="32" y="228"/>
                    </a:lnTo>
                    <a:lnTo>
                      <a:pt x="20" y="264"/>
                    </a:lnTo>
                    <a:lnTo>
                      <a:pt x="10" y="302"/>
                    </a:lnTo>
                    <a:lnTo>
                      <a:pt x="6" y="342"/>
                    </a:lnTo>
                    <a:lnTo>
                      <a:pt x="0" y="386"/>
                    </a:lnTo>
                    <a:lnTo>
                      <a:pt x="0" y="429"/>
                    </a:lnTo>
                    <a:lnTo>
                      <a:pt x="4" y="473"/>
                    </a:lnTo>
                    <a:lnTo>
                      <a:pt x="10" y="521"/>
                    </a:lnTo>
                    <a:lnTo>
                      <a:pt x="20" y="571"/>
                    </a:lnTo>
                    <a:lnTo>
                      <a:pt x="30" y="623"/>
                    </a:lnTo>
                    <a:lnTo>
                      <a:pt x="44" y="677"/>
                    </a:lnTo>
                    <a:lnTo>
                      <a:pt x="61" y="727"/>
                    </a:lnTo>
                    <a:lnTo>
                      <a:pt x="81" y="781"/>
                    </a:lnTo>
                    <a:lnTo>
                      <a:pt x="105" y="837"/>
                    </a:lnTo>
                    <a:lnTo>
                      <a:pt x="129" y="893"/>
                    </a:lnTo>
                    <a:lnTo>
                      <a:pt x="157" y="948"/>
                    </a:lnTo>
                    <a:lnTo>
                      <a:pt x="187" y="1004"/>
                    </a:lnTo>
                    <a:lnTo>
                      <a:pt x="221" y="1060"/>
                    </a:lnTo>
                    <a:lnTo>
                      <a:pt x="257" y="1118"/>
                    </a:lnTo>
                    <a:lnTo>
                      <a:pt x="295" y="1176"/>
                    </a:lnTo>
                    <a:lnTo>
                      <a:pt x="335" y="1230"/>
                    </a:lnTo>
                    <a:lnTo>
                      <a:pt x="377" y="1288"/>
                    </a:lnTo>
                    <a:lnTo>
                      <a:pt x="419" y="1342"/>
                    </a:lnTo>
                    <a:lnTo>
                      <a:pt x="465" y="1398"/>
                    </a:lnTo>
                    <a:lnTo>
                      <a:pt x="513" y="1451"/>
                    </a:lnTo>
                    <a:lnTo>
                      <a:pt x="563" y="1503"/>
                    </a:lnTo>
                    <a:lnTo>
                      <a:pt x="613" y="1555"/>
                    </a:lnTo>
                    <a:lnTo>
                      <a:pt x="665" y="1605"/>
                    </a:lnTo>
                    <a:lnTo>
                      <a:pt x="717" y="1655"/>
                    </a:lnTo>
                    <a:lnTo>
                      <a:pt x="771" y="1703"/>
                    </a:lnTo>
                    <a:lnTo>
                      <a:pt x="827" y="1749"/>
                    </a:lnTo>
                    <a:lnTo>
                      <a:pt x="881" y="1791"/>
                    </a:lnTo>
                    <a:lnTo>
                      <a:pt x="938" y="1833"/>
                    </a:lnTo>
                    <a:lnTo>
                      <a:pt x="992" y="1873"/>
                    </a:lnTo>
                    <a:lnTo>
                      <a:pt x="1050" y="1911"/>
                    </a:lnTo>
                    <a:lnTo>
                      <a:pt x="1108" y="1946"/>
                    </a:lnTo>
                    <a:lnTo>
                      <a:pt x="1164" y="1980"/>
                    </a:lnTo>
                    <a:lnTo>
                      <a:pt x="1220" y="2010"/>
                    </a:lnTo>
                    <a:lnTo>
                      <a:pt x="1276" y="2038"/>
                    </a:lnTo>
                    <a:lnTo>
                      <a:pt x="1332" y="2062"/>
                    </a:lnTo>
                    <a:lnTo>
                      <a:pt x="1388" y="2086"/>
                    </a:lnTo>
                    <a:lnTo>
                      <a:pt x="1442" y="2106"/>
                    </a:lnTo>
                    <a:lnTo>
                      <a:pt x="1492" y="2124"/>
                    </a:lnTo>
                    <a:lnTo>
                      <a:pt x="1546" y="2138"/>
                    </a:lnTo>
                    <a:lnTo>
                      <a:pt x="1598" y="2148"/>
                    </a:lnTo>
                    <a:lnTo>
                      <a:pt x="1648" y="2158"/>
                    </a:lnTo>
                    <a:lnTo>
                      <a:pt x="1696" y="2164"/>
                    </a:lnTo>
                    <a:lnTo>
                      <a:pt x="1740" y="2168"/>
                    </a:lnTo>
                    <a:lnTo>
                      <a:pt x="1783" y="2168"/>
                    </a:lnTo>
                    <a:lnTo>
                      <a:pt x="1827" y="2162"/>
                    </a:lnTo>
                    <a:lnTo>
                      <a:pt x="1867" y="2158"/>
                    </a:lnTo>
                    <a:lnTo>
                      <a:pt x="1905" y="2148"/>
                    </a:lnTo>
                    <a:lnTo>
                      <a:pt x="1941" y="2136"/>
                    </a:lnTo>
                    <a:lnTo>
                      <a:pt x="1973" y="2120"/>
                    </a:lnTo>
                    <a:lnTo>
                      <a:pt x="2007" y="2102"/>
                    </a:lnTo>
                    <a:lnTo>
                      <a:pt x="2033" y="2082"/>
                    </a:lnTo>
                    <a:lnTo>
                      <a:pt x="2059" y="2058"/>
                    </a:lnTo>
                    <a:close/>
                  </a:path>
                </a:pathLst>
              </a:custGeom>
              <a:noFill/>
              <a:ln w="12700">
                <a:solidFill>
                  <a:srgbClr val="000000"/>
                </a:solidFill>
                <a:prstDash val="sysDot"/>
                <a:round/>
                <a:headEnd/>
                <a:tailEnd/>
              </a:ln>
            </p:spPr>
            <p:txBody>
              <a:bodyPr/>
              <a:lstStyle/>
              <a:p>
                <a:pPr eaLnBrk="0" hangingPunct="0"/>
                <a:endParaRPr lang="en-US"/>
              </a:p>
            </p:txBody>
          </p:sp>
          <p:sp>
            <p:nvSpPr>
              <p:cNvPr id="105525" name="Rectangle 37" descr="Newsprint"/>
              <p:cNvSpPr>
                <a:spLocks noChangeArrowheads="1"/>
              </p:cNvSpPr>
              <p:nvPr/>
            </p:nvSpPr>
            <p:spPr bwMode="auto">
              <a:xfrm rot="2700000">
                <a:off x="3750" y="1898"/>
                <a:ext cx="639" cy="159"/>
              </a:xfrm>
              <a:prstGeom prst="rect">
                <a:avLst/>
              </a:prstGeom>
              <a:noFill/>
              <a:ln w="9525">
                <a:noFill/>
                <a:prstDash val="sysDot"/>
                <a:miter lim="800000"/>
                <a:headEnd/>
                <a:tailEnd/>
              </a:ln>
            </p:spPr>
            <p:txBody>
              <a:bodyPr wrap="none" lIns="0" tIns="0" rIns="0" bIns="0">
                <a:spAutoFit/>
              </a:bodyPr>
              <a:lstStyle/>
              <a:p>
                <a:pPr defTabSz="762000" eaLnBrk="0" hangingPunct="0"/>
                <a:r>
                  <a:rPr lang="en-US" sz="1600">
                    <a:solidFill>
                      <a:srgbClr val="000000"/>
                    </a:solidFill>
                    <a:latin typeface="Times New Roman" pitchFamily="18" charset="0"/>
                  </a:rPr>
                  <a:t>Opportunity</a:t>
                </a:r>
                <a:endParaRPr lang="en-US" sz="2400">
                  <a:latin typeface="Times New Roman" pitchFamily="18" charset="0"/>
                </a:endParaRPr>
              </a:p>
            </p:txBody>
          </p:sp>
          <p:sp>
            <p:nvSpPr>
              <p:cNvPr id="105526" name="Rectangle 38" descr="Newsprint"/>
              <p:cNvSpPr>
                <a:spLocks noChangeArrowheads="1"/>
              </p:cNvSpPr>
              <p:nvPr/>
            </p:nvSpPr>
            <p:spPr bwMode="auto">
              <a:xfrm rot="2700000">
                <a:off x="3813" y="2002"/>
                <a:ext cx="290" cy="159"/>
              </a:xfrm>
              <a:prstGeom prst="rect">
                <a:avLst/>
              </a:prstGeom>
              <a:noFill/>
              <a:ln w="9525">
                <a:noFill/>
                <a:prstDash val="sysDot"/>
                <a:miter lim="800000"/>
                <a:headEnd/>
                <a:tailEnd/>
              </a:ln>
            </p:spPr>
            <p:txBody>
              <a:bodyPr wrap="none" lIns="0" tIns="0" rIns="0" bIns="0">
                <a:spAutoFit/>
              </a:bodyPr>
              <a:lstStyle/>
              <a:p>
                <a:pPr defTabSz="762000" eaLnBrk="0" hangingPunct="0"/>
                <a:r>
                  <a:rPr lang="en-US" sz="1600">
                    <a:solidFill>
                      <a:srgbClr val="000000"/>
                    </a:solidFill>
                    <a:latin typeface="Times New Roman" pitchFamily="18" charset="0"/>
                  </a:rPr>
                  <a:t>Costs</a:t>
                </a:r>
                <a:endParaRPr lang="en-US" sz="2400">
                  <a:latin typeface="Times New Roman" pitchFamily="18" charset="0"/>
                </a:endParaRPr>
              </a:p>
            </p:txBody>
          </p:sp>
        </p:grpSp>
        <p:grpSp>
          <p:nvGrpSpPr>
            <p:cNvPr id="105509" name="Group 39"/>
            <p:cNvGrpSpPr>
              <a:grpSpLocks/>
            </p:cNvGrpSpPr>
            <p:nvPr/>
          </p:nvGrpSpPr>
          <p:grpSpPr bwMode="auto">
            <a:xfrm rot="-5400000">
              <a:off x="3455" y="2305"/>
              <a:ext cx="1085" cy="1084"/>
              <a:chOff x="1184" y="2665"/>
              <a:chExt cx="1085" cy="1084"/>
            </a:xfrm>
          </p:grpSpPr>
          <p:sp>
            <p:nvSpPr>
              <p:cNvPr id="105521" name="Freeform 40" descr="Newsprint"/>
              <p:cNvSpPr>
                <a:spLocks/>
              </p:cNvSpPr>
              <p:nvPr/>
            </p:nvSpPr>
            <p:spPr bwMode="auto">
              <a:xfrm>
                <a:off x="1184" y="2665"/>
                <a:ext cx="1085" cy="1084"/>
              </a:xfrm>
              <a:custGeom>
                <a:avLst/>
                <a:gdLst>
                  <a:gd name="T0" fmla="*/ 521 w 2169"/>
                  <a:gd name="T1" fmla="*/ 508 h 2167"/>
                  <a:gd name="T2" fmla="*/ 531 w 2169"/>
                  <a:gd name="T3" fmla="*/ 493 h 2167"/>
                  <a:gd name="T4" fmla="*/ 538 w 2169"/>
                  <a:gd name="T5" fmla="*/ 476 h 2167"/>
                  <a:gd name="T6" fmla="*/ 541 w 2169"/>
                  <a:gd name="T7" fmla="*/ 457 h 2167"/>
                  <a:gd name="T8" fmla="*/ 543 w 2169"/>
                  <a:gd name="T9" fmla="*/ 435 h 2167"/>
                  <a:gd name="T10" fmla="*/ 540 w 2169"/>
                  <a:gd name="T11" fmla="*/ 412 h 2167"/>
                  <a:gd name="T12" fmla="*/ 535 w 2169"/>
                  <a:gd name="T13" fmla="*/ 387 h 2167"/>
                  <a:gd name="T14" fmla="*/ 527 w 2169"/>
                  <a:gd name="T15" fmla="*/ 361 h 2167"/>
                  <a:gd name="T16" fmla="*/ 516 w 2169"/>
                  <a:gd name="T17" fmla="*/ 333 h 2167"/>
                  <a:gd name="T18" fmla="*/ 503 w 2169"/>
                  <a:gd name="T19" fmla="*/ 305 h 2167"/>
                  <a:gd name="T20" fmla="*/ 487 w 2169"/>
                  <a:gd name="T21" fmla="*/ 277 h 2167"/>
                  <a:gd name="T22" fmla="*/ 469 w 2169"/>
                  <a:gd name="T23" fmla="*/ 248 h 2167"/>
                  <a:gd name="T24" fmla="*/ 448 w 2169"/>
                  <a:gd name="T25" fmla="*/ 220 h 2167"/>
                  <a:gd name="T26" fmla="*/ 426 w 2169"/>
                  <a:gd name="T27" fmla="*/ 193 h 2167"/>
                  <a:gd name="T28" fmla="*/ 402 w 2169"/>
                  <a:gd name="T29" fmla="*/ 166 h 2167"/>
                  <a:gd name="T30" fmla="*/ 376 w 2169"/>
                  <a:gd name="T31" fmla="*/ 141 h 2167"/>
                  <a:gd name="T32" fmla="*/ 350 w 2169"/>
                  <a:gd name="T33" fmla="*/ 117 h 2167"/>
                  <a:gd name="T34" fmla="*/ 322 w 2169"/>
                  <a:gd name="T35" fmla="*/ 95 h 2167"/>
                  <a:gd name="T36" fmla="*/ 295 w 2169"/>
                  <a:gd name="T37" fmla="*/ 74 h 2167"/>
                  <a:gd name="T38" fmla="*/ 266 w 2169"/>
                  <a:gd name="T39" fmla="*/ 56 h 2167"/>
                  <a:gd name="T40" fmla="*/ 238 w 2169"/>
                  <a:gd name="T41" fmla="*/ 40 h 2167"/>
                  <a:gd name="T42" fmla="*/ 210 w 2169"/>
                  <a:gd name="T43" fmla="*/ 27 h 2167"/>
                  <a:gd name="T44" fmla="*/ 182 w 2169"/>
                  <a:gd name="T45" fmla="*/ 16 h 2167"/>
                  <a:gd name="T46" fmla="*/ 156 w 2169"/>
                  <a:gd name="T47" fmla="*/ 8 h 2167"/>
                  <a:gd name="T48" fmla="*/ 131 w 2169"/>
                  <a:gd name="T49" fmla="*/ 3 h 2167"/>
                  <a:gd name="T50" fmla="*/ 108 w 2169"/>
                  <a:gd name="T51" fmla="*/ 0 h 2167"/>
                  <a:gd name="T52" fmla="*/ 86 w 2169"/>
                  <a:gd name="T53" fmla="*/ 2 h 2167"/>
                  <a:gd name="T54" fmla="*/ 66 w 2169"/>
                  <a:gd name="T55" fmla="*/ 5 h 2167"/>
                  <a:gd name="T56" fmla="*/ 49 w 2169"/>
                  <a:gd name="T57" fmla="*/ 12 h 2167"/>
                  <a:gd name="T58" fmla="*/ 34 w 2169"/>
                  <a:gd name="T59" fmla="*/ 22 h 2167"/>
                  <a:gd name="T60" fmla="*/ 22 w 2169"/>
                  <a:gd name="T61" fmla="*/ 34 h 2167"/>
                  <a:gd name="T62" fmla="*/ 12 w 2169"/>
                  <a:gd name="T63" fmla="*/ 49 h 2167"/>
                  <a:gd name="T64" fmla="*/ 5 w 2169"/>
                  <a:gd name="T65" fmla="*/ 66 h 2167"/>
                  <a:gd name="T66" fmla="*/ 2 w 2169"/>
                  <a:gd name="T67" fmla="*/ 86 h 2167"/>
                  <a:gd name="T68" fmla="*/ 0 w 2169"/>
                  <a:gd name="T69" fmla="*/ 108 h 2167"/>
                  <a:gd name="T70" fmla="*/ 3 w 2169"/>
                  <a:gd name="T71" fmla="*/ 131 h 2167"/>
                  <a:gd name="T72" fmla="*/ 8 w 2169"/>
                  <a:gd name="T73" fmla="*/ 156 h 2167"/>
                  <a:gd name="T74" fmla="*/ 16 w 2169"/>
                  <a:gd name="T75" fmla="*/ 182 h 2167"/>
                  <a:gd name="T76" fmla="*/ 27 w 2169"/>
                  <a:gd name="T77" fmla="*/ 209 h 2167"/>
                  <a:gd name="T78" fmla="*/ 40 w 2169"/>
                  <a:gd name="T79" fmla="*/ 237 h 2167"/>
                  <a:gd name="T80" fmla="*/ 56 w 2169"/>
                  <a:gd name="T81" fmla="*/ 265 h 2167"/>
                  <a:gd name="T82" fmla="*/ 74 w 2169"/>
                  <a:gd name="T83" fmla="*/ 294 h 2167"/>
                  <a:gd name="T84" fmla="*/ 95 w 2169"/>
                  <a:gd name="T85" fmla="*/ 322 h 2167"/>
                  <a:gd name="T86" fmla="*/ 117 w 2169"/>
                  <a:gd name="T87" fmla="*/ 350 h 2167"/>
                  <a:gd name="T88" fmla="*/ 141 w 2169"/>
                  <a:gd name="T89" fmla="*/ 376 h 2167"/>
                  <a:gd name="T90" fmla="*/ 167 w 2169"/>
                  <a:gd name="T91" fmla="*/ 402 h 2167"/>
                  <a:gd name="T92" fmla="*/ 193 w 2169"/>
                  <a:gd name="T93" fmla="*/ 426 h 2167"/>
                  <a:gd name="T94" fmla="*/ 221 w 2169"/>
                  <a:gd name="T95" fmla="*/ 448 h 2167"/>
                  <a:gd name="T96" fmla="*/ 249 w 2169"/>
                  <a:gd name="T97" fmla="*/ 468 h 2167"/>
                  <a:gd name="T98" fmla="*/ 278 w 2169"/>
                  <a:gd name="T99" fmla="*/ 487 h 2167"/>
                  <a:gd name="T100" fmla="*/ 306 w 2169"/>
                  <a:gd name="T101" fmla="*/ 503 h 2167"/>
                  <a:gd name="T102" fmla="*/ 333 w 2169"/>
                  <a:gd name="T103" fmla="*/ 516 h 2167"/>
                  <a:gd name="T104" fmla="*/ 361 w 2169"/>
                  <a:gd name="T105" fmla="*/ 527 h 2167"/>
                  <a:gd name="T106" fmla="*/ 387 w 2169"/>
                  <a:gd name="T107" fmla="*/ 535 h 2167"/>
                  <a:gd name="T108" fmla="*/ 412 w 2169"/>
                  <a:gd name="T109" fmla="*/ 540 h 2167"/>
                  <a:gd name="T110" fmla="*/ 435 w 2169"/>
                  <a:gd name="T111" fmla="*/ 542 h 2167"/>
                  <a:gd name="T112" fmla="*/ 457 w 2169"/>
                  <a:gd name="T113" fmla="*/ 541 h 2167"/>
                  <a:gd name="T114" fmla="*/ 477 w 2169"/>
                  <a:gd name="T115" fmla="*/ 537 h 2167"/>
                  <a:gd name="T116" fmla="*/ 494 w 2169"/>
                  <a:gd name="T117" fmla="*/ 530 h 2167"/>
                  <a:gd name="T118" fmla="*/ 509 w 2169"/>
                  <a:gd name="T119" fmla="*/ 521 h 216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9"/>
                  <a:gd name="T181" fmla="*/ 0 h 2167"/>
                  <a:gd name="T182" fmla="*/ 2169 w 2169"/>
                  <a:gd name="T183" fmla="*/ 2167 h 216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9" h="2167">
                    <a:moveTo>
                      <a:pt x="2060" y="2058"/>
                    </a:moveTo>
                    <a:lnTo>
                      <a:pt x="2084" y="2032"/>
                    </a:lnTo>
                    <a:lnTo>
                      <a:pt x="2104" y="2006"/>
                    </a:lnTo>
                    <a:lnTo>
                      <a:pt x="2121" y="1972"/>
                    </a:lnTo>
                    <a:lnTo>
                      <a:pt x="2137" y="1940"/>
                    </a:lnTo>
                    <a:lnTo>
                      <a:pt x="2149" y="1904"/>
                    </a:lnTo>
                    <a:lnTo>
                      <a:pt x="2159" y="1866"/>
                    </a:lnTo>
                    <a:lnTo>
                      <a:pt x="2163" y="1826"/>
                    </a:lnTo>
                    <a:lnTo>
                      <a:pt x="2169" y="1782"/>
                    </a:lnTo>
                    <a:lnTo>
                      <a:pt x="2169" y="1738"/>
                    </a:lnTo>
                    <a:lnTo>
                      <a:pt x="2165" y="1694"/>
                    </a:lnTo>
                    <a:lnTo>
                      <a:pt x="2159" y="1646"/>
                    </a:lnTo>
                    <a:lnTo>
                      <a:pt x="2149" y="1597"/>
                    </a:lnTo>
                    <a:lnTo>
                      <a:pt x="2139" y="1545"/>
                    </a:lnTo>
                    <a:lnTo>
                      <a:pt x="2125" y="1491"/>
                    </a:lnTo>
                    <a:lnTo>
                      <a:pt x="2108" y="1441"/>
                    </a:lnTo>
                    <a:lnTo>
                      <a:pt x="2088" y="1387"/>
                    </a:lnTo>
                    <a:lnTo>
                      <a:pt x="2064" y="1331"/>
                    </a:lnTo>
                    <a:lnTo>
                      <a:pt x="2040" y="1275"/>
                    </a:lnTo>
                    <a:lnTo>
                      <a:pt x="2012" y="1219"/>
                    </a:lnTo>
                    <a:lnTo>
                      <a:pt x="1982" y="1163"/>
                    </a:lnTo>
                    <a:lnTo>
                      <a:pt x="1948" y="1108"/>
                    </a:lnTo>
                    <a:lnTo>
                      <a:pt x="1912" y="1050"/>
                    </a:lnTo>
                    <a:lnTo>
                      <a:pt x="1874" y="992"/>
                    </a:lnTo>
                    <a:lnTo>
                      <a:pt x="1834" y="938"/>
                    </a:lnTo>
                    <a:lnTo>
                      <a:pt x="1792" y="880"/>
                    </a:lnTo>
                    <a:lnTo>
                      <a:pt x="1750" y="826"/>
                    </a:lnTo>
                    <a:lnTo>
                      <a:pt x="1704" y="770"/>
                    </a:lnTo>
                    <a:lnTo>
                      <a:pt x="1656" y="716"/>
                    </a:lnTo>
                    <a:lnTo>
                      <a:pt x="1606" y="664"/>
                    </a:lnTo>
                    <a:lnTo>
                      <a:pt x="1556" y="612"/>
                    </a:lnTo>
                    <a:lnTo>
                      <a:pt x="1504" y="563"/>
                    </a:lnTo>
                    <a:lnTo>
                      <a:pt x="1452" y="513"/>
                    </a:lnTo>
                    <a:lnTo>
                      <a:pt x="1398" y="465"/>
                    </a:lnTo>
                    <a:lnTo>
                      <a:pt x="1342" y="419"/>
                    </a:lnTo>
                    <a:lnTo>
                      <a:pt x="1288" y="377"/>
                    </a:lnTo>
                    <a:lnTo>
                      <a:pt x="1231" y="335"/>
                    </a:lnTo>
                    <a:lnTo>
                      <a:pt x="1177" y="295"/>
                    </a:lnTo>
                    <a:lnTo>
                      <a:pt x="1119" y="257"/>
                    </a:lnTo>
                    <a:lnTo>
                      <a:pt x="1061" y="221"/>
                    </a:lnTo>
                    <a:lnTo>
                      <a:pt x="1005" y="187"/>
                    </a:lnTo>
                    <a:lnTo>
                      <a:pt x="949" y="157"/>
                    </a:lnTo>
                    <a:lnTo>
                      <a:pt x="893" y="129"/>
                    </a:lnTo>
                    <a:lnTo>
                      <a:pt x="837" y="105"/>
                    </a:lnTo>
                    <a:lnTo>
                      <a:pt x="781" y="82"/>
                    </a:lnTo>
                    <a:lnTo>
                      <a:pt x="727" y="62"/>
                    </a:lnTo>
                    <a:lnTo>
                      <a:pt x="677" y="44"/>
                    </a:lnTo>
                    <a:lnTo>
                      <a:pt x="623" y="30"/>
                    </a:lnTo>
                    <a:lnTo>
                      <a:pt x="571" y="20"/>
                    </a:lnTo>
                    <a:lnTo>
                      <a:pt x="521" y="10"/>
                    </a:lnTo>
                    <a:lnTo>
                      <a:pt x="473" y="4"/>
                    </a:lnTo>
                    <a:lnTo>
                      <a:pt x="429" y="0"/>
                    </a:lnTo>
                    <a:lnTo>
                      <a:pt x="386" y="0"/>
                    </a:lnTo>
                    <a:lnTo>
                      <a:pt x="342" y="6"/>
                    </a:lnTo>
                    <a:lnTo>
                      <a:pt x="302" y="10"/>
                    </a:lnTo>
                    <a:lnTo>
                      <a:pt x="264" y="20"/>
                    </a:lnTo>
                    <a:lnTo>
                      <a:pt x="228" y="32"/>
                    </a:lnTo>
                    <a:lnTo>
                      <a:pt x="196" y="48"/>
                    </a:lnTo>
                    <a:lnTo>
                      <a:pt x="162" y="66"/>
                    </a:lnTo>
                    <a:lnTo>
                      <a:pt x="136" y="86"/>
                    </a:lnTo>
                    <a:lnTo>
                      <a:pt x="110" y="109"/>
                    </a:lnTo>
                    <a:lnTo>
                      <a:pt x="86" y="135"/>
                    </a:lnTo>
                    <a:lnTo>
                      <a:pt x="66" y="161"/>
                    </a:lnTo>
                    <a:lnTo>
                      <a:pt x="48" y="195"/>
                    </a:lnTo>
                    <a:lnTo>
                      <a:pt x="32" y="227"/>
                    </a:lnTo>
                    <a:lnTo>
                      <a:pt x="20" y="263"/>
                    </a:lnTo>
                    <a:lnTo>
                      <a:pt x="10" y="301"/>
                    </a:lnTo>
                    <a:lnTo>
                      <a:pt x="6" y="341"/>
                    </a:lnTo>
                    <a:lnTo>
                      <a:pt x="0" y="385"/>
                    </a:lnTo>
                    <a:lnTo>
                      <a:pt x="0" y="429"/>
                    </a:lnTo>
                    <a:lnTo>
                      <a:pt x="4" y="473"/>
                    </a:lnTo>
                    <a:lnTo>
                      <a:pt x="10" y="521"/>
                    </a:lnTo>
                    <a:lnTo>
                      <a:pt x="20" y="571"/>
                    </a:lnTo>
                    <a:lnTo>
                      <a:pt x="30" y="622"/>
                    </a:lnTo>
                    <a:lnTo>
                      <a:pt x="44" y="676"/>
                    </a:lnTo>
                    <a:lnTo>
                      <a:pt x="62" y="726"/>
                    </a:lnTo>
                    <a:lnTo>
                      <a:pt x="82" y="780"/>
                    </a:lnTo>
                    <a:lnTo>
                      <a:pt x="106" y="836"/>
                    </a:lnTo>
                    <a:lnTo>
                      <a:pt x="130" y="892"/>
                    </a:lnTo>
                    <a:lnTo>
                      <a:pt x="158" y="948"/>
                    </a:lnTo>
                    <a:lnTo>
                      <a:pt x="188" y="1004"/>
                    </a:lnTo>
                    <a:lnTo>
                      <a:pt x="222" y="1060"/>
                    </a:lnTo>
                    <a:lnTo>
                      <a:pt x="258" y="1118"/>
                    </a:lnTo>
                    <a:lnTo>
                      <a:pt x="296" y="1175"/>
                    </a:lnTo>
                    <a:lnTo>
                      <a:pt x="336" y="1229"/>
                    </a:lnTo>
                    <a:lnTo>
                      <a:pt x="378" y="1287"/>
                    </a:lnTo>
                    <a:lnTo>
                      <a:pt x="420" y="1341"/>
                    </a:lnTo>
                    <a:lnTo>
                      <a:pt x="465" y="1397"/>
                    </a:lnTo>
                    <a:lnTo>
                      <a:pt x="513" y="1451"/>
                    </a:lnTo>
                    <a:lnTo>
                      <a:pt x="563" y="1503"/>
                    </a:lnTo>
                    <a:lnTo>
                      <a:pt x="613" y="1555"/>
                    </a:lnTo>
                    <a:lnTo>
                      <a:pt x="665" y="1605"/>
                    </a:lnTo>
                    <a:lnTo>
                      <a:pt x="717" y="1654"/>
                    </a:lnTo>
                    <a:lnTo>
                      <a:pt x="771" y="1702"/>
                    </a:lnTo>
                    <a:lnTo>
                      <a:pt x="827" y="1748"/>
                    </a:lnTo>
                    <a:lnTo>
                      <a:pt x="881" y="1790"/>
                    </a:lnTo>
                    <a:lnTo>
                      <a:pt x="939" y="1832"/>
                    </a:lnTo>
                    <a:lnTo>
                      <a:pt x="993" y="1872"/>
                    </a:lnTo>
                    <a:lnTo>
                      <a:pt x="1051" y="1910"/>
                    </a:lnTo>
                    <a:lnTo>
                      <a:pt x="1109" y="1946"/>
                    </a:lnTo>
                    <a:lnTo>
                      <a:pt x="1165" y="1980"/>
                    </a:lnTo>
                    <a:lnTo>
                      <a:pt x="1221" y="2010"/>
                    </a:lnTo>
                    <a:lnTo>
                      <a:pt x="1276" y="2038"/>
                    </a:lnTo>
                    <a:lnTo>
                      <a:pt x="1332" y="2062"/>
                    </a:lnTo>
                    <a:lnTo>
                      <a:pt x="1388" y="2086"/>
                    </a:lnTo>
                    <a:lnTo>
                      <a:pt x="1442" y="2106"/>
                    </a:lnTo>
                    <a:lnTo>
                      <a:pt x="1492" y="2124"/>
                    </a:lnTo>
                    <a:lnTo>
                      <a:pt x="1546" y="2137"/>
                    </a:lnTo>
                    <a:lnTo>
                      <a:pt x="1598" y="2147"/>
                    </a:lnTo>
                    <a:lnTo>
                      <a:pt x="1648" y="2157"/>
                    </a:lnTo>
                    <a:lnTo>
                      <a:pt x="1696" y="2163"/>
                    </a:lnTo>
                    <a:lnTo>
                      <a:pt x="1740" y="2167"/>
                    </a:lnTo>
                    <a:lnTo>
                      <a:pt x="1784" y="2167"/>
                    </a:lnTo>
                    <a:lnTo>
                      <a:pt x="1828" y="2161"/>
                    </a:lnTo>
                    <a:lnTo>
                      <a:pt x="1868" y="2157"/>
                    </a:lnTo>
                    <a:lnTo>
                      <a:pt x="1906" y="2147"/>
                    </a:lnTo>
                    <a:lnTo>
                      <a:pt x="1942" y="2136"/>
                    </a:lnTo>
                    <a:lnTo>
                      <a:pt x="1974" y="2120"/>
                    </a:lnTo>
                    <a:lnTo>
                      <a:pt x="2008" y="2102"/>
                    </a:lnTo>
                    <a:lnTo>
                      <a:pt x="2034" y="2082"/>
                    </a:lnTo>
                    <a:lnTo>
                      <a:pt x="2060" y="2058"/>
                    </a:lnTo>
                    <a:close/>
                  </a:path>
                </a:pathLst>
              </a:custGeom>
              <a:noFill/>
              <a:ln w="12700">
                <a:solidFill>
                  <a:srgbClr val="000000"/>
                </a:solidFill>
                <a:prstDash val="sysDot"/>
                <a:round/>
                <a:headEnd/>
                <a:tailEnd/>
              </a:ln>
            </p:spPr>
            <p:txBody>
              <a:bodyPr/>
              <a:lstStyle/>
              <a:p>
                <a:pPr eaLnBrk="0" hangingPunct="0"/>
                <a:endParaRPr lang="en-US"/>
              </a:p>
            </p:txBody>
          </p:sp>
          <p:sp>
            <p:nvSpPr>
              <p:cNvPr id="105522" name="Rectangle 41" descr="Newsprint"/>
              <p:cNvSpPr>
                <a:spLocks noChangeArrowheads="1"/>
              </p:cNvSpPr>
              <p:nvPr/>
            </p:nvSpPr>
            <p:spPr bwMode="auto">
              <a:xfrm rot="2700000">
                <a:off x="1404" y="3052"/>
                <a:ext cx="740" cy="159"/>
              </a:xfrm>
              <a:prstGeom prst="rect">
                <a:avLst/>
              </a:prstGeom>
              <a:noFill/>
              <a:ln w="9525">
                <a:noFill/>
                <a:miter lim="800000"/>
                <a:headEnd/>
                <a:tailEnd/>
              </a:ln>
            </p:spPr>
            <p:txBody>
              <a:bodyPr wrap="none" lIns="0" tIns="0" rIns="0" bIns="0">
                <a:spAutoFit/>
              </a:bodyPr>
              <a:lstStyle/>
              <a:p>
                <a:pPr defTabSz="762000" eaLnBrk="0" hangingPunct="0"/>
                <a:r>
                  <a:rPr lang="en-US" sz="1600">
                    <a:solidFill>
                      <a:srgbClr val="000000"/>
                    </a:solidFill>
                    <a:latin typeface="Times New Roman" pitchFamily="18" charset="0"/>
                  </a:rPr>
                  <a:t>Out-of-pocket</a:t>
                </a:r>
                <a:endParaRPr lang="en-US" sz="2400">
                  <a:latin typeface="Times New Roman" pitchFamily="18" charset="0"/>
                </a:endParaRPr>
              </a:p>
            </p:txBody>
          </p:sp>
          <p:sp>
            <p:nvSpPr>
              <p:cNvPr id="105523" name="Rectangle 42" descr="Newsprint"/>
              <p:cNvSpPr>
                <a:spLocks noChangeArrowheads="1"/>
              </p:cNvSpPr>
              <p:nvPr/>
            </p:nvSpPr>
            <p:spPr bwMode="auto">
              <a:xfrm rot="2700000">
                <a:off x="1514" y="3161"/>
                <a:ext cx="290" cy="159"/>
              </a:xfrm>
              <a:prstGeom prst="rect">
                <a:avLst/>
              </a:prstGeom>
              <a:noFill/>
              <a:ln w="9525">
                <a:noFill/>
                <a:miter lim="800000"/>
                <a:headEnd/>
                <a:tailEnd/>
              </a:ln>
            </p:spPr>
            <p:txBody>
              <a:bodyPr wrap="none" lIns="0" tIns="0" rIns="0" bIns="0">
                <a:spAutoFit/>
              </a:bodyPr>
              <a:lstStyle/>
              <a:p>
                <a:pPr defTabSz="762000" eaLnBrk="0" hangingPunct="0"/>
                <a:r>
                  <a:rPr lang="en-US" sz="1600">
                    <a:solidFill>
                      <a:srgbClr val="000000"/>
                    </a:solidFill>
                    <a:latin typeface="Times New Roman" pitchFamily="18" charset="0"/>
                  </a:rPr>
                  <a:t>Costs</a:t>
                </a:r>
                <a:endParaRPr lang="en-US" sz="2400">
                  <a:latin typeface="Times New Roman" pitchFamily="18" charset="0"/>
                </a:endParaRPr>
              </a:p>
            </p:txBody>
          </p:sp>
        </p:grpSp>
        <p:sp>
          <p:nvSpPr>
            <p:cNvPr id="105510" name="Rectangle 43"/>
            <p:cNvSpPr>
              <a:spLocks noChangeArrowheads="1"/>
            </p:cNvSpPr>
            <p:nvPr/>
          </p:nvSpPr>
          <p:spPr bwMode="auto">
            <a:xfrm>
              <a:off x="3744" y="960"/>
              <a:ext cx="864" cy="624"/>
            </a:xfrm>
            <a:prstGeom prst="rect">
              <a:avLst/>
            </a:prstGeom>
            <a:noFill/>
            <a:ln w="12700">
              <a:solidFill>
                <a:schemeClr val="tx1"/>
              </a:solidFill>
              <a:miter lim="800000"/>
              <a:headEnd type="none" w="sm" len="sm"/>
              <a:tailEnd type="none" w="sm" len="sm"/>
            </a:ln>
          </p:spPr>
          <p:txBody>
            <a:bodyPr wrap="none" anchor="ctr"/>
            <a:lstStyle/>
            <a:p>
              <a:pPr eaLnBrk="0" hangingPunct="0"/>
              <a:endParaRPr lang="en-US"/>
            </a:p>
          </p:txBody>
        </p:sp>
        <p:sp>
          <p:nvSpPr>
            <p:cNvPr id="105511" name="Rectangle 44"/>
            <p:cNvSpPr>
              <a:spLocks noChangeArrowheads="1"/>
            </p:cNvSpPr>
            <p:nvPr/>
          </p:nvSpPr>
          <p:spPr bwMode="auto">
            <a:xfrm>
              <a:off x="2880" y="1584"/>
              <a:ext cx="864" cy="624"/>
            </a:xfrm>
            <a:prstGeom prst="rect">
              <a:avLst/>
            </a:prstGeom>
            <a:noFill/>
            <a:ln w="12700">
              <a:solidFill>
                <a:schemeClr val="tx1"/>
              </a:solidFill>
              <a:miter lim="800000"/>
              <a:headEnd type="none" w="sm" len="sm"/>
              <a:tailEnd type="none" w="sm" len="sm"/>
            </a:ln>
          </p:spPr>
          <p:txBody>
            <a:bodyPr wrap="none" anchor="ctr"/>
            <a:lstStyle/>
            <a:p>
              <a:pPr eaLnBrk="0" hangingPunct="0"/>
              <a:endParaRPr lang="en-US"/>
            </a:p>
          </p:txBody>
        </p:sp>
        <p:sp>
          <p:nvSpPr>
            <p:cNvPr id="105512" name="Rectangle 45"/>
            <p:cNvSpPr>
              <a:spLocks noChangeArrowheads="1"/>
            </p:cNvSpPr>
            <p:nvPr/>
          </p:nvSpPr>
          <p:spPr bwMode="auto">
            <a:xfrm>
              <a:off x="2016" y="2208"/>
              <a:ext cx="864" cy="624"/>
            </a:xfrm>
            <a:prstGeom prst="rect">
              <a:avLst/>
            </a:prstGeom>
            <a:noFill/>
            <a:ln w="12700">
              <a:solidFill>
                <a:schemeClr val="tx1"/>
              </a:solidFill>
              <a:miter lim="800000"/>
              <a:headEnd type="none" w="sm" len="sm"/>
              <a:tailEnd type="none" w="sm" len="sm"/>
            </a:ln>
          </p:spPr>
          <p:txBody>
            <a:bodyPr wrap="none" anchor="ctr"/>
            <a:lstStyle/>
            <a:p>
              <a:pPr eaLnBrk="0" hangingPunct="0"/>
              <a:endParaRPr lang="en-US"/>
            </a:p>
          </p:txBody>
        </p:sp>
        <p:sp>
          <p:nvSpPr>
            <p:cNvPr id="105513" name="Rectangle 46"/>
            <p:cNvSpPr>
              <a:spLocks noChangeArrowheads="1"/>
            </p:cNvSpPr>
            <p:nvPr/>
          </p:nvSpPr>
          <p:spPr bwMode="auto">
            <a:xfrm>
              <a:off x="1152" y="2832"/>
              <a:ext cx="864" cy="624"/>
            </a:xfrm>
            <a:prstGeom prst="rect">
              <a:avLst/>
            </a:prstGeom>
            <a:noFill/>
            <a:ln w="12700">
              <a:solidFill>
                <a:schemeClr val="tx1"/>
              </a:solidFill>
              <a:miter lim="800000"/>
              <a:headEnd type="none" w="sm" len="sm"/>
              <a:tailEnd type="none" w="sm" len="sm"/>
            </a:ln>
          </p:spPr>
          <p:txBody>
            <a:bodyPr wrap="none" anchor="ctr"/>
            <a:lstStyle/>
            <a:p>
              <a:pPr eaLnBrk="0" hangingPunct="0"/>
              <a:endParaRPr lang="en-US"/>
            </a:p>
          </p:txBody>
        </p:sp>
        <p:sp>
          <p:nvSpPr>
            <p:cNvPr id="105514" name="Line 47"/>
            <p:cNvSpPr>
              <a:spLocks noChangeShapeType="1"/>
            </p:cNvSpPr>
            <p:nvPr/>
          </p:nvSpPr>
          <p:spPr bwMode="auto">
            <a:xfrm>
              <a:off x="1152" y="3456"/>
              <a:ext cx="4080" cy="0"/>
            </a:xfrm>
            <a:prstGeom prst="line">
              <a:avLst/>
            </a:prstGeom>
            <a:noFill/>
            <a:ln w="12700">
              <a:solidFill>
                <a:schemeClr val="tx1"/>
              </a:solidFill>
              <a:round/>
              <a:headEnd type="none" w="sm" len="sm"/>
              <a:tailEnd type="triangle" w="med" len="med"/>
            </a:ln>
          </p:spPr>
          <p:txBody>
            <a:bodyPr wrap="none" anchor="ctr"/>
            <a:lstStyle/>
            <a:p>
              <a:endParaRPr lang="en-US"/>
            </a:p>
          </p:txBody>
        </p:sp>
        <p:sp>
          <p:nvSpPr>
            <p:cNvPr id="105515" name="Rectangle 48"/>
            <p:cNvSpPr>
              <a:spLocks noChangeArrowheads="1"/>
            </p:cNvSpPr>
            <p:nvPr/>
          </p:nvSpPr>
          <p:spPr bwMode="auto">
            <a:xfrm>
              <a:off x="4128" y="3514"/>
              <a:ext cx="240" cy="138"/>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High</a:t>
              </a:r>
              <a:endParaRPr lang="en-US" sz="1400" b="1">
                <a:latin typeface="Times New Roman" pitchFamily="18" charset="0"/>
              </a:endParaRPr>
            </a:p>
          </p:txBody>
        </p:sp>
        <p:sp>
          <p:nvSpPr>
            <p:cNvPr id="105516" name="Line 49"/>
            <p:cNvSpPr>
              <a:spLocks noChangeShapeType="1"/>
            </p:cNvSpPr>
            <p:nvPr/>
          </p:nvSpPr>
          <p:spPr bwMode="auto">
            <a:xfrm flipV="1">
              <a:off x="1152" y="624"/>
              <a:ext cx="0" cy="2832"/>
            </a:xfrm>
            <a:prstGeom prst="line">
              <a:avLst/>
            </a:prstGeom>
            <a:noFill/>
            <a:ln w="12700">
              <a:solidFill>
                <a:schemeClr val="tx1"/>
              </a:solidFill>
              <a:round/>
              <a:headEnd type="none" w="sm" len="sm"/>
              <a:tailEnd type="triangle" w="med" len="med"/>
            </a:ln>
          </p:spPr>
          <p:txBody>
            <a:bodyPr wrap="none" anchor="ctr"/>
            <a:lstStyle/>
            <a:p>
              <a:endParaRPr lang="en-US"/>
            </a:p>
          </p:txBody>
        </p:sp>
        <p:sp>
          <p:nvSpPr>
            <p:cNvPr id="105517" name="Rectangle 50"/>
            <p:cNvSpPr>
              <a:spLocks noChangeArrowheads="1"/>
            </p:cNvSpPr>
            <p:nvPr/>
          </p:nvSpPr>
          <p:spPr bwMode="auto">
            <a:xfrm>
              <a:off x="864" y="3264"/>
              <a:ext cx="216" cy="138"/>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Low</a:t>
              </a:r>
              <a:endParaRPr lang="en-US" sz="1400" b="1">
                <a:latin typeface="Times New Roman" pitchFamily="18" charset="0"/>
              </a:endParaRPr>
            </a:p>
          </p:txBody>
        </p:sp>
        <p:sp>
          <p:nvSpPr>
            <p:cNvPr id="105518" name="Rectangle 51"/>
            <p:cNvSpPr>
              <a:spLocks noChangeArrowheads="1"/>
            </p:cNvSpPr>
            <p:nvPr/>
          </p:nvSpPr>
          <p:spPr bwMode="auto">
            <a:xfrm>
              <a:off x="864" y="960"/>
              <a:ext cx="241" cy="138"/>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High</a:t>
              </a:r>
              <a:endParaRPr lang="en-US" sz="1400" b="1">
                <a:latin typeface="Times New Roman" pitchFamily="18" charset="0"/>
              </a:endParaRPr>
            </a:p>
          </p:txBody>
        </p:sp>
        <p:sp>
          <p:nvSpPr>
            <p:cNvPr id="105519" name="Line 52"/>
            <p:cNvSpPr>
              <a:spLocks noChangeShapeType="1"/>
            </p:cNvSpPr>
            <p:nvPr/>
          </p:nvSpPr>
          <p:spPr bwMode="auto">
            <a:xfrm>
              <a:off x="4608" y="1584"/>
              <a:ext cx="0" cy="1872"/>
            </a:xfrm>
            <a:prstGeom prst="line">
              <a:avLst/>
            </a:prstGeom>
            <a:noFill/>
            <a:ln w="12700" cap="rnd">
              <a:solidFill>
                <a:schemeClr val="tx1"/>
              </a:solidFill>
              <a:prstDash val="sysDot"/>
              <a:round/>
              <a:headEnd type="none" w="sm" len="sm"/>
              <a:tailEnd type="none" w="sm" len="sm"/>
            </a:ln>
          </p:spPr>
          <p:txBody>
            <a:bodyPr wrap="none" anchor="ctr"/>
            <a:lstStyle/>
            <a:p>
              <a:endParaRPr lang="en-US"/>
            </a:p>
          </p:txBody>
        </p:sp>
        <p:sp>
          <p:nvSpPr>
            <p:cNvPr id="105520" name="Line 53"/>
            <p:cNvSpPr>
              <a:spLocks noChangeShapeType="1"/>
            </p:cNvSpPr>
            <p:nvPr/>
          </p:nvSpPr>
          <p:spPr bwMode="auto">
            <a:xfrm flipH="1">
              <a:off x="1152" y="960"/>
              <a:ext cx="2688" cy="0"/>
            </a:xfrm>
            <a:prstGeom prst="line">
              <a:avLst/>
            </a:prstGeom>
            <a:noFill/>
            <a:ln w="12700" cap="rnd">
              <a:solidFill>
                <a:schemeClr val="tx1"/>
              </a:solidFill>
              <a:prstDash val="sysDot"/>
              <a:round/>
              <a:headEnd type="none" w="sm" len="sm"/>
              <a:tailEnd type="none" w="sm" len="sm"/>
            </a:ln>
          </p:spPr>
          <p:txBody>
            <a:bodyPr wrap="none" anchor="ctr"/>
            <a:lstStyle/>
            <a:p>
              <a:endParaRPr lang="en-US"/>
            </a:p>
          </p:txBody>
        </p:sp>
      </p:grpSp>
      <p:sp>
        <p:nvSpPr>
          <p:cNvPr id="105475" name="Text Box 55"/>
          <p:cNvSpPr txBox="1">
            <a:spLocks noChangeArrowheads="1"/>
          </p:cNvSpPr>
          <p:nvPr/>
        </p:nvSpPr>
        <p:spPr bwMode="auto">
          <a:xfrm>
            <a:off x="7226300" y="1449388"/>
            <a:ext cx="1990725" cy="2838450"/>
          </a:xfrm>
          <a:prstGeom prst="rect">
            <a:avLst/>
          </a:prstGeom>
          <a:noFill/>
          <a:ln w="9525">
            <a:noFill/>
            <a:miter lim="800000"/>
            <a:headEnd/>
            <a:tailEnd/>
          </a:ln>
        </p:spPr>
        <p:txBody>
          <a:bodyPr>
            <a:spAutoFit/>
          </a:bodyPr>
          <a:lstStyle/>
          <a:p>
            <a:pPr eaLnBrk="0" hangingPunct="0"/>
            <a:r>
              <a:rPr lang="en-US">
                <a:latin typeface="Times New Roman" pitchFamily="18" charset="0"/>
              </a:rPr>
              <a:t>A similar graph can be prepared to show the relationship between process flexibility and cost, or process flexibility and response time, but not for quality. </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Content Placeholder 1"/>
          <p:cNvSpPr>
            <a:spLocks noGrp="1"/>
          </p:cNvSpPr>
          <p:nvPr>
            <p:ph idx="1"/>
          </p:nvPr>
        </p:nvSpPr>
        <p:spPr/>
        <p:txBody>
          <a:bodyPr/>
          <a:lstStyle/>
          <a:p>
            <a:r>
              <a:rPr lang="en-US" dirty="0" smtClean="0">
                <a:ea typeface="ＭＳ Ｐゴシック"/>
              </a:rPr>
              <a:t>Positions outside the diagonal signal misalignment. </a:t>
            </a:r>
            <a:r>
              <a:rPr lang="en-US" dirty="0" err="1" smtClean="0">
                <a:ea typeface="ＭＳ Ｐゴシック"/>
              </a:rPr>
              <a:t>Three­star</a:t>
            </a:r>
            <a:r>
              <a:rPr lang="en-US" dirty="0" smtClean="0">
                <a:ea typeface="ＭＳ Ｐゴシック"/>
              </a:rPr>
              <a:t> chefs who serve simple meals (burritos and tacos) with their highly flexible job shop process incur high opportunity costs. Substantial savings would result from changing resources (including chefs) and streamlining the process into a flow shop.</a:t>
            </a:r>
          </a:p>
          <a:p>
            <a:r>
              <a:rPr lang="en-US" dirty="0" smtClean="0">
                <a:ea typeface="ＭＳ Ｐゴシック"/>
              </a:rPr>
              <a:t>Asking Chipotle's to change its menu daily would require high changeover costs. Asking it to deliver a three-star dining experience is virtually impossible. </a:t>
            </a:r>
          </a:p>
        </p:txBody>
      </p:sp>
      <p:sp>
        <p:nvSpPr>
          <p:cNvPr id="106498" name="Title 2"/>
          <p:cNvSpPr>
            <a:spLocks noGrp="1"/>
          </p:cNvSpPr>
          <p:nvPr>
            <p:ph type="title"/>
          </p:nvPr>
        </p:nvSpPr>
        <p:spPr>
          <a:xfrm>
            <a:off x="1" y="0"/>
            <a:ext cx="9144000" cy="1016000"/>
          </a:xfrm>
        </p:spPr>
        <p:txBody>
          <a:bodyPr/>
          <a:lstStyle/>
          <a:p>
            <a:pPr algn="ctr"/>
            <a:r>
              <a:rPr lang="en-US" dirty="0" smtClean="0">
                <a:ea typeface="ＭＳ Ｐゴシック"/>
              </a:rPr>
              <a:t>The Product-Process Matrix</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ChangeArrowheads="1"/>
          </p:cNvSpPr>
          <p:nvPr>
            <p:ph type="title"/>
          </p:nvPr>
        </p:nvSpPr>
        <p:spPr>
          <a:xfrm>
            <a:off x="0" y="0"/>
            <a:ext cx="8928100" cy="1219200"/>
          </a:xfrm>
        </p:spPr>
        <p:txBody>
          <a:bodyPr lIns="92075" tIns="46038" rIns="92075" bIns="46038" anchor="ctr"/>
          <a:lstStyle/>
          <a:p>
            <a:pPr algn="ctr"/>
            <a:r>
              <a:rPr lang="en-US" dirty="0" smtClean="0">
                <a:ea typeface="ＭＳ Ｐゴシック"/>
              </a:rPr>
              <a:t>Historical Development of OM</a:t>
            </a:r>
            <a:endParaRPr lang="en-US" sz="1000" dirty="0" smtClean="0">
              <a:solidFill>
                <a:schemeClr val="tx1"/>
              </a:solidFill>
              <a:ea typeface="ＭＳ Ｐゴシック"/>
            </a:endParaRPr>
          </a:p>
        </p:txBody>
      </p:sp>
      <p:sp>
        <p:nvSpPr>
          <p:cNvPr id="108546" name="Rectangle 3"/>
          <p:cNvSpPr>
            <a:spLocks noGrp="1" noChangeArrowheads="1"/>
          </p:cNvSpPr>
          <p:nvPr>
            <p:ph type="body" idx="1"/>
          </p:nvPr>
        </p:nvSpPr>
        <p:spPr>
          <a:xfrm>
            <a:off x="0" y="1295400"/>
            <a:ext cx="9144000" cy="5256212"/>
          </a:xfrm>
        </p:spPr>
        <p:txBody>
          <a:bodyPr/>
          <a:lstStyle/>
          <a:p>
            <a:pPr>
              <a:lnSpc>
                <a:spcPct val="90000"/>
              </a:lnSpc>
              <a:buFont typeface="Wingdings" pitchFamily="2" charset="2"/>
              <a:buNone/>
            </a:pPr>
            <a:r>
              <a:rPr lang="en-US" sz="2200" b="1" dirty="0" smtClean="0">
                <a:ea typeface="ＭＳ Ｐゴシック"/>
              </a:rPr>
              <a:t>1765:</a:t>
            </a:r>
            <a:r>
              <a:rPr lang="en-US" sz="2200" dirty="0" smtClean="0">
                <a:ea typeface="ＭＳ Ｐゴシック"/>
              </a:rPr>
              <a:t> </a:t>
            </a:r>
            <a:r>
              <a:rPr lang="en-US" sz="2200" dirty="0" smtClean="0">
                <a:solidFill>
                  <a:srgbClr val="FE022A"/>
                </a:solidFill>
                <a:ea typeface="ＭＳ Ｐゴシック"/>
              </a:rPr>
              <a:t>Factory System</a:t>
            </a:r>
            <a:r>
              <a:rPr lang="en-US" sz="2200" dirty="0" smtClean="0">
                <a:solidFill>
                  <a:srgbClr val="FE9B03"/>
                </a:solidFill>
                <a:ea typeface="ＭＳ Ｐゴシック"/>
              </a:rPr>
              <a:t> </a:t>
            </a:r>
            <a:r>
              <a:rPr lang="en-US" sz="2200" dirty="0" smtClean="0">
                <a:ea typeface="ＭＳ Ｐゴシック"/>
              </a:rPr>
              <a:t>(Adam Smith, James Watt)</a:t>
            </a:r>
          </a:p>
          <a:p>
            <a:pPr>
              <a:lnSpc>
                <a:spcPct val="90000"/>
              </a:lnSpc>
              <a:buFont typeface="Wingdings" pitchFamily="2" charset="2"/>
              <a:buNone/>
            </a:pPr>
            <a:r>
              <a:rPr lang="en-US" sz="2200" b="1" dirty="0" smtClean="0">
                <a:ea typeface="ＭＳ Ｐゴシック"/>
              </a:rPr>
              <a:t>1810:</a:t>
            </a:r>
            <a:r>
              <a:rPr lang="en-US" sz="2200" dirty="0" smtClean="0">
                <a:ea typeface="ＭＳ Ｐゴシック"/>
              </a:rPr>
              <a:t> </a:t>
            </a:r>
            <a:r>
              <a:rPr lang="en-US" sz="2200" dirty="0" smtClean="0">
                <a:solidFill>
                  <a:srgbClr val="FE022A"/>
                </a:solidFill>
                <a:ea typeface="ＭＳ Ｐゴシック"/>
              </a:rPr>
              <a:t>American System of Mfg</a:t>
            </a:r>
            <a:r>
              <a:rPr lang="en-US" sz="2200" dirty="0" smtClean="0">
                <a:solidFill>
                  <a:srgbClr val="FE9B03"/>
                </a:solidFill>
                <a:ea typeface="ＭＳ Ｐゴシック"/>
              </a:rPr>
              <a:t> </a:t>
            </a:r>
            <a:r>
              <a:rPr lang="en-US" sz="2200" dirty="0" smtClean="0">
                <a:ea typeface="ＭＳ Ｐゴシック"/>
              </a:rPr>
              <a:t>(Whitney’s interchangeable parts)</a:t>
            </a:r>
          </a:p>
          <a:p>
            <a:pPr>
              <a:lnSpc>
                <a:spcPct val="90000"/>
              </a:lnSpc>
              <a:buFont typeface="Wingdings" pitchFamily="2" charset="2"/>
              <a:buNone/>
            </a:pPr>
            <a:r>
              <a:rPr lang="en-US" sz="2200" b="1" dirty="0" smtClean="0">
                <a:ea typeface="ＭＳ Ｐゴシック"/>
              </a:rPr>
              <a:t>1890s:</a:t>
            </a:r>
            <a:r>
              <a:rPr lang="en-US" sz="2200" dirty="0" smtClean="0">
                <a:ea typeface="ＭＳ Ｐゴシック"/>
              </a:rPr>
              <a:t> Bicycle boom (sheet metal stamping, electrical resistance welding).  Scientific Management </a:t>
            </a:r>
            <a:r>
              <a:rPr lang="en-US" sz="2200" dirty="0" smtClean="0">
                <a:ea typeface="ＭＳ Ｐゴシック"/>
                <a:sym typeface="Wingdings" pitchFamily="2" charset="2"/>
              </a:rPr>
              <a:t></a:t>
            </a:r>
            <a:r>
              <a:rPr lang="en-US" sz="2200" dirty="0" smtClean="0">
                <a:ea typeface="ＭＳ Ｐゴシック"/>
              </a:rPr>
              <a:t> Time &amp; motion studies (Frederick Taylor 1900s)</a:t>
            </a:r>
          </a:p>
          <a:p>
            <a:pPr>
              <a:lnSpc>
                <a:spcPct val="90000"/>
              </a:lnSpc>
              <a:buFont typeface="Wingdings" pitchFamily="2" charset="2"/>
              <a:buNone/>
            </a:pPr>
            <a:r>
              <a:rPr lang="en-US" sz="2200" b="1" dirty="0" smtClean="0">
                <a:ea typeface="ＭＳ Ｐゴシック"/>
              </a:rPr>
              <a:t>1913:</a:t>
            </a:r>
            <a:r>
              <a:rPr lang="en-US" sz="2200" dirty="0" smtClean="0">
                <a:ea typeface="ＭＳ Ｐゴシック"/>
              </a:rPr>
              <a:t> </a:t>
            </a:r>
            <a:r>
              <a:rPr lang="en-US" sz="2200" dirty="0" smtClean="0">
                <a:solidFill>
                  <a:srgbClr val="FE022A"/>
                </a:solidFill>
                <a:ea typeface="ＭＳ Ｐゴシック"/>
              </a:rPr>
              <a:t>Mass Production</a:t>
            </a:r>
            <a:r>
              <a:rPr lang="en-US" sz="2200" dirty="0" smtClean="0">
                <a:solidFill>
                  <a:srgbClr val="FE9B03"/>
                </a:solidFill>
                <a:ea typeface="ＭＳ Ｐゴシック"/>
              </a:rPr>
              <a:t> </a:t>
            </a:r>
            <a:r>
              <a:rPr lang="en-US" sz="2200" dirty="0" smtClean="0">
                <a:ea typeface="ＭＳ Ｐゴシック"/>
              </a:rPr>
              <a:t>(Henry Ford’s Moving Assembly Line)</a:t>
            </a:r>
          </a:p>
          <a:p>
            <a:pPr>
              <a:lnSpc>
                <a:spcPct val="90000"/>
              </a:lnSpc>
              <a:buFont typeface="Wingdings" pitchFamily="2" charset="2"/>
              <a:buNone/>
            </a:pPr>
            <a:r>
              <a:rPr lang="en-US" sz="2200" b="1" dirty="0" smtClean="0">
                <a:ea typeface="ＭＳ Ｐゴシック"/>
              </a:rPr>
              <a:t>1927:</a:t>
            </a:r>
            <a:r>
              <a:rPr lang="en-US" sz="2200" dirty="0" smtClean="0">
                <a:ea typeface="ＭＳ Ｐゴシック"/>
              </a:rPr>
              <a:t> Flexible Mass Production (Alfred Sloan &amp; GM).  Statistical Quality Control (Walter </a:t>
            </a:r>
            <a:r>
              <a:rPr lang="en-US" sz="2200" dirty="0" err="1" smtClean="0">
                <a:ea typeface="ＭＳ Ｐゴシック"/>
              </a:rPr>
              <a:t>Shewhart</a:t>
            </a:r>
            <a:r>
              <a:rPr lang="en-US" sz="2200" dirty="0" smtClean="0">
                <a:ea typeface="ＭＳ Ｐゴシック"/>
              </a:rPr>
              <a:t> at Bell Labs, 1930s)</a:t>
            </a:r>
          </a:p>
          <a:p>
            <a:pPr lvl="1">
              <a:lnSpc>
                <a:spcPct val="90000"/>
              </a:lnSpc>
              <a:buFont typeface="Symbol" pitchFamily="18" charset="2"/>
              <a:buNone/>
            </a:pPr>
            <a:r>
              <a:rPr lang="en-US" dirty="0" smtClean="0">
                <a:ea typeface="ＭＳ Ｐゴシック"/>
              </a:rPr>
              <a:t> Hawthorn Studies (Elton Mayo at Western Electric, 1930s) </a:t>
            </a:r>
          </a:p>
          <a:p>
            <a:pPr>
              <a:lnSpc>
                <a:spcPct val="90000"/>
              </a:lnSpc>
              <a:buFont typeface="Wingdings" pitchFamily="2" charset="2"/>
              <a:buNone/>
            </a:pPr>
            <a:r>
              <a:rPr lang="en-US" sz="2200" b="1" dirty="0" smtClean="0">
                <a:ea typeface="ＭＳ Ｐゴシック"/>
              </a:rPr>
              <a:t>1970:</a:t>
            </a:r>
            <a:r>
              <a:rPr lang="en-US" sz="2200" dirty="0" smtClean="0">
                <a:ea typeface="ＭＳ Ｐゴシック"/>
              </a:rPr>
              <a:t> Toyota Production System (</a:t>
            </a:r>
            <a:r>
              <a:rPr lang="en-US" sz="2200" dirty="0" err="1" smtClean="0">
                <a:ea typeface="ＭＳ Ｐゴシック"/>
              </a:rPr>
              <a:t>Taiichi</a:t>
            </a:r>
            <a:r>
              <a:rPr lang="en-US" sz="2200" dirty="0" smtClean="0">
                <a:ea typeface="ＭＳ Ｐゴシック"/>
              </a:rPr>
              <a:t> </a:t>
            </a:r>
            <a:r>
              <a:rPr lang="en-US" sz="2200" dirty="0" err="1" smtClean="0">
                <a:ea typeface="ＭＳ Ｐゴシック"/>
              </a:rPr>
              <a:t>Ohno</a:t>
            </a:r>
            <a:r>
              <a:rPr lang="en-US" sz="2200" dirty="0" smtClean="0">
                <a:ea typeface="ＭＳ Ｐゴシック"/>
              </a:rPr>
              <a:t>)</a:t>
            </a:r>
          </a:p>
          <a:p>
            <a:pPr>
              <a:lnSpc>
                <a:spcPct val="90000"/>
              </a:lnSpc>
              <a:buFont typeface="Wingdings" pitchFamily="2" charset="2"/>
              <a:buNone/>
            </a:pPr>
            <a:r>
              <a:rPr lang="en-US" sz="2200" b="1" dirty="0" smtClean="0">
                <a:ea typeface="ＭＳ Ｐゴシック"/>
              </a:rPr>
              <a:t>1980s-now</a:t>
            </a:r>
            <a:r>
              <a:rPr lang="en-US" sz="2200" dirty="0" smtClean="0">
                <a:ea typeface="ＭＳ Ｐゴシック"/>
              </a:rPr>
              <a:t>: Ops in the spotlight. Manufacturing Strategy Paradigm (HBS). </a:t>
            </a:r>
            <a:r>
              <a:rPr lang="en-US" sz="2200" dirty="0" smtClean="0">
                <a:solidFill>
                  <a:srgbClr val="FE022A"/>
                </a:solidFill>
                <a:ea typeface="ＭＳ Ｐゴシック"/>
              </a:rPr>
              <a:t>Lean Ops</a:t>
            </a:r>
            <a:r>
              <a:rPr lang="en-US" sz="2200" dirty="0" smtClean="0">
                <a:ea typeface="ＭＳ Ｐゴシック"/>
              </a:rPr>
              <a:t>: JIT, CAD/CAM, CIM, FMS, TQM, business reengineering</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1"/>
          <p:cNvSpPr>
            <a:spLocks noGrp="1"/>
          </p:cNvSpPr>
          <p:nvPr>
            <p:ph idx="1"/>
          </p:nvPr>
        </p:nvSpPr>
        <p:spPr/>
        <p:txBody>
          <a:bodyPr/>
          <a:lstStyle/>
          <a:p>
            <a:pPr>
              <a:buNone/>
            </a:pPr>
            <a:r>
              <a:rPr lang="en-US" dirty="0" smtClean="0">
                <a:ea typeface="ＭＳ Ｐゴシック"/>
              </a:rPr>
              <a:t> To execute its competitive strategy, an organization further defines a </a:t>
            </a:r>
          </a:p>
          <a:p>
            <a:r>
              <a:rPr lang="en-US" dirty="0" smtClean="0">
                <a:ea typeface="ＭＳ Ｐゴシック"/>
              </a:rPr>
              <a:t>Financial strategy: Source of financial resources and use of funds (how invested).</a:t>
            </a:r>
          </a:p>
          <a:p>
            <a:r>
              <a:rPr lang="en-US" dirty="0" smtClean="0">
                <a:ea typeface="ＭＳ Ｐゴシック"/>
              </a:rPr>
              <a:t>Marketing and sales strategy: how the market will be segmented and how the product will be positioned  and promoted</a:t>
            </a:r>
          </a:p>
          <a:p>
            <a:r>
              <a:rPr lang="en-US" dirty="0" smtClean="0">
                <a:ea typeface="ＭＳ Ｐゴシック"/>
              </a:rPr>
              <a:t>Operations strategy: Enabling the execution of the competitive strategy- how to best deliver the CVP. What </a:t>
            </a:r>
            <a:r>
              <a:rPr lang="en-US" b="1" dirty="0" smtClean="0">
                <a:ea typeface="ＭＳ Ｐゴシック"/>
              </a:rPr>
              <a:t>Resources, </a:t>
            </a:r>
            <a:r>
              <a:rPr lang="en-US" dirty="0" smtClean="0">
                <a:ea typeface="ＭＳ Ｐゴシック"/>
              </a:rPr>
              <a:t>what </a:t>
            </a:r>
            <a:r>
              <a:rPr lang="en-US" b="1" dirty="0" smtClean="0">
                <a:ea typeface="ＭＳ Ｐゴシック"/>
              </a:rPr>
              <a:t>Processes, </a:t>
            </a:r>
            <a:r>
              <a:rPr lang="en-US" dirty="0" smtClean="0">
                <a:ea typeface="ＭＳ Ｐゴシック"/>
              </a:rPr>
              <a:t>and what </a:t>
            </a:r>
            <a:r>
              <a:rPr lang="en-US" b="1" dirty="0" smtClean="0">
                <a:ea typeface="ＭＳ Ｐゴシック"/>
              </a:rPr>
              <a:t>Competencies</a:t>
            </a:r>
            <a:r>
              <a:rPr lang="en-US" dirty="0" smtClean="0">
                <a:ea typeface="ＭＳ Ｐゴシック"/>
              </a:rPr>
              <a:t>.</a:t>
            </a:r>
          </a:p>
        </p:txBody>
      </p:sp>
      <p:sp>
        <p:nvSpPr>
          <p:cNvPr id="29698" name="Title 2"/>
          <p:cNvSpPr>
            <a:spLocks noGrp="1"/>
          </p:cNvSpPr>
          <p:nvPr>
            <p:ph type="title"/>
          </p:nvPr>
        </p:nvSpPr>
        <p:spPr>
          <a:xfrm>
            <a:off x="1" y="0"/>
            <a:ext cx="9144000" cy="1016000"/>
          </a:xfrm>
        </p:spPr>
        <p:txBody>
          <a:bodyPr/>
          <a:lstStyle/>
          <a:p>
            <a:pPr algn="ctr"/>
            <a:r>
              <a:rPr lang="en-US" dirty="0" smtClean="0">
                <a:ea typeface="ＭＳ Ｐゴシック"/>
              </a:rPr>
              <a:t>Financial, Marketing, and Operations Strategy</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1"/>
          <p:cNvSpPr>
            <a:spLocks noGrp="1"/>
          </p:cNvSpPr>
          <p:nvPr>
            <p:ph idx="1"/>
          </p:nvPr>
        </p:nvSpPr>
        <p:spPr>
          <a:xfrm>
            <a:off x="228600" y="1412875"/>
            <a:ext cx="8915400" cy="4911725"/>
          </a:xfrm>
        </p:spPr>
        <p:txBody>
          <a:bodyPr/>
          <a:lstStyle/>
          <a:p>
            <a:pPr>
              <a:buFont typeface="Wingdings" pitchFamily="2" charset="2"/>
              <a:buNone/>
            </a:pPr>
            <a:r>
              <a:rPr lang="en-US" sz="2100" dirty="0" smtClean="0">
                <a:ea typeface="ＭＳ Ｐゴシック"/>
              </a:rPr>
              <a:t>In 1993, Mercedes-Benz decided to build the first factory outside Germany, in Tuscaloosa, AL to produce the M-class (to cut tariff by 25%). </a:t>
            </a:r>
          </a:p>
          <a:p>
            <a:pPr>
              <a:buFont typeface="Wingdings" pitchFamily="2" charset="2"/>
              <a:buNone/>
            </a:pPr>
            <a:r>
              <a:rPr lang="en-US" sz="2100" dirty="0" smtClean="0">
                <a:ea typeface="ＭＳ Ｐゴシック"/>
              </a:rPr>
              <a:t>A Consolidation Center opened near the plant to manage the parts/subassemblies from 65 suppliers.</a:t>
            </a:r>
          </a:p>
          <a:p>
            <a:pPr>
              <a:buFont typeface="Wingdings" pitchFamily="2" charset="2"/>
              <a:buNone/>
            </a:pPr>
            <a:r>
              <a:rPr lang="en-US" sz="2100" dirty="0" smtClean="0">
                <a:ea typeface="ＭＳ Ｐゴシック"/>
              </a:rPr>
              <a:t>A distribution network to transport the vehicles to 135 countries. The firs car was sold in 97. Demand quickly surpassed all forecasts and the capacity of 65,000.</a:t>
            </a:r>
          </a:p>
          <a:p>
            <a:pPr>
              <a:buFont typeface="Wingdings" pitchFamily="2" charset="2"/>
              <a:buNone/>
            </a:pPr>
            <a:r>
              <a:rPr lang="en-US" sz="2100" dirty="0" smtClean="0">
                <a:ea typeface="ＭＳ Ｐゴシック"/>
              </a:rPr>
              <a:t>The initial $300 million plant was expanded in 98-99 to 80,000 at a cost of $80 million; still insufficient. In 1999-2002, the M-class was also produced by contract developer in Austria.</a:t>
            </a:r>
          </a:p>
          <a:p>
            <a:pPr>
              <a:buFont typeface="Wingdings" pitchFamily="2" charset="2"/>
              <a:buNone/>
            </a:pPr>
            <a:r>
              <a:rPr lang="en-US" sz="2100" dirty="0" smtClean="0">
                <a:ea typeface="ＭＳ Ｐゴシック"/>
              </a:rPr>
              <a:t>To produce R-class too in AL, a $600M expansion in 2004 doubled the factory size; 4000 workers, 160K vehicles per year. </a:t>
            </a:r>
          </a:p>
          <a:p>
            <a:pPr>
              <a:buFont typeface="Wingdings" pitchFamily="2" charset="2"/>
              <a:buNone/>
            </a:pPr>
            <a:endParaRPr lang="en-US" dirty="0" smtClean="0">
              <a:ea typeface="ＭＳ Ｐゴシック"/>
            </a:endParaRPr>
          </a:p>
          <a:p>
            <a:pPr>
              <a:buFont typeface="Wingdings" pitchFamily="2" charset="2"/>
              <a:buNone/>
            </a:pPr>
            <a:endParaRPr lang="en-US" dirty="0" smtClean="0">
              <a:ea typeface="ＭＳ Ｐゴシック"/>
            </a:endParaRPr>
          </a:p>
          <a:p>
            <a:pPr>
              <a:buFont typeface="Wingdings" pitchFamily="2" charset="2"/>
              <a:buNone/>
            </a:pPr>
            <a:r>
              <a:rPr lang="en-US" dirty="0" smtClean="0">
                <a:ea typeface="ＭＳ Ｐゴシック"/>
              </a:rPr>
              <a:t> </a:t>
            </a:r>
          </a:p>
        </p:txBody>
      </p:sp>
      <p:sp>
        <p:nvSpPr>
          <p:cNvPr id="33794" name="Title 2"/>
          <p:cNvSpPr>
            <a:spLocks noGrp="1"/>
          </p:cNvSpPr>
          <p:nvPr>
            <p:ph type="title"/>
          </p:nvPr>
        </p:nvSpPr>
        <p:spPr>
          <a:xfrm>
            <a:off x="1" y="0"/>
            <a:ext cx="9144000" cy="1016000"/>
          </a:xfrm>
        </p:spPr>
        <p:txBody>
          <a:bodyPr/>
          <a:lstStyle/>
          <a:p>
            <a:pPr algn="ctr"/>
            <a:r>
              <a:rPr lang="en-US" dirty="0" smtClean="0">
                <a:ea typeface="ＭＳ Ｐゴシック"/>
              </a:rPr>
              <a:t>Mercedes-Benz</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p:txBody>
          <a:bodyPr/>
          <a:lstStyle/>
          <a:p>
            <a:r>
              <a:rPr lang="en-US" dirty="0" smtClean="0">
                <a:ea typeface="ＭＳ Ｐゴシック"/>
              </a:rPr>
              <a:t>Organization is a bundle of real recourses. </a:t>
            </a:r>
          </a:p>
          <a:p>
            <a:r>
              <a:rPr lang="en-US" dirty="0" smtClean="0">
                <a:ea typeface="ＭＳ Ｐゴシック"/>
              </a:rPr>
              <a:t>Real Resources</a:t>
            </a:r>
          </a:p>
          <a:p>
            <a:pPr lvl="1"/>
            <a:r>
              <a:rPr lang="en-US" dirty="0" smtClean="0">
                <a:ea typeface="ＭＳ Ｐゴシック"/>
              </a:rPr>
              <a:t>Tangible real resources: human resources (people) and capital resources (property, plant and equipment). </a:t>
            </a:r>
          </a:p>
          <a:p>
            <a:pPr lvl="1"/>
            <a:r>
              <a:rPr lang="en-US" dirty="0" smtClean="0">
                <a:ea typeface="ＭＳ Ｐゴシック"/>
              </a:rPr>
              <a:t>Intangible resources: relationships with suppliers or customers, reputation and brands, technology and know how. </a:t>
            </a:r>
          </a:p>
          <a:p>
            <a:r>
              <a:rPr lang="en-US" dirty="0" smtClean="0">
                <a:ea typeface="ＭＳ Ｐゴシック"/>
              </a:rPr>
              <a:t>To pay for the real resources, sell pieces of paper; financial resources; securities. </a:t>
            </a:r>
          </a:p>
          <a:p>
            <a:endParaRPr lang="en-US" dirty="0" smtClean="0">
              <a:ea typeface="ＭＳ Ｐゴシック"/>
            </a:endParaRPr>
          </a:p>
        </p:txBody>
      </p:sp>
      <p:sp>
        <p:nvSpPr>
          <p:cNvPr id="35842" name="Title 2"/>
          <p:cNvSpPr>
            <a:spLocks noGrp="1"/>
          </p:cNvSpPr>
          <p:nvPr>
            <p:ph type="title"/>
          </p:nvPr>
        </p:nvSpPr>
        <p:spPr>
          <a:xfrm>
            <a:off x="1" y="0"/>
            <a:ext cx="9144000" cy="1016000"/>
          </a:xfrm>
        </p:spPr>
        <p:txBody>
          <a:bodyPr/>
          <a:lstStyle/>
          <a:p>
            <a:pPr algn="ctr"/>
            <a:r>
              <a:rPr lang="en-US" dirty="0" smtClean="0">
                <a:ea typeface="ＭＳ Ｐゴシック"/>
              </a:rPr>
              <a:t>Operations Strategy: Resource View</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Font typeface="Wingdings" pitchFamily="2" charset="2"/>
              <a:buNone/>
              <a:defRPr/>
            </a:pPr>
            <a:r>
              <a:rPr lang="en-US" dirty="0" smtClean="0"/>
              <a:t>Mercedes' bundle of real assets includes real estate in Alabama encompassing a plant with a variety of production and support equipment, such as presses, welding machines, and information systems. Staffed by 2000 employees. Its intangible assets include the supply base relationships, the process and product technologies, its knowledge of the local economic, legal, and social environment, its connections with logistics and transportation providers, ...</a:t>
            </a:r>
          </a:p>
          <a:p>
            <a:pPr>
              <a:buFont typeface="Wingdings" pitchFamily="2" charset="2"/>
              <a:buNone/>
              <a:defRPr/>
            </a:pPr>
            <a:endParaRPr lang="en-US" dirty="0"/>
          </a:p>
        </p:txBody>
      </p:sp>
      <p:sp>
        <p:nvSpPr>
          <p:cNvPr id="36866" name="Title 2"/>
          <p:cNvSpPr>
            <a:spLocks noGrp="1"/>
          </p:cNvSpPr>
          <p:nvPr>
            <p:ph type="title"/>
          </p:nvPr>
        </p:nvSpPr>
        <p:spPr>
          <a:xfrm>
            <a:off x="1" y="0"/>
            <a:ext cx="9144000" cy="1016000"/>
          </a:xfrm>
        </p:spPr>
        <p:txBody>
          <a:bodyPr/>
          <a:lstStyle/>
          <a:p>
            <a:pPr algn="ctr"/>
            <a:r>
              <a:rPr lang="en-US" dirty="0" smtClean="0">
                <a:ea typeface="ＭＳ Ｐゴシック"/>
              </a:rPr>
              <a:t>Mercedes' Bundle Of Real Assets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an Thinking Final.ppt">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Lean Thinking Final.ppt</Template>
  <TotalTime>6170</TotalTime>
  <Words>5162</Words>
  <Application>Microsoft Office PowerPoint</Application>
  <PresentationFormat>On-screen Show (4:3)</PresentationFormat>
  <Paragraphs>497</Paragraphs>
  <Slides>58</Slides>
  <Notes>58</Notes>
  <HiddenSlides>0</HiddenSlides>
  <MMClips>0</MMClips>
  <ScaleCrop>false</ScaleCrop>
  <HeadingPairs>
    <vt:vector size="6" baseType="variant">
      <vt:variant>
        <vt:lpstr>Theme</vt:lpstr>
      </vt:variant>
      <vt:variant>
        <vt:i4>4</vt:i4>
      </vt:variant>
      <vt:variant>
        <vt:lpstr>Embedded OLE Servers</vt:lpstr>
      </vt:variant>
      <vt:variant>
        <vt:i4>1</vt:i4>
      </vt:variant>
      <vt:variant>
        <vt:lpstr>Slide Titles</vt:lpstr>
      </vt:variant>
      <vt:variant>
        <vt:i4>58</vt:i4>
      </vt:variant>
    </vt:vector>
  </HeadingPairs>
  <TitlesOfParts>
    <vt:vector size="63" baseType="lpstr">
      <vt:lpstr>Lean Thinking Final.ppt</vt:lpstr>
      <vt:lpstr>1_Lean Thinking Final</vt:lpstr>
      <vt:lpstr>Lean Thinking Final</vt:lpstr>
      <vt:lpstr>2_Lean Thinking Final</vt:lpstr>
      <vt:lpstr>Document</vt:lpstr>
      <vt:lpstr>Operations Strategy </vt:lpstr>
      <vt:lpstr>Competitive Strategy</vt:lpstr>
      <vt:lpstr>Competitive Strategy: Environmental Scanning (Opportunities and Threats) </vt:lpstr>
      <vt:lpstr>Competitive Strategy: Competing Edges of the System (Strengths and Weaknesses)</vt:lpstr>
      <vt:lpstr>Customer Value Proposition</vt:lpstr>
      <vt:lpstr>Financial, Marketing, and Operations Strategy</vt:lpstr>
      <vt:lpstr>Mercedes-Benz</vt:lpstr>
      <vt:lpstr>Operations Strategy: Resource View</vt:lpstr>
      <vt:lpstr>Mercedes' Bundle Of Real Assets</vt:lpstr>
      <vt:lpstr>Operations Strategy: Resource View</vt:lpstr>
      <vt:lpstr>Operations Strategy: Resource View</vt:lpstr>
      <vt:lpstr>Operations Strategy: Process View</vt:lpstr>
      <vt:lpstr>Operations Strategy: Process View</vt:lpstr>
      <vt:lpstr>Operations Strategy: Process View  2. Technology</vt:lpstr>
      <vt:lpstr>Facility Layout : Job Shop</vt:lpstr>
      <vt:lpstr>Job Shop</vt:lpstr>
      <vt:lpstr>Facility Layout : Flow Shop</vt:lpstr>
      <vt:lpstr>Flow Shop</vt:lpstr>
      <vt:lpstr>Characteristics of Processes: Job Shop vs. Batch vs. Flow Shop</vt:lpstr>
      <vt:lpstr>Operations Strategy: Process View </vt:lpstr>
      <vt:lpstr>The Competency View of Operations</vt:lpstr>
      <vt:lpstr>The Competency View of Operations</vt:lpstr>
      <vt:lpstr>Operations Strategy: Competency View</vt:lpstr>
      <vt:lpstr>The Competency View of Operations</vt:lpstr>
      <vt:lpstr>A Framework For Operations Strategy</vt:lpstr>
      <vt:lpstr>A Framework for Operations Strategy</vt:lpstr>
      <vt:lpstr>A Framework For Operations Strategy</vt:lpstr>
      <vt:lpstr>Market Driven, Technology Driven Strategies </vt:lpstr>
      <vt:lpstr>Market Driven, Technology Driven Strategies </vt:lpstr>
      <vt:lpstr>Zara: Resource View</vt:lpstr>
      <vt:lpstr>Zara: Resource View</vt:lpstr>
      <vt:lpstr>Zara: Process View; Technology</vt:lpstr>
      <vt:lpstr>Zara: Process view; Technology</vt:lpstr>
      <vt:lpstr>Zara: Process View; Demand </vt:lpstr>
      <vt:lpstr>Zara: Process View; Innovation </vt:lpstr>
      <vt:lpstr>Zara: Process View; Innovation </vt:lpstr>
      <vt:lpstr>Should Every Retailer Adopt the Zara Model?</vt:lpstr>
      <vt:lpstr>Should every retailer adopt the Zara model?</vt:lpstr>
      <vt:lpstr>Competitive Product Space</vt:lpstr>
      <vt:lpstr>Strategic Positioning</vt:lpstr>
      <vt:lpstr>Operational Effectiveness</vt:lpstr>
      <vt:lpstr>Focused Strategy, Focused Operations</vt:lpstr>
      <vt:lpstr>Plant Within Plants (PWP)</vt:lpstr>
      <vt:lpstr>Shouldice Hospital, Corolla, Ferrari</vt:lpstr>
      <vt:lpstr>Focus and the Efficient Frontier  in  Health-care sector</vt:lpstr>
      <vt:lpstr>Strategic Positioning  and Operational Effectiveness</vt:lpstr>
      <vt:lpstr>Efficient Frontier</vt:lpstr>
      <vt:lpstr>Strategic Positioning  and  Operational Effectiveness</vt:lpstr>
      <vt:lpstr>Wal-Mart</vt:lpstr>
      <vt:lpstr>Wal-Mart (Resulting Benefits)</vt:lpstr>
      <vt:lpstr>Tailor Operations; Strategic Fit</vt:lpstr>
      <vt:lpstr>The Strategic Operational Audit</vt:lpstr>
      <vt:lpstr>Strategic Operational Audit</vt:lpstr>
      <vt:lpstr>The Product-Process Matrix</vt:lpstr>
      <vt:lpstr>Matching Process Choice with Strategy:  Product-Process Matrix</vt:lpstr>
      <vt:lpstr>Matching Process Choice with Strategy:  Product-Process Matrix</vt:lpstr>
      <vt:lpstr>The Product-Process Matrix</vt:lpstr>
      <vt:lpstr>Historical Development of OM</vt:lpstr>
    </vt:vector>
  </TitlesOfParts>
  <Company>CSU, Northridge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Thinking</dc:title>
  <dc:creator>aa2035</dc:creator>
  <cp:lastModifiedBy>aa2035</cp:lastModifiedBy>
  <cp:revision>345</cp:revision>
  <dcterms:created xsi:type="dcterms:W3CDTF">2008-11-22T01:06:20Z</dcterms:created>
  <dcterms:modified xsi:type="dcterms:W3CDTF">2010-09-01T16:40:43Z</dcterms:modified>
</cp:coreProperties>
</file>