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7" r:id="rId1"/>
  </p:sldMasterIdLst>
  <p:notesMasterIdLst>
    <p:notesMasterId r:id="rId30"/>
  </p:notesMasterIdLst>
  <p:handoutMasterIdLst>
    <p:handoutMasterId r:id="rId31"/>
  </p:handoutMasterIdLst>
  <p:sldIdLst>
    <p:sldId id="742" r:id="rId2"/>
    <p:sldId id="743" r:id="rId3"/>
    <p:sldId id="744" r:id="rId4"/>
    <p:sldId id="745" r:id="rId5"/>
    <p:sldId id="746" r:id="rId6"/>
    <p:sldId id="747" r:id="rId7"/>
    <p:sldId id="771" r:id="rId8"/>
    <p:sldId id="779" r:id="rId9"/>
    <p:sldId id="773" r:id="rId10"/>
    <p:sldId id="772" r:id="rId11"/>
    <p:sldId id="780" r:id="rId12"/>
    <p:sldId id="748" r:id="rId13"/>
    <p:sldId id="749" r:id="rId14"/>
    <p:sldId id="750" r:id="rId15"/>
    <p:sldId id="751" r:id="rId16"/>
    <p:sldId id="752" r:id="rId17"/>
    <p:sldId id="753" r:id="rId18"/>
    <p:sldId id="754" r:id="rId19"/>
    <p:sldId id="755" r:id="rId20"/>
    <p:sldId id="767" r:id="rId21"/>
    <p:sldId id="768" r:id="rId22"/>
    <p:sldId id="769" r:id="rId23"/>
    <p:sldId id="770" r:id="rId24"/>
    <p:sldId id="774" r:id="rId25"/>
    <p:sldId id="775" r:id="rId26"/>
    <p:sldId id="776" r:id="rId27"/>
    <p:sldId id="777" r:id="rId28"/>
    <p:sldId id="778" r:id="rId29"/>
  </p:sldIdLst>
  <p:sldSz cx="12192000" cy="6858000"/>
  <p:notesSz cx="6858000" cy="9296400"/>
  <p:defaultTextStyle>
    <a:defPPr>
      <a:defRPr lang="en-US"/>
    </a:defPPr>
    <a:lvl1pPr algn="l" rtl="0" fontAlgn="base">
      <a:spcBef>
        <a:spcPct val="0"/>
      </a:spcBef>
      <a:spcAft>
        <a:spcPct val="0"/>
      </a:spcAft>
      <a:defRPr sz="3600" b="1" kern="1200">
        <a:solidFill>
          <a:schemeClr val="tx1"/>
        </a:solidFill>
        <a:latin typeface="Times New Roman" pitchFamily="18" charset="0"/>
        <a:ea typeface="+mn-ea"/>
        <a:cs typeface="+mn-cs"/>
      </a:defRPr>
    </a:lvl1pPr>
    <a:lvl2pPr marL="457200" algn="l" rtl="0" fontAlgn="base">
      <a:spcBef>
        <a:spcPct val="0"/>
      </a:spcBef>
      <a:spcAft>
        <a:spcPct val="0"/>
      </a:spcAft>
      <a:defRPr sz="3600" b="1" kern="1200">
        <a:solidFill>
          <a:schemeClr val="tx1"/>
        </a:solidFill>
        <a:latin typeface="Times New Roman" pitchFamily="18" charset="0"/>
        <a:ea typeface="+mn-ea"/>
        <a:cs typeface="+mn-cs"/>
      </a:defRPr>
    </a:lvl2pPr>
    <a:lvl3pPr marL="914400" algn="l" rtl="0" fontAlgn="base">
      <a:spcBef>
        <a:spcPct val="0"/>
      </a:spcBef>
      <a:spcAft>
        <a:spcPct val="0"/>
      </a:spcAft>
      <a:defRPr sz="3600" b="1" kern="1200">
        <a:solidFill>
          <a:schemeClr val="tx1"/>
        </a:solidFill>
        <a:latin typeface="Times New Roman" pitchFamily="18" charset="0"/>
        <a:ea typeface="+mn-ea"/>
        <a:cs typeface="+mn-cs"/>
      </a:defRPr>
    </a:lvl3pPr>
    <a:lvl4pPr marL="1371600" algn="l" rtl="0" fontAlgn="base">
      <a:spcBef>
        <a:spcPct val="0"/>
      </a:spcBef>
      <a:spcAft>
        <a:spcPct val="0"/>
      </a:spcAft>
      <a:defRPr sz="3600" b="1" kern="1200">
        <a:solidFill>
          <a:schemeClr val="tx1"/>
        </a:solidFill>
        <a:latin typeface="Times New Roman" pitchFamily="18" charset="0"/>
        <a:ea typeface="+mn-ea"/>
        <a:cs typeface="+mn-cs"/>
      </a:defRPr>
    </a:lvl4pPr>
    <a:lvl5pPr marL="1828800" algn="l" rtl="0" fontAlgn="base">
      <a:spcBef>
        <a:spcPct val="0"/>
      </a:spcBef>
      <a:spcAft>
        <a:spcPct val="0"/>
      </a:spcAft>
      <a:defRPr sz="3600" b="1" kern="1200">
        <a:solidFill>
          <a:schemeClr val="tx1"/>
        </a:solidFill>
        <a:latin typeface="Times New Roman" pitchFamily="18" charset="0"/>
        <a:ea typeface="+mn-ea"/>
        <a:cs typeface="+mn-cs"/>
      </a:defRPr>
    </a:lvl5pPr>
    <a:lvl6pPr marL="2286000" algn="l" defTabSz="914400" rtl="0" eaLnBrk="1" latinLnBrk="0" hangingPunct="1">
      <a:defRPr sz="3600" b="1" kern="1200">
        <a:solidFill>
          <a:schemeClr val="tx1"/>
        </a:solidFill>
        <a:latin typeface="Times New Roman" pitchFamily="18" charset="0"/>
        <a:ea typeface="+mn-ea"/>
        <a:cs typeface="+mn-cs"/>
      </a:defRPr>
    </a:lvl6pPr>
    <a:lvl7pPr marL="2743200" algn="l" defTabSz="914400" rtl="0" eaLnBrk="1" latinLnBrk="0" hangingPunct="1">
      <a:defRPr sz="3600" b="1" kern="1200">
        <a:solidFill>
          <a:schemeClr val="tx1"/>
        </a:solidFill>
        <a:latin typeface="Times New Roman" pitchFamily="18" charset="0"/>
        <a:ea typeface="+mn-ea"/>
        <a:cs typeface="+mn-cs"/>
      </a:defRPr>
    </a:lvl7pPr>
    <a:lvl8pPr marL="3200400" algn="l" defTabSz="914400" rtl="0" eaLnBrk="1" latinLnBrk="0" hangingPunct="1">
      <a:defRPr sz="3600" b="1" kern="1200">
        <a:solidFill>
          <a:schemeClr val="tx1"/>
        </a:solidFill>
        <a:latin typeface="Times New Roman" pitchFamily="18" charset="0"/>
        <a:ea typeface="+mn-ea"/>
        <a:cs typeface="+mn-cs"/>
      </a:defRPr>
    </a:lvl8pPr>
    <a:lvl9pPr marL="3657600" algn="l" defTabSz="914400" rtl="0" eaLnBrk="1" latinLnBrk="0" hangingPunct="1">
      <a:defRPr sz="36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E800"/>
    <a:srgbClr val="009900"/>
    <a:srgbClr val="006600"/>
    <a:srgbClr val="FFCC66"/>
    <a:srgbClr val="ECE88E"/>
    <a:srgbClr val="397742"/>
    <a:srgbClr val="CCFF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5620" autoAdjust="0"/>
    <p:restoredTop sz="94660" autoAdjust="0"/>
  </p:normalViewPr>
  <p:slideViewPr>
    <p:cSldViewPr snapToGrid="0">
      <p:cViewPr varScale="1">
        <p:scale>
          <a:sx n="109" d="100"/>
          <a:sy n="109" d="100"/>
        </p:scale>
        <p:origin x="1332" y="108"/>
      </p:cViewPr>
      <p:guideLst>
        <p:guide orient="horz" pos="2160"/>
        <p:guide pos="384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75" d="100"/>
          <a:sy n="75" d="100"/>
        </p:scale>
        <p:origin x="-787" y="-5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1" Type="http://schemas.openxmlformats.org/officeDocument/2006/relationships/slide" Target="slides/slide25.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image" Target="../media/image2.emf"/><Relationship Id="rId1" Type="http://schemas.openxmlformats.org/officeDocument/2006/relationships/image" Target="../media/image1.emf"/><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 Id="rId9"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eaLnBrk="0" hangingPunct="0">
              <a:defRPr sz="1200" b="0"/>
            </a:lvl1pPr>
          </a:lstStyle>
          <a:p>
            <a:endParaRPr lang="en-US"/>
          </a:p>
        </p:txBody>
      </p:sp>
      <p:sp>
        <p:nvSpPr>
          <p:cNvPr id="3075" name="Rectangle 3"/>
          <p:cNvSpPr>
            <a:spLocks noGrp="1" noChangeArrowheads="1"/>
          </p:cNvSpPr>
          <p:nvPr>
            <p:ph type="dt" sz="quarter" idx="1"/>
          </p:nvPr>
        </p:nvSpPr>
        <p:spPr bwMode="auto">
          <a:xfrm>
            <a:off x="3886200" y="0"/>
            <a:ext cx="2971800" cy="465138"/>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hangingPunct="0">
              <a:defRPr sz="1200" b="0"/>
            </a:lvl1pPr>
          </a:lstStyle>
          <a:p>
            <a:endParaRPr lang="en-US"/>
          </a:p>
        </p:txBody>
      </p:sp>
      <p:sp>
        <p:nvSpPr>
          <p:cNvPr id="3076" name="Rectangle 4"/>
          <p:cNvSpPr>
            <a:spLocks noGrp="1" noChangeArrowheads="1"/>
          </p:cNvSpPr>
          <p:nvPr>
            <p:ph type="ftr" sz="quarter" idx="2"/>
          </p:nvPr>
        </p:nvSpPr>
        <p:spPr bwMode="auto">
          <a:xfrm>
            <a:off x="0" y="8831263"/>
            <a:ext cx="2971800" cy="465137"/>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eaLnBrk="0" hangingPunct="0">
              <a:defRPr sz="1200" b="0"/>
            </a:lvl1pPr>
          </a:lstStyle>
          <a:p>
            <a:endParaRPr lang="en-US"/>
          </a:p>
        </p:txBody>
      </p:sp>
      <p:sp>
        <p:nvSpPr>
          <p:cNvPr id="3077" name="Rectangle 5"/>
          <p:cNvSpPr>
            <a:spLocks noGrp="1" noChangeArrowheads="1"/>
          </p:cNvSpPr>
          <p:nvPr>
            <p:ph type="sldNum" sz="quarter" idx="3"/>
          </p:nvPr>
        </p:nvSpPr>
        <p:spPr bwMode="auto">
          <a:xfrm>
            <a:off x="3886200" y="8831263"/>
            <a:ext cx="2971800" cy="465137"/>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eaLnBrk="0" hangingPunct="0">
              <a:defRPr sz="1200" b="0"/>
            </a:lvl1pPr>
          </a:lstStyle>
          <a:p>
            <a:fld id="{93BD4E1C-8289-45D7-868F-978F6846A8CF}" type="slidenum">
              <a:rPr lang="en-US"/>
              <a:pPr/>
              <a:t>‹#›</a:t>
            </a:fld>
            <a:endParaRPr lang="en-US"/>
          </a:p>
        </p:txBody>
      </p:sp>
    </p:spTree>
    <p:extLst>
      <p:ext uri="{BB962C8B-B14F-4D97-AF65-F5344CB8AC3E}">
        <p14:creationId xmlns:p14="http://schemas.microsoft.com/office/powerpoint/2010/main" val="33650555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eaLnBrk="0" hangingPunct="0">
              <a:defRPr sz="1200" b="0"/>
            </a:lvl1pPr>
          </a:lstStyle>
          <a:p>
            <a:endParaRPr lang="en-US"/>
          </a:p>
        </p:txBody>
      </p:sp>
      <p:sp>
        <p:nvSpPr>
          <p:cNvPr id="2051" name="Rectangle 3"/>
          <p:cNvSpPr>
            <a:spLocks noGrp="1" noChangeArrowheads="1"/>
          </p:cNvSpPr>
          <p:nvPr>
            <p:ph type="dt" idx="1"/>
          </p:nvPr>
        </p:nvSpPr>
        <p:spPr bwMode="auto">
          <a:xfrm>
            <a:off x="3886200" y="0"/>
            <a:ext cx="2971800" cy="465138"/>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hangingPunct="0">
              <a:defRPr sz="1200" b="0"/>
            </a:lvl1pPr>
          </a:lstStyle>
          <a:p>
            <a:endParaRPr lang="en-US"/>
          </a:p>
        </p:txBody>
      </p:sp>
      <p:sp>
        <p:nvSpPr>
          <p:cNvPr id="2052" name="Rectangle 4"/>
          <p:cNvSpPr>
            <a:spLocks noGrp="1" noRot="1" noChangeAspect="1" noChangeArrowheads="1" noTextEdit="1"/>
          </p:cNvSpPr>
          <p:nvPr>
            <p:ph type="sldImg" idx="2"/>
          </p:nvPr>
        </p:nvSpPr>
        <p:spPr bwMode="auto">
          <a:xfrm>
            <a:off x="333375" y="698500"/>
            <a:ext cx="6191250" cy="3482975"/>
          </a:xfrm>
          <a:prstGeom prst="rect">
            <a:avLst/>
          </a:prstGeom>
          <a:noFill/>
          <a:ln w="12700">
            <a:solidFill>
              <a:srgbClr val="000000"/>
            </a:solidFill>
            <a:miter lim="800000"/>
            <a:headEnd/>
            <a:tailEnd/>
          </a:ln>
          <a:effectLst/>
        </p:spPr>
      </p:sp>
      <p:sp>
        <p:nvSpPr>
          <p:cNvPr id="2053" name="Rectangle 5"/>
          <p:cNvSpPr>
            <a:spLocks noGrp="1" noChangeArrowheads="1"/>
          </p:cNvSpPr>
          <p:nvPr>
            <p:ph type="body" sz="quarter" idx="3"/>
          </p:nvPr>
        </p:nvSpPr>
        <p:spPr bwMode="auto">
          <a:xfrm>
            <a:off x="914400" y="4416425"/>
            <a:ext cx="5029200" cy="4183063"/>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54" name="Rectangle 6"/>
          <p:cNvSpPr>
            <a:spLocks noGrp="1" noChangeArrowheads="1"/>
          </p:cNvSpPr>
          <p:nvPr>
            <p:ph type="ftr" sz="quarter" idx="4"/>
          </p:nvPr>
        </p:nvSpPr>
        <p:spPr bwMode="auto">
          <a:xfrm>
            <a:off x="0" y="8831263"/>
            <a:ext cx="2971800" cy="465137"/>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eaLnBrk="0" hangingPunct="0">
              <a:defRPr sz="1200" b="0"/>
            </a:lvl1pPr>
          </a:lstStyle>
          <a:p>
            <a:endParaRPr lang="en-US"/>
          </a:p>
        </p:txBody>
      </p:sp>
      <p:sp>
        <p:nvSpPr>
          <p:cNvPr id="2055" name="Rectangle 7"/>
          <p:cNvSpPr>
            <a:spLocks noGrp="1" noChangeArrowheads="1"/>
          </p:cNvSpPr>
          <p:nvPr>
            <p:ph type="sldNum" sz="quarter" idx="5"/>
          </p:nvPr>
        </p:nvSpPr>
        <p:spPr bwMode="auto">
          <a:xfrm>
            <a:off x="3886200" y="8831263"/>
            <a:ext cx="2971800" cy="465137"/>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eaLnBrk="0" hangingPunct="0">
              <a:defRPr sz="1200" b="0"/>
            </a:lvl1pPr>
          </a:lstStyle>
          <a:p>
            <a:fld id="{3F7F5E57-7426-45C0-A90D-6017AD8781E7}" type="slidenum">
              <a:rPr lang="en-US"/>
              <a:pPr/>
              <a:t>‹#›</a:t>
            </a:fld>
            <a:endParaRPr lang="en-US"/>
          </a:p>
        </p:txBody>
      </p:sp>
    </p:spTree>
    <p:extLst>
      <p:ext uri="{BB962C8B-B14F-4D97-AF65-F5344CB8AC3E}">
        <p14:creationId xmlns:p14="http://schemas.microsoft.com/office/powerpoint/2010/main" val="379667098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963588-3706-47E1-B70A-C7CCC31F655F}" type="slidenum">
              <a:rPr lang="en-US"/>
              <a:pPr/>
              <a:t>1</a:t>
            </a:fld>
            <a:endParaRPr lang="en-US"/>
          </a:p>
        </p:txBody>
      </p:sp>
      <p:sp>
        <p:nvSpPr>
          <p:cNvPr id="852994" name="Rectangle 2"/>
          <p:cNvSpPr>
            <a:spLocks noGrp="1" noRot="1" noChangeAspect="1" noChangeArrowheads="1" noTextEdit="1"/>
          </p:cNvSpPr>
          <p:nvPr>
            <p:ph type="sldImg"/>
          </p:nvPr>
        </p:nvSpPr>
        <p:spPr>
          <a:xfrm>
            <a:off x="334963" y="698500"/>
            <a:ext cx="6189662" cy="3482975"/>
          </a:xfrm>
          <a:ln/>
        </p:spPr>
      </p:sp>
      <p:sp>
        <p:nvSpPr>
          <p:cNvPr id="8529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39412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88554D-F3DC-4651-BDCC-42F832EFE7FD}" type="slidenum">
              <a:rPr lang="en-US"/>
              <a:pPr/>
              <a:t>10</a:t>
            </a:fld>
            <a:endParaRPr lang="en-US"/>
          </a:p>
        </p:txBody>
      </p:sp>
      <p:sp>
        <p:nvSpPr>
          <p:cNvPr id="861186" name="Rectangle 2"/>
          <p:cNvSpPr>
            <a:spLocks noGrp="1" noRot="1" noChangeAspect="1" noChangeArrowheads="1" noTextEdit="1"/>
          </p:cNvSpPr>
          <p:nvPr>
            <p:ph type="sldImg"/>
          </p:nvPr>
        </p:nvSpPr>
        <p:spPr>
          <a:xfrm>
            <a:off x="334963" y="698500"/>
            <a:ext cx="6189662" cy="3482975"/>
          </a:xfrm>
          <a:ln/>
        </p:spPr>
      </p:sp>
      <p:sp>
        <p:nvSpPr>
          <p:cNvPr id="8611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0012856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88554D-F3DC-4651-BDCC-42F832EFE7FD}" type="slidenum">
              <a:rPr lang="en-US"/>
              <a:pPr/>
              <a:t>11</a:t>
            </a:fld>
            <a:endParaRPr lang="en-US"/>
          </a:p>
        </p:txBody>
      </p:sp>
      <p:sp>
        <p:nvSpPr>
          <p:cNvPr id="861186" name="Rectangle 2"/>
          <p:cNvSpPr>
            <a:spLocks noGrp="1" noRot="1" noChangeAspect="1" noChangeArrowheads="1" noTextEdit="1"/>
          </p:cNvSpPr>
          <p:nvPr>
            <p:ph type="sldImg"/>
          </p:nvPr>
        </p:nvSpPr>
        <p:spPr>
          <a:xfrm>
            <a:off x="334963" y="698500"/>
            <a:ext cx="6189662" cy="3482975"/>
          </a:xfrm>
          <a:ln/>
        </p:spPr>
      </p:sp>
      <p:sp>
        <p:nvSpPr>
          <p:cNvPr id="8611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8144728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E22872-D0D0-4590-9728-23FE975EF5C8}" type="slidenum">
              <a:rPr lang="en-US"/>
              <a:pPr/>
              <a:t>12</a:t>
            </a:fld>
            <a:endParaRPr lang="en-US"/>
          </a:p>
        </p:txBody>
      </p:sp>
      <p:sp>
        <p:nvSpPr>
          <p:cNvPr id="865282" name="Rectangle 2"/>
          <p:cNvSpPr>
            <a:spLocks noGrp="1" noRot="1" noChangeAspect="1" noChangeArrowheads="1" noTextEdit="1"/>
          </p:cNvSpPr>
          <p:nvPr>
            <p:ph type="sldImg"/>
          </p:nvPr>
        </p:nvSpPr>
        <p:spPr>
          <a:xfrm>
            <a:off x="334963" y="698500"/>
            <a:ext cx="6189662" cy="3482975"/>
          </a:xfrm>
          <a:ln/>
        </p:spPr>
      </p:sp>
      <p:sp>
        <p:nvSpPr>
          <p:cNvPr id="8652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4336755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FE6F86-A9DF-4725-A909-34A073E192BA}" type="slidenum">
              <a:rPr lang="en-US"/>
              <a:pPr/>
              <a:t>13</a:t>
            </a:fld>
            <a:endParaRPr lang="en-US"/>
          </a:p>
        </p:txBody>
      </p:sp>
      <p:sp>
        <p:nvSpPr>
          <p:cNvPr id="867330" name="Rectangle 2"/>
          <p:cNvSpPr>
            <a:spLocks noGrp="1" noRot="1" noChangeAspect="1" noChangeArrowheads="1" noTextEdit="1"/>
          </p:cNvSpPr>
          <p:nvPr>
            <p:ph type="sldImg"/>
          </p:nvPr>
        </p:nvSpPr>
        <p:spPr>
          <a:xfrm>
            <a:off x="334963" y="698500"/>
            <a:ext cx="6189662" cy="3482975"/>
          </a:xfrm>
          <a:ln/>
        </p:spPr>
      </p:sp>
      <p:sp>
        <p:nvSpPr>
          <p:cNvPr id="8673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739280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3375" y="698500"/>
            <a:ext cx="6191250" cy="348297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F7F5E57-7426-45C0-A90D-6017AD8781E7}" type="slidenum">
              <a:rPr lang="en-US" smtClean="0"/>
              <a:pPr/>
              <a:t>14</a:t>
            </a:fld>
            <a:endParaRPr lang="en-US"/>
          </a:p>
        </p:txBody>
      </p:sp>
    </p:spTree>
    <p:extLst>
      <p:ext uri="{BB962C8B-B14F-4D97-AF65-F5344CB8AC3E}">
        <p14:creationId xmlns:p14="http://schemas.microsoft.com/office/powerpoint/2010/main" val="25978595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3375" y="698500"/>
            <a:ext cx="6191250" cy="348297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F7F5E57-7426-45C0-A90D-6017AD8781E7}" type="slidenum">
              <a:rPr lang="en-US" smtClean="0"/>
              <a:pPr/>
              <a:t>15</a:t>
            </a:fld>
            <a:endParaRPr lang="en-US"/>
          </a:p>
        </p:txBody>
      </p:sp>
    </p:spTree>
    <p:extLst>
      <p:ext uri="{BB962C8B-B14F-4D97-AF65-F5344CB8AC3E}">
        <p14:creationId xmlns:p14="http://schemas.microsoft.com/office/powerpoint/2010/main" val="33347748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60616D-D333-45A5-9AB9-AF34471A1600}" type="slidenum">
              <a:rPr lang="en-US"/>
              <a:pPr/>
              <a:t>16</a:t>
            </a:fld>
            <a:endParaRPr lang="en-US"/>
          </a:p>
        </p:txBody>
      </p:sp>
      <p:sp>
        <p:nvSpPr>
          <p:cNvPr id="871426" name="Rectangle 2"/>
          <p:cNvSpPr>
            <a:spLocks noGrp="1" noRot="1" noChangeAspect="1" noChangeArrowheads="1" noTextEdit="1"/>
          </p:cNvSpPr>
          <p:nvPr>
            <p:ph type="sldImg"/>
          </p:nvPr>
        </p:nvSpPr>
        <p:spPr>
          <a:xfrm>
            <a:off x="334963" y="698500"/>
            <a:ext cx="6189662" cy="3482975"/>
          </a:xfrm>
          <a:ln/>
        </p:spPr>
      </p:sp>
      <p:sp>
        <p:nvSpPr>
          <p:cNvPr id="8714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9559579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4ABFFB-7402-440F-B18E-D440855A9695}" type="slidenum">
              <a:rPr lang="en-US"/>
              <a:pPr/>
              <a:t>17</a:t>
            </a:fld>
            <a:endParaRPr lang="en-US"/>
          </a:p>
        </p:txBody>
      </p:sp>
      <p:sp>
        <p:nvSpPr>
          <p:cNvPr id="873474" name="Rectangle 2"/>
          <p:cNvSpPr>
            <a:spLocks noGrp="1" noRot="1" noChangeAspect="1" noChangeArrowheads="1" noTextEdit="1"/>
          </p:cNvSpPr>
          <p:nvPr>
            <p:ph type="sldImg"/>
          </p:nvPr>
        </p:nvSpPr>
        <p:spPr>
          <a:xfrm>
            <a:off x="334963" y="698500"/>
            <a:ext cx="6189662" cy="3482975"/>
          </a:xfrm>
          <a:ln/>
        </p:spPr>
      </p:sp>
      <p:sp>
        <p:nvSpPr>
          <p:cNvPr id="8734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747505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447056-EA8C-4B65-AF4D-70FE7CE47282}" type="slidenum">
              <a:rPr lang="en-US"/>
              <a:pPr/>
              <a:t>18</a:t>
            </a:fld>
            <a:endParaRPr lang="en-US"/>
          </a:p>
        </p:txBody>
      </p:sp>
      <p:sp>
        <p:nvSpPr>
          <p:cNvPr id="875522" name="Rectangle 2"/>
          <p:cNvSpPr>
            <a:spLocks noGrp="1" noRot="1" noChangeAspect="1" noChangeArrowheads="1" noTextEdit="1"/>
          </p:cNvSpPr>
          <p:nvPr>
            <p:ph type="sldImg"/>
          </p:nvPr>
        </p:nvSpPr>
        <p:spPr>
          <a:xfrm>
            <a:off x="334963" y="698500"/>
            <a:ext cx="6189662" cy="3482975"/>
          </a:xfrm>
          <a:ln/>
        </p:spPr>
      </p:sp>
      <p:sp>
        <p:nvSpPr>
          <p:cNvPr id="8755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0012958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17C749-D35B-4038-A65D-91A6F9F1ED2F}" type="slidenum">
              <a:rPr lang="en-US"/>
              <a:pPr/>
              <a:t>19</a:t>
            </a:fld>
            <a:endParaRPr lang="en-US"/>
          </a:p>
        </p:txBody>
      </p:sp>
      <p:sp>
        <p:nvSpPr>
          <p:cNvPr id="877570" name="Rectangle 2"/>
          <p:cNvSpPr>
            <a:spLocks noGrp="1" noRot="1" noChangeAspect="1" noChangeArrowheads="1" noTextEdit="1"/>
          </p:cNvSpPr>
          <p:nvPr>
            <p:ph type="sldImg"/>
          </p:nvPr>
        </p:nvSpPr>
        <p:spPr>
          <a:xfrm>
            <a:off x="334963" y="698500"/>
            <a:ext cx="6189662" cy="3482975"/>
          </a:xfrm>
          <a:ln/>
        </p:spPr>
      </p:sp>
      <p:sp>
        <p:nvSpPr>
          <p:cNvPr id="87757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4727327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F2FCFF-50F5-4346-9AFC-A4886E5B7F85}" type="slidenum">
              <a:rPr lang="en-US"/>
              <a:pPr/>
              <a:t>2</a:t>
            </a:fld>
            <a:endParaRPr lang="en-US"/>
          </a:p>
        </p:txBody>
      </p:sp>
      <p:sp>
        <p:nvSpPr>
          <p:cNvPr id="855042" name="Rectangle 2"/>
          <p:cNvSpPr>
            <a:spLocks noGrp="1" noRot="1" noChangeAspect="1" noChangeArrowheads="1" noTextEdit="1"/>
          </p:cNvSpPr>
          <p:nvPr>
            <p:ph type="sldImg"/>
          </p:nvPr>
        </p:nvSpPr>
        <p:spPr>
          <a:xfrm>
            <a:off x="334963" y="698500"/>
            <a:ext cx="6189662" cy="3482975"/>
          </a:xfrm>
          <a:ln/>
        </p:spPr>
      </p:sp>
      <p:sp>
        <p:nvSpPr>
          <p:cNvPr id="8550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618649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5AF12A-130F-444F-A105-77785925082B}" type="slidenum">
              <a:rPr lang="en-US"/>
              <a:pPr/>
              <a:t>20</a:t>
            </a:fld>
            <a:endParaRPr lang="en-US"/>
          </a:p>
        </p:txBody>
      </p:sp>
      <p:sp>
        <p:nvSpPr>
          <p:cNvPr id="890882" name="Rectangle 2"/>
          <p:cNvSpPr>
            <a:spLocks noGrp="1" noRot="1" noChangeAspect="1" noChangeArrowheads="1" noTextEdit="1"/>
          </p:cNvSpPr>
          <p:nvPr>
            <p:ph type="sldImg"/>
          </p:nvPr>
        </p:nvSpPr>
        <p:spPr>
          <a:xfrm>
            <a:off x="331788" y="696913"/>
            <a:ext cx="6197600" cy="3486150"/>
          </a:xfrm>
          <a:ln/>
        </p:spPr>
      </p:sp>
      <p:sp>
        <p:nvSpPr>
          <p:cNvPr id="8908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1741618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31C683-3CAD-4E58-B757-353CA6400505}" type="slidenum">
              <a:rPr lang="en-US"/>
              <a:pPr/>
              <a:t>21</a:t>
            </a:fld>
            <a:endParaRPr lang="en-US"/>
          </a:p>
        </p:txBody>
      </p:sp>
      <p:sp>
        <p:nvSpPr>
          <p:cNvPr id="892930" name="Rectangle 2"/>
          <p:cNvSpPr>
            <a:spLocks noGrp="1" noRot="1" noChangeAspect="1" noChangeArrowheads="1" noTextEdit="1"/>
          </p:cNvSpPr>
          <p:nvPr>
            <p:ph type="sldImg"/>
          </p:nvPr>
        </p:nvSpPr>
        <p:spPr>
          <a:xfrm>
            <a:off x="331788" y="696913"/>
            <a:ext cx="6197600" cy="3486150"/>
          </a:xfrm>
          <a:ln/>
        </p:spPr>
      </p:sp>
      <p:sp>
        <p:nvSpPr>
          <p:cNvPr id="8929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160695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3CC220-48FC-4A19-86AE-19B8176025CC}" type="slidenum">
              <a:rPr lang="en-US"/>
              <a:pPr/>
              <a:t>22</a:t>
            </a:fld>
            <a:endParaRPr lang="en-US"/>
          </a:p>
        </p:txBody>
      </p:sp>
      <p:sp>
        <p:nvSpPr>
          <p:cNvPr id="894978" name="Rectangle 2"/>
          <p:cNvSpPr>
            <a:spLocks noGrp="1" noRot="1" noChangeAspect="1" noChangeArrowheads="1" noTextEdit="1"/>
          </p:cNvSpPr>
          <p:nvPr>
            <p:ph type="sldImg"/>
          </p:nvPr>
        </p:nvSpPr>
        <p:spPr>
          <a:xfrm>
            <a:off x="331788" y="696913"/>
            <a:ext cx="6197600" cy="3486150"/>
          </a:xfrm>
          <a:ln/>
        </p:spPr>
      </p:sp>
      <p:sp>
        <p:nvSpPr>
          <p:cNvPr id="8949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263149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50B62D-09C1-4556-8EE2-F0B139B68EE0}" type="slidenum">
              <a:rPr lang="en-US"/>
              <a:pPr/>
              <a:t>23</a:t>
            </a:fld>
            <a:endParaRPr lang="en-US"/>
          </a:p>
        </p:txBody>
      </p:sp>
      <p:sp>
        <p:nvSpPr>
          <p:cNvPr id="897026" name="Rectangle 2"/>
          <p:cNvSpPr>
            <a:spLocks noGrp="1" noRot="1" noChangeAspect="1" noChangeArrowheads="1" noTextEdit="1"/>
          </p:cNvSpPr>
          <p:nvPr>
            <p:ph type="sldImg"/>
          </p:nvPr>
        </p:nvSpPr>
        <p:spPr>
          <a:xfrm>
            <a:off x="331788" y="696913"/>
            <a:ext cx="6197600" cy="3486150"/>
          </a:xfrm>
          <a:ln/>
        </p:spPr>
      </p:sp>
      <p:sp>
        <p:nvSpPr>
          <p:cNvPr id="8970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8584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3375" y="698500"/>
            <a:ext cx="6191250" cy="348297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F7F5E57-7426-45C0-A90D-6017AD8781E7}" type="slidenum">
              <a:rPr lang="en-US" smtClean="0"/>
              <a:pPr/>
              <a:t>24</a:t>
            </a:fld>
            <a:endParaRPr lang="en-US"/>
          </a:p>
        </p:txBody>
      </p:sp>
    </p:spTree>
    <p:extLst>
      <p:ext uri="{BB962C8B-B14F-4D97-AF65-F5344CB8AC3E}">
        <p14:creationId xmlns:p14="http://schemas.microsoft.com/office/powerpoint/2010/main" val="644694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3375" y="698500"/>
            <a:ext cx="6191250" cy="348297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F7F5E57-7426-45C0-A90D-6017AD8781E7}" type="slidenum">
              <a:rPr lang="en-US" smtClean="0"/>
              <a:pPr/>
              <a:t>25</a:t>
            </a:fld>
            <a:endParaRPr lang="en-US"/>
          </a:p>
        </p:txBody>
      </p:sp>
    </p:spTree>
    <p:extLst>
      <p:ext uri="{BB962C8B-B14F-4D97-AF65-F5344CB8AC3E}">
        <p14:creationId xmlns:p14="http://schemas.microsoft.com/office/powerpoint/2010/main" val="20006063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4F0C30-DDAD-40EF-8756-44A160C0DFE2}" type="slidenum">
              <a:rPr lang="en-US"/>
              <a:pPr/>
              <a:t>26</a:t>
            </a:fld>
            <a:endParaRPr lang="en-US"/>
          </a:p>
        </p:txBody>
      </p:sp>
      <p:sp>
        <p:nvSpPr>
          <p:cNvPr id="636930" name="Rectangle 2"/>
          <p:cNvSpPr>
            <a:spLocks noGrp="1" noRot="1" noChangeAspect="1" noChangeArrowheads="1" noTextEdit="1"/>
          </p:cNvSpPr>
          <p:nvPr>
            <p:ph type="sldImg"/>
          </p:nvPr>
        </p:nvSpPr>
        <p:spPr bwMode="auto">
          <a:xfrm>
            <a:off x="342900" y="703263"/>
            <a:ext cx="6172200" cy="3473450"/>
          </a:xfrm>
          <a:prstGeom prst="rect">
            <a:avLst/>
          </a:prstGeom>
          <a:solidFill>
            <a:srgbClr val="FFFFFF"/>
          </a:solidFill>
          <a:ln>
            <a:solidFill>
              <a:srgbClr val="000000"/>
            </a:solidFill>
            <a:miter lim="800000"/>
            <a:headEnd/>
            <a:tailEnd/>
          </a:ln>
        </p:spPr>
      </p:sp>
      <p:sp>
        <p:nvSpPr>
          <p:cNvPr id="636931" name="Rectangle 3"/>
          <p:cNvSpPr>
            <a:spLocks noGrp="1" noChangeArrowheads="1"/>
          </p:cNvSpPr>
          <p:nvPr>
            <p:ph type="body" idx="1"/>
          </p:nvPr>
        </p:nvSpPr>
        <p:spPr bwMode="auto">
          <a:xfrm>
            <a:off x="914400" y="4416425"/>
            <a:ext cx="5029200" cy="4181475"/>
          </a:xfrm>
          <a:prstGeom prst="rect">
            <a:avLst/>
          </a:prstGeom>
          <a:solidFill>
            <a:srgbClr val="FFFFFF"/>
          </a:solidFill>
          <a:ln>
            <a:solidFill>
              <a:srgbClr val="000000"/>
            </a:solidFill>
            <a:miter lim="800000"/>
            <a:headEnd/>
            <a:tailEnd/>
          </a:ln>
        </p:spPr>
        <p:txBody>
          <a:bodyPr/>
          <a:lstStyle/>
          <a:p>
            <a:r>
              <a:rPr lang="en-US"/>
              <a:t>Revenue – CGS = Gross Profit.  </a:t>
            </a:r>
          </a:p>
          <a:p>
            <a:r>
              <a:rPr lang="en-US"/>
              <a:t>Gross Profit – SGA = Operating Income.</a:t>
            </a:r>
          </a:p>
          <a:p>
            <a:r>
              <a:rPr lang="en-US"/>
              <a:t>Operating Income – Interest Expense = Income Before Tax.</a:t>
            </a:r>
          </a:p>
          <a:p>
            <a:r>
              <a:rPr lang="en-US"/>
              <a:t>Income Before Tax – Income Tax = Net Income (Net Profit)</a:t>
            </a:r>
          </a:p>
        </p:txBody>
      </p:sp>
    </p:spTree>
    <p:extLst>
      <p:ext uri="{BB962C8B-B14F-4D97-AF65-F5344CB8AC3E}">
        <p14:creationId xmlns:p14="http://schemas.microsoft.com/office/powerpoint/2010/main" val="9030207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3375" y="698500"/>
            <a:ext cx="6191250" cy="348297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F7F5E57-7426-45C0-A90D-6017AD8781E7}" type="slidenum">
              <a:rPr lang="en-US" smtClean="0"/>
              <a:pPr/>
              <a:t>27</a:t>
            </a:fld>
            <a:endParaRPr lang="en-US"/>
          </a:p>
        </p:txBody>
      </p:sp>
    </p:spTree>
    <p:extLst>
      <p:ext uri="{BB962C8B-B14F-4D97-AF65-F5344CB8AC3E}">
        <p14:creationId xmlns:p14="http://schemas.microsoft.com/office/powerpoint/2010/main" val="42018509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3375" y="698500"/>
            <a:ext cx="6191250" cy="348297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F7F5E57-7426-45C0-A90D-6017AD8781E7}" type="slidenum">
              <a:rPr lang="en-US" smtClean="0"/>
              <a:pPr/>
              <a:t>28</a:t>
            </a:fld>
            <a:endParaRPr lang="en-US"/>
          </a:p>
        </p:txBody>
      </p:sp>
    </p:spTree>
    <p:extLst>
      <p:ext uri="{BB962C8B-B14F-4D97-AF65-F5344CB8AC3E}">
        <p14:creationId xmlns:p14="http://schemas.microsoft.com/office/powerpoint/2010/main" val="2726222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18D7A2-F7A1-4776-BC72-3450FC834DAA}" type="slidenum">
              <a:rPr lang="en-US"/>
              <a:pPr/>
              <a:t>3</a:t>
            </a:fld>
            <a:endParaRPr lang="en-US"/>
          </a:p>
        </p:txBody>
      </p:sp>
      <p:sp>
        <p:nvSpPr>
          <p:cNvPr id="857090" name="Rectangle 2"/>
          <p:cNvSpPr>
            <a:spLocks noGrp="1" noRot="1" noChangeAspect="1" noChangeArrowheads="1" noTextEdit="1"/>
          </p:cNvSpPr>
          <p:nvPr>
            <p:ph type="sldImg"/>
          </p:nvPr>
        </p:nvSpPr>
        <p:spPr>
          <a:xfrm>
            <a:off x="334963" y="698500"/>
            <a:ext cx="6189662" cy="3482975"/>
          </a:xfrm>
          <a:ln/>
        </p:spPr>
      </p:sp>
      <p:sp>
        <p:nvSpPr>
          <p:cNvPr id="85709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66067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E7AC51-9143-456A-9E3D-5B581AAA9D6B}" type="slidenum">
              <a:rPr lang="en-US"/>
              <a:pPr/>
              <a:t>4</a:t>
            </a:fld>
            <a:endParaRPr lang="en-US"/>
          </a:p>
        </p:txBody>
      </p:sp>
      <p:sp>
        <p:nvSpPr>
          <p:cNvPr id="859138" name="Rectangle 2"/>
          <p:cNvSpPr>
            <a:spLocks noGrp="1" noRot="1" noChangeAspect="1" noChangeArrowheads="1" noTextEdit="1"/>
          </p:cNvSpPr>
          <p:nvPr>
            <p:ph type="sldImg"/>
          </p:nvPr>
        </p:nvSpPr>
        <p:spPr>
          <a:xfrm>
            <a:off x="334963" y="698500"/>
            <a:ext cx="6189662" cy="3482975"/>
          </a:xfrm>
          <a:ln/>
        </p:spPr>
      </p:sp>
      <p:sp>
        <p:nvSpPr>
          <p:cNvPr id="85913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686501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88554D-F3DC-4651-BDCC-42F832EFE7FD}" type="slidenum">
              <a:rPr lang="en-US"/>
              <a:pPr/>
              <a:t>5</a:t>
            </a:fld>
            <a:endParaRPr lang="en-US"/>
          </a:p>
        </p:txBody>
      </p:sp>
      <p:sp>
        <p:nvSpPr>
          <p:cNvPr id="861186" name="Rectangle 2"/>
          <p:cNvSpPr>
            <a:spLocks noGrp="1" noRot="1" noChangeAspect="1" noChangeArrowheads="1" noTextEdit="1"/>
          </p:cNvSpPr>
          <p:nvPr>
            <p:ph type="sldImg"/>
          </p:nvPr>
        </p:nvSpPr>
        <p:spPr>
          <a:xfrm>
            <a:off x="334963" y="698500"/>
            <a:ext cx="6189662" cy="3482975"/>
          </a:xfrm>
          <a:ln/>
        </p:spPr>
      </p:sp>
      <p:sp>
        <p:nvSpPr>
          <p:cNvPr id="8611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835437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A0AA16-8A7D-4B72-B7EF-9A031FF78CE7}" type="slidenum">
              <a:rPr lang="en-US"/>
              <a:pPr/>
              <a:t>6</a:t>
            </a:fld>
            <a:endParaRPr lang="en-US"/>
          </a:p>
        </p:txBody>
      </p:sp>
      <p:sp>
        <p:nvSpPr>
          <p:cNvPr id="863234" name="Rectangle 2"/>
          <p:cNvSpPr>
            <a:spLocks noGrp="1" noRot="1" noChangeAspect="1" noChangeArrowheads="1" noTextEdit="1"/>
          </p:cNvSpPr>
          <p:nvPr>
            <p:ph type="sldImg"/>
          </p:nvPr>
        </p:nvSpPr>
        <p:spPr>
          <a:xfrm>
            <a:off x="334963" y="698500"/>
            <a:ext cx="6189662" cy="3482975"/>
          </a:xfrm>
          <a:ln/>
        </p:spPr>
      </p:sp>
      <p:sp>
        <p:nvSpPr>
          <p:cNvPr id="8632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70847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60616D-D333-45A5-9AB9-AF34471A1600}" type="slidenum">
              <a:rPr lang="en-US"/>
              <a:pPr/>
              <a:t>7</a:t>
            </a:fld>
            <a:endParaRPr lang="en-US"/>
          </a:p>
        </p:txBody>
      </p:sp>
      <p:sp>
        <p:nvSpPr>
          <p:cNvPr id="871426" name="Rectangle 2"/>
          <p:cNvSpPr>
            <a:spLocks noGrp="1" noRot="1" noChangeAspect="1" noChangeArrowheads="1" noTextEdit="1"/>
          </p:cNvSpPr>
          <p:nvPr>
            <p:ph type="sldImg"/>
          </p:nvPr>
        </p:nvSpPr>
        <p:spPr>
          <a:xfrm>
            <a:off x="334963" y="698500"/>
            <a:ext cx="6189662" cy="3482975"/>
          </a:xfrm>
          <a:ln/>
        </p:spPr>
      </p:sp>
      <p:sp>
        <p:nvSpPr>
          <p:cNvPr id="8714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492060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88554D-F3DC-4651-BDCC-42F832EFE7FD}" type="slidenum">
              <a:rPr lang="en-US"/>
              <a:pPr/>
              <a:t>8</a:t>
            </a:fld>
            <a:endParaRPr lang="en-US"/>
          </a:p>
        </p:txBody>
      </p:sp>
      <p:sp>
        <p:nvSpPr>
          <p:cNvPr id="861186" name="Rectangle 2"/>
          <p:cNvSpPr>
            <a:spLocks noGrp="1" noRot="1" noChangeAspect="1" noChangeArrowheads="1" noTextEdit="1"/>
          </p:cNvSpPr>
          <p:nvPr>
            <p:ph type="sldImg"/>
          </p:nvPr>
        </p:nvSpPr>
        <p:spPr>
          <a:xfrm>
            <a:off x="334963" y="698500"/>
            <a:ext cx="6189662" cy="3482975"/>
          </a:xfrm>
          <a:ln/>
        </p:spPr>
      </p:sp>
      <p:sp>
        <p:nvSpPr>
          <p:cNvPr id="8611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6313036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A0AA16-8A7D-4B72-B7EF-9A031FF78CE7}" type="slidenum">
              <a:rPr lang="en-US"/>
              <a:pPr/>
              <a:t>9</a:t>
            </a:fld>
            <a:endParaRPr lang="en-US"/>
          </a:p>
        </p:txBody>
      </p:sp>
      <p:sp>
        <p:nvSpPr>
          <p:cNvPr id="863234" name="Rectangle 2"/>
          <p:cNvSpPr>
            <a:spLocks noGrp="1" noRot="1" noChangeAspect="1" noChangeArrowheads="1" noTextEdit="1"/>
          </p:cNvSpPr>
          <p:nvPr>
            <p:ph type="sldImg"/>
          </p:nvPr>
        </p:nvSpPr>
        <p:spPr>
          <a:xfrm>
            <a:off x="334963" y="698500"/>
            <a:ext cx="6189662" cy="3482975"/>
          </a:xfrm>
          <a:ln/>
        </p:spPr>
      </p:sp>
      <p:sp>
        <p:nvSpPr>
          <p:cNvPr id="8632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465222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43746" name="Rectangle 2"/>
          <p:cNvSpPr>
            <a:spLocks noGrp="1" noChangeArrowheads="1"/>
          </p:cNvSpPr>
          <p:nvPr>
            <p:ph type="ctrTitle"/>
          </p:nvPr>
        </p:nvSpPr>
        <p:spPr>
          <a:xfrm>
            <a:off x="1219201" y="1524000"/>
            <a:ext cx="10164233" cy="1752600"/>
          </a:xfrm>
        </p:spPr>
        <p:txBody>
          <a:bodyPr/>
          <a:lstStyle>
            <a:lvl1pPr>
              <a:defRPr sz="5000"/>
            </a:lvl1pPr>
          </a:lstStyle>
          <a:p>
            <a:r>
              <a:rPr lang="en-US"/>
              <a:t>Click to edit Master title style</a:t>
            </a:r>
          </a:p>
        </p:txBody>
      </p:sp>
      <p:sp>
        <p:nvSpPr>
          <p:cNvPr id="543747"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r>
              <a:rPr lang="en-US"/>
              <a:t>Click to edit Master subtitle style</a:t>
            </a:r>
          </a:p>
        </p:txBody>
      </p:sp>
      <p:sp>
        <p:nvSpPr>
          <p:cNvPr id="543748" name="Rectangle 4"/>
          <p:cNvSpPr>
            <a:spLocks noGrp="1" noChangeArrowheads="1"/>
          </p:cNvSpPr>
          <p:nvPr>
            <p:ph type="dt" sz="half" idx="2"/>
          </p:nvPr>
        </p:nvSpPr>
        <p:spPr/>
        <p:txBody>
          <a:bodyPr/>
          <a:lstStyle>
            <a:lvl1pPr>
              <a:defRPr/>
            </a:lvl1pPr>
          </a:lstStyle>
          <a:p>
            <a:endParaRPr lang="en-US"/>
          </a:p>
        </p:txBody>
      </p:sp>
      <p:sp>
        <p:nvSpPr>
          <p:cNvPr id="543749" name="Rectangle 5"/>
          <p:cNvSpPr>
            <a:spLocks noGrp="1" noChangeArrowheads="1"/>
          </p:cNvSpPr>
          <p:nvPr>
            <p:ph type="ftr" sz="quarter" idx="3"/>
          </p:nvPr>
        </p:nvSpPr>
        <p:spPr>
          <a:xfrm>
            <a:off x="4165600" y="6243638"/>
            <a:ext cx="3860800" cy="457200"/>
          </a:xfrm>
        </p:spPr>
        <p:txBody>
          <a:bodyPr/>
          <a:lstStyle>
            <a:lvl1pPr>
              <a:defRPr/>
            </a:lvl1pPr>
          </a:lstStyle>
          <a:p>
            <a:endParaRPr lang="en-US"/>
          </a:p>
        </p:txBody>
      </p:sp>
      <p:sp>
        <p:nvSpPr>
          <p:cNvPr id="543750" name="Rectangle 6"/>
          <p:cNvSpPr>
            <a:spLocks noGrp="1" noChangeArrowheads="1"/>
          </p:cNvSpPr>
          <p:nvPr>
            <p:ph type="sldNum" sz="quarter" idx="4"/>
          </p:nvPr>
        </p:nvSpPr>
        <p:spPr/>
        <p:txBody>
          <a:bodyPr/>
          <a:lstStyle>
            <a:lvl1pPr>
              <a:defRPr/>
            </a:lvl1pPr>
          </a:lstStyle>
          <a:p>
            <a:fld id="{953E8F1C-4D28-47D9-9A35-B3F13CADA1A7}" type="slidenum">
              <a:rPr lang="en-US"/>
              <a:pPr/>
              <a:t>‹#›</a:t>
            </a:fld>
            <a:endParaRPr lang="en-US"/>
          </a:p>
        </p:txBody>
      </p:sp>
      <p:sp>
        <p:nvSpPr>
          <p:cNvPr id="543751" name="Freeform 7"/>
          <p:cNvSpPr>
            <a:spLocks noChangeArrowheads="1"/>
          </p:cNvSpPr>
          <p:nvPr/>
        </p:nvSpPr>
        <p:spPr bwMode="auto">
          <a:xfrm>
            <a:off x="812800" y="1219200"/>
            <a:ext cx="105664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endParaRPr lang="en-US" sz="3600"/>
          </a:p>
        </p:txBody>
      </p:sp>
      <p:sp>
        <p:nvSpPr>
          <p:cNvPr id="543752" name="Line 8"/>
          <p:cNvSpPr>
            <a:spLocks noChangeShapeType="1"/>
          </p:cNvSpPr>
          <p:nvPr/>
        </p:nvSpPr>
        <p:spPr bwMode="auto">
          <a:xfrm>
            <a:off x="2641601" y="3962400"/>
            <a:ext cx="8682567" cy="0"/>
          </a:xfrm>
          <a:prstGeom prst="line">
            <a:avLst/>
          </a:prstGeom>
          <a:noFill/>
          <a:ln w="19050">
            <a:solidFill>
              <a:schemeClr val="accent1"/>
            </a:solidFill>
            <a:round/>
            <a:headEnd/>
            <a:tailEnd/>
          </a:ln>
          <a:effectLst/>
        </p:spPr>
        <p:txBody>
          <a:bodyPr/>
          <a:lstStyle/>
          <a:p>
            <a:endParaRPr lang="en-US" sz="3600"/>
          </a:p>
        </p:txBody>
      </p:sp>
      <p:sp>
        <p:nvSpPr>
          <p:cNvPr id="543754" name="Text Box 10"/>
          <p:cNvSpPr txBox="1">
            <a:spLocks noChangeArrowheads="1"/>
          </p:cNvSpPr>
          <p:nvPr userDrawn="1"/>
        </p:nvSpPr>
        <p:spPr bwMode="auto">
          <a:xfrm>
            <a:off x="4663018" y="6427788"/>
            <a:ext cx="2832100" cy="366712"/>
          </a:xfrm>
          <a:prstGeom prst="rect">
            <a:avLst/>
          </a:prstGeom>
          <a:noFill/>
          <a:ln w="12700">
            <a:noFill/>
            <a:miter lim="800000"/>
            <a:headEnd/>
            <a:tailEnd/>
          </a:ln>
          <a:effectLst/>
        </p:spPr>
        <p:txBody>
          <a:bodyPr>
            <a:spAutoFit/>
          </a:bodyPr>
          <a:lstStyle/>
          <a:p>
            <a:pPr eaLnBrk="0" hangingPunct="0"/>
            <a:r>
              <a:rPr lang="en-US" sz="1800" b="0">
                <a:latin typeface="Symbol" pitchFamily="18" charset="2"/>
              </a:rPr>
              <a:t>ã </a:t>
            </a:r>
            <a:r>
              <a:rPr lang="en-US" sz="1400" b="0"/>
              <a:t>2008,  M. Srinivasan</a:t>
            </a:r>
            <a:r>
              <a:rPr lang="en-US" sz="1800" b="0">
                <a:latin typeface="Symbol" pitchFamily="18" charset="2"/>
              </a:rPr>
              <a:t>   </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F347DC5-3F55-4DC6-B99B-E4942BEF210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7B697EE-44B3-44A1-9F90-8C0A7BB528CB}"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Table Placeholder 2"/>
          <p:cNvSpPr>
            <a:spLocks noGrp="1"/>
          </p:cNvSpPr>
          <p:nvPr>
            <p:ph type="tbl" idx="1"/>
          </p:nvPr>
        </p:nvSpPr>
        <p:spPr>
          <a:xfrm>
            <a:off x="609600" y="1600201"/>
            <a:ext cx="10972800" cy="4530725"/>
          </a:xfrm>
        </p:spPr>
        <p:txBody>
          <a:bodyPr/>
          <a:lstStyle/>
          <a:p>
            <a:endParaRPr lang="en-US"/>
          </a:p>
        </p:txBody>
      </p:sp>
      <p:sp>
        <p:nvSpPr>
          <p:cNvPr id="4" name="Date Placeholder 3"/>
          <p:cNvSpPr>
            <a:spLocks noGrp="1"/>
          </p:cNvSpPr>
          <p:nvPr>
            <p:ph type="dt" sz="half" idx="10"/>
          </p:nvPr>
        </p:nvSpPr>
        <p:spPr>
          <a:xfrm>
            <a:off x="609600" y="6243638"/>
            <a:ext cx="2844800" cy="457200"/>
          </a:xfrm>
        </p:spPr>
        <p:txBody>
          <a:bodyPr/>
          <a:lstStyle>
            <a:lvl1pPr>
              <a:defRPr/>
            </a:lvl1pPr>
          </a:lstStyle>
          <a:p>
            <a:endParaRPr lang="en-US"/>
          </a:p>
        </p:txBody>
      </p:sp>
      <p:sp>
        <p:nvSpPr>
          <p:cNvPr id="5" name="Footer Placeholder 4"/>
          <p:cNvSpPr>
            <a:spLocks noGrp="1"/>
          </p:cNvSpPr>
          <p:nvPr>
            <p:ph type="ftr" sz="quarter" idx="11"/>
          </p:nvPr>
        </p:nvSpPr>
        <p:spPr>
          <a:xfrm>
            <a:off x="4165600" y="6248400"/>
            <a:ext cx="38608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8737600" y="6243638"/>
            <a:ext cx="2844800" cy="457200"/>
          </a:xfrm>
        </p:spPr>
        <p:txBody>
          <a:bodyPr/>
          <a:lstStyle>
            <a:lvl1pPr>
              <a:defRPr/>
            </a:lvl1pPr>
          </a:lstStyle>
          <a:p>
            <a:fld id="{70760C8F-339F-4411-B348-112CEC133B6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FDA77E2-438B-49B1-AD15-AAAAA57DCF7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A9F6464-4669-4BBC-8076-C3956964A4F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3982DD7-BAAF-42BC-B82C-0E660933B88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A99195F-A023-4088-B4D0-C3857E3A0B6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02F8C9A-F0FA-4772-AD74-56DC3BFF184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0B4BCBB-868B-4D63-8AAF-664F4F3B960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B84A07D-B800-4429-9820-ADD2D20E073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545B473-7B13-4F85-910B-58EA1D02AEA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22" name="Rectangle 2"/>
          <p:cNvSpPr>
            <a:spLocks noGrp="1" noChangeArrowheads="1"/>
          </p:cNvSpPr>
          <p:nvPr>
            <p:ph type="title"/>
          </p:nvPr>
        </p:nvSpPr>
        <p:spPr bwMode="auto">
          <a:xfrm>
            <a:off x="609600" y="277814"/>
            <a:ext cx="10972800" cy="1139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title style</a:t>
            </a:r>
          </a:p>
        </p:txBody>
      </p:sp>
      <p:sp>
        <p:nvSpPr>
          <p:cNvPr id="542723" name="Rectangle 3"/>
          <p:cNvSpPr>
            <a:spLocks noGrp="1" noChangeArrowheads="1"/>
          </p:cNvSpPr>
          <p:nvPr>
            <p:ph type="body" idx="1"/>
          </p:nvPr>
        </p:nvSpPr>
        <p:spPr bwMode="auto">
          <a:xfrm>
            <a:off x="609600" y="1600201"/>
            <a:ext cx="109728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42724" name="Rectangle 4"/>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atin typeface="+mj-lt"/>
              </a:defRPr>
            </a:lvl1pPr>
          </a:lstStyle>
          <a:p>
            <a:endParaRPr lang="en-US"/>
          </a:p>
        </p:txBody>
      </p:sp>
      <p:sp>
        <p:nvSpPr>
          <p:cNvPr id="542725"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b="0">
                <a:latin typeface="+mj-lt"/>
              </a:defRPr>
            </a:lvl1pPr>
          </a:lstStyle>
          <a:p>
            <a:endParaRPr lang="en-US"/>
          </a:p>
        </p:txBody>
      </p:sp>
      <p:sp>
        <p:nvSpPr>
          <p:cNvPr id="542726" name="Rectangle 6"/>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mj-lt"/>
              </a:defRPr>
            </a:lvl1pPr>
          </a:lstStyle>
          <a:p>
            <a:fld id="{B8C7604F-C4C7-4152-BF75-0FE9F304A029}" type="slidenum">
              <a:rPr lang="en-US"/>
              <a:pPr/>
              <a:t>‹#›</a:t>
            </a:fld>
            <a:endParaRPr lang="en-US"/>
          </a:p>
        </p:txBody>
      </p:sp>
      <p:sp>
        <p:nvSpPr>
          <p:cNvPr id="542727" name="Freeform 7"/>
          <p:cNvSpPr>
            <a:spLocks noChangeArrowheads="1"/>
          </p:cNvSpPr>
          <p:nvPr/>
        </p:nvSpPr>
        <p:spPr bwMode="auto">
          <a:xfrm>
            <a:off x="508000" y="228600"/>
            <a:ext cx="109728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endParaRPr lang="en-US" sz="3600"/>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Lst>
  <p:hf hdr="0" ftr="0" dt="0"/>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itchFamily="18" charset="0"/>
        </a:defRPr>
      </a:lvl2pPr>
      <a:lvl3pPr algn="l" rtl="0" fontAlgn="base">
        <a:spcBef>
          <a:spcPct val="0"/>
        </a:spcBef>
        <a:spcAft>
          <a:spcPct val="0"/>
        </a:spcAft>
        <a:defRPr sz="4200">
          <a:solidFill>
            <a:schemeClr val="tx2"/>
          </a:solidFill>
          <a:latin typeface="Garamond" pitchFamily="18" charset="0"/>
        </a:defRPr>
      </a:lvl3pPr>
      <a:lvl4pPr algn="l" rtl="0" fontAlgn="base">
        <a:spcBef>
          <a:spcPct val="0"/>
        </a:spcBef>
        <a:spcAft>
          <a:spcPct val="0"/>
        </a:spcAft>
        <a:defRPr sz="4200">
          <a:solidFill>
            <a:schemeClr val="tx2"/>
          </a:solidFill>
          <a:latin typeface="Garamond" pitchFamily="18" charset="0"/>
        </a:defRPr>
      </a:lvl4pPr>
      <a:lvl5pPr algn="l" rtl="0" fontAlgn="base">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package" Target="../embeddings/Microsoft_Excel_Worksheet2.xlsx"/><Relationship Id="rId13" Type="http://schemas.openxmlformats.org/officeDocument/2006/relationships/image" Target="../media/image5.emf"/><Relationship Id="rId18" Type="http://schemas.openxmlformats.org/officeDocument/2006/relationships/package" Target="../embeddings/Microsoft_Excel_Worksheet7.xlsx"/><Relationship Id="rId3" Type="http://schemas.openxmlformats.org/officeDocument/2006/relationships/notesSlide" Target="../notesSlides/notesSlide5.xml"/><Relationship Id="rId21" Type="http://schemas.openxmlformats.org/officeDocument/2006/relationships/image" Target="../media/image9.emf"/><Relationship Id="rId7" Type="http://schemas.openxmlformats.org/officeDocument/2006/relationships/image" Target="../media/image2.emf"/><Relationship Id="rId12" Type="http://schemas.openxmlformats.org/officeDocument/2006/relationships/package" Target="../embeddings/Microsoft_Excel_Worksheet4.xlsx"/><Relationship Id="rId17" Type="http://schemas.openxmlformats.org/officeDocument/2006/relationships/image" Target="../media/image7.emf"/><Relationship Id="rId2" Type="http://schemas.openxmlformats.org/officeDocument/2006/relationships/slideLayout" Target="../slideLayouts/slideLayout2.xml"/><Relationship Id="rId16" Type="http://schemas.openxmlformats.org/officeDocument/2006/relationships/package" Target="../embeddings/Microsoft_Excel_Worksheet6.xlsx"/><Relationship Id="rId20" Type="http://schemas.openxmlformats.org/officeDocument/2006/relationships/package" Target="../embeddings/Microsoft_Excel_Worksheet8.xlsx"/><Relationship Id="rId1" Type="http://schemas.openxmlformats.org/officeDocument/2006/relationships/vmlDrawing" Target="../drawings/vmlDrawing1.vml"/><Relationship Id="rId6" Type="http://schemas.openxmlformats.org/officeDocument/2006/relationships/package" Target="../embeddings/Microsoft_Excel_Worksheet1.xlsx"/><Relationship Id="rId11" Type="http://schemas.openxmlformats.org/officeDocument/2006/relationships/image" Target="../media/image4.emf"/><Relationship Id="rId5" Type="http://schemas.openxmlformats.org/officeDocument/2006/relationships/image" Target="../media/image1.emf"/><Relationship Id="rId15" Type="http://schemas.openxmlformats.org/officeDocument/2006/relationships/image" Target="../media/image6.emf"/><Relationship Id="rId10" Type="http://schemas.openxmlformats.org/officeDocument/2006/relationships/package" Target="../embeddings/Microsoft_Excel_Worksheet3.xlsx"/><Relationship Id="rId19" Type="http://schemas.openxmlformats.org/officeDocument/2006/relationships/image" Target="../media/image8.emf"/><Relationship Id="rId4" Type="http://schemas.openxmlformats.org/officeDocument/2006/relationships/package" Target="../embeddings/Microsoft_Excel_Worksheet.xlsx"/><Relationship Id="rId9" Type="http://schemas.openxmlformats.org/officeDocument/2006/relationships/image" Target="../media/image3.emf"/><Relationship Id="rId14" Type="http://schemas.openxmlformats.org/officeDocument/2006/relationships/package" Target="../embeddings/Microsoft_Excel_Worksheet5.xlsx"/></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55951FB-0D93-46AA-B468-55ACF27CF45D}" type="slidenum">
              <a:rPr lang="en-US"/>
              <a:pPr/>
              <a:t>1</a:t>
            </a:fld>
            <a:endParaRPr lang="en-US"/>
          </a:p>
        </p:txBody>
      </p:sp>
      <p:sp>
        <p:nvSpPr>
          <p:cNvPr id="851970" name="Rectangle 2"/>
          <p:cNvSpPr>
            <a:spLocks noGrp="1" noChangeArrowheads="1"/>
          </p:cNvSpPr>
          <p:nvPr>
            <p:ph type="title"/>
          </p:nvPr>
        </p:nvSpPr>
        <p:spPr>
          <a:xfrm>
            <a:off x="1863725" y="117475"/>
            <a:ext cx="8229600" cy="1143000"/>
          </a:xfrm>
          <a:noFill/>
          <a:ln/>
        </p:spPr>
        <p:txBody>
          <a:bodyPr/>
          <a:lstStyle/>
          <a:p>
            <a:pPr algn="ctr"/>
            <a:r>
              <a:rPr lang="en-US" b="1" dirty="0">
                <a:solidFill>
                  <a:srgbClr val="006600"/>
                </a:solidFill>
                <a:latin typeface="Times New Roman" pitchFamily="18" charset="0"/>
              </a:rPr>
              <a:t>Exercise in Cost Accounting:</a:t>
            </a:r>
            <a:br>
              <a:rPr lang="en-US" b="1" dirty="0">
                <a:solidFill>
                  <a:srgbClr val="006600"/>
                </a:solidFill>
                <a:latin typeface="Times New Roman" pitchFamily="18" charset="0"/>
              </a:rPr>
            </a:br>
            <a:r>
              <a:rPr lang="en-US" b="1" dirty="0">
                <a:solidFill>
                  <a:srgbClr val="006600"/>
                </a:solidFill>
                <a:latin typeface="Times New Roman" pitchFamily="18" charset="0"/>
              </a:rPr>
              <a:t>De </a:t>
            </a:r>
            <a:r>
              <a:rPr lang="en-US" b="1" dirty="0" err="1">
                <a:solidFill>
                  <a:srgbClr val="006600"/>
                </a:solidFill>
                <a:latin typeface="Times New Roman" pitchFamily="18" charset="0"/>
              </a:rPr>
              <a:t>Niro</a:t>
            </a:r>
            <a:r>
              <a:rPr lang="en-US" b="1" dirty="0">
                <a:solidFill>
                  <a:srgbClr val="006600"/>
                </a:solidFill>
                <a:latin typeface="Times New Roman" pitchFamily="18" charset="0"/>
              </a:rPr>
              <a:t>, Scorsese and </a:t>
            </a:r>
            <a:r>
              <a:rPr lang="en-US" b="1" dirty="0" err="1">
                <a:solidFill>
                  <a:srgbClr val="006600"/>
                </a:solidFill>
                <a:latin typeface="Times New Roman" pitchFamily="18" charset="0"/>
              </a:rPr>
              <a:t>Pesci</a:t>
            </a:r>
            <a:r>
              <a:rPr lang="en-US" b="1" dirty="0">
                <a:solidFill>
                  <a:srgbClr val="006600"/>
                </a:solidFill>
                <a:latin typeface="Times New Roman" pitchFamily="18" charset="0"/>
              </a:rPr>
              <a:t>, Inc.</a:t>
            </a:r>
          </a:p>
        </p:txBody>
      </p:sp>
      <p:sp>
        <p:nvSpPr>
          <p:cNvPr id="851971" name="Rectangle 3"/>
          <p:cNvSpPr>
            <a:spLocks noChangeArrowheads="1"/>
          </p:cNvSpPr>
          <p:nvPr/>
        </p:nvSpPr>
        <p:spPr bwMode="auto">
          <a:xfrm>
            <a:off x="557703" y="1526442"/>
            <a:ext cx="11215197" cy="4616648"/>
          </a:xfrm>
          <a:prstGeom prst="rect">
            <a:avLst/>
          </a:prstGeom>
          <a:noFill/>
          <a:ln w="9525">
            <a:noFill/>
            <a:miter lim="800000"/>
            <a:headEnd/>
            <a:tailEnd/>
          </a:ln>
          <a:effectLst/>
        </p:spPr>
        <p:txBody>
          <a:bodyPr wrap="square">
            <a:spAutoFit/>
          </a:bodyPr>
          <a:lstStyle/>
          <a:p>
            <a:pPr eaLnBrk="0" hangingPunct="0">
              <a:spcBef>
                <a:spcPct val="50000"/>
              </a:spcBef>
            </a:pPr>
            <a:r>
              <a:rPr lang="en-US" sz="2800" b="0" dirty="0">
                <a:cs typeface="Times New Roman" pitchFamily="18" charset="0"/>
              </a:rPr>
              <a:t>DSP, Inc. is a home maintenance services operation, started by three men, De </a:t>
            </a:r>
            <a:r>
              <a:rPr lang="en-US" sz="2800" b="0" dirty="0" err="1">
                <a:cs typeface="Times New Roman" pitchFamily="18" charset="0"/>
              </a:rPr>
              <a:t>Niro</a:t>
            </a:r>
            <a:r>
              <a:rPr lang="en-US" sz="2800" b="0" dirty="0">
                <a:cs typeface="Times New Roman" pitchFamily="18" charset="0"/>
              </a:rPr>
              <a:t>, Scorsese and </a:t>
            </a:r>
            <a:r>
              <a:rPr lang="en-US" sz="2800" b="0" dirty="0" err="1">
                <a:cs typeface="Times New Roman" pitchFamily="18" charset="0"/>
              </a:rPr>
              <a:t>Pesci</a:t>
            </a:r>
            <a:r>
              <a:rPr lang="en-US" sz="2800" b="0" dirty="0">
                <a:cs typeface="Times New Roman" pitchFamily="18" charset="0"/>
              </a:rPr>
              <a:t>.</a:t>
            </a:r>
          </a:p>
          <a:p>
            <a:pPr eaLnBrk="0" hangingPunct="0">
              <a:spcBef>
                <a:spcPct val="50000"/>
              </a:spcBef>
            </a:pPr>
            <a:r>
              <a:rPr lang="en-US" sz="2800" b="0" dirty="0">
                <a:cs typeface="Times New Roman" pitchFamily="18" charset="0"/>
              </a:rPr>
              <a:t>Services offered: Plumbing, Window Cleaning, Gutter Guard Installation, and Landscaping.  </a:t>
            </a:r>
          </a:p>
          <a:p>
            <a:pPr>
              <a:spcBef>
                <a:spcPct val="50000"/>
              </a:spcBef>
            </a:pPr>
            <a:r>
              <a:rPr lang="en-US" sz="2800" b="0" dirty="0"/>
              <a:t>There is ample demand for these services.  However, there is also a shortage of qualified workers in the area.  </a:t>
            </a:r>
          </a:p>
          <a:p>
            <a:pPr>
              <a:spcBef>
                <a:spcPct val="50000"/>
              </a:spcBef>
            </a:pPr>
            <a:r>
              <a:rPr lang="en-US" sz="2800" b="0" dirty="0"/>
              <a:t>DSP has had a motto: “Teach Your Children Well,” ever since their younger days.  They have employed their children, 5 high-school graduates, to run operations.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Slide Number Placeholder 5"/>
          <p:cNvSpPr>
            <a:spLocks noGrp="1"/>
          </p:cNvSpPr>
          <p:nvPr>
            <p:ph type="sldNum" sz="quarter" idx="12"/>
          </p:nvPr>
        </p:nvSpPr>
        <p:spPr/>
        <p:txBody>
          <a:bodyPr/>
          <a:lstStyle/>
          <a:p>
            <a:fld id="{11AA9892-49E9-43DA-AAAF-B8C4D305DB88}" type="slidenum">
              <a:rPr lang="en-US"/>
              <a:pPr/>
              <a:t>10</a:t>
            </a:fld>
            <a:endParaRPr lang="en-US"/>
          </a:p>
        </p:txBody>
      </p:sp>
      <p:sp>
        <p:nvSpPr>
          <p:cNvPr id="860162" name="Rectangle 2"/>
          <p:cNvSpPr>
            <a:spLocks noGrp="1" noChangeArrowheads="1"/>
          </p:cNvSpPr>
          <p:nvPr>
            <p:ph type="title"/>
          </p:nvPr>
        </p:nvSpPr>
        <p:spPr>
          <a:xfrm>
            <a:off x="1947863" y="287338"/>
            <a:ext cx="8229600" cy="823912"/>
          </a:xfrm>
          <a:noFill/>
          <a:ln/>
        </p:spPr>
        <p:txBody>
          <a:bodyPr/>
          <a:lstStyle/>
          <a:p>
            <a:pPr algn="ctr"/>
            <a:r>
              <a:rPr lang="en-US" b="1" dirty="0">
                <a:solidFill>
                  <a:srgbClr val="006600"/>
                </a:solidFill>
                <a:latin typeface="Times New Roman" pitchFamily="18" charset="0"/>
              </a:rPr>
              <a:t>DSP, Inc.: Summary Cost Table</a:t>
            </a:r>
          </a:p>
        </p:txBody>
      </p:sp>
      <p:grpSp>
        <p:nvGrpSpPr>
          <p:cNvPr id="2" name="Group 3"/>
          <p:cNvGrpSpPr>
            <a:grpSpLocks/>
          </p:cNvGrpSpPr>
          <p:nvPr/>
        </p:nvGrpSpPr>
        <p:grpSpPr bwMode="auto">
          <a:xfrm>
            <a:off x="3236913" y="1168400"/>
            <a:ext cx="2216150" cy="508000"/>
            <a:chOff x="0" y="0"/>
            <a:chExt cx="1137" cy="403"/>
          </a:xfrm>
        </p:grpSpPr>
        <p:sp>
          <p:nvSpPr>
            <p:cNvPr id="860164" name="Rectangle 4"/>
            <p:cNvSpPr>
              <a:spLocks noChangeArrowheads="1"/>
            </p:cNvSpPr>
            <p:nvPr/>
          </p:nvSpPr>
          <p:spPr bwMode="auto">
            <a:xfrm>
              <a:off x="43" y="0"/>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Job Type</a:t>
              </a:r>
            </a:p>
            <a:p>
              <a:pPr eaLnBrk="0" hangingPunct="0"/>
              <a:endParaRPr lang="en-US" b="0"/>
            </a:p>
          </p:txBody>
        </p:sp>
        <p:sp>
          <p:nvSpPr>
            <p:cNvPr id="860165" name="Rectangle 5"/>
            <p:cNvSpPr>
              <a:spLocks noChangeArrowheads="1"/>
            </p:cNvSpPr>
            <p:nvPr/>
          </p:nvSpPr>
          <p:spPr bwMode="auto">
            <a:xfrm>
              <a:off x="0" y="0"/>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4" name="Group 9"/>
          <p:cNvGrpSpPr>
            <a:grpSpLocks/>
          </p:cNvGrpSpPr>
          <p:nvPr/>
        </p:nvGrpSpPr>
        <p:grpSpPr bwMode="auto">
          <a:xfrm>
            <a:off x="5813426" y="1168400"/>
            <a:ext cx="1401763" cy="508000"/>
            <a:chOff x="1857" y="0"/>
            <a:chExt cx="720" cy="403"/>
          </a:xfrm>
        </p:grpSpPr>
        <p:sp>
          <p:nvSpPr>
            <p:cNvPr id="860170" name="Rectangle 10"/>
            <p:cNvSpPr>
              <a:spLocks noChangeArrowheads="1"/>
            </p:cNvSpPr>
            <p:nvPr/>
          </p:nvSpPr>
          <p:spPr bwMode="auto">
            <a:xfrm>
              <a:off x="190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Window Cleaning</a:t>
              </a:r>
            </a:p>
            <a:p>
              <a:pPr algn="ctr" eaLnBrk="0" hangingPunct="0"/>
              <a:endParaRPr lang="en-US" sz="3200" b="0"/>
            </a:p>
          </p:txBody>
        </p:sp>
        <p:sp>
          <p:nvSpPr>
            <p:cNvPr id="860171" name="Rectangle 11"/>
            <p:cNvSpPr>
              <a:spLocks noChangeArrowheads="1"/>
            </p:cNvSpPr>
            <p:nvPr/>
          </p:nvSpPr>
          <p:spPr bwMode="auto">
            <a:xfrm>
              <a:off x="185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6" name="Group 15"/>
          <p:cNvGrpSpPr>
            <a:grpSpLocks/>
          </p:cNvGrpSpPr>
          <p:nvPr/>
        </p:nvGrpSpPr>
        <p:grpSpPr bwMode="auto">
          <a:xfrm>
            <a:off x="8616951" y="1168400"/>
            <a:ext cx="1401763" cy="508000"/>
            <a:chOff x="3297" y="0"/>
            <a:chExt cx="720" cy="403"/>
          </a:xfrm>
        </p:grpSpPr>
        <p:sp>
          <p:nvSpPr>
            <p:cNvPr id="860176" name="Rectangle 16"/>
            <p:cNvSpPr>
              <a:spLocks noChangeArrowheads="1"/>
            </p:cNvSpPr>
            <p:nvPr/>
          </p:nvSpPr>
          <p:spPr bwMode="auto">
            <a:xfrm>
              <a:off x="334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Landscaping</a:t>
              </a:r>
            </a:p>
            <a:p>
              <a:pPr algn="ctr" eaLnBrk="0" hangingPunct="0"/>
              <a:endParaRPr lang="en-US" sz="3200" b="0"/>
            </a:p>
          </p:txBody>
        </p:sp>
        <p:sp>
          <p:nvSpPr>
            <p:cNvPr id="860177" name="Rectangle 17"/>
            <p:cNvSpPr>
              <a:spLocks noChangeArrowheads="1"/>
            </p:cNvSpPr>
            <p:nvPr/>
          </p:nvSpPr>
          <p:spPr bwMode="auto">
            <a:xfrm>
              <a:off x="329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7" name="Group 18"/>
          <p:cNvGrpSpPr>
            <a:grpSpLocks/>
          </p:cNvGrpSpPr>
          <p:nvPr/>
        </p:nvGrpSpPr>
        <p:grpSpPr bwMode="auto">
          <a:xfrm>
            <a:off x="3232150" y="2184400"/>
            <a:ext cx="2222500" cy="508000"/>
            <a:chOff x="0" y="403"/>
            <a:chExt cx="1137" cy="403"/>
          </a:xfrm>
        </p:grpSpPr>
        <p:sp>
          <p:nvSpPr>
            <p:cNvPr id="860179" name="Rectangle 19"/>
            <p:cNvSpPr>
              <a:spLocks noChangeArrowheads="1"/>
            </p:cNvSpPr>
            <p:nvPr/>
          </p:nvSpPr>
          <p:spPr bwMode="auto">
            <a:xfrm>
              <a:off x="43" y="403"/>
              <a:ext cx="1051" cy="403"/>
            </a:xfrm>
            <a:prstGeom prst="rect">
              <a:avLst/>
            </a:prstGeom>
            <a:noFill/>
            <a:ln w="9525">
              <a:noFill/>
              <a:miter lim="800000"/>
              <a:headEnd/>
              <a:tailEnd/>
            </a:ln>
            <a:effectLst/>
          </p:spPr>
          <p:txBody>
            <a:bodyPr/>
            <a:lstStyle/>
            <a:p>
              <a:pPr eaLnBrk="0" hangingPunct="0"/>
              <a:r>
                <a:rPr lang="en-US" sz="1800" b="0" dirty="0">
                  <a:cs typeface="Times New Roman" pitchFamily="18" charset="0"/>
                </a:rPr>
                <a:t>Labor Hours</a:t>
              </a:r>
              <a:endParaRPr lang="en-US" b="0" dirty="0"/>
            </a:p>
          </p:txBody>
        </p:sp>
        <p:sp>
          <p:nvSpPr>
            <p:cNvPr id="860180" name="Rectangle 20"/>
            <p:cNvSpPr>
              <a:spLocks noChangeArrowheads="1"/>
            </p:cNvSpPr>
            <p:nvPr/>
          </p:nvSpPr>
          <p:spPr bwMode="auto">
            <a:xfrm>
              <a:off x="0" y="403"/>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9" name="Group 24"/>
          <p:cNvGrpSpPr>
            <a:grpSpLocks/>
          </p:cNvGrpSpPr>
          <p:nvPr/>
        </p:nvGrpSpPr>
        <p:grpSpPr bwMode="auto">
          <a:xfrm>
            <a:off x="5810569" y="2184400"/>
            <a:ext cx="1409065" cy="508000"/>
            <a:chOff x="1900" y="403"/>
            <a:chExt cx="634" cy="403"/>
          </a:xfrm>
        </p:grpSpPr>
        <p:sp>
          <p:nvSpPr>
            <p:cNvPr id="860185" name="Rectangle 25"/>
            <p:cNvSpPr>
              <a:spLocks noChangeArrowheads="1"/>
            </p:cNvSpPr>
            <p:nvPr/>
          </p:nvSpPr>
          <p:spPr bwMode="auto">
            <a:xfrm>
              <a:off x="1900" y="403"/>
              <a:ext cx="634"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4*100= 400</a:t>
              </a:r>
            </a:p>
            <a:p>
              <a:pPr algn="ctr" eaLnBrk="0" hangingPunct="0"/>
              <a:endParaRPr lang="en-US" b="0" dirty="0"/>
            </a:p>
          </p:txBody>
        </p:sp>
        <p:sp>
          <p:nvSpPr>
            <p:cNvPr id="860186" name="Rectangle 26"/>
            <p:cNvSpPr>
              <a:spLocks noChangeArrowheads="1"/>
            </p:cNvSpPr>
            <p:nvPr/>
          </p:nvSpPr>
          <p:spPr bwMode="auto">
            <a:xfrm>
              <a:off x="1908" y="403"/>
              <a:ext cx="617" cy="403"/>
            </a:xfrm>
            <a:prstGeom prst="rect">
              <a:avLst/>
            </a:prstGeom>
            <a:noFill/>
            <a:ln w="7">
              <a:solidFill>
                <a:srgbClr val="A0A0A0"/>
              </a:solidFill>
              <a:miter lim="800000"/>
              <a:headEnd/>
              <a:tailEnd/>
            </a:ln>
            <a:effectLst/>
          </p:spPr>
          <p:txBody>
            <a:bodyPr wrap="none"/>
            <a:lstStyle/>
            <a:p>
              <a:endParaRPr lang="en-US"/>
            </a:p>
          </p:txBody>
        </p:sp>
      </p:grpSp>
      <p:grpSp>
        <p:nvGrpSpPr>
          <p:cNvPr id="11" name="Group 30"/>
          <p:cNvGrpSpPr>
            <a:grpSpLocks/>
          </p:cNvGrpSpPr>
          <p:nvPr/>
        </p:nvGrpSpPr>
        <p:grpSpPr bwMode="auto">
          <a:xfrm>
            <a:off x="8616957" y="2184400"/>
            <a:ext cx="1427074" cy="508000"/>
            <a:chOff x="3297" y="403"/>
            <a:chExt cx="733" cy="403"/>
          </a:xfrm>
        </p:grpSpPr>
        <p:sp>
          <p:nvSpPr>
            <p:cNvPr id="860191" name="Rectangle 31"/>
            <p:cNvSpPr>
              <a:spLocks noChangeArrowheads="1"/>
            </p:cNvSpPr>
            <p:nvPr/>
          </p:nvSpPr>
          <p:spPr bwMode="auto">
            <a:xfrm>
              <a:off x="3307" y="403"/>
              <a:ext cx="723"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5*120 = 600</a:t>
              </a:r>
            </a:p>
            <a:p>
              <a:pPr algn="ctr" eaLnBrk="0" hangingPunct="0"/>
              <a:endParaRPr lang="en-US" b="0" dirty="0"/>
            </a:p>
          </p:txBody>
        </p:sp>
        <p:sp>
          <p:nvSpPr>
            <p:cNvPr id="860192" name="Rectangle 32"/>
            <p:cNvSpPr>
              <a:spLocks noChangeArrowheads="1"/>
            </p:cNvSpPr>
            <p:nvPr/>
          </p:nvSpPr>
          <p:spPr bwMode="auto">
            <a:xfrm>
              <a:off x="329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12" name="Group 33"/>
          <p:cNvGrpSpPr>
            <a:grpSpLocks/>
          </p:cNvGrpSpPr>
          <p:nvPr/>
        </p:nvGrpSpPr>
        <p:grpSpPr bwMode="auto">
          <a:xfrm>
            <a:off x="3232151" y="2692401"/>
            <a:ext cx="2220913" cy="506413"/>
            <a:chOff x="0" y="806"/>
            <a:chExt cx="1137" cy="403"/>
          </a:xfrm>
        </p:grpSpPr>
        <p:sp>
          <p:nvSpPr>
            <p:cNvPr id="860194" name="Rectangle 34"/>
            <p:cNvSpPr>
              <a:spLocks noChangeArrowheads="1"/>
            </p:cNvSpPr>
            <p:nvPr/>
          </p:nvSpPr>
          <p:spPr bwMode="auto">
            <a:xfrm>
              <a:off x="43" y="806"/>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Revenue/job</a:t>
              </a:r>
            </a:p>
            <a:p>
              <a:pPr eaLnBrk="0" hangingPunct="0"/>
              <a:endParaRPr lang="en-US" b="0"/>
            </a:p>
          </p:txBody>
        </p:sp>
        <p:sp>
          <p:nvSpPr>
            <p:cNvPr id="860195" name="Rectangle 35"/>
            <p:cNvSpPr>
              <a:spLocks noChangeArrowheads="1"/>
            </p:cNvSpPr>
            <p:nvPr/>
          </p:nvSpPr>
          <p:spPr bwMode="auto">
            <a:xfrm>
              <a:off x="0" y="806"/>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14" name="Group 39"/>
          <p:cNvGrpSpPr>
            <a:grpSpLocks/>
          </p:cNvGrpSpPr>
          <p:nvPr/>
        </p:nvGrpSpPr>
        <p:grpSpPr bwMode="auto">
          <a:xfrm>
            <a:off x="5813426" y="2692401"/>
            <a:ext cx="1401763" cy="506413"/>
            <a:chOff x="1857" y="806"/>
            <a:chExt cx="720" cy="403"/>
          </a:xfrm>
        </p:grpSpPr>
        <p:sp>
          <p:nvSpPr>
            <p:cNvPr id="860200" name="Rectangle 40"/>
            <p:cNvSpPr>
              <a:spLocks noChangeArrowheads="1"/>
            </p:cNvSpPr>
            <p:nvPr/>
          </p:nvSpPr>
          <p:spPr bwMode="auto">
            <a:xfrm>
              <a:off x="1900" y="806"/>
              <a:ext cx="634" cy="403"/>
            </a:xfrm>
            <a:prstGeom prst="rect">
              <a:avLst/>
            </a:prstGeom>
            <a:noFill/>
            <a:ln w="9525">
              <a:noFill/>
              <a:miter lim="800000"/>
              <a:headEnd/>
              <a:tailEnd/>
            </a:ln>
            <a:effectLst/>
          </p:spPr>
          <p:txBody>
            <a:bodyPr/>
            <a:lstStyle/>
            <a:p>
              <a:pPr eaLnBrk="0" hangingPunct="0"/>
              <a:r>
                <a:rPr lang="en-US" sz="1600" dirty="0">
                  <a:solidFill>
                    <a:srgbClr val="009900"/>
                  </a:solidFill>
                  <a:cs typeface="Times New Roman" pitchFamily="18" charset="0"/>
                </a:rPr>
                <a:t>(170*100) 17000</a:t>
              </a:r>
            </a:p>
            <a:p>
              <a:pPr algn="ctr" eaLnBrk="0" hangingPunct="0"/>
              <a:endParaRPr lang="en-US" b="0" dirty="0"/>
            </a:p>
          </p:txBody>
        </p:sp>
        <p:sp>
          <p:nvSpPr>
            <p:cNvPr id="860201" name="Rectangle 41"/>
            <p:cNvSpPr>
              <a:spLocks noChangeArrowheads="1"/>
            </p:cNvSpPr>
            <p:nvPr/>
          </p:nvSpPr>
          <p:spPr bwMode="auto">
            <a:xfrm>
              <a:off x="185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15" name="Group 42"/>
          <p:cNvGrpSpPr>
            <a:grpSpLocks/>
          </p:cNvGrpSpPr>
          <p:nvPr/>
        </p:nvGrpSpPr>
        <p:grpSpPr bwMode="auto">
          <a:xfrm>
            <a:off x="7215188" y="2692401"/>
            <a:ext cx="1401762" cy="506413"/>
            <a:chOff x="2577" y="806"/>
            <a:chExt cx="720" cy="403"/>
          </a:xfrm>
        </p:grpSpPr>
        <p:sp>
          <p:nvSpPr>
            <p:cNvPr id="860203" name="Rectangle 43"/>
            <p:cNvSpPr>
              <a:spLocks noChangeArrowheads="1"/>
            </p:cNvSpPr>
            <p:nvPr/>
          </p:nvSpPr>
          <p:spPr bwMode="auto">
            <a:xfrm>
              <a:off x="2620" y="806"/>
              <a:ext cx="634" cy="403"/>
            </a:xfrm>
            <a:prstGeom prst="rect">
              <a:avLst/>
            </a:prstGeom>
            <a:noFill/>
            <a:ln w="9525">
              <a:noFill/>
              <a:miter lim="800000"/>
              <a:headEnd/>
              <a:tailEnd/>
            </a:ln>
            <a:effectLst/>
          </p:spPr>
          <p:txBody>
            <a:bodyPr/>
            <a:lstStyle/>
            <a:p>
              <a:pPr algn="ctr" eaLnBrk="0" hangingPunct="0"/>
              <a:r>
                <a:rPr lang="en-US" sz="1800" dirty="0">
                  <a:solidFill>
                    <a:srgbClr val="009900"/>
                  </a:solidFill>
                  <a:cs typeface="Times New Roman" pitchFamily="18" charset="0"/>
                </a:rPr>
                <a:t>$47000</a:t>
              </a:r>
            </a:p>
            <a:p>
              <a:pPr algn="ctr" eaLnBrk="0" hangingPunct="0"/>
              <a:endParaRPr lang="en-US" b="0" dirty="0"/>
            </a:p>
          </p:txBody>
        </p:sp>
        <p:sp>
          <p:nvSpPr>
            <p:cNvPr id="860204" name="Rectangle 44"/>
            <p:cNvSpPr>
              <a:spLocks noChangeArrowheads="1"/>
            </p:cNvSpPr>
            <p:nvPr/>
          </p:nvSpPr>
          <p:spPr bwMode="auto">
            <a:xfrm>
              <a:off x="257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16" name="Group 45"/>
          <p:cNvGrpSpPr>
            <a:grpSpLocks/>
          </p:cNvGrpSpPr>
          <p:nvPr/>
        </p:nvGrpSpPr>
        <p:grpSpPr bwMode="auto">
          <a:xfrm>
            <a:off x="8616955" y="2692401"/>
            <a:ext cx="1808665" cy="506413"/>
            <a:chOff x="3297" y="806"/>
            <a:chExt cx="929" cy="403"/>
          </a:xfrm>
        </p:grpSpPr>
        <p:sp>
          <p:nvSpPr>
            <p:cNvPr id="860206" name="Rectangle 46"/>
            <p:cNvSpPr>
              <a:spLocks noChangeArrowheads="1"/>
            </p:cNvSpPr>
            <p:nvPr/>
          </p:nvSpPr>
          <p:spPr bwMode="auto">
            <a:xfrm>
              <a:off x="3313" y="806"/>
              <a:ext cx="913" cy="403"/>
            </a:xfrm>
            <a:prstGeom prst="rect">
              <a:avLst/>
            </a:prstGeom>
            <a:noFill/>
            <a:ln w="9525">
              <a:noFill/>
              <a:miter lim="800000"/>
              <a:headEnd/>
              <a:tailEnd/>
            </a:ln>
            <a:effectLst/>
          </p:spPr>
          <p:txBody>
            <a:bodyPr/>
            <a:lstStyle/>
            <a:p>
              <a:pPr eaLnBrk="0" hangingPunct="0"/>
              <a:r>
                <a:rPr lang="en-US" sz="1600" dirty="0">
                  <a:solidFill>
                    <a:srgbClr val="009900"/>
                  </a:solidFill>
                  <a:cs typeface="Times New Roman" pitchFamily="18" charset="0"/>
                </a:rPr>
                <a:t>(250*120)</a:t>
              </a:r>
            </a:p>
            <a:p>
              <a:pPr eaLnBrk="0" hangingPunct="0"/>
              <a:r>
                <a:rPr lang="en-US" sz="1600" dirty="0">
                  <a:solidFill>
                    <a:srgbClr val="009900"/>
                  </a:solidFill>
                  <a:cs typeface="Times New Roman" pitchFamily="18" charset="0"/>
                </a:rPr>
                <a:t>30000</a:t>
              </a:r>
            </a:p>
            <a:p>
              <a:pPr algn="ctr" eaLnBrk="0" hangingPunct="0"/>
              <a:endParaRPr lang="en-US" b="0" dirty="0"/>
            </a:p>
          </p:txBody>
        </p:sp>
        <p:sp>
          <p:nvSpPr>
            <p:cNvPr id="860207" name="Rectangle 47"/>
            <p:cNvSpPr>
              <a:spLocks noChangeArrowheads="1"/>
            </p:cNvSpPr>
            <p:nvPr/>
          </p:nvSpPr>
          <p:spPr bwMode="auto">
            <a:xfrm>
              <a:off x="329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17" name="Group 48"/>
          <p:cNvGrpSpPr>
            <a:grpSpLocks/>
          </p:cNvGrpSpPr>
          <p:nvPr/>
        </p:nvGrpSpPr>
        <p:grpSpPr bwMode="auto">
          <a:xfrm>
            <a:off x="3238501" y="3198813"/>
            <a:ext cx="2214563" cy="508000"/>
            <a:chOff x="0" y="1209"/>
            <a:chExt cx="1137" cy="403"/>
          </a:xfrm>
        </p:grpSpPr>
        <p:sp>
          <p:nvSpPr>
            <p:cNvPr id="860209" name="Rectangle 49"/>
            <p:cNvSpPr>
              <a:spLocks noChangeArrowheads="1"/>
            </p:cNvSpPr>
            <p:nvPr/>
          </p:nvSpPr>
          <p:spPr bwMode="auto">
            <a:xfrm>
              <a:off x="43" y="1209"/>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Material Cost</a:t>
              </a:r>
            </a:p>
            <a:p>
              <a:pPr eaLnBrk="0" hangingPunct="0"/>
              <a:endParaRPr lang="en-US" b="0"/>
            </a:p>
          </p:txBody>
        </p:sp>
        <p:sp>
          <p:nvSpPr>
            <p:cNvPr id="860210" name="Rectangle 50"/>
            <p:cNvSpPr>
              <a:spLocks noChangeArrowheads="1"/>
            </p:cNvSpPr>
            <p:nvPr/>
          </p:nvSpPr>
          <p:spPr bwMode="auto">
            <a:xfrm>
              <a:off x="0" y="1209"/>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19" name="Group 54"/>
          <p:cNvGrpSpPr>
            <a:grpSpLocks/>
          </p:cNvGrpSpPr>
          <p:nvPr/>
        </p:nvGrpSpPr>
        <p:grpSpPr bwMode="auto">
          <a:xfrm>
            <a:off x="5813426" y="3198813"/>
            <a:ext cx="1401763" cy="508000"/>
            <a:chOff x="1857" y="1209"/>
            <a:chExt cx="720" cy="403"/>
          </a:xfrm>
        </p:grpSpPr>
        <p:sp>
          <p:nvSpPr>
            <p:cNvPr id="860215" name="Rectangle 55"/>
            <p:cNvSpPr>
              <a:spLocks noChangeArrowheads="1"/>
            </p:cNvSpPr>
            <p:nvPr/>
          </p:nvSpPr>
          <p:spPr bwMode="auto">
            <a:xfrm>
              <a:off x="1900" y="1209"/>
              <a:ext cx="634" cy="403"/>
            </a:xfrm>
            <a:prstGeom prst="rect">
              <a:avLst/>
            </a:prstGeom>
            <a:noFill/>
            <a:ln w="9525">
              <a:noFill/>
              <a:miter lim="800000"/>
              <a:headEnd/>
              <a:tailEnd/>
            </a:ln>
            <a:effectLst/>
          </p:spPr>
          <p:txBody>
            <a:bodyPr/>
            <a:lstStyle/>
            <a:p>
              <a:pPr eaLnBrk="0" hangingPunct="0"/>
              <a:r>
                <a:rPr lang="en-US" sz="1800" dirty="0">
                  <a:cs typeface="Times New Roman" pitchFamily="18" charset="0"/>
                </a:rPr>
                <a:t>(10*100)</a:t>
              </a:r>
            </a:p>
            <a:p>
              <a:pPr eaLnBrk="0" hangingPunct="0"/>
              <a:r>
                <a:rPr lang="en-US" sz="1800" dirty="0">
                  <a:solidFill>
                    <a:srgbClr val="FF0000"/>
                  </a:solidFill>
                  <a:cs typeface="Times New Roman" pitchFamily="18" charset="0"/>
                </a:rPr>
                <a:t>1000</a:t>
              </a:r>
            </a:p>
            <a:p>
              <a:pPr algn="ctr" eaLnBrk="0" hangingPunct="0"/>
              <a:endParaRPr lang="en-US" b="0" dirty="0"/>
            </a:p>
          </p:txBody>
        </p:sp>
        <p:sp>
          <p:nvSpPr>
            <p:cNvPr id="860216" name="Rectangle 56"/>
            <p:cNvSpPr>
              <a:spLocks noChangeArrowheads="1"/>
            </p:cNvSpPr>
            <p:nvPr/>
          </p:nvSpPr>
          <p:spPr bwMode="auto">
            <a:xfrm>
              <a:off x="185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20" name="Group 57"/>
          <p:cNvGrpSpPr>
            <a:grpSpLocks/>
          </p:cNvGrpSpPr>
          <p:nvPr/>
        </p:nvGrpSpPr>
        <p:grpSpPr bwMode="auto">
          <a:xfrm>
            <a:off x="7215188" y="3198813"/>
            <a:ext cx="1401762" cy="508000"/>
            <a:chOff x="2577" y="1209"/>
            <a:chExt cx="720" cy="403"/>
          </a:xfrm>
        </p:grpSpPr>
        <p:sp>
          <p:nvSpPr>
            <p:cNvPr id="860218" name="Rectangle 58"/>
            <p:cNvSpPr>
              <a:spLocks noChangeArrowheads="1"/>
            </p:cNvSpPr>
            <p:nvPr/>
          </p:nvSpPr>
          <p:spPr bwMode="auto">
            <a:xfrm>
              <a:off x="2620" y="1209"/>
              <a:ext cx="634" cy="403"/>
            </a:xfrm>
            <a:prstGeom prst="rect">
              <a:avLst/>
            </a:prstGeom>
            <a:noFill/>
            <a:ln w="9525">
              <a:noFill/>
              <a:miter lim="800000"/>
              <a:headEnd/>
              <a:tailEnd/>
            </a:ln>
            <a:effectLst/>
          </p:spPr>
          <p:txBody>
            <a:bodyPr/>
            <a:lstStyle/>
            <a:p>
              <a:pPr algn="ctr" eaLnBrk="0" hangingPunct="0"/>
              <a:r>
                <a:rPr lang="en-US" sz="1800" dirty="0">
                  <a:solidFill>
                    <a:srgbClr val="FF0000"/>
                  </a:solidFill>
                  <a:cs typeface="Times New Roman" pitchFamily="18" charset="0"/>
                </a:rPr>
                <a:t>$10000</a:t>
              </a:r>
            </a:p>
            <a:p>
              <a:pPr algn="ctr" eaLnBrk="0" hangingPunct="0"/>
              <a:endParaRPr lang="en-US" b="0" dirty="0"/>
            </a:p>
          </p:txBody>
        </p:sp>
        <p:sp>
          <p:nvSpPr>
            <p:cNvPr id="860219" name="Rectangle 59"/>
            <p:cNvSpPr>
              <a:spLocks noChangeArrowheads="1"/>
            </p:cNvSpPr>
            <p:nvPr/>
          </p:nvSpPr>
          <p:spPr bwMode="auto">
            <a:xfrm>
              <a:off x="257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21" name="Group 60"/>
          <p:cNvGrpSpPr>
            <a:grpSpLocks/>
          </p:cNvGrpSpPr>
          <p:nvPr/>
        </p:nvGrpSpPr>
        <p:grpSpPr bwMode="auto">
          <a:xfrm>
            <a:off x="8616951" y="3198813"/>
            <a:ext cx="1401763" cy="508000"/>
            <a:chOff x="3297" y="1209"/>
            <a:chExt cx="720" cy="403"/>
          </a:xfrm>
        </p:grpSpPr>
        <p:sp>
          <p:nvSpPr>
            <p:cNvPr id="860221" name="Rectangle 61"/>
            <p:cNvSpPr>
              <a:spLocks noChangeArrowheads="1"/>
            </p:cNvSpPr>
            <p:nvPr/>
          </p:nvSpPr>
          <p:spPr bwMode="auto">
            <a:xfrm>
              <a:off x="3340" y="1209"/>
              <a:ext cx="634" cy="403"/>
            </a:xfrm>
            <a:prstGeom prst="rect">
              <a:avLst/>
            </a:prstGeom>
            <a:noFill/>
            <a:ln w="9525">
              <a:noFill/>
              <a:miter lim="800000"/>
              <a:headEnd/>
              <a:tailEnd/>
            </a:ln>
            <a:effectLst/>
          </p:spPr>
          <p:txBody>
            <a:bodyPr/>
            <a:lstStyle/>
            <a:p>
              <a:pPr eaLnBrk="0" hangingPunct="0"/>
              <a:r>
                <a:rPr lang="en-US" sz="1800" dirty="0">
                  <a:cs typeface="Times New Roman" pitchFamily="18" charset="0"/>
                </a:rPr>
                <a:t>(75*120)</a:t>
              </a:r>
            </a:p>
            <a:p>
              <a:pPr eaLnBrk="0" hangingPunct="0"/>
              <a:r>
                <a:rPr lang="en-US" sz="1800" dirty="0">
                  <a:solidFill>
                    <a:srgbClr val="FF0000"/>
                  </a:solidFill>
                  <a:cs typeface="Times New Roman" pitchFamily="18" charset="0"/>
                </a:rPr>
                <a:t>9000</a:t>
              </a:r>
            </a:p>
            <a:p>
              <a:pPr algn="ctr" eaLnBrk="0" hangingPunct="0"/>
              <a:endParaRPr lang="en-US" b="0" dirty="0"/>
            </a:p>
          </p:txBody>
        </p:sp>
        <p:sp>
          <p:nvSpPr>
            <p:cNvPr id="860222" name="Rectangle 62"/>
            <p:cNvSpPr>
              <a:spLocks noChangeArrowheads="1"/>
            </p:cNvSpPr>
            <p:nvPr/>
          </p:nvSpPr>
          <p:spPr bwMode="auto">
            <a:xfrm>
              <a:off x="329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22" name="Group 63"/>
          <p:cNvGrpSpPr>
            <a:grpSpLocks/>
          </p:cNvGrpSpPr>
          <p:nvPr/>
        </p:nvGrpSpPr>
        <p:grpSpPr bwMode="auto">
          <a:xfrm>
            <a:off x="3238501" y="3706813"/>
            <a:ext cx="2214563" cy="508000"/>
            <a:chOff x="0" y="1612"/>
            <a:chExt cx="1137" cy="403"/>
          </a:xfrm>
        </p:grpSpPr>
        <p:sp>
          <p:nvSpPr>
            <p:cNvPr id="860224" name="Rectangle 64"/>
            <p:cNvSpPr>
              <a:spLocks noChangeArrowheads="1"/>
            </p:cNvSpPr>
            <p:nvPr/>
          </p:nvSpPr>
          <p:spPr bwMode="auto">
            <a:xfrm>
              <a:off x="43" y="1612"/>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Labor Cost</a:t>
              </a:r>
            </a:p>
            <a:p>
              <a:pPr eaLnBrk="0" hangingPunct="0"/>
              <a:endParaRPr lang="en-US" b="0"/>
            </a:p>
          </p:txBody>
        </p:sp>
        <p:sp>
          <p:nvSpPr>
            <p:cNvPr id="860225" name="Rectangle 65"/>
            <p:cNvSpPr>
              <a:spLocks noChangeArrowheads="1"/>
            </p:cNvSpPr>
            <p:nvPr/>
          </p:nvSpPr>
          <p:spPr bwMode="auto">
            <a:xfrm>
              <a:off x="0" y="1612"/>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25" name="Group 72"/>
          <p:cNvGrpSpPr>
            <a:grpSpLocks/>
          </p:cNvGrpSpPr>
          <p:nvPr/>
        </p:nvGrpSpPr>
        <p:grpSpPr bwMode="auto">
          <a:xfrm>
            <a:off x="7215188" y="3706813"/>
            <a:ext cx="1401762" cy="508000"/>
            <a:chOff x="2577" y="1612"/>
            <a:chExt cx="720" cy="403"/>
          </a:xfrm>
        </p:grpSpPr>
        <p:sp>
          <p:nvSpPr>
            <p:cNvPr id="860233" name="Rectangle 73"/>
            <p:cNvSpPr>
              <a:spLocks noChangeArrowheads="1"/>
            </p:cNvSpPr>
            <p:nvPr/>
          </p:nvSpPr>
          <p:spPr bwMode="auto">
            <a:xfrm>
              <a:off x="2620" y="1612"/>
              <a:ext cx="634" cy="403"/>
            </a:xfrm>
            <a:prstGeom prst="rect">
              <a:avLst/>
            </a:prstGeom>
            <a:noFill/>
            <a:ln w="9525">
              <a:noFill/>
              <a:miter lim="800000"/>
              <a:headEnd/>
              <a:tailEnd/>
            </a:ln>
            <a:effectLst/>
          </p:spPr>
          <p:txBody>
            <a:bodyPr/>
            <a:lstStyle/>
            <a:p>
              <a:pPr algn="ctr" eaLnBrk="0" hangingPunct="0"/>
              <a:r>
                <a:rPr lang="en-US" sz="1800" dirty="0">
                  <a:solidFill>
                    <a:srgbClr val="FF0000"/>
                  </a:solidFill>
                  <a:cs typeface="Times New Roman" pitchFamily="18" charset="0"/>
                </a:rPr>
                <a:t>10000</a:t>
              </a:r>
            </a:p>
            <a:p>
              <a:pPr algn="ctr" eaLnBrk="0" hangingPunct="0"/>
              <a:endParaRPr lang="en-US" b="0" dirty="0"/>
            </a:p>
          </p:txBody>
        </p:sp>
        <p:sp>
          <p:nvSpPr>
            <p:cNvPr id="860234" name="Rectangle 74"/>
            <p:cNvSpPr>
              <a:spLocks noChangeArrowheads="1"/>
            </p:cNvSpPr>
            <p:nvPr/>
          </p:nvSpPr>
          <p:spPr bwMode="auto">
            <a:xfrm>
              <a:off x="2577" y="1612"/>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27" name="Group 78"/>
          <p:cNvGrpSpPr>
            <a:grpSpLocks/>
          </p:cNvGrpSpPr>
          <p:nvPr/>
        </p:nvGrpSpPr>
        <p:grpSpPr bwMode="auto">
          <a:xfrm>
            <a:off x="3238501" y="4214813"/>
            <a:ext cx="2214563" cy="652462"/>
            <a:chOff x="0" y="2015"/>
            <a:chExt cx="1137" cy="518"/>
          </a:xfrm>
        </p:grpSpPr>
        <p:sp>
          <p:nvSpPr>
            <p:cNvPr id="860239" name="Rectangle 79"/>
            <p:cNvSpPr>
              <a:spLocks noChangeArrowheads="1"/>
            </p:cNvSpPr>
            <p:nvPr/>
          </p:nvSpPr>
          <p:spPr bwMode="auto">
            <a:xfrm>
              <a:off x="43" y="2015"/>
              <a:ext cx="1051" cy="518"/>
            </a:xfrm>
            <a:prstGeom prst="rect">
              <a:avLst/>
            </a:prstGeom>
            <a:noFill/>
            <a:ln w="9525">
              <a:noFill/>
              <a:miter lim="800000"/>
              <a:headEnd/>
              <a:tailEnd/>
            </a:ln>
            <a:effectLst/>
          </p:spPr>
          <p:txBody>
            <a:bodyPr/>
            <a:lstStyle/>
            <a:p>
              <a:pPr eaLnBrk="0" hangingPunct="0"/>
              <a:r>
                <a:rPr lang="en-US" sz="1600" b="0">
                  <a:cs typeface="Times New Roman" pitchFamily="18" charset="0"/>
                </a:rPr>
                <a:t>Administrative Overhead Allocation</a:t>
              </a:r>
            </a:p>
            <a:p>
              <a:pPr eaLnBrk="0" hangingPunct="0"/>
              <a:endParaRPr lang="en-US" sz="3200" b="0"/>
            </a:p>
          </p:txBody>
        </p:sp>
        <p:sp>
          <p:nvSpPr>
            <p:cNvPr id="860240" name="Rectangle 80"/>
            <p:cNvSpPr>
              <a:spLocks noChangeArrowheads="1"/>
            </p:cNvSpPr>
            <p:nvPr/>
          </p:nvSpPr>
          <p:spPr bwMode="auto">
            <a:xfrm>
              <a:off x="0" y="2015"/>
              <a:ext cx="1137" cy="518"/>
            </a:xfrm>
            <a:prstGeom prst="rect">
              <a:avLst/>
            </a:prstGeom>
            <a:noFill/>
            <a:ln w="7">
              <a:solidFill>
                <a:srgbClr val="A0A0A0"/>
              </a:solidFill>
              <a:miter lim="800000"/>
              <a:headEnd/>
              <a:tailEnd/>
            </a:ln>
            <a:effectLst/>
          </p:spPr>
          <p:txBody>
            <a:bodyPr wrap="none"/>
            <a:lstStyle/>
            <a:p>
              <a:endParaRPr lang="en-US"/>
            </a:p>
          </p:txBody>
        </p:sp>
      </p:grpSp>
      <p:grpSp>
        <p:nvGrpSpPr>
          <p:cNvPr id="30" name="Group 87"/>
          <p:cNvGrpSpPr>
            <a:grpSpLocks/>
          </p:cNvGrpSpPr>
          <p:nvPr/>
        </p:nvGrpSpPr>
        <p:grpSpPr bwMode="auto">
          <a:xfrm>
            <a:off x="7215188" y="4214813"/>
            <a:ext cx="1401762" cy="652462"/>
            <a:chOff x="2577" y="2015"/>
            <a:chExt cx="720" cy="518"/>
          </a:xfrm>
        </p:grpSpPr>
        <p:sp>
          <p:nvSpPr>
            <p:cNvPr id="860248" name="Rectangle 88"/>
            <p:cNvSpPr>
              <a:spLocks noChangeArrowheads="1"/>
            </p:cNvSpPr>
            <p:nvPr/>
          </p:nvSpPr>
          <p:spPr bwMode="auto">
            <a:xfrm>
              <a:off x="2620" y="2015"/>
              <a:ext cx="634" cy="518"/>
            </a:xfrm>
            <a:prstGeom prst="rect">
              <a:avLst/>
            </a:prstGeom>
            <a:noFill/>
            <a:ln w="9525">
              <a:noFill/>
              <a:miter lim="800000"/>
              <a:headEnd/>
              <a:tailEnd/>
            </a:ln>
            <a:effectLst/>
          </p:spPr>
          <p:txBody>
            <a:bodyPr/>
            <a:lstStyle/>
            <a:p>
              <a:pPr algn="ctr" eaLnBrk="0" hangingPunct="0"/>
              <a:r>
                <a:rPr lang="en-US" sz="1800" dirty="0">
                  <a:solidFill>
                    <a:srgbClr val="FF0000"/>
                  </a:solidFill>
                  <a:cs typeface="Times New Roman" pitchFamily="18" charset="0"/>
                </a:rPr>
                <a:t>18000</a:t>
              </a:r>
            </a:p>
          </p:txBody>
        </p:sp>
        <p:sp>
          <p:nvSpPr>
            <p:cNvPr id="860249" name="Rectangle 89"/>
            <p:cNvSpPr>
              <a:spLocks noChangeArrowheads="1"/>
            </p:cNvSpPr>
            <p:nvPr/>
          </p:nvSpPr>
          <p:spPr bwMode="auto">
            <a:xfrm>
              <a:off x="2577" y="2015"/>
              <a:ext cx="720" cy="518"/>
            </a:xfrm>
            <a:prstGeom prst="rect">
              <a:avLst/>
            </a:prstGeom>
            <a:noFill/>
            <a:ln w="7">
              <a:solidFill>
                <a:srgbClr val="A0A0A0"/>
              </a:solidFill>
              <a:miter lim="800000"/>
              <a:headEnd/>
              <a:tailEnd/>
            </a:ln>
            <a:effectLst/>
          </p:spPr>
          <p:txBody>
            <a:bodyPr wrap="none"/>
            <a:lstStyle/>
            <a:p>
              <a:endParaRPr lang="en-US"/>
            </a:p>
          </p:txBody>
        </p:sp>
      </p:grpSp>
      <p:grpSp>
        <p:nvGrpSpPr>
          <p:cNvPr id="860160" name="Group 93"/>
          <p:cNvGrpSpPr>
            <a:grpSpLocks/>
          </p:cNvGrpSpPr>
          <p:nvPr/>
        </p:nvGrpSpPr>
        <p:grpSpPr bwMode="auto">
          <a:xfrm>
            <a:off x="3238501" y="4867275"/>
            <a:ext cx="2214563" cy="508000"/>
            <a:chOff x="0" y="2533"/>
            <a:chExt cx="1137" cy="403"/>
          </a:xfrm>
        </p:grpSpPr>
        <p:sp>
          <p:nvSpPr>
            <p:cNvPr id="860254" name="Rectangle 94"/>
            <p:cNvSpPr>
              <a:spLocks noChangeArrowheads="1"/>
            </p:cNvSpPr>
            <p:nvPr/>
          </p:nvSpPr>
          <p:spPr bwMode="auto">
            <a:xfrm>
              <a:off x="43" y="2533"/>
              <a:ext cx="1051" cy="403"/>
            </a:xfrm>
            <a:prstGeom prst="rect">
              <a:avLst/>
            </a:prstGeom>
            <a:noFill/>
            <a:ln w="9525">
              <a:noFill/>
              <a:miter lim="800000"/>
              <a:headEnd/>
              <a:tailEnd/>
            </a:ln>
            <a:effectLst/>
          </p:spPr>
          <p:txBody>
            <a:bodyPr/>
            <a:lstStyle/>
            <a:p>
              <a:pPr eaLnBrk="0" hangingPunct="0"/>
              <a:r>
                <a:rPr lang="en-US" sz="1600" b="0">
                  <a:cs typeface="Times New Roman" pitchFamily="18" charset="0"/>
                </a:rPr>
                <a:t>Non-Administrative Overhead Allocation</a:t>
              </a:r>
            </a:p>
            <a:p>
              <a:pPr eaLnBrk="0" hangingPunct="0"/>
              <a:endParaRPr lang="en-US" sz="3200" b="0"/>
            </a:p>
          </p:txBody>
        </p:sp>
        <p:sp>
          <p:nvSpPr>
            <p:cNvPr id="860255" name="Rectangle 95"/>
            <p:cNvSpPr>
              <a:spLocks noChangeArrowheads="1"/>
            </p:cNvSpPr>
            <p:nvPr/>
          </p:nvSpPr>
          <p:spPr bwMode="auto">
            <a:xfrm>
              <a:off x="0" y="2533"/>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0166" name="Group 102"/>
          <p:cNvGrpSpPr>
            <a:grpSpLocks/>
          </p:cNvGrpSpPr>
          <p:nvPr/>
        </p:nvGrpSpPr>
        <p:grpSpPr bwMode="auto">
          <a:xfrm>
            <a:off x="7215188" y="4867275"/>
            <a:ext cx="1401762" cy="508000"/>
            <a:chOff x="2577" y="2533"/>
            <a:chExt cx="720" cy="403"/>
          </a:xfrm>
        </p:grpSpPr>
        <p:sp>
          <p:nvSpPr>
            <p:cNvPr id="860263" name="Rectangle 103"/>
            <p:cNvSpPr>
              <a:spLocks noChangeArrowheads="1"/>
            </p:cNvSpPr>
            <p:nvPr/>
          </p:nvSpPr>
          <p:spPr bwMode="auto">
            <a:xfrm>
              <a:off x="2620" y="2533"/>
              <a:ext cx="634" cy="403"/>
            </a:xfrm>
            <a:prstGeom prst="rect">
              <a:avLst/>
            </a:prstGeom>
            <a:noFill/>
            <a:ln w="9525">
              <a:noFill/>
              <a:miter lim="800000"/>
              <a:headEnd/>
              <a:tailEnd/>
            </a:ln>
            <a:effectLst/>
          </p:spPr>
          <p:txBody>
            <a:bodyPr/>
            <a:lstStyle/>
            <a:p>
              <a:pPr algn="ctr" eaLnBrk="0" hangingPunct="0"/>
              <a:endParaRPr lang="en-US" sz="1800" b="0">
                <a:cs typeface="Times New Roman" pitchFamily="18" charset="0"/>
              </a:endParaRPr>
            </a:p>
            <a:p>
              <a:pPr algn="ctr" eaLnBrk="0" hangingPunct="0"/>
              <a:endParaRPr lang="en-US" b="0"/>
            </a:p>
          </p:txBody>
        </p:sp>
        <p:sp>
          <p:nvSpPr>
            <p:cNvPr id="860264" name="Rectangle 104"/>
            <p:cNvSpPr>
              <a:spLocks noChangeArrowheads="1"/>
            </p:cNvSpPr>
            <p:nvPr/>
          </p:nvSpPr>
          <p:spPr bwMode="auto">
            <a:xfrm>
              <a:off x="2577" y="2533"/>
              <a:ext cx="720" cy="403"/>
            </a:xfrm>
            <a:prstGeom prst="rect">
              <a:avLst/>
            </a:prstGeom>
            <a:noFill/>
            <a:ln w="7">
              <a:solidFill>
                <a:srgbClr val="A0A0A0"/>
              </a:solidFill>
              <a:miter lim="800000"/>
              <a:headEnd/>
              <a:tailEnd/>
            </a:ln>
            <a:effectLst/>
          </p:spPr>
          <p:txBody>
            <a:bodyPr wrap="none"/>
            <a:lstStyle/>
            <a:p>
              <a:endParaRPr lang="en-US"/>
            </a:p>
          </p:txBody>
        </p:sp>
      </p:grpSp>
      <p:sp>
        <p:nvSpPr>
          <p:cNvPr id="860284" name="Rectangle 124"/>
          <p:cNvSpPr>
            <a:spLocks noChangeArrowheads="1"/>
          </p:cNvSpPr>
          <p:nvPr/>
        </p:nvSpPr>
        <p:spPr bwMode="auto">
          <a:xfrm>
            <a:off x="7666039" y="4933950"/>
            <a:ext cx="646331" cy="369332"/>
          </a:xfrm>
          <a:prstGeom prst="rect">
            <a:avLst/>
          </a:prstGeom>
          <a:noFill/>
          <a:ln w="9525">
            <a:noFill/>
            <a:miter lim="800000"/>
            <a:headEnd/>
            <a:tailEnd/>
          </a:ln>
          <a:effectLst/>
        </p:spPr>
        <p:txBody>
          <a:bodyPr wrap="none">
            <a:spAutoFit/>
          </a:bodyPr>
          <a:lstStyle/>
          <a:p>
            <a:pPr algn="ctr" eaLnBrk="0" hangingPunct="0"/>
            <a:r>
              <a:rPr lang="en-US" sz="1800" dirty="0">
                <a:solidFill>
                  <a:srgbClr val="FF0000"/>
                </a:solidFill>
                <a:cs typeface="Times New Roman" pitchFamily="18" charset="0"/>
              </a:rPr>
              <a:t>9000</a:t>
            </a:r>
          </a:p>
        </p:txBody>
      </p:sp>
      <p:grpSp>
        <p:nvGrpSpPr>
          <p:cNvPr id="860172" name="Group 126"/>
          <p:cNvGrpSpPr>
            <a:grpSpLocks/>
          </p:cNvGrpSpPr>
          <p:nvPr/>
        </p:nvGrpSpPr>
        <p:grpSpPr bwMode="auto">
          <a:xfrm>
            <a:off x="3233738" y="1679575"/>
            <a:ext cx="2220912" cy="503238"/>
            <a:chOff x="0" y="403"/>
            <a:chExt cx="1137" cy="403"/>
          </a:xfrm>
        </p:grpSpPr>
        <p:sp>
          <p:nvSpPr>
            <p:cNvPr id="860287" name="Rectangle 127"/>
            <p:cNvSpPr>
              <a:spLocks noChangeArrowheads="1"/>
            </p:cNvSpPr>
            <p:nvPr/>
          </p:nvSpPr>
          <p:spPr bwMode="auto">
            <a:xfrm>
              <a:off x="43" y="403"/>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Current Output</a:t>
              </a:r>
              <a:endParaRPr lang="en-US" b="0"/>
            </a:p>
          </p:txBody>
        </p:sp>
        <p:sp>
          <p:nvSpPr>
            <p:cNvPr id="860288" name="Rectangle 128"/>
            <p:cNvSpPr>
              <a:spLocks noChangeArrowheads="1"/>
            </p:cNvSpPr>
            <p:nvPr/>
          </p:nvSpPr>
          <p:spPr bwMode="auto">
            <a:xfrm>
              <a:off x="0" y="403"/>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0178" name="Group 132"/>
          <p:cNvGrpSpPr>
            <a:grpSpLocks/>
          </p:cNvGrpSpPr>
          <p:nvPr/>
        </p:nvGrpSpPr>
        <p:grpSpPr bwMode="auto">
          <a:xfrm>
            <a:off x="5813425" y="1676400"/>
            <a:ext cx="1398588" cy="508000"/>
            <a:chOff x="1857" y="403"/>
            <a:chExt cx="720" cy="403"/>
          </a:xfrm>
        </p:grpSpPr>
        <p:sp>
          <p:nvSpPr>
            <p:cNvPr id="860293" name="Rectangle 133"/>
            <p:cNvSpPr>
              <a:spLocks noChangeArrowheads="1"/>
            </p:cNvSpPr>
            <p:nvPr/>
          </p:nvSpPr>
          <p:spPr bwMode="auto">
            <a:xfrm>
              <a:off x="1900" y="403"/>
              <a:ext cx="634"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100/160</a:t>
              </a:r>
            </a:p>
            <a:p>
              <a:pPr algn="ctr" eaLnBrk="0" hangingPunct="0"/>
              <a:endParaRPr lang="en-US" b="0" dirty="0"/>
            </a:p>
          </p:txBody>
        </p:sp>
        <p:sp>
          <p:nvSpPr>
            <p:cNvPr id="860294" name="Rectangle 134"/>
            <p:cNvSpPr>
              <a:spLocks noChangeArrowheads="1"/>
            </p:cNvSpPr>
            <p:nvPr/>
          </p:nvSpPr>
          <p:spPr bwMode="auto">
            <a:xfrm>
              <a:off x="185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0184" name="Group 138"/>
          <p:cNvGrpSpPr>
            <a:grpSpLocks/>
          </p:cNvGrpSpPr>
          <p:nvPr/>
        </p:nvGrpSpPr>
        <p:grpSpPr bwMode="auto">
          <a:xfrm>
            <a:off x="8613776" y="1676400"/>
            <a:ext cx="1401763" cy="508000"/>
            <a:chOff x="3297" y="403"/>
            <a:chExt cx="720" cy="403"/>
          </a:xfrm>
        </p:grpSpPr>
        <p:sp>
          <p:nvSpPr>
            <p:cNvPr id="860299" name="Rectangle 139"/>
            <p:cNvSpPr>
              <a:spLocks noChangeArrowheads="1"/>
            </p:cNvSpPr>
            <p:nvPr/>
          </p:nvSpPr>
          <p:spPr bwMode="auto">
            <a:xfrm>
              <a:off x="3340" y="403"/>
              <a:ext cx="634"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120/120</a:t>
              </a:r>
            </a:p>
            <a:p>
              <a:pPr algn="ctr" eaLnBrk="0" hangingPunct="0"/>
              <a:endParaRPr lang="en-US" b="0" dirty="0"/>
            </a:p>
          </p:txBody>
        </p:sp>
        <p:sp>
          <p:nvSpPr>
            <p:cNvPr id="860300" name="Rectangle 140"/>
            <p:cNvSpPr>
              <a:spLocks noChangeArrowheads="1"/>
            </p:cNvSpPr>
            <p:nvPr/>
          </p:nvSpPr>
          <p:spPr bwMode="auto">
            <a:xfrm>
              <a:off x="3297" y="403"/>
              <a:ext cx="720" cy="403"/>
            </a:xfrm>
            <a:prstGeom prst="rect">
              <a:avLst/>
            </a:prstGeom>
            <a:noFill/>
            <a:ln w="7">
              <a:solidFill>
                <a:srgbClr val="A0A0A0"/>
              </a:solidFill>
              <a:miter lim="800000"/>
              <a:headEnd/>
              <a:tailEnd/>
            </a:ln>
            <a:effectLst/>
          </p:spPr>
          <p:txBody>
            <a:bodyPr wrap="none"/>
            <a:lstStyle/>
            <a:p>
              <a:endParaRPr lang="en-US"/>
            </a:p>
          </p:txBody>
        </p:sp>
      </p:grpSp>
      <p:sp>
        <p:nvSpPr>
          <p:cNvPr id="129" name="Rectangle 2"/>
          <p:cNvSpPr>
            <a:spLocks noChangeArrowheads="1"/>
          </p:cNvSpPr>
          <p:nvPr/>
        </p:nvSpPr>
        <p:spPr bwMode="auto">
          <a:xfrm>
            <a:off x="1951038" y="5465987"/>
            <a:ext cx="8716962" cy="707886"/>
          </a:xfrm>
          <a:prstGeom prst="rect">
            <a:avLst/>
          </a:prstGeom>
          <a:noFill/>
          <a:ln w="9525">
            <a:noFill/>
            <a:miter lim="800000"/>
            <a:headEnd/>
            <a:tailEnd/>
          </a:ln>
          <a:effectLst/>
        </p:spPr>
        <p:txBody>
          <a:bodyPr wrap="square">
            <a:spAutoFit/>
          </a:bodyPr>
          <a:lstStyle/>
          <a:p>
            <a:pPr eaLnBrk="0" hangingPunct="0">
              <a:spcBef>
                <a:spcPct val="35000"/>
              </a:spcBef>
            </a:pPr>
            <a:r>
              <a:rPr lang="en-US" sz="2000" b="0" dirty="0">
                <a:cs typeface="Times New Roman" pitchFamily="18" charset="0"/>
              </a:rPr>
              <a:t>Instead of 7200 Profit, We have 0 Profit, While with original plan we had 4100 Profit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dissolv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dissolv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dissolv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dissolve">
                                      <p:cBhvr>
                                        <p:cTn id="32" dur="500"/>
                                        <p:tgtEl>
                                          <p:spTgt spid="21"/>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dissolve">
                                      <p:cBhvr>
                                        <p:cTn id="37" dur="5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dissolve">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dissolve">
                                      <p:cBhvr>
                                        <p:cTn id="47" dur="500"/>
                                        <p:tgtEl>
                                          <p:spTgt spid="25"/>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30"/>
                                        </p:tgtEl>
                                        <p:attrNameLst>
                                          <p:attrName>style.visibility</p:attrName>
                                        </p:attrNameLst>
                                      </p:cBhvr>
                                      <p:to>
                                        <p:strVal val="visible"/>
                                      </p:to>
                                    </p:set>
                                    <p:animEffect transition="in" filter="dissolve">
                                      <p:cBhvr>
                                        <p:cTn id="52" dur="500"/>
                                        <p:tgtEl>
                                          <p:spTgt spid="30"/>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860284"/>
                                        </p:tgtEl>
                                        <p:attrNameLst>
                                          <p:attrName>style.visibility</p:attrName>
                                        </p:attrNameLst>
                                      </p:cBhvr>
                                      <p:to>
                                        <p:strVal val="visible"/>
                                      </p:to>
                                    </p:set>
                                    <p:animEffect transition="in" filter="dissolve">
                                      <p:cBhvr>
                                        <p:cTn id="57" dur="500"/>
                                        <p:tgtEl>
                                          <p:spTgt spid="860284"/>
                                        </p:tgtEl>
                                      </p:cBhvr>
                                    </p:animEffect>
                                  </p:childTnLst>
                                </p:cTn>
                              </p:par>
                              <p:par>
                                <p:cTn id="58" presetID="9" presetClass="entr" presetSubtype="0" fill="hold" nodeType="withEffect">
                                  <p:stCondLst>
                                    <p:cond delay="0"/>
                                  </p:stCondLst>
                                  <p:childTnLst>
                                    <p:set>
                                      <p:cBhvr>
                                        <p:cTn id="59" dur="1" fill="hold">
                                          <p:stCondLst>
                                            <p:cond delay="0"/>
                                          </p:stCondLst>
                                        </p:cTn>
                                        <p:tgtEl>
                                          <p:spTgt spid="860166"/>
                                        </p:tgtEl>
                                        <p:attrNameLst>
                                          <p:attrName>style.visibility</p:attrName>
                                        </p:attrNameLst>
                                      </p:cBhvr>
                                      <p:to>
                                        <p:strVal val="visible"/>
                                      </p:to>
                                    </p:set>
                                    <p:animEffect transition="in" filter="dissolve">
                                      <p:cBhvr>
                                        <p:cTn id="60" dur="500"/>
                                        <p:tgtEl>
                                          <p:spTgt spid="860166"/>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ntr" presetSubtype="0" fill="hold" nodeType="clickEffect">
                                  <p:stCondLst>
                                    <p:cond delay="0"/>
                                  </p:stCondLst>
                                  <p:childTnLst>
                                    <p:set>
                                      <p:cBhvr>
                                        <p:cTn id="64" dur="1" fill="hold">
                                          <p:stCondLst>
                                            <p:cond delay="0"/>
                                          </p:stCondLst>
                                        </p:cTn>
                                        <p:tgtEl>
                                          <p:spTgt spid="129">
                                            <p:txEl>
                                              <p:pRg st="0" end="0"/>
                                            </p:txEl>
                                          </p:spTgt>
                                        </p:tgtEl>
                                        <p:attrNameLst>
                                          <p:attrName>style.visibility</p:attrName>
                                        </p:attrNameLst>
                                      </p:cBhvr>
                                      <p:to>
                                        <p:strVal val="visible"/>
                                      </p:to>
                                    </p:set>
                                    <p:animEffect transition="in" filter="dissolve">
                                      <p:cBhvr>
                                        <p:cTn id="65" dur="500"/>
                                        <p:tgtEl>
                                          <p:spTgt spid="12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8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Slide Number Placeholder 5"/>
          <p:cNvSpPr>
            <a:spLocks noGrp="1"/>
          </p:cNvSpPr>
          <p:nvPr>
            <p:ph type="sldNum" sz="quarter" idx="12"/>
          </p:nvPr>
        </p:nvSpPr>
        <p:spPr/>
        <p:txBody>
          <a:bodyPr/>
          <a:lstStyle/>
          <a:p>
            <a:fld id="{11AA9892-49E9-43DA-AAAF-B8C4D305DB88}" type="slidenum">
              <a:rPr lang="en-US"/>
              <a:pPr/>
              <a:t>11</a:t>
            </a:fld>
            <a:endParaRPr lang="en-US"/>
          </a:p>
        </p:txBody>
      </p:sp>
      <p:sp>
        <p:nvSpPr>
          <p:cNvPr id="860162" name="Rectangle 2"/>
          <p:cNvSpPr>
            <a:spLocks noGrp="1" noChangeArrowheads="1"/>
          </p:cNvSpPr>
          <p:nvPr>
            <p:ph type="title"/>
          </p:nvPr>
        </p:nvSpPr>
        <p:spPr>
          <a:xfrm>
            <a:off x="1947863" y="287338"/>
            <a:ext cx="8229600" cy="823912"/>
          </a:xfrm>
          <a:noFill/>
          <a:ln/>
        </p:spPr>
        <p:txBody>
          <a:bodyPr/>
          <a:lstStyle/>
          <a:p>
            <a:pPr algn="ctr"/>
            <a:r>
              <a:rPr lang="en-US" b="1" dirty="0">
                <a:solidFill>
                  <a:srgbClr val="006600"/>
                </a:solidFill>
                <a:latin typeface="Times New Roman" pitchFamily="18" charset="0"/>
              </a:rPr>
              <a:t>DSP, Inc.: Summary Cost Table</a:t>
            </a:r>
          </a:p>
        </p:txBody>
      </p:sp>
      <p:grpSp>
        <p:nvGrpSpPr>
          <p:cNvPr id="2" name="Group 3"/>
          <p:cNvGrpSpPr>
            <a:grpSpLocks/>
          </p:cNvGrpSpPr>
          <p:nvPr/>
        </p:nvGrpSpPr>
        <p:grpSpPr bwMode="auto">
          <a:xfrm>
            <a:off x="3236913" y="1168400"/>
            <a:ext cx="2216150" cy="508000"/>
            <a:chOff x="0" y="0"/>
            <a:chExt cx="1137" cy="403"/>
          </a:xfrm>
        </p:grpSpPr>
        <p:sp>
          <p:nvSpPr>
            <p:cNvPr id="860164" name="Rectangle 4"/>
            <p:cNvSpPr>
              <a:spLocks noChangeArrowheads="1"/>
            </p:cNvSpPr>
            <p:nvPr/>
          </p:nvSpPr>
          <p:spPr bwMode="auto">
            <a:xfrm>
              <a:off x="43" y="0"/>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Job Type</a:t>
              </a:r>
            </a:p>
            <a:p>
              <a:pPr eaLnBrk="0" hangingPunct="0"/>
              <a:endParaRPr lang="en-US" b="0"/>
            </a:p>
          </p:txBody>
        </p:sp>
        <p:sp>
          <p:nvSpPr>
            <p:cNvPr id="860165" name="Rectangle 5"/>
            <p:cNvSpPr>
              <a:spLocks noChangeArrowheads="1"/>
            </p:cNvSpPr>
            <p:nvPr/>
          </p:nvSpPr>
          <p:spPr bwMode="auto">
            <a:xfrm>
              <a:off x="0" y="0"/>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4" name="Group 9"/>
          <p:cNvGrpSpPr>
            <a:grpSpLocks/>
          </p:cNvGrpSpPr>
          <p:nvPr/>
        </p:nvGrpSpPr>
        <p:grpSpPr bwMode="auto">
          <a:xfrm>
            <a:off x="5813426" y="1168400"/>
            <a:ext cx="1401763" cy="508000"/>
            <a:chOff x="1857" y="0"/>
            <a:chExt cx="720" cy="403"/>
          </a:xfrm>
        </p:grpSpPr>
        <p:sp>
          <p:nvSpPr>
            <p:cNvPr id="860170" name="Rectangle 10"/>
            <p:cNvSpPr>
              <a:spLocks noChangeArrowheads="1"/>
            </p:cNvSpPr>
            <p:nvPr/>
          </p:nvSpPr>
          <p:spPr bwMode="auto">
            <a:xfrm>
              <a:off x="190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Window Cleaning</a:t>
              </a:r>
            </a:p>
            <a:p>
              <a:pPr algn="ctr" eaLnBrk="0" hangingPunct="0"/>
              <a:endParaRPr lang="en-US" sz="3200" b="0"/>
            </a:p>
          </p:txBody>
        </p:sp>
        <p:sp>
          <p:nvSpPr>
            <p:cNvPr id="860171" name="Rectangle 11"/>
            <p:cNvSpPr>
              <a:spLocks noChangeArrowheads="1"/>
            </p:cNvSpPr>
            <p:nvPr/>
          </p:nvSpPr>
          <p:spPr bwMode="auto">
            <a:xfrm>
              <a:off x="185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6" name="Group 15"/>
          <p:cNvGrpSpPr>
            <a:grpSpLocks/>
          </p:cNvGrpSpPr>
          <p:nvPr/>
        </p:nvGrpSpPr>
        <p:grpSpPr bwMode="auto">
          <a:xfrm>
            <a:off x="8616951" y="1168400"/>
            <a:ext cx="1401763" cy="508000"/>
            <a:chOff x="3297" y="0"/>
            <a:chExt cx="720" cy="403"/>
          </a:xfrm>
        </p:grpSpPr>
        <p:sp>
          <p:nvSpPr>
            <p:cNvPr id="860176" name="Rectangle 16"/>
            <p:cNvSpPr>
              <a:spLocks noChangeArrowheads="1"/>
            </p:cNvSpPr>
            <p:nvPr/>
          </p:nvSpPr>
          <p:spPr bwMode="auto">
            <a:xfrm>
              <a:off x="334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Landscaping</a:t>
              </a:r>
            </a:p>
            <a:p>
              <a:pPr algn="ctr" eaLnBrk="0" hangingPunct="0"/>
              <a:endParaRPr lang="en-US" sz="3200" b="0"/>
            </a:p>
          </p:txBody>
        </p:sp>
        <p:sp>
          <p:nvSpPr>
            <p:cNvPr id="860177" name="Rectangle 17"/>
            <p:cNvSpPr>
              <a:spLocks noChangeArrowheads="1"/>
            </p:cNvSpPr>
            <p:nvPr/>
          </p:nvSpPr>
          <p:spPr bwMode="auto">
            <a:xfrm>
              <a:off x="329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7" name="Group 18"/>
          <p:cNvGrpSpPr>
            <a:grpSpLocks/>
          </p:cNvGrpSpPr>
          <p:nvPr/>
        </p:nvGrpSpPr>
        <p:grpSpPr bwMode="auto">
          <a:xfrm>
            <a:off x="3232150" y="2184400"/>
            <a:ext cx="2222500" cy="508000"/>
            <a:chOff x="0" y="403"/>
            <a:chExt cx="1137" cy="403"/>
          </a:xfrm>
        </p:grpSpPr>
        <p:sp>
          <p:nvSpPr>
            <p:cNvPr id="860179" name="Rectangle 19"/>
            <p:cNvSpPr>
              <a:spLocks noChangeArrowheads="1"/>
            </p:cNvSpPr>
            <p:nvPr/>
          </p:nvSpPr>
          <p:spPr bwMode="auto">
            <a:xfrm>
              <a:off x="43" y="403"/>
              <a:ext cx="1051" cy="403"/>
            </a:xfrm>
            <a:prstGeom prst="rect">
              <a:avLst/>
            </a:prstGeom>
            <a:noFill/>
            <a:ln w="9525">
              <a:noFill/>
              <a:miter lim="800000"/>
              <a:headEnd/>
              <a:tailEnd/>
            </a:ln>
            <a:effectLst/>
          </p:spPr>
          <p:txBody>
            <a:bodyPr/>
            <a:lstStyle/>
            <a:p>
              <a:pPr eaLnBrk="0" hangingPunct="0"/>
              <a:r>
                <a:rPr lang="en-US" sz="1800" b="0" dirty="0">
                  <a:cs typeface="Times New Roman" pitchFamily="18" charset="0"/>
                </a:rPr>
                <a:t>Labor Hours</a:t>
              </a:r>
              <a:endParaRPr lang="en-US" b="0" dirty="0"/>
            </a:p>
          </p:txBody>
        </p:sp>
        <p:sp>
          <p:nvSpPr>
            <p:cNvPr id="860180" name="Rectangle 20"/>
            <p:cNvSpPr>
              <a:spLocks noChangeArrowheads="1"/>
            </p:cNvSpPr>
            <p:nvPr/>
          </p:nvSpPr>
          <p:spPr bwMode="auto">
            <a:xfrm>
              <a:off x="0" y="403"/>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11" name="Group 30"/>
          <p:cNvGrpSpPr>
            <a:grpSpLocks/>
          </p:cNvGrpSpPr>
          <p:nvPr/>
        </p:nvGrpSpPr>
        <p:grpSpPr bwMode="auto">
          <a:xfrm>
            <a:off x="8616957" y="2184400"/>
            <a:ext cx="1427074" cy="508000"/>
            <a:chOff x="3297" y="403"/>
            <a:chExt cx="733" cy="403"/>
          </a:xfrm>
        </p:grpSpPr>
        <p:sp>
          <p:nvSpPr>
            <p:cNvPr id="860191" name="Rectangle 31"/>
            <p:cNvSpPr>
              <a:spLocks noChangeArrowheads="1"/>
            </p:cNvSpPr>
            <p:nvPr/>
          </p:nvSpPr>
          <p:spPr bwMode="auto">
            <a:xfrm>
              <a:off x="3307" y="403"/>
              <a:ext cx="723"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5*120 = 600</a:t>
              </a:r>
            </a:p>
            <a:p>
              <a:pPr algn="ctr" eaLnBrk="0" hangingPunct="0"/>
              <a:endParaRPr lang="en-US" b="0" dirty="0"/>
            </a:p>
          </p:txBody>
        </p:sp>
        <p:sp>
          <p:nvSpPr>
            <p:cNvPr id="860192" name="Rectangle 32"/>
            <p:cNvSpPr>
              <a:spLocks noChangeArrowheads="1"/>
            </p:cNvSpPr>
            <p:nvPr/>
          </p:nvSpPr>
          <p:spPr bwMode="auto">
            <a:xfrm>
              <a:off x="329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12" name="Group 33"/>
          <p:cNvGrpSpPr>
            <a:grpSpLocks/>
          </p:cNvGrpSpPr>
          <p:nvPr/>
        </p:nvGrpSpPr>
        <p:grpSpPr bwMode="auto">
          <a:xfrm>
            <a:off x="3232151" y="2692401"/>
            <a:ext cx="2220913" cy="506413"/>
            <a:chOff x="0" y="806"/>
            <a:chExt cx="1137" cy="403"/>
          </a:xfrm>
        </p:grpSpPr>
        <p:sp>
          <p:nvSpPr>
            <p:cNvPr id="860194" name="Rectangle 34"/>
            <p:cNvSpPr>
              <a:spLocks noChangeArrowheads="1"/>
            </p:cNvSpPr>
            <p:nvPr/>
          </p:nvSpPr>
          <p:spPr bwMode="auto">
            <a:xfrm>
              <a:off x="43" y="806"/>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Revenue/job</a:t>
              </a:r>
            </a:p>
            <a:p>
              <a:pPr eaLnBrk="0" hangingPunct="0"/>
              <a:endParaRPr lang="en-US" b="0"/>
            </a:p>
          </p:txBody>
        </p:sp>
        <p:sp>
          <p:nvSpPr>
            <p:cNvPr id="860195" name="Rectangle 35"/>
            <p:cNvSpPr>
              <a:spLocks noChangeArrowheads="1"/>
            </p:cNvSpPr>
            <p:nvPr/>
          </p:nvSpPr>
          <p:spPr bwMode="auto">
            <a:xfrm>
              <a:off x="0" y="806"/>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14" name="Group 39"/>
          <p:cNvGrpSpPr>
            <a:grpSpLocks/>
          </p:cNvGrpSpPr>
          <p:nvPr/>
        </p:nvGrpSpPr>
        <p:grpSpPr bwMode="auto">
          <a:xfrm>
            <a:off x="5813426" y="2692401"/>
            <a:ext cx="1401763" cy="506413"/>
            <a:chOff x="1857" y="806"/>
            <a:chExt cx="720" cy="403"/>
          </a:xfrm>
        </p:grpSpPr>
        <p:sp>
          <p:nvSpPr>
            <p:cNvPr id="860200" name="Rectangle 40"/>
            <p:cNvSpPr>
              <a:spLocks noChangeArrowheads="1"/>
            </p:cNvSpPr>
            <p:nvPr/>
          </p:nvSpPr>
          <p:spPr bwMode="auto">
            <a:xfrm>
              <a:off x="1900" y="806"/>
              <a:ext cx="634" cy="403"/>
            </a:xfrm>
            <a:prstGeom prst="rect">
              <a:avLst/>
            </a:prstGeom>
            <a:noFill/>
            <a:ln w="9525">
              <a:noFill/>
              <a:miter lim="800000"/>
              <a:headEnd/>
              <a:tailEnd/>
            </a:ln>
            <a:effectLst/>
          </p:spPr>
          <p:txBody>
            <a:bodyPr/>
            <a:lstStyle/>
            <a:p>
              <a:pPr algn="ctr" eaLnBrk="0" hangingPunct="0"/>
              <a:r>
                <a:rPr lang="en-US" sz="1600" dirty="0">
                  <a:solidFill>
                    <a:srgbClr val="009900"/>
                  </a:solidFill>
                  <a:cs typeface="Times New Roman" pitchFamily="18" charset="0"/>
                </a:rPr>
                <a:t>170</a:t>
              </a:r>
            </a:p>
            <a:p>
              <a:pPr algn="ctr" eaLnBrk="0" hangingPunct="0"/>
              <a:endParaRPr lang="en-US" b="0" dirty="0"/>
            </a:p>
          </p:txBody>
        </p:sp>
        <p:sp>
          <p:nvSpPr>
            <p:cNvPr id="860201" name="Rectangle 41"/>
            <p:cNvSpPr>
              <a:spLocks noChangeArrowheads="1"/>
            </p:cNvSpPr>
            <p:nvPr/>
          </p:nvSpPr>
          <p:spPr bwMode="auto">
            <a:xfrm>
              <a:off x="185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16" name="Group 45"/>
          <p:cNvGrpSpPr>
            <a:grpSpLocks/>
          </p:cNvGrpSpPr>
          <p:nvPr/>
        </p:nvGrpSpPr>
        <p:grpSpPr bwMode="auto">
          <a:xfrm>
            <a:off x="8616955" y="2692401"/>
            <a:ext cx="1405658" cy="506413"/>
            <a:chOff x="3297" y="806"/>
            <a:chExt cx="722" cy="403"/>
          </a:xfrm>
        </p:grpSpPr>
        <p:sp>
          <p:nvSpPr>
            <p:cNvPr id="860206" name="Rectangle 46"/>
            <p:cNvSpPr>
              <a:spLocks noChangeArrowheads="1"/>
            </p:cNvSpPr>
            <p:nvPr/>
          </p:nvSpPr>
          <p:spPr bwMode="auto">
            <a:xfrm>
              <a:off x="3313" y="806"/>
              <a:ext cx="706" cy="403"/>
            </a:xfrm>
            <a:prstGeom prst="rect">
              <a:avLst/>
            </a:prstGeom>
            <a:noFill/>
            <a:ln w="9525">
              <a:noFill/>
              <a:miter lim="800000"/>
              <a:headEnd/>
              <a:tailEnd/>
            </a:ln>
            <a:effectLst/>
          </p:spPr>
          <p:txBody>
            <a:bodyPr/>
            <a:lstStyle/>
            <a:p>
              <a:pPr algn="ctr" eaLnBrk="0" hangingPunct="0"/>
              <a:r>
                <a:rPr lang="en-US" sz="1600" dirty="0">
                  <a:solidFill>
                    <a:srgbClr val="009900"/>
                  </a:solidFill>
                  <a:cs typeface="Times New Roman" pitchFamily="18" charset="0"/>
                </a:rPr>
                <a:t>250</a:t>
              </a:r>
              <a:endParaRPr lang="en-US" b="0" dirty="0"/>
            </a:p>
          </p:txBody>
        </p:sp>
        <p:sp>
          <p:nvSpPr>
            <p:cNvPr id="860207" name="Rectangle 47"/>
            <p:cNvSpPr>
              <a:spLocks noChangeArrowheads="1"/>
            </p:cNvSpPr>
            <p:nvPr/>
          </p:nvSpPr>
          <p:spPr bwMode="auto">
            <a:xfrm>
              <a:off x="329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17" name="Group 48"/>
          <p:cNvGrpSpPr>
            <a:grpSpLocks/>
          </p:cNvGrpSpPr>
          <p:nvPr/>
        </p:nvGrpSpPr>
        <p:grpSpPr bwMode="auto">
          <a:xfrm>
            <a:off x="3238501" y="3198813"/>
            <a:ext cx="2214563" cy="508000"/>
            <a:chOff x="0" y="1209"/>
            <a:chExt cx="1137" cy="403"/>
          </a:xfrm>
        </p:grpSpPr>
        <p:sp>
          <p:nvSpPr>
            <p:cNvPr id="860209" name="Rectangle 49"/>
            <p:cNvSpPr>
              <a:spLocks noChangeArrowheads="1"/>
            </p:cNvSpPr>
            <p:nvPr/>
          </p:nvSpPr>
          <p:spPr bwMode="auto">
            <a:xfrm>
              <a:off x="43" y="1209"/>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Material Cost</a:t>
              </a:r>
            </a:p>
            <a:p>
              <a:pPr eaLnBrk="0" hangingPunct="0"/>
              <a:endParaRPr lang="en-US" b="0"/>
            </a:p>
          </p:txBody>
        </p:sp>
        <p:sp>
          <p:nvSpPr>
            <p:cNvPr id="860210" name="Rectangle 50"/>
            <p:cNvSpPr>
              <a:spLocks noChangeArrowheads="1"/>
            </p:cNvSpPr>
            <p:nvPr/>
          </p:nvSpPr>
          <p:spPr bwMode="auto">
            <a:xfrm>
              <a:off x="0" y="1209"/>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19" name="Group 54"/>
          <p:cNvGrpSpPr>
            <a:grpSpLocks/>
          </p:cNvGrpSpPr>
          <p:nvPr/>
        </p:nvGrpSpPr>
        <p:grpSpPr bwMode="auto">
          <a:xfrm>
            <a:off x="5813426" y="3198813"/>
            <a:ext cx="1401763" cy="508000"/>
            <a:chOff x="1857" y="1209"/>
            <a:chExt cx="720" cy="403"/>
          </a:xfrm>
        </p:grpSpPr>
        <p:sp>
          <p:nvSpPr>
            <p:cNvPr id="860215" name="Rectangle 55"/>
            <p:cNvSpPr>
              <a:spLocks noChangeArrowheads="1"/>
            </p:cNvSpPr>
            <p:nvPr/>
          </p:nvSpPr>
          <p:spPr bwMode="auto">
            <a:xfrm>
              <a:off x="1900" y="1209"/>
              <a:ext cx="634" cy="403"/>
            </a:xfrm>
            <a:prstGeom prst="rect">
              <a:avLst/>
            </a:prstGeom>
            <a:noFill/>
            <a:ln w="9525">
              <a:noFill/>
              <a:miter lim="800000"/>
              <a:headEnd/>
              <a:tailEnd/>
            </a:ln>
            <a:effectLst/>
          </p:spPr>
          <p:txBody>
            <a:bodyPr/>
            <a:lstStyle/>
            <a:p>
              <a:pPr algn="ctr" eaLnBrk="0" hangingPunct="0"/>
              <a:r>
                <a:rPr lang="en-US" sz="1800" dirty="0">
                  <a:solidFill>
                    <a:srgbClr val="FF0000"/>
                  </a:solidFill>
                  <a:cs typeface="Times New Roman" pitchFamily="18" charset="0"/>
                </a:rPr>
                <a:t>10</a:t>
              </a:r>
            </a:p>
            <a:p>
              <a:pPr algn="ctr" eaLnBrk="0" hangingPunct="0"/>
              <a:endParaRPr lang="en-US" b="0" dirty="0"/>
            </a:p>
          </p:txBody>
        </p:sp>
        <p:sp>
          <p:nvSpPr>
            <p:cNvPr id="860216" name="Rectangle 56"/>
            <p:cNvSpPr>
              <a:spLocks noChangeArrowheads="1"/>
            </p:cNvSpPr>
            <p:nvPr/>
          </p:nvSpPr>
          <p:spPr bwMode="auto">
            <a:xfrm>
              <a:off x="185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21" name="Group 60"/>
          <p:cNvGrpSpPr>
            <a:grpSpLocks/>
          </p:cNvGrpSpPr>
          <p:nvPr/>
        </p:nvGrpSpPr>
        <p:grpSpPr bwMode="auto">
          <a:xfrm>
            <a:off x="8616951" y="3198813"/>
            <a:ext cx="1401763" cy="508000"/>
            <a:chOff x="3297" y="1209"/>
            <a:chExt cx="720" cy="403"/>
          </a:xfrm>
        </p:grpSpPr>
        <p:sp>
          <p:nvSpPr>
            <p:cNvPr id="860221" name="Rectangle 61"/>
            <p:cNvSpPr>
              <a:spLocks noChangeArrowheads="1"/>
            </p:cNvSpPr>
            <p:nvPr/>
          </p:nvSpPr>
          <p:spPr bwMode="auto">
            <a:xfrm>
              <a:off x="3340" y="1209"/>
              <a:ext cx="634" cy="403"/>
            </a:xfrm>
            <a:prstGeom prst="rect">
              <a:avLst/>
            </a:prstGeom>
            <a:noFill/>
            <a:ln w="9525">
              <a:noFill/>
              <a:miter lim="800000"/>
              <a:headEnd/>
              <a:tailEnd/>
            </a:ln>
            <a:effectLst/>
          </p:spPr>
          <p:txBody>
            <a:bodyPr/>
            <a:lstStyle/>
            <a:p>
              <a:pPr algn="ctr" eaLnBrk="0" hangingPunct="0"/>
              <a:r>
                <a:rPr lang="en-US" sz="1800" dirty="0">
                  <a:solidFill>
                    <a:srgbClr val="FF0000"/>
                  </a:solidFill>
                  <a:cs typeface="Times New Roman" pitchFamily="18" charset="0"/>
                </a:rPr>
                <a:t>75</a:t>
              </a:r>
              <a:endParaRPr lang="en-US" b="0" dirty="0">
                <a:solidFill>
                  <a:srgbClr val="FF0000"/>
                </a:solidFill>
              </a:endParaRPr>
            </a:p>
          </p:txBody>
        </p:sp>
        <p:sp>
          <p:nvSpPr>
            <p:cNvPr id="860222" name="Rectangle 62"/>
            <p:cNvSpPr>
              <a:spLocks noChangeArrowheads="1"/>
            </p:cNvSpPr>
            <p:nvPr/>
          </p:nvSpPr>
          <p:spPr bwMode="auto">
            <a:xfrm>
              <a:off x="329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22" name="Group 63"/>
          <p:cNvGrpSpPr>
            <a:grpSpLocks/>
          </p:cNvGrpSpPr>
          <p:nvPr/>
        </p:nvGrpSpPr>
        <p:grpSpPr bwMode="auto">
          <a:xfrm>
            <a:off x="3238501" y="3706813"/>
            <a:ext cx="2214563" cy="508000"/>
            <a:chOff x="0" y="1612"/>
            <a:chExt cx="1137" cy="403"/>
          </a:xfrm>
        </p:grpSpPr>
        <p:sp>
          <p:nvSpPr>
            <p:cNvPr id="860224" name="Rectangle 64"/>
            <p:cNvSpPr>
              <a:spLocks noChangeArrowheads="1"/>
            </p:cNvSpPr>
            <p:nvPr/>
          </p:nvSpPr>
          <p:spPr bwMode="auto">
            <a:xfrm>
              <a:off x="43" y="1612"/>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Labor Cost</a:t>
              </a:r>
            </a:p>
            <a:p>
              <a:pPr eaLnBrk="0" hangingPunct="0"/>
              <a:endParaRPr lang="en-US" b="0"/>
            </a:p>
          </p:txBody>
        </p:sp>
        <p:sp>
          <p:nvSpPr>
            <p:cNvPr id="860225" name="Rectangle 65"/>
            <p:cNvSpPr>
              <a:spLocks noChangeArrowheads="1"/>
            </p:cNvSpPr>
            <p:nvPr/>
          </p:nvSpPr>
          <p:spPr bwMode="auto">
            <a:xfrm>
              <a:off x="0" y="1612"/>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27" name="Group 78"/>
          <p:cNvGrpSpPr>
            <a:grpSpLocks/>
          </p:cNvGrpSpPr>
          <p:nvPr/>
        </p:nvGrpSpPr>
        <p:grpSpPr bwMode="auto">
          <a:xfrm>
            <a:off x="3238501" y="4214813"/>
            <a:ext cx="2214563" cy="652462"/>
            <a:chOff x="0" y="2015"/>
            <a:chExt cx="1137" cy="518"/>
          </a:xfrm>
        </p:grpSpPr>
        <p:sp>
          <p:nvSpPr>
            <p:cNvPr id="860239" name="Rectangle 79"/>
            <p:cNvSpPr>
              <a:spLocks noChangeArrowheads="1"/>
            </p:cNvSpPr>
            <p:nvPr/>
          </p:nvSpPr>
          <p:spPr bwMode="auto">
            <a:xfrm>
              <a:off x="43" y="2015"/>
              <a:ext cx="1051" cy="518"/>
            </a:xfrm>
            <a:prstGeom prst="rect">
              <a:avLst/>
            </a:prstGeom>
            <a:noFill/>
            <a:ln w="9525">
              <a:noFill/>
              <a:miter lim="800000"/>
              <a:headEnd/>
              <a:tailEnd/>
            </a:ln>
            <a:effectLst/>
          </p:spPr>
          <p:txBody>
            <a:bodyPr/>
            <a:lstStyle/>
            <a:p>
              <a:pPr eaLnBrk="0" hangingPunct="0"/>
              <a:r>
                <a:rPr lang="en-US" sz="1600" b="0">
                  <a:cs typeface="Times New Roman" pitchFamily="18" charset="0"/>
                </a:rPr>
                <a:t>Administrative Overhead Allocation</a:t>
              </a:r>
            </a:p>
            <a:p>
              <a:pPr eaLnBrk="0" hangingPunct="0"/>
              <a:endParaRPr lang="en-US" sz="3200" b="0"/>
            </a:p>
          </p:txBody>
        </p:sp>
        <p:sp>
          <p:nvSpPr>
            <p:cNvPr id="860240" name="Rectangle 80"/>
            <p:cNvSpPr>
              <a:spLocks noChangeArrowheads="1"/>
            </p:cNvSpPr>
            <p:nvPr/>
          </p:nvSpPr>
          <p:spPr bwMode="auto">
            <a:xfrm>
              <a:off x="0" y="2015"/>
              <a:ext cx="1137" cy="518"/>
            </a:xfrm>
            <a:prstGeom prst="rect">
              <a:avLst/>
            </a:prstGeom>
            <a:noFill/>
            <a:ln w="7">
              <a:solidFill>
                <a:srgbClr val="A0A0A0"/>
              </a:solidFill>
              <a:miter lim="800000"/>
              <a:headEnd/>
              <a:tailEnd/>
            </a:ln>
            <a:effectLst/>
          </p:spPr>
          <p:txBody>
            <a:bodyPr wrap="none"/>
            <a:lstStyle/>
            <a:p>
              <a:endParaRPr lang="en-US"/>
            </a:p>
          </p:txBody>
        </p:sp>
      </p:grpSp>
      <p:grpSp>
        <p:nvGrpSpPr>
          <p:cNvPr id="860160" name="Group 93"/>
          <p:cNvGrpSpPr>
            <a:grpSpLocks/>
          </p:cNvGrpSpPr>
          <p:nvPr/>
        </p:nvGrpSpPr>
        <p:grpSpPr bwMode="auto">
          <a:xfrm>
            <a:off x="3238501" y="4867275"/>
            <a:ext cx="2214563" cy="508000"/>
            <a:chOff x="0" y="2533"/>
            <a:chExt cx="1137" cy="403"/>
          </a:xfrm>
        </p:grpSpPr>
        <p:sp>
          <p:nvSpPr>
            <p:cNvPr id="860254" name="Rectangle 94"/>
            <p:cNvSpPr>
              <a:spLocks noChangeArrowheads="1"/>
            </p:cNvSpPr>
            <p:nvPr/>
          </p:nvSpPr>
          <p:spPr bwMode="auto">
            <a:xfrm>
              <a:off x="43" y="2533"/>
              <a:ext cx="1051" cy="403"/>
            </a:xfrm>
            <a:prstGeom prst="rect">
              <a:avLst/>
            </a:prstGeom>
            <a:noFill/>
            <a:ln w="9525">
              <a:noFill/>
              <a:miter lim="800000"/>
              <a:headEnd/>
              <a:tailEnd/>
            </a:ln>
            <a:effectLst/>
          </p:spPr>
          <p:txBody>
            <a:bodyPr/>
            <a:lstStyle/>
            <a:p>
              <a:pPr eaLnBrk="0" hangingPunct="0"/>
              <a:r>
                <a:rPr lang="en-US" sz="1600" b="0">
                  <a:cs typeface="Times New Roman" pitchFamily="18" charset="0"/>
                </a:rPr>
                <a:t>Non-Administrative Overhead Allocation</a:t>
              </a:r>
            </a:p>
            <a:p>
              <a:pPr eaLnBrk="0" hangingPunct="0"/>
              <a:endParaRPr lang="en-US" sz="3200" b="0"/>
            </a:p>
          </p:txBody>
        </p:sp>
        <p:sp>
          <p:nvSpPr>
            <p:cNvPr id="860255" name="Rectangle 95"/>
            <p:cNvSpPr>
              <a:spLocks noChangeArrowheads="1"/>
            </p:cNvSpPr>
            <p:nvPr/>
          </p:nvSpPr>
          <p:spPr bwMode="auto">
            <a:xfrm>
              <a:off x="0" y="2533"/>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0172" name="Group 126"/>
          <p:cNvGrpSpPr>
            <a:grpSpLocks/>
          </p:cNvGrpSpPr>
          <p:nvPr/>
        </p:nvGrpSpPr>
        <p:grpSpPr bwMode="auto">
          <a:xfrm>
            <a:off x="3233738" y="1679575"/>
            <a:ext cx="2220912" cy="503238"/>
            <a:chOff x="0" y="403"/>
            <a:chExt cx="1137" cy="403"/>
          </a:xfrm>
        </p:grpSpPr>
        <p:sp>
          <p:nvSpPr>
            <p:cNvPr id="860287" name="Rectangle 127"/>
            <p:cNvSpPr>
              <a:spLocks noChangeArrowheads="1"/>
            </p:cNvSpPr>
            <p:nvPr/>
          </p:nvSpPr>
          <p:spPr bwMode="auto">
            <a:xfrm>
              <a:off x="43" y="403"/>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Current Output</a:t>
              </a:r>
              <a:endParaRPr lang="en-US" b="0"/>
            </a:p>
          </p:txBody>
        </p:sp>
        <p:sp>
          <p:nvSpPr>
            <p:cNvPr id="860288" name="Rectangle 128"/>
            <p:cNvSpPr>
              <a:spLocks noChangeArrowheads="1"/>
            </p:cNvSpPr>
            <p:nvPr/>
          </p:nvSpPr>
          <p:spPr bwMode="auto">
            <a:xfrm>
              <a:off x="0" y="403"/>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0178" name="Group 132"/>
          <p:cNvGrpSpPr>
            <a:grpSpLocks/>
          </p:cNvGrpSpPr>
          <p:nvPr/>
        </p:nvGrpSpPr>
        <p:grpSpPr bwMode="auto">
          <a:xfrm>
            <a:off x="5813425" y="1676400"/>
            <a:ext cx="1398588" cy="508000"/>
            <a:chOff x="1857" y="403"/>
            <a:chExt cx="720" cy="403"/>
          </a:xfrm>
        </p:grpSpPr>
        <p:sp>
          <p:nvSpPr>
            <p:cNvPr id="860293" name="Rectangle 133"/>
            <p:cNvSpPr>
              <a:spLocks noChangeArrowheads="1"/>
            </p:cNvSpPr>
            <p:nvPr/>
          </p:nvSpPr>
          <p:spPr bwMode="auto">
            <a:xfrm>
              <a:off x="1900" y="403"/>
              <a:ext cx="634"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100/160</a:t>
              </a:r>
            </a:p>
            <a:p>
              <a:pPr algn="ctr" eaLnBrk="0" hangingPunct="0"/>
              <a:endParaRPr lang="en-US" b="0" dirty="0"/>
            </a:p>
          </p:txBody>
        </p:sp>
        <p:sp>
          <p:nvSpPr>
            <p:cNvPr id="860294" name="Rectangle 134"/>
            <p:cNvSpPr>
              <a:spLocks noChangeArrowheads="1"/>
            </p:cNvSpPr>
            <p:nvPr/>
          </p:nvSpPr>
          <p:spPr bwMode="auto">
            <a:xfrm>
              <a:off x="185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0184" name="Group 138"/>
          <p:cNvGrpSpPr>
            <a:grpSpLocks/>
          </p:cNvGrpSpPr>
          <p:nvPr/>
        </p:nvGrpSpPr>
        <p:grpSpPr bwMode="auto">
          <a:xfrm>
            <a:off x="8613776" y="1676400"/>
            <a:ext cx="1401763" cy="508000"/>
            <a:chOff x="3297" y="403"/>
            <a:chExt cx="720" cy="403"/>
          </a:xfrm>
        </p:grpSpPr>
        <p:sp>
          <p:nvSpPr>
            <p:cNvPr id="860299" name="Rectangle 139"/>
            <p:cNvSpPr>
              <a:spLocks noChangeArrowheads="1"/>
            </p:cNvSpPr>
            <p:nvPr/>
          </p:nvSpPr>
          <p:spPr bwMode="auto">
            <a:xfrm>
              <a:off x="3340" y="403"/>
              <a:ext cx="634"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120/120</a:t>
              </a:r>
            </a:p>
            <a:p>
              <a:pPr algn="ctr" eaLnBrk="0" hangingPunct="0"/>
              <a:endParaRPr lang="en-US" b="0" dirty="0"/>
            </a:p>
          </p:txBody>
        </p:sp>
        <p:sp>
          <p:nvSpPr>
            <p:cNvPr id="860300" name="Rectangle 140"/>
            <p:cNvSpPr>
              <a:spLocks noChangeArrowheads="1"/>
            </p:cNvSpPr>
            <p:nvPr/>
          </p:nvSpPr>
          <p:spPr bwMode="auto">
            <a:xfrm>
              <a:off x="329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75" name="Group 72"/>
          <p:cNvGrpSpPr>
            <a:grpSpLocks/>
          </p:cNvGrpSpPr>
          <p:nvPr/>
        </p:nvGrpSpPr>
        <p:grpSpPr bwMode="auto">
          <a:xfrm>
            <a:off x="5809607" y="3706813"/>
            <a:ext cx="1401762" cy="508000"/>
            <a:chOff x="2577" y="1612"/>
            <a:chExt cx="720" cy="403"/>
          </a:xfrm>
        </p:grpSpPr>
        <p:sp>
          <p:nvSpPr>
            <p:cNvPr id="76" name="Rectangle 73"/>
            <p:cNvSpPr>
              <a:spLocks noChangeArrowheads="1"/>
            </p:cNvSpPr>
            <p:nvPr/>
          </p:nvSpPr>
          <p:spPr bwMode="auto">
            <a:xfrm>
              <a:off x="2620" y="1612"/>
              <a:ext cx="634" cy="403"/>
            </a:xfrm>
            <a:prstGeom prst="rect">
              <a:avLst/>
            </a:prstGeom>
            <a:noFill/>
            <a:ln w="9525">
              <a:noFill/>
              <a:miter lim="800000"/>
              <a:headEnd/>
              <a:tailEnd/>
            </a:ln>
            <a:effectLst/>
          </p:spPr>
          <p:txBody>
            <a:bodyPr/>
            <a:lstStyle/>
            <a:p>
              <a:pPr algn="ctr" eaLnBrk="0" hangingPunct="0"/>
              <a:r>
                <a:rPr lang="en-US" sz="1800" dirty="0">
                  <a:solidFill>
                    <a:srgbClr val="FF0000"/>
                  </a:solidFill>
                  <a:cs typeface="Times New Roman" pitchFamily="18" charset="0"/>
                </a:rPr>
                <a:t>40</a:t>
              </a:r>
            </a:p>
            <a:p>
              <a:pPr algn="ctr" eaLnBrk="0" hangingPunct="0"/>
              <a:endParaRPr lang="en-US" b="0" dirty="0"/>
            </a:p>
          </p:txBody>
        </p:sp>
        <p:sp>
          <p:nvSpPr>
            <p:cNvPr id="77" name="Rectangle 74"/>
            <p:cNvSpPr>
              <a:spLocks noChangeArrowheads="1"/>
            </p:cNvSpPr>
            <p:nvPr/>
          </p:nvSpPr>
          <p:spPr bwMode="auto">
            <a:xfrm>
              <a:off x="2577" y="1612"/>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78" name="Group 72"/>
          <p:cNvGrpSpPr>
            <a:grpSpLocks/>
          </p:cNvGrpSpPr>
          <p:nvPr/>
        </p:nvGrpSpPr>
        <p:grpSpPr bwMode="auto">
          <a:xfrm>
            <a:off x="8618368" y="3706813"/>
            <a:ext cx="1401762" cy="508000"/>
            <a:chOff x="2577" y="1612"/>
            <a:chExt cx="720" cy="403"/>
          </a:xfrm>
        </p:grpSpPr>
        <p:sp>
          <p:nvSpPr>
            <p:cNvPr id="79" name="Rectangle 73"/>
            <p:cNvSpPr>
              <a:spLocks noChangeArrowheads="1"/>
            </p:cNvSpPr>
            <p:nvPr/>
          </p:nvSpPr>
          <p:spPr bwMode="auto">
            <a:xfrm>
              <a:off x="2620" y="1612"/>
              <a:ext cx="634" cy="403"/>
            </a:xfrm>
            <a:prstGeom prst="rect">
              <a:avLst/>
            </a:prstGeom>
            <a:noFill/>
            <a:ln w="9525">
              <a:noFill/>
              <a:miter lim="800000"/>
              <a:headEnd/>
              <a:tailEnd/>
            </a:ln>
            <a:effectLst/>
          </p:spPr>
          <p:txBody>
            <a:bodyPr/>
            <a:lstStyle/>
            <a:p>
              <a:pPr algn="ctr" eaLnBrk="0" hangingPunct="0"/>
              <a:r>
                <a:rPr lang="en-US" sz="1800" dirty="0">
                  <a:solidFill>
                    <a:srgbClr val="FF0000"/>
                  </a:solidFill>
                  <a:cs typeface="Times New Roman" pitchFamily="18" charset="0"/>
                </a:rPr>
                <a:t>50</a:t>
              </a:r>
            </a:p>
            <a:p>
              <a:pPr algn="ctr" eaLnBrk="0" hangingPunct="0"/>
              <a:endParaRPr lang="en-US" b="0" dirty="0"/>
            </a:p>
          </p:txBody>
        </p:sp>
        <p:sp>
          <p:nvSpPr>
            <p:cNvPr id="80" name="Rectangle 74"/>
            <p:cNvSpPr>
              <a:spLocks noChangeArrowheads="1"/>
            </p:cNvSpPr>
            <p:nvPr/>
          </p:nvSpPr>
          <p:spPr bwMode="auto">
            <a:xfrm>
              <a:off x="2577" y="1612"/>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1" name="Group 87"/>
          <p:cNvGrpSpPr>
            <a:grpSpLocks/>
          </p:cNvGrpSpPr>
          <p:nvPr/>
        </p:nvGrpSpPr>
        <p:grpSpPr bwMode="auto">
          <a:xfrm>
            <a:off x="5805788" y="4227065"/>
            <a:ext cx="1401762" cy="652462"/>
            <a:chOff x="2577" y="2015"/>
            <a:chExt cx="720" cy="518"/>
          </a:xfrm>
        </p:grpSpPr>
        <p:sp>
          <p:nvSpPr>
            <p:cNvPr id="82" name="Rectangle 88"/>
            <p:cNvSpPr>
              <a:spLocks noChangeArrowheads="1"/>
            </p:cNvSpPr>
            <p:nvPr/>
          </p:nvSpPr>
          <p:spPr bwMode="auto">
            <a:xfrm>
              <a:off x="2581" y="2015"/>
              <a:ext cx="716" cy="518"/>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(18000/220) </a:t>
              </a:r>
              <a:r>
                <a:rPr lang="en-US" sz="1800" dirty="0">
                  <a:solidFill>
                    <a:srgbClr val="FF0000"/>
                  </a:solidFill>
                  <a:cs typeface="Times New Roman" pitchFamily="18" charset="0"/>
                </a:rPr>
                <a:t>81.82</a:t>
              </a:r>
            </a:p>
          </p:txBody>
        </p:sp>
        <p:sp>
          <p:nvSpPr>
            <p:cNvPr id="83" name="Rectangle 89"/>
            <p:cNvSpPr>
              <a:spLocks noChangeArrowheads="1"/>
            </p:cNvSpPr>
            <p:nvPr/>
          </p:nvSpPr>
          <p:spPr bwMode="auto">
            <a:xfrm>
              <a:off x="2577" y="2015"/>
              <a:ext cx="720" cy="518"/>
            </a:xfrm>
            <a:prstGeom prst="rect">
              <a:avLst/>
            </a:prstGeom>
            <a:noFill/>
            <a:ln w="7">
              <a:solidFill>
                <a:srgbClr val="A0A0A0"/>
              </a:solidFill>
              <a:miter lim="800000"/>
              <a:headEnd/>
              <a:tailEnd/>
            </a:ln>
            <a:effectLst/>
          </p:spPr>
          <p:txBody>
            <a:bodyPr wrap="none"/>
            <a:lstStyle/>
            <a:p>
              <a:endParaRPr lang="en-US"/>
            </a:p>
          </p:txBody>
        </p:sp>
      </p:grpSp>
      <p:grpSp>
        <p:nvGrpSpPr>
          <p:cNvPr id="85" name="Group 87"/>
          <p:cNvGrpSpPr>
            <a:grpSpLocks/>
          </p:cNvGrpSpPr>
          <p:nvPr/>
        </p:nvGrpSpPr>
        <p:grpSpPr bwMode="auto">
          <a:xfrm>
            <a:off x="8621558" y="4219631"/>
            <a:ext cx="1401762" cy="652462"/>
            <a:chOff x="2577" y="2015"/>
            <a:chExt cx="720" cy="518"/>
          </a:xfrm>
        </p:grpSpPr>
        <p:sp>
          <p:nvSpPr>
            <p:cNvPr id="86" name="Rectangle 88"/>
            <p:cNvSpPr>
              <a:spLocks noChangeArrowheads="1"/>
            </p:cNvSpPr>
            <p:nvPr/>
          </p:nvSpPr>
          <p:spPr bwMode="auto">
            <a:xfrm>
              <a:off x="2581" y="2015"/>
              <a:ext cx="716" cy="518"/>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(18000/220) </a:t>
              </a:r>
              <a:r>
                <a:rPr lang="en-US" sz="1800" dirty="0">
                  <a:solidFill>
                    <a:srgbClr val="FF0000"/>
                  </a:solidFill>
                  <a:cs typeface="Times New Roman" pitchFamily="18" charset="0"/>
                </a:rPr>
                <a:t>81.82</a:t>
              </a:r>
            </a:p>
          </p:txBody>
        </p:sp>
        <p:sp>
          <p:nvSpPr>
            <p:cNvPr id="87" name="Rectangle 89"/>
            <p:cNvSpPr>
              <a:spLocks noChangeArrowheads="1"/>
            </p:cNvSpPr>
            <p:nvPr/>
          </p:nvSpPr>
          <p:spPr bwMode="auto">
            <a:xfrm>
              <a:off x="2577" y="2015"/>
              <a:ext cx="720" cy="518"/>
            </a:xfrm>
            <a:prstGeom prst="rect">
              <a:avLst/>
            </a:prstGeom>
            <a:noFill/>
            <a:ln w="7">
              <a:solidFill>
                <a:srgbClr val="A0A0A0"/>
              </a:solidFill>
              <a:miter lim="800000"/>
              <a:headEnd/>
              <a:tailEnd/>
            </a:ln>
            <a:effectLst/>
          </p:spPr>
          <p:txBody>
            <a:bodyPr wrap="none"/>
            <a:lstStyle/>
            <a:p>
              <a:endParaRPr lang="en-US"/>
            </a:p>
          </p:txBody>
        </p:sp>
      </p:grpSp>
      <p:grpSp>
        <p:nvGrpSpPr>
          <p:cNvPr id="88" name="Group 87"/>
          <p:cNvGrpSpPr>
            <a:grpSpLocks/>
          </p:cNvGrpSpPr>
          <p:nvPr/>
        </p:nvGrpSpPr>
        <p:grpSpPr bwMode="auto">
          <a:xfrm>
            <a:off x="5808968" y="4867275"/>
            <a:ext cx="1401762" cy="652462"/>
            <a:chOff x="2577" y="2015"/>
            <a:chExt cx="720" cy="518"/>
          </a:xfrm>
        </p:grpSpPr>
        <p:sp>
          <p:nvSpPr>
            <p:cNvPr id="89" name="Rectangle 88"/>
            <p:cNvSpPr>
              <a:spLocks noChangeArrowheads="1"/>
            </p:cNvSpPr>
            <p:nvPr/>
          </p:nvSpPr>
          <p:spPr bwMode="auto">
            <a:xfrm>
              <a:off x="2581" y="2015"/>
              <a:ext cx="716" cy="518"/>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(9000/220) </a:t>
              </a:r>
              <a:r>
                <a:rPr lang="en-US" sz="1800" dirty="0">
                  <a:solidFill>
                    <a:srgbClr val="FF0000"/>
                  </a:solidFill>
                  <a:cs typeface="Times New Roman" pitchFamily="18" charset="0"/>
                </a:rPr>
                <a:t>40.1</a:t>
              </a:r>
            </a:p>
          </p:txBody>
        </p:sp>
        <p:sp>
          <p:nvSpPr>
            <p:cNvPr id="90" name="Rectangle 89"/>
            <p:cNvSpPr>
              <a:spLocks noChangeArrowheads="1"/>
            </p:cNvSpPr>
            <p:nvPr/>
          </p:nvSpPr>
          <p:spPr bwMode="auto">
            <a:xfrm>
              <a:off x="2577" y="2015"/>
              <a:ext cx="720" cy="518"/>
            </a:xfrm>
            <a:prstGeom prst="rect">
              <a:avLst/>
            </a:prstGeom>
            <a:noFill/>
            <a:ln w="7">
              <a:solidFill>
                <a:srgbClr val="A0A0A0"/>
              </a:solidFill>
              <a:miter lim="800000"/>
              <a:headEnd/>
              <a:tailEnd/>
            </a:ln>
            <a:effectLst/>
          </p:spPr>
          <p:txBody>
            <a:bodyPr wrap="none"/>
            <a:lstStyle/>
            <a:p>
              <a:endParaRPr lang="en-US"/>
            </a:p>
          </p:txBody>
        </p:sp>
      </p:grpSp>
      <p:grpSp>
        <p:nvGrpSpPr>
          <p:cNvPr id="92" name="Group 91"/>
          <p:cNvGrpSpPr>
            <a:grpSpLocks/>
          </p:cNvGrpSpPr>
          <p:nvPr/>
        </p:nvGrpSpPr>
        <p:grpSpPr bwMode="auto">
          <a:xfrm>
            <a:off x="8621558" y="4874709"/>
            <a:ext cx="1401762" cy="652462"/>
            <a:chOff x="2577" y="2015"/>
            <a:chExt cx="720" cy="518"/>
          </a:xfrm>
        </p:grpSpPr>
        <p:sp>
          <p:nvSpPr>
            <p:cNvPr id="93" name="Rectangle 92"/>
            <p:cNvSpPr>
              <a:spLocks noChangeArrowheads="1"/>
            </p:cNvSpPr>
            <p:nvPr/>
          </p:nvSpPr>
          <p:spPr bwMode="auto">
            <a:xfrm>
              <a:off x="2581" y="2015"/>
              <a:ext cx="716" cy="518"/>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(9000/220) </a:t>
              </a:r>
              <a:r>
                <a:rPr lang="en-US" sz="1800" dirty="0">
                  <a:solidFill>
                    <a:srgbClr val="FF0000"/>
                  </a:solidFill>
                  <a:cs typeface="Times New Roman" pitchFamily="18" charset="0"/>
                </a:rPr>
                <a:t>40.1</a:t>
              </a:r>
            </a:p>
          </p:txBody>
        </p:sp>
        <p:sp>
          <p:nvSpPr>
            <p:cNvPr id="94" name="Rectangle 93"/>
            <p:cNvSpPr>
              <a:spLocks noChangeArrowheads="1"/>
            </p:cNvSpPr>
            <p:nvPr/>
          </p:nvSpPr>
          <p:spPr bwMode="auto">
            <a:xfrm>
              <a:off x="2577" y="2015"/>
              <a:ext cx="720" cy="518"/>
            </a:xfrm>
            <a:prstGeom prst="rect">
              <a:avLst/>
            </a:prstGeom>
            <a:noFill/>
            <a:ln w="7">
              <a:solidFill>
                <a:srgbClr val="A0A0A0"/>
              </a:solidFill>
              <a:miter lim="800000"/>
              <a:headEnd/>
              <a:tailEnd/>
            </a:ln>
            <a:effectLst/>
          </p:spPr>
          <p:txBody>
            <a:bodyPr wrap="none"/>
            <a:lstStyle/>
            <a:p>
              <a:endParaRPr lang="en-US"/>
            </a:p>
          </p:txBody>
        </p:sp>
      </p:grpSp>
      <p:grpSp>
        <p:nvGrpSpPr>
          <p:cNvPr id="95" name="Group 30"/>
          <p:cNvGrpSpPr>
            <a:grpSpLocks/>
          </p:cNvGrpSpPr>
          <p:nvPr/>
        </p:nvGrpSpPr>
        <p:grpSpPr bwMode="auto">
          <a:xfrm>
            <a:off x="5813425" y="2187387"/>
            <a:ext cx="1427074" cy="508000"/>
            <a:chOff x="3297" y="403"/>
            <a:chExt cx="733" cy="403"/>
          </a:xfrm>
        </p:grpSpPr>
        <p:sp>
          <p:nvSpPr>
            <p:cNvPr id="96" name="Rectangle 31"/>
            <p:cNvSpPr>
              <a:spLocks noChangeArrowheads="1"/>
            </p:cNvSpPr>
            <p:nvPr/>
          </p:nvSpPr>
          <p:spPr bwMode="auto">
            <a:xfrm>
              <a:off x="3307" y="403"/>
              <a:ext cx="723"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4*100 = 400</a:t>
              </a:r>
            </a:p>
            <a:p>
              <a:pPr algn="ctr" eaLnBrk="0" hangingPunct="0"/>
              <a:endParaRPr lang="en-US" b="0" dirty="0"/>
            </a:p>
          </p:txBody>
        </p:sp>
        <p:sp>
          <p:nvSpPr>
            <p:cNvPr id="97" name="Rectangle 32"/>
            <p:cNvSpPr>
              <a:spLocks noChangeArrowheads="1"/>
            </p:cNvSpPr>
            <p:nvPr/>
          </p:nvSpPr>
          <p:spPr bwMode="auto">
            <a:xfrm>
              <a:off x="3297" y="403"/>
              <a:ext cx="720" cy="403"/>
            </a:xfrm>
            <a:prstGeom prst="rect">
              <a:avLst/>
            </a:prstGeom>
            <a:noFill/>
            <a:ln w="7">
              <a:solidFill>
                <a:srgbClr val="A0A0A0"/>
              </a:solidFill>
              <a:miter lim="800000"/>
              <a:headEnd/>
              <a:tailEnd/>
            </a:ln>
            <a:effectLst/>
          </p:spPr>
          <p:txBody>
            <a:bodyPr wrap="none"/>
            <a:lstStyle/>
            <a:p>
              <a:endParaRPr lang="en-US"/>
            </a:p>
          </p:txBody>
        </p:sp>
      </p:grpSp>
    </p:spTree>
    <p:extLst>
      <p:ext uri="{BB962C8B-B14F-4D97-AF65-F5344CB8AC3E}">
        <p14:creationId xmlns:p14="http://schemas.microsoft.com/office/powerpoint/2010/main" val="1775173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95"/>
                                        </p:tgtEl>
                                        <p:attrNameLst>
                                          <p:attrName>style.visibility</p:attrName>
                                        </p:attrNameLst>
                                      </p:cBhvr>
                                      <p:to>
                                        <p:strVal val="visible"/>
                                      </p:to>
                                    </p:set>
                                    <p:animEffect transition="in" filter="dissolve">
                                      <p:cBhvr>
                                        <p:cTn id="12" dur="500"/>
                                        <p:tgtEl>
                                          <p:spTgt spid="9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dissolv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dissolv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dissolve">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dissolve">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78"/>
                                        </p:tgtEl>
                                        <p:attrNameLst>
                                          <p:attrName>style.visibility</p:attrName>
                                        </p:attrNameLst>
                                      </p:cBhvr>
                                      <p:to>
                                        <p:strVal val="visible"/>
                                      </p:to>
                                    </p:set>
                                    <p:animEffect transition="in" filter="dissolve">
                                      <p:cBhvr>
                                        <p:cTn id="37" dur="500"/>
                                        <p:tgtEl>
                                          <p:spTgt spid="78"/>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75"/>
                                        </p:tgtEl>
                                        <p:attrNameLst>
                                          <p:attrName>style.visibility</p:attrName>
                                        </p:attrNameLst>
                                      </p:cBhvr>
                                      <p:to>
                                        <p:strVal val="visible"/>
                                      </p:to>
                                    </p:set>
                                    <p:animEffect transition="in" filter="dissolve">
                                      <p:cBhvr>
                                        <p:cTn id="42" dur="500"/>
                                        <p:tgtEl>
                                          <p:spTgt spid="75"/>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85"/>
                                        </p:tgtEl>
                                        <p:attrNameLst>
                                          <p:attrName>style.visibility</p:attrName>
                                        </p:attrNameLst>
                                      </p:cBhvr>
                                      <p:to>
                                        <p:strVal val="visible"/>
                                      </p:to>
                                    </p:set>
                                    <p:animEffect transition="in" filter="dissolve">
                                      <p:cBhvr>
                                        <p:cTn id="47" dur="500"/>
                                        <p:tgtEl>
                                          <p:spTgt spid="85"/>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81"/>
                                        </p:tgtEl>
                                        <p:attrNameLst>
                                          <p:attrName>style.visibility</p:attrName>
                                        </p:attrNameLst>
                                      </p:cBhvr>
                                      <p:to>
                                        <p:strVal val="visible"/>
                                      </p:to>
                                    </p:set>
                                    <p:animEffect transition="in" filter="dissolve">
                                      <p:cBhvr>
                                        <p:cTn id="52" dur="500"/>
                                        <p:tgtEl>
                                          <p:spTgt spid="81"/>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92"/>
                                        </p:tgtEl>
                                        <p:attrNameLst>
                                          <p:attrName>style.visibility</p:attrName>
                                        </p:attrNameLst>
                                      </p:cBhvr>
                                      <p:to>
                                        <p:strVal val="visible"/>
                                      </p:to>
                                    </p:set>
                                    <p:animEffect transition="in" filter="dissolve">
                                      <p:cBhvr>
                                        <p:cTn id="57" dur="500"/>
                                        <p:tgtEl>
                                          <p:spTgt spid="92"/>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88"/>
                                        </p:tgtEl>
                                        <p:attrNameLst>
                                          <p:attrName>style.visibility</p:attrName>
                                        </p:attrNameLst>
                                      </p:cBhvr>
                                      <p:to>
                                        <p:strVal val="visible"/>
                                      </p:to>
                                    </p:set>
                                    <p:animEffect transition="in" filter="dissolve">
                                      <p:cBhvr>
                                        <p:cTn id="62" dur="500"/>
                                        <p:tgtEl>
                                          <p:spTgt spid="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64CCC86-200E-4D84-8886-9779DFBCE7DA}" type="slidenum">
              <a:rPr lang="en-US"/>
              <a:pPr/>
              <a:t>12</a:t>
            </a:fld>
            <a:endParaRPr lang="en-US"/>
          </a:p>
        </p:txBody>
      </p:sp>
      <p:sp>
        <p:nvSpPr>
          <p:cNvPr id="864258" name="Rectangle 2"/>
          <p:cNvSpPr>
            <a:spLocks noGrp="1" noChangeArrowheads="1"/>
          </p:cNvSpPr>
          <p:nvPr>
            <p:ph type="title"/>
          </p:nvPr>
        </p:nvSpPr>
        <p:spPr>
          <a:xfrm>
            <a:off x="1939925" y="495300"/>
            <a:ext cx="8229600" cy="717550"/>
          </a:xfrm>
          <a:noFill/>
          <a:ln/>
        </p:spPr>
        <p:txBody>
          <a:bodyPr/>
          <a:lstStyle/>
          <a:p>
            <a:pPr algn="ctr"/>
            <a:r>
              <a:rPr lang="en-US" sz="4000" b="1" dirty="0">
                <a:solidFill>
                  <a:srgbClr val="006600"/>
                </a:solidFill>
                <a:latin typeface="Times New Roman" pitchFamily="18" charset="0"/>
              </a:rPr>
              <a:t>DSP, Inc.: Activity-Based Costing</a:t>
            </a:r>
          </a:p>
        </p:txBody>
      </p:sp>
      <p:sp>
        <p:nvSpPr>
          <p:cNvPr id="864259" name="Rectangle 3"/>
          <p:cNvSpPr>
            <a:spLocks noChangeArrowheads="1"/>
          </p:cNvSpPr>
          <p:nvPr/>
        </p:nvSpPr>
        <p:spPr bwMode="auto">
          <a:xfrm>
            <a:off x="2155825" y="1492251"/>
            <a:ext cx="7969250" cy="4443413"/>
          </a:xfrm>
          <a:prstGeom prst="rect">
            <a:avLst/>
          </a:prstGeom>
          <a:noFill/>
          <a:ln w="9525">
            <a:noFill/>
            <a:miter lim="800000"/>
            <a:headEnd/>
            <a:tailEnd/>
          </a:ln>
          <a:effectLst/>
        </p:spPr>
        <p:txBody>
          <a:bodyPr>
            <a:spAutoFit/>
          </a:bodyPr>
          <a:lstStyle/>
          <a:p>
            <a:pPr indent="6350" eaLnBrk="0" hangingPunct="0">
              <a:spcBef>
                <a:spcPct val="35000"/>
              </a:spcBef>
              <a:tabLst>
                <a:tab pos="682625" algn="l"/>
              </a:tabLst>
            </a:pPr>
            <a:r>
              <a:rPr lang="en-US" sz="2800" b="0" dirty="0">
                <a:cs typeface="Times New Roman" pitchFamily="18" charset="0"/>
              </a:rPr>
              <a:t>DSP, Inc. wants to use a better method to allocate the overheads (using</a:t>
            </a:r>
            <a:r>
              <a:rPr lang="en-US" sz="3200" b="0" dirty="0">
                <a:cs typeface="Times New Roman" pitchFamily="18" charset="0"/>
              </a:rPr>
              <a:t> </a:t>
            </a:r>
            <a:r>
              <a:rPr lang="en-US" sz="2800" b="0" dirty="0"/>
              <a:t>Activity-Based Costing)</a:t>
            </a:r>
            <a:r>
              <a:rPr lang="en-US" sz="2800" b="0" dirty="0">
                <a:cs typeface="Times New Roman" pitchFamily="18" charset="0"/>
              </a:rPr>
              <a:t>.</a:t>
            </a:r>
          </a:p>
          <a:p>
            <a:pPr indent="6350" eaLnBrk="0" hangingPunct="0">
              <a:spcBef>
                <a:spcPct val="35000"/>
              </a:spcBef>
              <a:tabLst>
                <a:tab pos="682625" algn="l"/>
              </a:tabLst>
            </a:pPr>
            <a:r>
              <a:rPr lang="en-US" sz="2800" b="0" dirty="0">
                <a:cs typeface="Times New Roman" pitchFamily="18" charset="0"/>
              </a:rPr>
              <a:t>To accurately allocate Administrative Overhead, DSP gathers data on the time  the administrators, </a:t>
            </a:r>
            <a:r>
              <a:rPr lang="en-US" sz="2800" b="0" dirty="0" err="1">
                <a:cs typeface="Times New Roman" pitchFamily="18" charset="0"/>
              </a:rPr>
              <a:t>Cromby</a:t>
            </a:r>
            <a:r>
              <a:rPr lang="en-US" sz="2800" b="0" dirty="0">
                <a:cs typeface="Times New Roman" pitchFamily="18" charset="0"/>
              </a:rPr>
              <a:t>, Steele and Nash, devote to the four products, each month.  The data reveals the following breakdown on the time administration spends on the 4 products:</a:t>
            </a:r>
          </a:p>
          <a:p>
            <a:pPr indent="6350" eaLnBrk="0" hangingPunct="0">
              <a:spcBef>
                <a:spcPct val="35000"/>
              </a:spcBef>
              <a:tabLst>
                <a:tab pos="682625" algn="l"/>
              </a:tabLst>
            </a:pPr>
            <a:r>
              <a:rPr lang="en-US" sz="2800" b="0" dirty="0">
                <a:cs typeface="Times New Roman" pitchFamily="18" charset="0"/>
              </a:rPr>
              <a:t>	Plumbing: 30%; Window Cleaning: 35%</a:t>
            </a:r>
          </a:p>
          <a:p>
            <a:pPr indent="6350" eaLnBrk="0" hangingPunct="0">
              <a:spcBef>
                <a:spcPct val="35000"/>
              </a:spcBef>
              <a:tabLst>
                <a:tab pos="682625" algn="l"/>
              </a:tabLst>
            </a:pPr>
            <a:r>
              <a:rPr lang="en-US" sz="2800" b="0" dirty="0">
                <a:cs typeface="Times New Roman" pitchFamily="18" charset="0"/>
              </a:rPr>
              <a:t>	Gutter Guards: 20%; Landscaping: 15%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Slide Number Placeholder 5"/>
          <p:cNvSpPr>
            <a:spLocks noGrp="1"/>
          </p:cNvSpPr>
          <p:nvPr>
            <p:ph type="sldNum" sz="quarter" idx="12"/>
          </p:nvPr>
        </p:nvSpPr>
        <p:spPr/>
        <p:txBody>
          <a:bodyPr/>
          <a:lstStyle/>
          <a:p>
            <a:fld id="{A39224E4-0086-4FA0-82D8-F54B18690424}" type="slidenum">
              <a:rPr lang="en-US"/>
              <a:pPr/>
              <a:t>13</a:t>
            </a:fld>
            <a:endParaRPr lang="en-US"/>
          </a:p>
        </p:txBody>
      </p:sp>
      <p:grpSp>
        <p:nvGrpSpPr>
          <p:cNvPr id="866306" name="Group 2"/>
          <p:cNvGrpSpPr>
            <a:grpSpLocks/>
          </p:cNvGrpSpPr>
          <p:nvPr/>
        </p:nvGrpSpPr>
        <p:grpSpPr bwMode="auto">
          <a:xfrm>
            <a:off x="2222500" y="2559050"/>
            <a:ext cx="2216150" cy="508000"/>
            <a:chOff x="0" y="0"/>
            <a:chExt cx="1137" cy="403"/>
          </a:xfrm>
        </p:grpSpPr>
        <p:sp>
          <p:nvSpPr>
            <p:cNvPr id="866307" name="Rectangle 3"/>
            <p:cNvSpPr>
              <a:spLocks noChangeArrowheads="1"/>
            </p:cNvSpPr>
            <p:nvPr/>
          </p:nvSpPr>
          <p:spPr bwMode="auto">
            <a:xfrm>
              <a:off x="43" y="0"/>
              <a:ext cx="1051" cy="403"/>
            </a:xfrm>
            <a:prstGeom prst="rect">
              <a:avLst/>
            </a:prstGeom>
            <a:noFill/>
            <a:ln w="9525">
              <a:noFill/>
              <a:miter lim="800000"/>
              <a:headEnd/>
              <a:tailEnd/>
            </a:ln>
            <a:effectLst/>
          </p:spPr>
          <p:txBody>
            <a:bodyPr/>
            <a:lstStyle/>
            <a:p>
              <a:pPr eaLnBrk="0" hangingPunct="0"/>
              <a:r>
                <a:rPr lang="en-US" sz="1600" b="0">
                  <a:cs typeface="Times New Roman" pitchFamily="18" charset="0"/>
                </a:rPr>
                <a:t>Job Type</a:t>
              </a:r>
            </a:p>
            <a:p>
              <a:pPr eaLnBrk="0" hangingPunct="0"/>
              <a:endParaRPr lang="en-US" sz="3200" b="0"/>
            </a:p>
          </p:txBody>
        </p:sp>
        <p:sp>
          <p:nvSpPr>
            <p:cNvPr id="866308" name="Rectangle 4"/>
            <p:cNvSpPr>
              <a:spLocks noChangeArrowheads="1"/>
            </p:cNvSpPr>
            <p:nvPr/>
          </p:nvSpPr>
          <p:spPr bwMode="auto">
            <a:xfrm>
              <a:off x="0" y="0"/>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6309" name="Group 5"/>
          <p:cNvGrpSpPr>
            <a:grpSpLocks/>
          </p:cNvGrpSpPr>
          <p:nvPr/>
        </p:nvGrpSpPr>
        <p:grpSpPr bwMode="auto">
          <a:xfrm>
            <a:off x="4438651" y="2559050"/>
            <a:ext cx="1401763" cy="508000"/>
            <a:chOff x="1137" y="0"/>
            <a:chExt cx="720" cy="403"/>
          </a:xfrm>
        </p:grpSpPr>
        <p:sp>
          <p:nvSpPr>
            <p:cNvPr id="866310" name="Rectangle 6"/>
            <p:cNvSpPr>
              <a:spLocks noChangeArrowheads="1"/>
            </p:cNvSpPr>
            <p:nvPr/>
          </p:nvSpPr>
          <p:spPr bwMode="auto">
            <a:xfrm>
              <a:off x="118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Plumbing </a:t>
              </a:r>
            </a:p>
          </p:txBody>
        </p:sp>
        <p:sp>
          <p:nvSpPr>
            <p:cNvPr id="866311" name="Rectangle 7"/>
            <p:cNvSpPr>
              <a:spLocks noChangeArrowheads="1"/>
            </p:cNvSpPr>
            <p:nvPr/>
          </p:nvSpPr>
          <p:spPr bwMode="auto">
            <a:xfrm>
              <a:off x="113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12" name="Group 8"/>
          <p:cNvGrpSpPr>
            <a:grpSpLocks/>
          </p:cNvGrpSpPr>
          <p:nvPr/>
        </p:nvGrpSpPr>
        <p:grpSpPr bwMode="auto">
          <a:xfrm>
            <a:off x="5840413" y="2559050"/>
            <a:ext cx="1401762" cy="508000"/>
            <a:chOff x="1857" y="0"/>
            <a:chExt cx="720" cy="403"/>
          </a:xfrm>
        </p:grpSpPr>
        <p:sp>
          <p:nvSpPr>
            <p:cNvPr id="866313" name="Rectangle 9"/>
            <p:cNvSpPr>
              <a:spLocks noChangeArrowheads="1"/>
            </p:cNvSpPr>
            <p:nvPr/>
          </p:nvSpPr>
          <p:spPr bwMode="auto">
            <a:xfrm>
              <a:off x="190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Window Cleaning</a:t>
              </a:r>
            </a:p>
            <a:p>
              <a:pPr algn="ctr" eaLnBrk="0" hangingPunct="0"/>
              <a:endParaRPr lang="en-US" sz="3200" b="0"/>
            </a:p>
          </p:txBody>
        </p:sp>
        <p:sp>
          <p:nvSpPr>
            <p:cNvPr id="866314" name="Rectangle 10"/>
            <p:cNvSpPr>
              <a:spLocks noChangeArrowheads="1"/>
            </p:cNvSpPr>
            <p:nvPr/>
          </p:nvSpPr>
          <p:spPr bwMode="auto">
            <a:xfrm>
              <a:off x="185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15" name="Group 11"/>
          <p:cNvGrpSpPr>
            <a:grpSpLocks/>
          </p:cNvGrpSpPr>
          <p:nvPr/>
        </p:nvGrpSpPr>
        <p:grpSpPr bwMode="auto">
          <a:xfrm>
            <a:off x="7242176" y="2559050"/>
            <a:ext cx="1401763" cy="508000"/>
            <a:chOff x="2577" y="0"/>
            <a:chExt cx="720" cy="403"/>
          </a:xfrm>
        </p:grpSpPr>
        <p:sp>
          <p:nvSpPr>
            <p:cNvPr id="866316" name="Rectangle 12"/>
            <p:cNvSpPr>
              <a:spLocks noChangeArrowheads="1"/>
            </p:cNvSpPr>
            <p:nvPr/>
          </p:nvSpPr>
          <p:spPr bwMode="auto">
            <a:xfrm>
              <a:off x="262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Gutter Guards</a:t>
              </a:r>
            </a:p>
            <a:p>
              <a:pPr algn="ctr" eaLnBrk="0" hangingPunct="0"/>
              <a:endParaRPr lang="en-US" sz="3200" b="0"/>
            </a:p>
          </p:txBody>
        </p:sp>
        <p:sp>
          <p:nvSpPr>
            <p:cNvPr id="866317" name="Rectangle 13"/>
            <p:cNvSpPr>
              <a:spLocks noChangeArrowheads="1"/>
            </p:cNvSpPr>
            <p:nvPr/>
          </p:nvSpPr>
          <p:spPr bwMode="auto">
            <a:xfrm>
              <a:off x="257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18" name="Group 14"/>
          <p:cNvGrpSpPr>
            <a:grpSpLocks/>
          </p:cNvGrpSpPr>
          <p:nvPr/>
        </p:nvGrpSpPr>
        <p:grpSpPr bwMode="auto">
          <a:xfrm>
            <a:off x="8643938" y="2559050"/>
            <a:ext cx="1401762" cy="508000"/>
            <a:chOff x="3297" y="0"/>
            <a:chExt cx="720" cy="403"/>
          </a:xfrm>
        </p:grpSpPr>
        <p:sp>
          <p:nvSpPr>
            <p:cNvPr id="866319" name="Rectangle 15"/>
            <p:cNvSpPr>
              <a:spLocks noChangeArrowheads="1"/>
            </p:cNvSpPr>
            <p:nvPr/>
          </p:nvSpPr>
          <p:spPr bwMode="auto">
            <a:xfrm>
              <a:off x="334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Landscaping</a:t>
              </a:r>
              <a:endParaRPr lang="en-US" sz="3200" b="0"/>
            </a:p>
          </p:txBody>
        </p:sp>
        <p:sp>
          <p:nvSpPr>
            <p:cNvPr id="866320" name="Rectangle 16"/>
            <p:cNvSpPr>
              <a:spLocks noChangeArrowheads="1"/>
            </p:cNvSpPr>
            <p:nvPr/>
          </p:nvSpPr>
          <p:spPr bwMode="auto">
            <a:xfrm>
              <a:off x="329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21" name="Group 17"/>
          <p:cNvGrpSpPr>
            <a:grpSpLocks/>
          </p:cNvGrpSpPr>
          <p:nvPr/>
        </p:nvGrpSpPr>
        <p:grpSpPr bwMode="auto">
          <a:xfrm>
            <a:off x="2217738" y="3575050"/>
            <a:ext cx="2222500" cy="508000"/>
            <a:chOff x="0" y="403"/>
            <a:chExt cx="1137" cy="403"/>
          </a:xfrm>
        </p:grpSpPr>
        <p:sp>
          <p:nvSpPr>
            <p:cNvPr id="866322" name="Rectangle 18"/>
            <p:cNvSpPr>
              <a:spLocks noChangeArrowheads="1"/>
            </p:cNvSpPr>
            <p:nvPr/>
          </p:nvSpPr>
          <p:spPr bwMode="auto">
            <a:xfrm>
              <a:off x="43" y="403"/>
              <a:ext cx="1051" cy="403"/>
            </a:xfrm>
            <a:prstGeom prst="rect">
              <a:avLst/>
            </a:prstGeom>
            <a:noFill/>
            <a:ln w="9525">
              <a:noFill/>
              <a:miter lim="800000"/>
              <a:headEnd/>
              <a:tailEnd/>
            </a:ln>
            <a:effectLst/>
          </p:spPr>
          <p:txBody>
            <a:bodyPr/>
            <a:lstStyle/>
            <a:p>
              <a:pPr eaLnBrk="0" hangingPunct="0"/>
              <a:r>
                <a:rPr lang="en-US" sz="1500" b="0">
                  <a:cs typeface="Times New Roman" pitchFamily="18" charset="0"/>
                </a:rPr>
                <a:t>Admin O/H Allocated = %age effort x $18,000</a:t>
              </a:r>
              <a:endParaRPr lang="en-US" sz="1500" b="0"/>
            </a:p>
          </p:txBody>
        </p:sp>
        <p:sp>
          <p:nvSpPr>
            <p:cNvPr id="866323" name="Rectangle 19"/>
            <p:cNvSpPr>
              <a:spLocks noChangeArrowheads="1"/>
            </p:cNvSpPr>
            <p:nvPr/>
          </p:nvSpPr>
          <p:spPr bwMode="auto">
            <a:xfrm>
              <a:off x="0" y="403"/>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6324" name="Group 20"/>
          <p:cNvGrpSpPr>
            <a:grpSpLocks/>
          </p:cNvGrpSpPr>
          <p:nvPr/>
        </p:nvGrpSpPr>
        <p:grpSpPr bwMode="auto">
          <a:xfrm>
            <a:off x="4438651" y="3575050"/>
            <a:ext cx="1401763" cy="508000"/>
            <a:chOff x="1137" y="403"/>
            <a:chExt cx="720" cy="403"/>
          </a:xfrm>
        </p:grpSpPr>
        <p:sp>
          <p:nvSpPr>
            <p:cNvPr id="866325" name="Rectangle 21"/>
            <p:cNvSpPr>
              <a:spLocks noChangeArrowheads="1"/>
            </p:cNvSpPr>
            <p:nvPr/>
          </p:nvSpPr>
          <p:spPr bwMode="auto">
            <a:xfrm>
              <a:off x="118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$5,400</a:t>
              </a:r>
            </a:p>
            <a:p>
              <a:pPr algn="ctr" eaLnBrk="0" hangingPunct="0"/>
              <a:endParaRPr lang="en-US" b="0"/>
            </a:p>
          </p:txBody>
        </p:sp>
        <p:sp>
          <p:nvSpPr>
            <p:cNvPr id="866326" name="Rectangle 22"/>
            <p:cNvSpPr>
              <a:spLocks noChangeArrowheads="1"/>
            </p:cNvSpPr>
            <p:nvPr/>
          </p:nvSpPr>
          <p:spPr bwMode="auto">
            <a:xfrm>
              <a:off x="113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27" name="Group 23"/>
          <p:cNvGrpSpPr>
            <a:grpSpLocks/>
          </p:cNvGrpSpPr>
          <p:nvPr/>
        </p:nvGrpSpPr>
        <p:grpSpPr bwMode="auto">
          <a:xfrm>
            <a:off x="5840413" y="3575050"/>
            <a:ext cx="1401762" cy="508000"/>
            <a:chOff x="1857" y="403"/>
            <a:chExt cx="720" cy="403"/>
          </a:xfrm>
        </p:grpSpPr>
        <p:sp>
          <p:nvSpPr>
            <p:cNvPr id="866328" name="Rectangle 24"/>
            <p:cNvSpPr>
              <a:spLocks noChangeArrowheads="1"/>
            </p:cNvSpPr>
            <p:nvPr/>
          </p:nvSpPr>
          <p:spPr bwMode="auto">
            <a:xfrm>
              <a:off x="190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$6,300</a:t>
              </a:r>
            </a:p>
            <a:p>
              <a:pPr algn="ctr" eaLnBrk="0" hangingPunct="0"/>
              <a:endParaRPr lang="en-US" b="0"/>
            </a:p>
          </p:txBody>
        </p:sp>
        <p:sp>
          <p:nvSpPr>
            <p:cNvPr id="866329" name="Rectangle 25"/>
            <p:cNvSpPr>
              <a:spLocks noChangeArrowheads="1"/>
            </p:cNvSpPr>
            <p:nvPr/>
          </p:nvSpPr>
          <p:spPr bwMode="auto">
            <a:xfrm>
              <a:off x="185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30" name="Group 26"/>
          <p:cNvGrpSpPr>
            <a:grpSpLocks/>
          </p:cNvGrpSpPr>
          <p:nvPr/>
        </p:nvGrpSpPr>
        <p:grpSpPr bwMode="auto">
          <a:xfrm>
            <a:off x="7242176" y="3575050"/>
            <a:ext cx="1401763" cy="508000"/>
            <a:chOff x="2577" y="403"/>
            <a:chExt cx="720" cy="403"/>
          </a:xfrm>
        </p:grpSpPr>
        <p:sp>
          <p:nvSpPr>
            <p:cNvPr id="866331" name="Rectangle 27"/>
            <p:cNvSpPr>
              <a:spLocks noChangeArrowheads="1"/>
            </p:cNvSpPr>
            <p:nvPr/>
          </p:nvSpPr>
          <p:spPr bwMode="auto">
            <a:xfrm>
              <a:off x="262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$3,600</a:t>
              </a:r>
              <a:endParaRPr lang="en-US" b="0"/>
            </a:p>
          </p:txBody>
        </p:sp>
        <p:sp>
          <p:nvSpPr>
            <p:cNvPr id="866332" name="Rectangle 28"/>
            <p:cNvSpPr>
              <a:spLocks noChangeArrowheads="1"/>
            </p:cNvSpPr>
            <p:nvPr/>
          </p:nvSpPr>
          <p:spPr bwMode="auto">
            <a:xfrm>
              <a:off x="257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33" name="Group 29"/>
          <p:cNvGrpSpPr>
            <a:grpSpLocks/>
          </p:cNvGrpSpPr>
          <p:nvPr/>
        </p:nvGrpSpPr>
        <p:grpSpPr bwMode="auto">
          <a:xfrm>
            <a:off x="8643938" y="3575050"/>
            <a:ext cx="1401762" cy="508000"/>
            <a:chOff x="3297" y="403"/>
            <a:chExt cx="720" cy="403"/>
          </a:xfrm>
        </p:grpSpPr>
        <p:sp>
          <p:nvSpPr>
            <p:cNvPr id="866334" name="Rectangle 30"/>
            <p:cNvSpPr>
              <a:spLocks noChangeArrowheads="1"/>
            </p:cNvSpPr>
            <p:nvPr/>
          </p:nvSpPr>
          <p:spPr bwMode="auto">
            <a:xfrm>
              <a:off x="3340" y="403"/>
              <a:ext cx="634" cy="403"/>
            </a:xfrm>
            <a:prstGeom prst="rect">
              <a:avLst/>
            </a:prstGeom>
            <a:noFill/>
            <a:ln w="9525">
              <a:noFill/>
              <a:miter lim="800000"/>
              <a:headEnd/>
              <a:tailEnd/>
            </a:ln>
            <a:effectLst/>
          </p:spPr>
          <p:txBody>
            <a:bodyPr/>
            <a:lstStyle/>
            <a:p>
              <a:pPr algn="ctr" eaLnBrk="0" hangingPunct="0"/>
              <a:endParaRPr lang="en-US" sz="1600" b="0">
                <a:cs typeface="Times New Roman" pitchFamily="18" charset="0"/>
              </a:endParaRPr>
            </a:p>
            <a:p>
              <a:pPr algn="ctr" eaLnBrk="0" hangingPunct="0"/>
              <a:endParaRPr lang="en-US" sz="3200" b="0"/>
            </a:p>
          </p:txBody>
        </p:sp>
        <p:sp>
          <p:nvSpPr>
            <p:cNvPr id="866335" name="Rectangle 31"/>
            <p:cNvSpPr>
              <a:spLocks noChangeArrowheads="1"/>
            </p:cNvSpPr>
            <p:nvPr/>
          </p:nvSpPr>
          <p:spPr bwMode="auto">
            <a:xfrm>
              <a:off x="329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36" name="Group 32"/>
          <p:cNvGrpSpPr>
            <a:grpSpLocks/>
          </p:cNvGrpSpPr>
          <p:nvPr/>
        </p:nvGrpSpPr>
        <p:grpSpPr bwMode="auto">
          <a:xfrm>
            <a:off x="2217738" y="4083051"/>
            <a:ext cx="2220912" cy="506413"/>
            <a:chOff x="0" y="806"/>
            <a:chExt cx="1137" cy="403"/>
          </a:xfrm>
        </p:grpSpPr>
        <p:sp>
          <p:nvSpPr>
            <p:cNvPr id="866337" name="Rectangle 33"/>
            <p:cNvSpPr>
              <a:spLocks noChangeArrowheads="1"/>
            </p:cNvSpPr>
            <p:nvPr/>
          </p:nvSpPr>
          <p:spPr bwMode="auto">
            <a:xfrm>
              <a:off x="43" y="806"/>
              <a:ext cx="1051" cy="403"/>
            </a:xfrm>
            <a:prstGeom prst="rect">
              <a:avLst/>
            </a:prstGeom>
            <a:noFill/>
            <a:ln w="9525">
              <a:noFill/>
              <a:miter lim="800000"/>
              <a:headEnd/>
              <a:tailEnd/>
            </a:ln>
            <a:effectLst/>
          </p:spPr>
          <p:txBody>
            <a:bodyPr/>
            <a:lstStyle/>
            <a:p>
              <a:pPr eaLnBrk="0" hangingPunct="0"/>
              <a:r>
                <a:rPr lang="en-US" sz="1600" b="0">
                  <a:cs typeface="Times New Roman" pitchFamily="18" charset="0"/>
                </a:rPr>
                <a:t>Number of Jobs</a:t>
              </a:r>
              <a:endParaRPr lang="en-US" sz="3200" b="0"/>
            </a:p>
          </p:txBody>
        </p:sp>
        <p:sp>
          <p:nvSpPr>
            <p:cNvPr id="866338" name="Rectangle 34"/>
            <p:cNvSpPr>
              <a:spLocks noChangeArrowheads="1"/>
            </p:cNvSpPr>
            <p:nvPr/>
          </p:nvSpPr>
          <p:spPr bwMode="auto">
            <a:xfrm>
              <a:off x="0" y="806"/>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6339" name="Group 35"/>
          <p:cNvGrpSpPr>
            <a:grpSpLocks/>
          </p:cNvGrpSpPr>
          <p:nvPr/>
        </p:nvGrpSpPr>
        <p:grpSpPr bwMode="auto">
          <a:xfrm>
            <a:off x="4438651" y="4083051"/>
            <a:ext cx="1401763" cy="506413"/>
            <a:chOff x="1137" y="806"/>
            <a:chExt cx="720" cy="403"/>
          </a:xfrm>
        </p:grpSpPr>
        <p:sp>
          <p:nvSpPr>
            <p:cNvPr id="866340" name="Rectangle 36"/>
            <p:cNvSpPr>
              <a:spLocks noChangeArrowheads="1"/>
            </p:cNvSpPr>
            <p:nvPr/>
          </p:nvSpPr>
          <p:spPr bwMode="auto">
            <a:xfrm>
              <a:off x="1180" y="806"/>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90 jobs</a:t>
              </a:r>
              <a:endParaRPr lang="en-US" b="0"/>
            </a:p>
          </p:txBody>
        </p:sp>
        <p:sp>
          <p:nvSpPr>
            <p:cNvPr id="866341" name="Rectangle 37"/>
            <p:cNvSpPr>
              <a:spLocks noChangeArrowheads="1"/>
            </p:cNvSpPr>
            <p:nvPr/>
          </p:nvSpPr>
          <p:spPr bwMode="auto">
            <a:xfrm>
              <a:off x="113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42" name="Group 38"/>
          <p:cNvGrpSpPr>
            <a:grpSpLocks/>
          </p:cNvGrpSpPr>
          <p:nvPr/>
        </p:nvGrpSpPr>
        <p:grpSpPr bwMode="auto">
          <a:xfrm>
            <a:off x="5840413" y="4083051"/>
            <a:ext cx="1401762" cy="506413"/>
            <a:chOff x="1857" y="806"/>
            <a:chExt cx="720" cy="403"/>
          </a:xfrm>
        </p:grpSpPr>
        <p:sp>
          <p:nvSpPr>
            <p:cNvPr id="866343" name="Rectangle 39"/>
            <p:cNvSpPr>
              <a:spLocks noChangeArrowheads="1"/>
            </p:cNvSpPr>
            <p:nvPr/>
          </p:nvSpPr>
          <p:spPr bwMode="auto">
            <a:xfrm>
              <a:off x="1900" y="806"/>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70 jobs</a:t>
              </a:r>
              <a:endParaRPr lang="en-US" b="0"/>
            </a:p>
          </p:txBody>
        </p:sp>
        <p:sp>
          <p:nvSpPr>
            <p:cNvPr id="866344" name="Rectangle 40"/>
            <p:cNvSpPr>
              <a:spLocks noChangeArrowheads="1"/>
            </p:cNvSpPr>
            <p:nvPr/>
          </p:nvSpPr>
          <p:spPr bwMode="auto">
            <a:xfrm>
              <a:off x="185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45" name="Group 41"/>
          <p:cNvGrpSpPr>
            <a:grpSpLocks/>
          </p:cNvGrpSpPr>
          <p:nvPr/>
        </p:nvGrpSpPr>
        <p:grpSpPr bwMode="auto">
          <a:xfrm>
            <a:off x="7242176" y="4083051"/>
            <a:ext cx="1401763" cy="506413"/>
            <a:chOff x="2577" y="806"/>
            <a:chExt cx="720" cy="403"/>
          </a:xfrm>
        </p:grpSpPr>
        <p:sp>
          <p:nvSpPr>
            <p:cNvPr id="866346" name="Rectangle 42"/>
            <p:cNvSpPr>
              <a:spLocks noChangeArrowheads="1"/>
            </p:cNvSpPr>
            <p:nvPr/>
          </p:nvSpPr>
          <p:spPr bwMode="auto">
            <a:xfrm>
              <a:off x="2620" y="806"/>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80 jobs</a:t>
              </a:r>
              <a:endParaRPr lang="en-US" b="0"/>
            </a:p>
          </p:txBody>
        </p:sp>
        <p:sp>
          <p:nvSpPr>
            <p:cNvPr id="866347" name="Rectangle 43"/>
            <p:cNvSpPr>
              <a:spLocks noChangeArrowheads="1"/>
            </p:cNvSpPr>
            <p:nvPr/>
          </p:nvSpPr>
          <p:spPr bwMode="auto">
            <a:xfrm>
              <a:off x="257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48" name="Group 44"/>
          <p:cNvGrpSpPr>
            <a:grpSpLocks/>
          </p:cNvGrpSpPr>
          <p:nvPr/>
        </p:nvGrpSpPr>
        <p:grpSpPr bwMode="auto">
          <a:xfrm>
            <a:off x="8643938" y="4083051"/>
            <a:ext cx="1401762" cy="506413"/>
            <a:chOff x="3297" y="806"/>
            <a:chExt cx="720" cy="403"/>
          </a:xfrm>
        </p:grpSpPr>
        <p:sp>
          <p:nvSpPr>
            <p:cNvPr id="866349" name="Rectangle 45"/>
            <p:cNvSpPr>
              <a:spLocks noChangeArrowheads="1"/>
            </p:cNvSpPr>
            <p:nvPr/>
          </p:nvSpPr>
          <p:spPr bwMode="auto">
            <a:xfrm>
              <a:off x="3340" y="806"/>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60 jobs</a:t>
              </a:r>
              <a:endParaRPr lang="en-US" b="0"/>
            </a:p>
          </p:txBody>
        </p:sp>
        <p:sp>
          <p:nvSpPr>
            <p:cNvPr id="866350" name="Rectangle 46"/>
            <p:cNvSpPr>
              <a:spLocks noChangeArrowheads="1"/>
            </p:cNvSpPr>
            <p:nvPr/>
          </p:nvSpPr>
          <p:spPr bwMode="auto">
            <a:xfrm>
              <a:off x="329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51" name="Group 47"/>
          <p:cNvGrpSpPr>
            <a:grpSpLocks/>
          </p:cNvGrpSpPr>
          <p:nvPr/>
        </p:nvGrpSpPr>
        <p:grpSpPr bwMode="auto">
          <a:xfrm>
            <a:off x="2224088" y="4589463"/>
            <a:ext cx="2214562" cy="508000"/>
            <a:chOff x="0" y="1209"/>
            <a:chExt cx="1137" cy="403"/>
          </a:xfrm>
        </p:grpSpPr>
        <p:sp>
          <p:nvSpPr>
            <p:cNvPr id="866352" name="Rectangle 48"/>
            <p:cNvSpPr>
              <a:spLocks noChangeArrowheads="1"/>
            </p:cNvSpPr>
            <p:nvPr/>
          </p:nvSpPr>
          <p:spPr bwMode="auto">
            <a:xfrm>
              <a:off x="43" y="1209"/>
              <a:ext cx="1051" cy="403"/>
            </a:xfrm>
            <a:prstGeom prst="rect">
              <a:avLst/>
            </a:prstGeom>
            <a:noFill/>
            <a:ln w="9525">
              <a:noFill/>
              <a:miter lim="800000"/>
              <a:headEnd/>
              <a:tailEnd/>
            </a:ln>
            <a:effectLst/>
          </p:spPr>
          <p:txBody>
            <a:bodyPr/>
            <a:lstStyle/>
            <a:p>
              <a:pPr eaLnBrk="0" hangingPunct="0"/>
              <a:r>
                <a:rPr lang="en-US" sz="1600" b="0">
                  <a:cs typeface="Times New Roman" pitchFamily="18" charset="0"/>
                </a:rPr>
                <a:t>Administrative O/H Allocation per job</a:t>
              </a:r>
            </a:p>
            <a:p>
              <a:pPr eaLnBrk="0" hangingPunct="0"/>
              <a:endParaRPr lang="en-US" sz="3200" b="0"/>
            </a:p>
          </p:txBody>
        </p:sp>
        <p:sp>
          <p:nvSpPr>
            <p:cNvPr id="866353" name="Rectangle 49"/>
            <p:cNvSpPr>
              <a:spLocks noChangeArrowheads="1"/>
            </p:cNvSpPr>
            <p:nvPr/>
          </p:nvSpPr>
          <p:spPr bwMode="auto">
            <a:xfrm>
              <a:off x="0" y="1209"/>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6354" name="Group 50"/>
          <p:cNvGrpSpPr>
            <a:grpSpLocks/>
          </p:cNvGrpSpPr>
          <p:nvPr/>
        </p:nvGrpSpPr>
        <p:grpSpPr bwMode="auto">
          <a:xfrm>
            <a:off x="4438651" y="4589463"/>
            <a:ext cx="1401763" cy="508000"/>
            <a:chOff x="1137" y="1209"/>
            <a:chExt cx="720" cy="403"/>
          </a:xfrm>
        </p:grpSpPr>
        <p:sp>
          <p:nvSpPr>
            <p:cNvPr id="866355" name="Rectangle 51"/>
            <p:cNvSpPr>
              <a:spLocks noChangeArrowheads="1"/>
            </p:cNvSpPr>
            <p:nvPr/>
          </p:nvSpPr>
          <p:spPr bwMode="auto">
            <a:xfrm>
              <a:off x="1180" y="1209"/>
              <a:ext cx="634" cy="403"/>
            </a:xfrm>
            <a:prstGeom prst="rect">
              <a:avLst/>
            </a:prstGeom>
            <a:noFill/>
            <a:ln w="9525">
              <a:noFill/>
              <a:miter lim="800000"/>
              <a:headEnd/>
              <a:tailEnd/>
            </a:ln>
            <a:effectLst/>
          </p:spPr>
          <p:txBody>
            <a:bodyPr/>
            <a:lstStyle/>
            <a:p>
              <a:pPr algn="ctr" eaLnBrk="0" hangingPunct="0"/>
              <a:r>
                <a:rPr lang="en-US" sz="1800">
                  <a:cs typeface="Times New Roman" pitchFamily="18" charset="0"/>
                </a:rPr>
                <a:t>$60</a:t>
              </a:r>
            </a:p>
            <a:p>
              <a:pPr algn="ctr" eaLnBrk="0" hangingPunct="0"/>
              <a:endParaRPr lang="en-US"/>
            </a:p>
          </p:txBody>
        </p:sp>
        <p:sp>
          <p:nvSpPr>
            <p:cNvPr id="866356" name="Rectangle 52"/>
            <p:cNvSpPr>
              <a:spLocks noChangeArrowheads="1"/>
            </p:cNvSpPr>
            <p:nvPr/>
          </p:nvSpPr>
          <p:spPr bwMode="auto">
            <a:xfrm>
              <a:off x="113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57" name="Group 53"/>
          <p:cNvGrpSpPr>
            <a:grpSpLocks/>
          </p:cNvGrpSpPr>
          <p:nvPr/>
        </p:nvGrpSpPr>
        <p:grpSpPr bwMode="auto">
          <a:xfrm>
            <a:off x="5840413" y="4589463"/>
            <a:ext cx="1401762" cy="508000"/>
            <a:chOff x="1857" y="1209"/>
            <a:chExt cx="720" cy="403"/>
          </a:xfrm>
        </p:grpSpPr>
        <p:sp>
          <p:nvSpPr>
            <p:cNvPr id="866358" name="Rectangle 54"/>
            <p:cNvSpPr>
              <a:spLocks noChangeArrowheads="1"/>
            </p:cNvSpPr>
            <p:nvPr/>
          </p:nvSpPr>
          <p:spPr bwMode="auto">
            <a:xfrm>
              <a:off x="1900" y="1209"/>
              <a:ext cx="634" cy="403"/>
            </a:xfrm>
            <a:prstGeom prst="rect">
              <a:avLst/>
            </a:prstGeom>
            <a:noFill/>
            <a:ln w="9525">
              <a:noFill/>
              <a:miter lim="800000"/>
              <a:headEnd/>
              <a:tailEnd/>
            </a:ln>
            <a:effectLst/>
          </p:spPr>
          <p:txBody>
            <a:bodyPr/>
            <a:lstStyle/>
            <a:p>
              <a:pPr algn="ctr" eaLnBrk="0" hangingPunct="0"/>
              <a:r>
                <a:rPr lang="en-US" sz="1800">
                  <a:cs typeface="Times New Roman" pitchFamily="18" charset="0"/>
                </a:rPr>
                <a:t>$90</a:t>
              </a:r>
            </a:p>
            <a:p>
              <a:pPr algn="ctr" eaLnBrk="0" hangingPunct="0"/>
              <a:endParaRPr lang="en-US"/>
            </a:p>
          </p:txBody>
        </p:sp>
        <p:sp>
          <p:nvSpPr>
            <p:cNvPr id="866359" name="Rectangle 55"/>
            <p:cNvSpPr>
              <a:spLocks noChangeArrowheads="1"/>
            </p:cNvSpPr>
            <p:nvPr/>
          </p:nvSpPr>
          <p:spPr bwMode="auto">
            <a:xfrm>
              <a:off x="185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60" name="Group 56"/>
          <p:cNvGrpSpPr>
            <a:grpSpLocks/>
          </p:cNvGrpSpPr>
          <p:nvPr/>
        </p:nvGrpSpPr>
        <p:grpSpPr bwMode="auto">
          <a:xfrm>
            <a:off x="7242176" y="4589463"/>
            <a:ext cx="1401763" cy="508000"/>
            <a:chOff x="2577" y="1209"/>
            <a:chExt cx="720" cy="403"/>
          </a:xfrm>
        </p:grpSpPr>
        <p:sp>
          <p:nvSpPr>
            <p:cNvPr id="866361" name="Rectangle 57"/>
            <p:cNvSpPr>
              <a:spLocks noChangeArrowheads="1"/>
            </p:cNvSpPr>
            <p:nvPr/>
          </p:nvSpPr>
          <p:spPr bwMode="auto">
            <a:xfrm>
              <a:off x="2620" y="1209"/>
              <a:ext cx="634" cy="403"/>
            </a:xfrm>
            <a:prstGeom prst="rect">
              <a:avLst/>
            </a:prstGeom>
            <a:noFill/>
            <a:ln w="9525">
              <a:noFill/>
              <a:miter lim="800000"/>
              <a:headEnd/>
              <a:tailEnd/>
            </a:ln>
            <a:effectLst/>
          </p:spPr>
          <p:txBody>
            <a:bodyPr/>
            <a:lstStyle/>
            <a:p>
              <a:pPr algn="ctr" eaLnBrk="0" hangingPunct="0"/>
              <a:r>
                <a:rPr lang="en-US" sz="1800">
                  <a:cs typeface="Times New Roman" pitchFamily="18" charset="0"/>
                </a:rPr>
                <a:t>$45</a:t>
              </a:r>
            </a:p>
            <a:p>
              <a:pPr algn="ctr" eaLnBrk="0" hangingPunct="0"/>
              <a:endParaRPr lang="en-US"/>
            </a:p>
          </p:txBody>
        </p:sp>
        <p:sp>
          <p:nvSpPr>
            <p:cNvPr id="866362" name="Rectangle 58"/>
            <p:cNvSpPr>
              <a:spLocks noChangeArrowheads="1"/>
            </p:cNvSpPr>
            <p:nvPr/>
          </p:nvSpPr>
          <p:spPr bwMode="auto">
            <a:xfrm>
              <a:off x="257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63" name="Group 59"/>
          <p:cNvGrpSpPr>
            <a:grpSpLocks/>
          </p:cNvGrpSpPr>
          <p:nvPr/>
        </p:nvGrpSpPr>
        <p:grpSpPr bwMode="auto">
          <a:xfrm>
            <a:off x="8643938" y="4589463"/>
            <a:ext cx="1401762" cy="508000"/>
            <a:chOff x="3297" y="1209"/>
            <a:chExt cx="720" cy="403"/>
          </a:xfrm>
        </p:grpSpPr>
        <p:sp>
          <p:nvSpPr>
            <p:cNvPr id="866364" name="Rectangle 60"/>
            <p:cNvSpPr>
              <a:spLocks noChangeArrowheads="1"/>
            </p:cNvSpPr>
            <p:nvPr/>
          </p:nvSpPr>
          <p:spPr bwMode="auto">
            <a:xfrm>
              <a:off x="3340" y="1209"/>
              <a:ext cx="634" cy="403"/>
            </a:xfrm>
            <a:prstGeom prst="rect">
              <a:avLst/>
            </a:prstGeom>
            <a:noFill/>
            <a:ln w="9525">
              <a:noFill/>
              <a:miter lim="800000"/>
              <a:headEnd/>
              <a:tailEnd/>
            </a:ln>
            <a:effectLst/>
          </p:spPr>
          <p:txBody>
            <a:bodyPr/>
            <a:lstStyle/>
            <a:p>
              <a:pPr algn="ctr" eaLnBrk="0" hangingPunct="0"/>
              <a:endParaRPr lang="en-US" sz="3200"/>
            </a:p>
          </p:txBody>
        </p:sp>
        <p:sp>
          <p:nvSpPr>
            <p:cNvPr id="866365" name="Rectangle 61"/>
            <p:cNvSpPr>
              <a:spLocks noChangeArrowheads="1"/>
            </p:cNvSpPr>
            <p:nvPr/>
          </p:nvSpPr>
          <p:spPr bwMode="auto">
            <a:xfrm>
              <a:off x="329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66" name="Group 62"/>
          <p:cNvGrpSpPr>
            <a:grpSpLocks/>
          </p:cNvGrpSpPr>
          <p:nvPr/>
        </p:nvGrpSpPr>
        <p:grpSpPr bwMode="auto">
          <a:xfrm>
            <a:off x="2219326" y="3068638"/>
            <a:ext cx="2220913" cy="519112"/>
            <a:chOff x="0" y="403"/>
            <a:chExt cx="1137" cy="403"/>
          </a:xfrm>
        </p:grpSpPr>
        <p:sp>
          <p:nvSpPr>
            <p:cNvPr id="866367" name="Rectangle 63"/>
            <p:cNvSpPr>
              <a:spLocks noChangeArrowheads="1"/>
            </p:cNvSpPr>
            <p:nvPr/>
          </p:nvSpPr>
          <p:spPr bwMode="auto">
            <a:xfrm>
              <a:off x="43" y="403"/>
              <a:ext cx="1051" cy="403"/>
            </a:xfrm>
            <a:prstGeom prst="rect">
              <a:avLst/>
            </a:prstGeom>
            <a:noFill/>
            <a:ln w="9525">
              <a:noFill/>
              <a:miter lim="800000"/>
              <a:headEnd/>
              <a:tailEnd/>
            </a:ln>
            <a:effectLst/>
          </p:spPr>
          <p:txBody>
            <a:bodyPr/>
            <a:lstStyle/>
            <a:p>
              <a:pPr eaLnBrk="0" hangingPunct="0"/>
              <a:r>
                <a:rPr lang="en-US" sz="1600" b="0">
                  <a:cs typeface="Times New Roman" pitchFamily="18" charset="0"/>
                </a:rPr>
                <a:t>Percentage Effort</a:t>
              </a:r>
              <a:endParaRPr lang="en-US" sz="3200" b="0"/>
            </a:p>
          </p:txBody>
        </p:sp>
        <p:sp>
          <p:nvSpPr>
            <p:cNvPr id="866368" name="Rectangle 64"/>
            <p:cNvSpPr>
              <a:spLocks noChangeArrowheads="1"/>
            </p:cNvSpPr>
            <p:nvPr/>
          </p:nvSpPr>
          <p:spPr bwMode="auto">
            <a:xfrm>
              <a:off x="0" y="403"/>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6369" name="Group 65"/>
          <p:cNvGrpSpPr>
            <a:grpSpLocks/>
          </p:cNvGrpSpPr>
          <p:nvPr/>
        </p:nvGrpSpPr>
        <p:grpSpPr bwMode="auto">
          <a:xfrm>
            <a:off x="4438651" y="3067050"/>
            <a:ext cx="1401763" cy="508000"/>
            <a:chOff x="1137" y="403"/>
            <a:chExt cx="720" cy="403"/>
          </a:xfrm>
        </p:grpSpPr>
        <p:sp>
          <p:nvSpPr>
            <p:cNvPr id="866370" name="Rectangle 66"/>
            <p:cNvSpPr>
              <a:spLocks noChangeArrowheads="1"/>
            </p:cNvSpPr>
            <p:nvPr/>
          </p:nvSpPr>
          <p:spPr bwMode="auto">
            <a:xfrm>
              <a:off x="118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30%</a:t>
              </a:r>
              <a:endParaRPr lang="en-US" b="0"/>
            </a:p>
          </p:txBody>
        </p:sp>
        <p:sp>
          <p:nvSpPr>
            <p:cNvPr id="866371" name="Rectangle 67"/>
            <p:cNvSpPr>
              <a:spLocks noChangeArrowheads="1"/>
            </p:cNvSpPr>
            <p:nvPr/>
          </p:nvSpPr>
          <p:spPr bwMode="auto">
            <a:xfrm>
              <a:off x="113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72" name="Group 68"/>
          <p:cNvGrpSpPr>
            <a:grpSpLocks/>
          </p:cNvGrpSpPr>
          <p:nvPr/>
        </p:nvGrpSpPr>
        <p:grpSpPr bwMode="auto">
          <a:xfrm>
            <a:off x="5840414" y="3067050"/>
            <a:ext cx="1398587" cy="508000"/>
            <a:chOff x="1857" y="403"/>
            <a:chExt cx="720" cy="403"/>
          </a:xfrm>
        </p:grpSpPr>
        <p:sp>
          <p:nvSpPr>
            <p:cNvPr id="866373" name="Rectangle 69"/>
            <p:cNvSpPr>
              <a:spLocks noChangeArrowheads="1"/>
            </p:cNvSpPr>
            <p:nvPr/>
          </p:nvSpPr>
          <p:spPr bwMode="auto">
            <a:xfrm>
              <a:off x="190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35%</a:t>
              </a:r>
            </a:p>
            <a:p>
              <a:pPr algn="ctr" eaLnBrk="0" hangingPunct="0"/>
              <a:endParaRPr lang="en-US" b="0"/>
            </a:p>
          </p:txBody>
        </p:sp>
        <p:sp>
          <p:nvSpPr>
            <p:cNvPr id="866374" name="Rectangle 70"/>
            <p:cNvSpPr>
              <a:spLocks noChangeArrowheads="1"/>
            </p:cNvSpPr>
            <p:nvPr/>
          </p:nvSpPr>
          <p:spPr bwMode="auto">
            <a:xfrm>
              <a:off x="185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75" name="Group 71"/>
          <p:cNvGrpSpPr>
            <a:grpSpLocks/>
          </p:cNvGrpSpPr>
          <p:nvPr/>
        </p:nvGrpSpPr>
        <p:grpSpPr bwMode="auto">
          <a:xfrm>
            <a:off x="7239001" y="3067050"/>
            <a:ext cx="1401763" cy="508000"/>
            <a:chOff x="2577" y="403"/>
            <a:chExt cx="720" cy="403"/>
          </a:xfrm>
        </p:grpSpPr>
        <p:sp>
          <p:nvSpPr>
            <p:cNvPr id="866376" name="Rectangle 72"/>
            <p:cNvSpPr>
              <a:spLocks noChangeArrowheads="1"/>
            </p:cNvSpPr>
            <p:nvPr/>
          </p:nvSpPr>
          <p:spPr bwMode="auto">
            <a:xfrm>
              <a:off x="262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20%</a:t>
              </a:r>
            </a:p>
            <a:p>
              <a:pPr algn="ctr" eaLnBrk="0" hangingPunct="0"/>
              <a:endParaRPr lang="en-US" b="0"/>
            </a:p>
          </p:txBody>
        </p:sp>
        <p:sp>
          <p:nvSpPr>
            <p:cNvPr id="866377" name="Rectangle 73"/>
            <p:cNvSpPr>
              <a:spLocks noChangeArrowheads="1"/>
            </p:cNvSpPr>
            <p:nvPr/>
          </p:nvSpPr>
          <p:spPr bwMode="auto">
            <a:xfrm>
              <a:off x="257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6378" name="Group 74"/>
          <p:cNvGrpSpPr>
            <a:grpSpLocks/>
          </p:cNvGrpSpPr>
          <p:nvPr/>
        </p:nvGrpSpPr>
        <p:grpSpPr bwMode="auto">
          <a:xfrm>
            <a:off x="8640763" y="3067050"/>
            <a:ext cx="1401762" cy="508000"/>
            <a:chOff x="3297" y="403"/>
            <a:chExt cx="720" cy="403"/>
          </a:xfrm>
        </p:grpSpPr>
        <p:sp>
          <p:nvSpPr>
            <p:cNvPr id="866379" name="Rectangle 75"/>
            <p:cNvSpPr>
              <a:spLocks noChangeArrowheads="1"/>
            </p:cNvSpPr>
            <p:nvPr/>
          </p:nvSpPr>
          <p:spPr bwMode="auto">
            <a:xfrm>
              <a:off x="3340" y="403"/>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15%</a:t>
              </a:r>
            </a:p>
            <a:p>
              <a:pPr algn="ctr" eaLnBrk="0" hangingPunct="0"/>
              <a:endParaRPr lang="en-US" sz="3200" b="0"/>
            </a:p>
          </p:txBody>
        </p:sp>
        <p:sp>
          <p:nvSpPr>
            <p:cNvPr id="866380" name="Rectangle 76"/>
            <p:cNvSpPr>
              <a:spLocks noChangeArrowheads="1"/>
            </p:cNvSpPr>
            <p:nvPr/>
          </p:nvSpPr>
          <p:spPr bwMode="auto">
            <a:xfrm>
              <a:off x="3297" y="403"/>
              <a:ext cx="720" cy="403"/>
            </a:xfrm>
            <a:prstGeom prst="rect">
              <a:avLst/>
            </a:prstGeom>
            <a:noFill/>
            <a:ln w="7">
              <a:solidFill>
                <a:srgbClr val="A0A0A0"/>
              </a:solidFill>
              <a:miter lim="800000"/>
              <a:headEnd/>
              <a:tailEnd/>
            </a:ln>
            <a:effectLst/>
          </p:spPr>
          <p:txBody>
            <a:bodyPr wrap="none"/>
            <a:lstStyle/>
            <a:p>
              <a:endParaRPr lang="en-US"/>
            </a:p>
          </p:txBody>
        </p:sp>
      </p:grpSp>
      <p:sp>
        <p:nvSpPr>
          <p:cNvPr id="866381" name="Rectangle 77"/>
          <p:cNvSpPr>
            <a:spLocks noGrp="1" noChangeArrowheads="1"/>
          </p:cNvSpPr>
          <p:nvPr>
            <p:ph type="title"/>
          </p:nvPr>
        </p:nvSpPr>
        <p:spPr>
          <a:xfrm>
            <a:off x="1973264" y="492126"/>
            <a:ext cx="8029575" cy="1139825"/>
          </a:xfrm>
          <a:noFill/>
          <a:ln/>
        </p:spPr>
        <p:txBody>
          <a:bodyPr anchor="ctr"/>
          <a:lstStyle/>
          <a:p>
            <a:pPr algn="ctr"/>
            <a:r>
              <a:rPr lang="en-US" sz="4000" b="1" dirty="0">
                <a:solidFill>
                  <a:srgbClr val="006600"/>
                </a:solidFill>
                <a:latin typeface="Times New Roman" pitchFamily="18" charset="0"/>
              </a:rPr>
              <a:t>DSP, Inc.: Administrative Overhead Allocation using ABC</a:t>
            </a:r>
          </a:p>
        </p:txBody>
      </p:sp>
      <p:sp>
        <p:nvSpPr>
          <p:cNvPr id="866382" name="Rectangle 78"/>
          <p:cNvSpPr>
            <a:spLocks noChangeArrowheads="1"/>
          </p:cNvSpPr>
          <p:nvPr/>
        </p:nvSpPr>
        <p:spPr bwMode="auto">
          <a:xfrm>
            <a:off x="9023350" y="4581526"/>
            <a:ext cx="527050" cy="366713"/>
          </a:xfrm>
          <a:prstGeom prst="rect">
            <a:avLst/>
          </a:prstGeom>
          <a:noFill/>
          <a:ln w="9525">
            <a:noFill/>
            <a:miter lim="800000"/>
            <a:headEnd/>
            <a:tailEnd/>
          </a:ln>
          <a:effectLst/>
        </p:spPr>
        <p:txBody>
          <a:bodyPr wrap="none">
            <a:spAutoFit/>
          </a:bodyPr>
          <a:lstStyle/>
          <a:p>
            <a:pPr eaLnBrk="0" hangingPunct="0"/>
            <a:r>
              <a:rPr lang="en-US" sz="1800">
                <a:solidFill>
                  <a:srgbClr val="006600"/>
                </a:solidFill>
                <a:cs typeface="Times New Roman" pitchFamily="18" charset="0"/>
              </a:rPr>
              <a:t>$45</a:t>
            </a:r>
          </a:p>
        </p:txBody>
      </p:sp>
      <p:sp>
        <p:nvSpPr>
          <p:cNvPr id="866383" name="Rectangle 79"/>
          <p:cNvSpPr>
            <a:spLocks noChangeArrowheads="1"/>
          </p:cNvSpPr>
          <p:nvPr/>
        </p:nvSpPr>
        <p:spPr bwMode="auto">
          <a:xfrm>
            <a:off x="8923338" y="3598863"/>
            <a:ext cx="812800" cy="366712"/>
          </a:xfrm>
          <a:prstGeom prst="rect">
            <a:avLst/>
          </a:prstGeom>
          <a:noFill/>
          <a:ln w="9525">
            <a:noFill/>
            <a:miter lim="800000"/>
            <a:headEnd/>
            <a:tailEnd/>
          </a:ln>
          <a:effectLst/>
        </p:spPr>
        <p:txBody>
          <a:bodyPr wrap="none">
            <a:spAutoFit/>
          </a:bodyPr>
          <a:lstStyle/>
          <a:p>
            <a:pPr>
              <a:spcBef>
                <a:spcPct val="20000"/>
              </a:spcBef>
              <a:buClr>
                <a:schemeClr val="tx1"/>
              </a:buClr>
            </a:pPr>
            <a:r>
              <a:rPr lang="en-US" sz="1800">
                <a:solidFill>
                  <a:srgbClr val="006600"/>
                </a:solidFill>
                <a:cs typeface="Times New Roman" pitchFamily="18" charset="0"/>
              </a:rPr>
              <a:t>$2,700</a:t>
            </a:r>
          </a:p>
        </p:txBody>
      </p:sp>
      <p:sp>
        <p:nvSpPr>
          <p:cNvPr id="866384" name="Text Box 80"/>
          <p:cNvSpPr txBox="1">
            <a:spLocks noChangeArrowheads="1"/>
          </p:cNvSpPr>
          <p:nvPr/>
        </p:nvSpPr>
        <p:spPr bwMode="auto">
          <a:xfrm>
            <a:off x="3560763" y="2133600"/>
            <a:ext cx="4924746" cy="369332"/>
          </a:xfrm>
          <a:prstGeom prst="rect">
            <a:avLst/>
          </a:prstGeom>
          <a:noFill/>
          <a:ln w="9525" algn="ctr">
            <a:noFill/>
            <a:miter lim="800000"/>
            <a:headEnd/>
            <a:tailEnd/>
          </a:ln>
          <a:effectLst/>
        </p:spPr>
        <p:txBody>
          <a:bodyPr wrap="none">
            <a:spAutoFit/>
          </a:bodyPr>
          <a:lstStyle/>
          <a:p>
            <a:pPr marL="457200" indent="-457200">
              <a:spcBef>
                <a:spcPct val="20000"/>
              </a:spcBef>
              <a:buClr>
                <a:schemeClr val="tx1"/>
              </a:buClr>
            </a:pPr>
            <a:r>
              <a:rPr lang="en-US" sz="1800" b="0"/>
              <a:t>Administrative Overhead to be allocated = $18,000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663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663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6382" grpId="0"/>
      <p:bldP spid="86638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DFDEFC0-C256-40C9-8B0E-EDEF65BC3899}" type="slidenum">
              <a:rPr lang="en-US"/>
              <a:pPr/>
              <a:t>14</a:t>
            </a:fld>
            <a:endParaRPr lang="en-US"/>
          </a:p>
        </p:txBody>
      </p:sp>
      <p:sp>
        <p:nvSpPr>
          <p:cNvPr id="868354" name="Rectangle 2"/>
          <p:cNvSpPr>
            <a:spLocks noGrp="1" noChangeArrowheads="1"/>
          </p:cNvSpPr>
          <p:nvPr>
            <p:ph type="title"/>
          </p:nvPr>
        </p:nvSpPr>
        <p:spPr>
          <a:xfrm>
            <a:off x="1939925" y="306388"/>
            <a:ext cx="8229600" cy="950912"/>
          </a:xfrm>
          <a:noFill/>
          <a:ln/>
        </p:spPr>
        <p:txBody>
          <a:bodyPr/>
          <a:lstStyle/>
          <a:p>
            <a:pPr algn="ctr"/>
            <a:r>
              <a:rPr lang="en-US" sz="3800" b="1" dirty="0">
                <a:solidFill>
                  <a:srgbClr val="006600"/>
                </a:solidFill>
                <a:latin typeface="Times New Roman" pitchFamily="18" charset="0"/>
              </a:rPr>
              <a:t>DSP, Inc.: Non-Administrative Overhead Allocation using ABC</a:t>
            </a:r>
          </a:p>
        </p:txBody>
      </p:sp>
      <p:sp>
        <p:nvSpPr>
          <p:cNvPr id="868355" name="Rectangle 3"/>
          <p:cNvSpPr>
            <a:spLocks noGrp="1" noChangeArrowheads="1"/>
          </p:cNvSpPr>
          <p:nvPr>
            <p:ph type="body" idx="1"/>
          </p:nvPr>
        </p:nvSpPr>
        <p:spPr>
          <a:xfrm>
            <a:off x="2039938" y="1671638"/>
            <a:ext cx="8393112" cy="4329112"/>
          </a:xfrm>
          <a:noFill/>
          <a:ln/>
        </p:spPr>
        <p:txBody>
          <a:bodyPr/>
          <a:lstStyle/>
          <a:p>
            <a:pPr marL="0" indent="6350" eaLnBrk="0" hangingPunct="0">
              <a:lnSpc>
                <a:spcPct val="90000"/>
              </a:lnSpc>
              <a:spcBef>
                <a:spcPct val="35000"/>
              </a:spcBef>
              <a:buClrTx/>
              <a:buNone/>
              <a:tabLst>
                <a:tab pos="228600" algn="l"/>
              </a:tabLst>
            </a:pPr>
            <a:r>
              <a:rPr lang="en-US" sz="2600">
                <a:latin typeface="Times New Roman" pitchFamily="18" charset="0"/>
              </a:rPr>
              <a:t>Non-Administrative Overhead to be allocated = $9,000.</a:t>
            </a:r>
          </a:p>
          <a:p>
            <a:pPr marL="0" indent="6350" eaLnBrk="0" hangingPunct="0">
              <a:lnSpc>
                <a:spcPct val="90000"/>
              </a:lnSpc>
              <a:spcBef>
                <a:spcPct val="35000"/>
              </a:spcBef>
              <a:buClrTx/>
              <a:buNone/>
              <a:tabLst>
                <a:tab pos="228600" algn="l"/>
              </a:tabLst>
            </a:pPr>
            <a:r>
              <a:rPr lang="en-US" sz="2600">
                <a:latin typeface="Times New Roman" pitchFamily="18" charset="0"/>
              </a:rPr>
              <a:t>The allocation is made based on labor hours.  </a:t>
            </a:r>
          </a:p>
          <a:p>
            <a:pPr marL="0" indent="6350" eaLnBrk="0" hangingPunct="0">
              <a:lnSpc>
                <a:spcPct val="90000"/>
              </a:lnSpc>
              <a:spcBef>
                <a:spcPct val="35000"/>
              </a:spcBef>
              <a:buClrTx/>
              <a:buNone/>
              <a:tabLst>
                <a:tab pos="228600" algn="l"/>
              </a:tabLst>
            </a:pPr>
            <a:r>
              <a:rPr lang="en-US" sz="2600">
                <a:latin typeface="Times New Roman" pitchFamily="18" charset="0"/>
              </a:rPr>
              <a:t>Total labor hours = 1,000.  So, </a:t>
            </a:r>
          </a:p>
          <a:p>
            <a:pPr marL="0" indent="6350" eaLnBrk="0" hangingPunct="0">
              <a:lnSpc>
                <a:spcPct val="90000"/>
              </a:lnSpc>
              <a:spcBef>
                <a:spcPct val="35000"/>
              </a:spcBef>
              <a:buClrTx/>
              <a:buNone/>
              <a:tabLst>
                <a:tab pos="228600" algn="l"/>
              </a:tabLst>
            </a:pPr>
            <a:r>
              <a:rPr lang="en-US" sz="2600">
                <a:latin typeface="Times New Roman" pitchFamily="18" charset="0"/>
              </a:rPr>
              <a:t>Non-Admin. O/H rate = $9,000/1,000 = $9.00 per labor hour.  </a:t>
            </a:r>
          </a:p>
          <a:p>
            <a:pPr marL="0" indent="6350" eaLnBrk="0" hangingPunct="0">
              <a:lnSpc>
                <a:spcPct val="90000"/>
              </a:lnSpc>
              <a:spcBef>
                <a:spcPct val="35000"/>
              </a:spcBef>
              <a:buClrTx/>
              <a:buNone/>
              <a:tabLst>
                <a:tab pos="228600" algn="l"/>
              </a:tabLst>
            </a:pPr>
            <a:r>
              <a:rPr lang="en-US" sz="2600">
                <a:latin typeface="Times New Roman" pitchFamily="18" charset="0"/>
              </a:rPr>
              <a:t>Since Plumbing takes 2 hours, the Non-Admin. Overhead allocated to a Plumbing job is = $9 x 2 = $18.</a:t>
            </a:r>
          </a:p>
          <a:p>
            <a:pPr marL="0" indent="6350" eaLnBrk="0" hangingPunct="0">
              <a:lnSpc>
                <a:spcPct val="90000"/>
              </a:lnSpc>
              <a:spcBef>
                <a:spcPct val="35000"/>
              </a:spcBef>
              <a:buClrTx/>
              <a:buNone/>
              <a:tabLst>
                <a:tab pos="228600" algn="l"/>
              </a:tabLst>
            </a:pPr>
            <a:r>
              <a:rPr lang="en-US" sz="2600">
                <a:latin typeface="Times New Roman" pitchFamily="18" charset="0"/>
              </a:rPr>
              <a:t>Thus the Non-Administrative Overhead allocation per job is:</a:t>
            </a:r>
          </a:p>
          <a:p>
            <a:pPr marL="0" indent="6350" eaLnBrk="0" hangingPunct="0">
              <a:lnSpc>
                <a:spcPct val="90000"/>
              </a:lnSpc>
              <a:spcBef>
                <a:spcPct val="35000"/>
              </a:spcBef>
              <a:buClrTx/>
              <a:buNone/>
              <a:tabLst>
                <a:tab pos="228600" algn="l"/>
              </a:tabLst>
            </a:pPr>
            <a:r>
              <a:rPr lang="en-US" sz="2600">
                <a:latin typeface="Times New Roman" pitchFamily="18" charset="0"/>
              </a:rPr>
              <a:t>	Plumbing (2 hours): $18;	W. Cleaning (4 hours): $36</a:t>
            </a:r>
          </a:p>
          <a:p>
            <a:pPr marL="0" indent="6350" eaLnBrk="0" hangingPunct="0">
              <a:lnSpc>
                <a:spcPct val="90000"/>
              </a:lnSpc>
              <a:spcBef>
                <a:spcPct val="35000"/>
              </a:spcBef>
              <a:buClrTx/>
              <a:buNone/>
              <a:tabLst>
                <a:tab pos="228600" algn="l"/>
              </a:tabLst>
            </a:pPr>
            <a:r>
              <a:rPr lang="en-US" sz="2600">
                <a:latin typeface="Times New Roman" pitchFamily="18" charset="0"/>
              </a:rPr>
              <a:t>	G. Guards (3 hours): $27;	Landscaping (5 hours):</a:t>
            </a:r>
          </a:p>
        </p:txBody>
      </p:sp>
      <p:sp>
        <p:nvSpPr>
          <p:cNvPr id="868356" name="Rectangle 4"/>
          <p:cNvSpPr>
            <a:spLocks noChangeArrowheads="1"/>
          </p:cNvSpPr>
          <p:nvPr/>
        </p:nvSpPr>
        <p:spPr bwMode="auto">
          <a:xfrm>
            <a:off x="8937625" y="5503863"/>
            <a:ext cx="641350" cy="457200"/>
          </a:xfrm>
          <a:prstGeom prst="rect">
            <a:avLst/>
          </a:prstGeom>
          <a:noFill/>
          <a:ln w="9525">
            <a:noFill/>
            <a:miter lim="800000"/>
            <a:headEnd/>
            <a:tailEnd/>
          </a:ln>
          <a:effectLst/>
        </p:spPr>
        <p:txBody>
          <a:bodyPr wrap="none">
            <a:spAutoFit/>
          </a:bodyPr>
          <a:lstStyle/>
          <a:p>
            <a:pPr>
              <a:spcBef>
                <a:spcPct val="20000"/>
              </a:spcBef>
              <a:buClr>
                <a:schemeClr val="tx1"/>
              </a:buClr>
            </a:pPr>
            <a:r>
              <a:rPr lang="en-US" sz="2400" dirty="0">
                <a:solidFill>
                  <a:srgbClr val="006600"/>
                </a:solidFill>
              </a:rPr>
              <a:t>$45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68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835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Slide Number Placeholder 5"/>
          <p:cNvSpPr>
            <a:spLocks noGrp="1"/>
          </p:cNvSpPr>
          <p:nvPr>
            <p:ph type="sldNum" sz="quarter" idx="12"/>
          </p:nvPr>
        </p:nvSpPr>
        <p:spPr/>
        <p:txBody>
          <a:bodyPr/>
          <a:lstStyle/>
          <a:p>
            <a:fld id="{A625CAEB-FB65-43EC-9313-59E47AE25B75}" type="slidenum">
              <a:rPr lang="en-US"/>
              <a:pPr/>
              <a:t>15</a:t>
            </a:fld>
            <a:endParaRPr lang="en-US"/>
          </a:p>
        </p:txBody>
      </p:sp>
      <p:grpSp>
        <p:nvGrpSpPr>
          <p:cNvPr id="869378" name="Group 2"/>
          <p:cNvGrpSpPr>
            <a:grpSpLocks/>
          </p:cNvGrpSpPr>
          <p:nvPr/>
        </p:nvGrpSpPr>
        <p:grpSpPr bwMode="auto">
          <a:xfrm>
            <a:off x="2111376" y="1276350"/>
            <a:ext cx="2214563" cy="508000"/>
            <a:chOff x="0" y="0"/>
            <a:chExt cx="1137" cy="403"/>
          </a:xfrm>
        </p:grpSpPr>
        <p:sp>
          <p:nvSpPr>
            <p:cNvPr id="869379" name="Rectangle 3"/>
            <p:cNvSpPr>
              <a:spLocks noChangeArrowheads="1"/>
            </p:cNvSpPr>
            <p:nvPr/>
          </p:nvSpPr>
          <p:spPr bwMode="auto">
            <a:xfrm>
              <a:off x="43" y="0"/>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Job Type</a:t>
              </a:r>
            </a:p>
            <a:p>
              <a:pPr eaLnBrk="0" hangingPunct="0"/>
              <a:endParaRPr lang="en-US" sz="1800" b="0"/>
            </a:p>
          </p:txBody>
        </p:sp>
        <p:sp>
          <p:nvSpPr>
            <p:cNvPr id="869380" name="Rectangle 4"/>
            <p:cNvSpPr>
              <a:spLocks noChangeArrowheads="1"/>
            </p:cNvSpPr>
            <p:nvPr/>
          </p:nvSpPr>
          <p:spPr bwMode="auto">
            <a:xfrm>
              <a:off x="0" y="0"/>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9381" name="Group 5"/>
          <p:cNvGrpSpPr>
            <a:grpSpLocks/>
          </p:cNvGrpSpPr>
          <p:nvPr/>
        </p:nvGrpSpPr>
        <p:grpSpPr bwMode="auto">
          <a:xfrm>
            <a:off x="4325938" y="1276350"/>
            <a:ext cx="1401762" cy="508000"/>
            <a:chOff x="1137" y="0"/>
            <a:chExt cx="720" cy="403"/>
          </a:xfrm>
        </p:grpSpPr>
        <p:sp>
          <p:nvSpPr>
            <p:cNvPr id="869382" name="Rectangle 6"/>
            <p:cNvSpPr>
              <a:spLocks noChangeArrowheads="1"/>
            </p:cNvSpPr>
            <p:nvPr/>
          </p:nvSpPr>
          <p:spPr bwMode="auto">
            <a:xfrm>
              <a:off x="118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Plumbing </a:t>
              </a:r>
            </a:p>
          </p:txBody>
        </p:sp>
        <p:sp>
          <p:nvSpPr>
            <p:cNvPr id="869383" name="Rectangle 7"/>
            <p:cNvSpPr>
              <a:spLocks noChangeArrowheads="1"/>
            </p:cNvSpPr>
            <p:nvPr/>
          </p:nvSpPr>
          <p:spPr bwMode="auto">
            <a:xfrm>
              <a:off x="113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384" name="Group 8"/>
          <p:cNvGrpSpPr>
            <a:grpSpLocks/>
          </p:cNvGrpSpPr>
          <p:nvPr/>
        </p:nvGrpSpPr>
        <p:grpSpPr bwMode="auto">
          <a:xfrm>
            <a:off x="5727701" y="1276350"/>
            <a:ext cx="1401763" cy="508000"/>
            <a:chOff x="1857" y="0"/>
            <a:chExt cx="720" cy="403"/>
          </a:xfrm>
        </p:grpSpPr>
        <p:sp>
          <p:nvSpPr>
            <p:cNvPr id="869385" name="Rectangle 9"/>
            <p:cNvSpPr>
              <a:spLocks noChangeArrowheads="1"/>
            </p:cNvSpPr>
            <p:nvPr/>
          </p:nvSpPr>
          <p:spPr bwMode="auto">
            <a:xfrm>
              <a:off x="190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Window Cleaning</a:t>
              </a:r>
            </a:p>
            <a:p>
              <a:pPr algn="ctr" eaLnBrk="0" hangingPunct="0"/>
              <a:endParaRPr lang="en-US" sz="3200" b="0"/>
            </a:p>
          </p:txBody>
        </p:sp>
        <p:sp>
          <p:nvSpPr>
            <p:cNvPr id="869386" name="Rectangle 10"/>
            <p:cNvSpPr>
              <a:spLocks noChangeArrowheads="1"/>
            </p:cNvSpPr>
            <p:nvPr/>
          </p:nvSpPr>
          <p:spPr bwMode="auto">
            <a:xfrm>
              <a:off x="185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387" name="Group 11"/>
          <p:cNvGrpSpPr>
            <a:grpSpLocks/>
          </p:cNvGrpSpPr>
          <p:nvPr/>
        </p:nvGrpSpPr>
        <p:grpSpPr bwMode="auto">
          <a:xfrm>
            <a:off x="7129463" y="1276350"/>
            <a:ext cx="1401762" cy="508000"/>
            <a:chOff x="2577" y="0"/>
            <a:chExt cx="720" cy="403"/>
          </a:xfrm>
        </p:grpSpPr>
        <p:sp>
          <p:nvSpPr>
            <p:cNvPr id="869388" name="Rectangle 12"/>
            <p:cNvSpPr>
              <a:spLocks noChangeArrowheads="1"/>
            </p:cNvSpPr>
            <p:nvPr/>
          </p:nvSpPr>
          <p:spPr bwMode="auto">
            <a:xfrm>
              <a:off x="262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Gutter Guards</a:t>
              </a:r>
            </a:p>
            <a:p>
              <a:pPr algn="ctr" eaLnBrk="0" hangingPunct="0"/>
              <a:endParaRPr lang="en-US" sz="3200" b="0"/>
            </a:p>
          </p:txBody>
        </p:sp>
        <p:sp>
          <p:nvSpPr>
            <p:cNvPr id="869389" name="Rectangle 13"/>
            <p:cNvSpPr>
              <a:spLocks noChangeArrowheads="1"/>
            </p:cNvSpPr>
            <p:nvPr/>
          </p:nvSpPr>
          <p:spPr bwMode="auto">
            <a:xfrm>
              <a:off x="257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390" name="Group 14"/>
          <p:cNvGrpSpPr>
            <a:grpSpLocks/>
          </p:cNvGrpSpPr>
          <p:nvPr/>
        </p:nvGrpSpPr>
        <p:grpSpPr bwMode="auto">
          <a:xfrm>
            <a:off x="8531226" y="1276350"/>
            <a:ext cx="1401763" cy="508000"/>
            <a:chOff x="3297" y="0"/>
            <a:chExt cx="720" cy="403"/>
          </a:xfrm>
        </p:grpSpPr>
        <p:sp>
          <p:nvSpPr>
            <p:cNvPr id="869391" name="Rectangle 15"/>
            <p:cNvSpPr>
              <a:spLocks noChangeArrowheads="1"/>
            </p:cNvSpPr>
            <p:nvPr/>
          </p:nvSpPr>
          <p:spPr bwMode="auto">
            <a:xfrm>
              <a:off x="334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Landscaping</a:t>
              </a:r>
            </a:p>
            <a:p>
              <a:pPr algn="ctr" eaLnBrk="0" hangingPunct="0"/>
              <a:endParaRPr lang="en-US" sz="3200" b="0"/>
            </a:p>
          </p:txBody>
        </p:sp>
        <p:sp>
          <p:nvSpPr>
            <p:cNvPr id="869392" name="Rectangle 16"/>
            <p:cNvSpPr>
              <a:spLocks noChangeArrowheads="1"/>
            </p:cNvSpPr>
            <p:nvPr/>
          </p:nvSpPr>
          <p:spPr bwMode="auto">
            <a:xfrm>
              <a:off x="329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393" name="Group 17"/>
          <p:cNvGrpSpPr>
            <a:grpSpLocks/>
          </p:cNvGrpSpPr>
          <p:nvPr/>
        </p:nvGrpSpPr>
        <p:grpSpPr bwMode="auto">
          <a:xfrm>
            <a:off x="2111376" y="2292350"/>
            <a:ext cx="2214563" cy="508000"/>
            <a:chOff x="0" y="403"/>
            <a:chExt cx="1137" cy="403"/>
          </a:xfrm>
        </p:grpSpPr>
        <p:sp>
          <p:nvSpPr>
            <p:cNvPr id="869394" name="Rectangle 18"/>
            <p:cNvSpPr>
              <a:spLocks noChangeArrowheads="1"/>
            </p:cNvSpPr>
            <p:nvPr/>
          </p:nvSpPr>
          <p:spPr bwMode="auto">
            <a:xfrm>
              <a:off x="43" y="403"/>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Labor Hrs./job</a:t>
              </a:r>
            </a:p>
            <a:p>
              <a:pPr eaLnBrk="0" hangingPunct="0"/>
              <a:endParaRPr lang="en-US" sz="1800" b="0"/>
            </a:p>
          </p:txBody>
        </p:sp>
        <p:sp>
          <p:nvSpPr>
            <p:cNvPr id="869395" name="Rectangle 19"/>
            <p:cNvSpPr>
              <a:spLocks noChangeArrowheads="1"/>
            </p:cNvSpPr>
            <p:nvPr/>
          </p:nvSpPr>
          <p:spPr bwMode="auto">
            <a:xfrm>
              <a:off x="0" y="403"/>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9396" name="Group 20"/>
          <p:cNvGrpSpPr>
            <a:grpSpLocks/>
          </p:cNvGrpSpPr>
          <p:nvPr/>
        </p:nvGrpSpPr>
        <p:grpSpPr bwMode="auto">
          <a:xfrm>
            <a:off x="4325938" y="2292350"/>
            <a:ext cx="1401762" cy="508000"/>
            <a:chOff x="1137" y="403"/>
            <a:chExt cx="720" cy="403"/>
          </a:xfrm>
        </p:grpSpPr>
        <p:sp>
          <p:nvSpPr>
            <p:cNvPr id="869397" name="Rectangle 21"/>
            <p:cNvSpPr>
              <a:spLocks noChangeArrowheads="1"/>
            </p:cNvSpPr>
            <p:nvPr/>
          </p:nvSpPr>
          <p:spPr bwMode="auto">
            <a:xfrm>
              <a:off x="118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2 hours</a:t>
              </a:r>
            </a:p>
            <a:p>
              <a:pPr algn="ctr" eaLnBrk="0" hangingPunct="0"/>
              <a:endParaRPr lang="en-US" sz="1800" b="0"/>
            </a:p>
          </p:txBody>
        </p:sp>
        <p:sp>
          <p:nvSpPr>
            <p:cNvPr id="869398" name="Rectangle 22"/>
            <p:cNvSpPr>
              <a:spLocks noChangeArrowheads="1"/>
            </p:cNvSpPr>
            <p:nvPr/>
          </p:nvSpPr>
          <p:spPr bwMode="auto">
            <a:xfrm>
              <a:off x="113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399" name="Group 23"/>
          <p:cNvGrpSpPr>
            <a:grpSpLocks/>
          </p:cNvGrpSpPr>
          <p:nvPr/>
        </p:nvGrpSpPr>
        <p:grpSpPr bwMode="auto">
          <a:xfrm>
            <a:off x="5727701" y="2292350"/>
            <a:ext cx="1401763" cy="508000"/>
            <a:chOff x="1857" y="403"/>
            <a:chExt cx="720" cy="403"/>
          </a:xfrm>
        </p:grpSpPr>
        <p:sp>
          <p:nvSpPr>
            <p:cNvPr id="869400" name="Rectangle 24"/>
            <p:cNvSpPr>
              <a:spLocks noChangeArrowheads="1"/>
            </p:cNvSpPr>
            <p:nvPr/>
          </p:nvSpPr>
          <p:spPr bwMode="auto">
            <a:xfrm>
              <a:off x="190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4 hours</a:t>
              </a:r>
            </a:p>
            <a:p>
              <a:pPr algn="ctr" eaLnBrk="0" hangingPunct="0"/>
              <a:endParaRPr lang="en-US" sz="1800" b="0"/>
            </a:p>
          </p:txBody>
        </p:sp>
        <p:sp>
          <p:nvSpPr>
            <p:cNvPr id="869401" name="Rectangle 25"/>
            <p:cNvSpPr>
              <a:spLocks noChangeArrowheads="1"/>
            </p:cNvSpPr>
            <p:nvPr/>
          </p:nvSpPr>
          <p:spPr bwMode="auto">
            <a:xfrm>
              <a:off x="185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02" name="Group 26"/>
          <p:cNvGrpSpPr>
            <a:grpSpLocks/>
          </p:cNvGrpSpPr>
          <p:nvPr/>
        </p:nvGrpSpPr>
        <p:grpSpPr bwMode="auto">
          <a:xfrm>
            <a:off x="7129463" y="2292350"/>
            <a:ext cx="1401762" cy="508000"/>
            <a:chOff x="2577" y="403"/>
            <a:chExt cx="720" cy="403"/>
          </a:xfrm>
        </p:grpSpPr>
        <p:sp>
          <p:nvSpPr>
            <p:cNvPr id="869403" name="Rectangle 27"/>
            <p:cNvSpPr>
              <a:spLocks noChangeArrowheads="1"/>
            </p:cNvSpPr>
            <p:nvPr/>
          </p:nvSpPr>
          <p:spPr bwMode="auto">
            <a:xfrm>
              <a:off x="262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3 hours</a:t>
              </a:r>
            </a:p>
            <a:p>
              <a:pPr algn="ctr" eaLnBrk="0" hangingPunct="0"/>
              <a:endParaRPr lang="en-US" sz="1800" b="0"/>
            </a:p>
          </p:txBody>
        </p:sp>
        <p:sp>
          <p:nvSpPr>
            <p:cNvPr id="869404" name="Rectangle 28"/>
            <p:cNvSpPr>
              <a:spLocks noChangeArrowheads="1"/>
            </p:cNvSpPr>
            <p:nvPr/>
          </p:nvSpPr>
          <p:spPr bwMode="auto">
            <a:xfrm>
              <a:off x="257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05" name="Group 29"/>
          <p:cNvGrpSpPr>
            <a:grpSpLocks/>
          </p:cNvGrpSpPr>
          <p:nvPr/>
        </p:nvGrpSpPr>
        <p:grpSpPr bwMode="auto">
          <a:xfrm>
            <a:off x="8531226" y="2292350"/>
            <a:ext cx="1401763" cy="508000"/>
            <a:chOff x="3297" y="403"/>
            <a:chExt cx="720" cy="403"/>
          </a:xfrm>
        </p:grpSpPr>
        <p:sp>
          <p:nvSpPr>
            <p:cNvPr id="869406" name="Rectangle 30"/>
            <p:cNvSpPr>
              <a:spLocks noChangeArrowheads="1"/>
            </p:cNvSpPr>
            <p:nvPr/>
          </p:nvSpPr>
          <p:spPr bwMode="auto">
            <a:xfrm>
              <a:off x="334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5 hours</a:t>
              </a:r>
            </a:p>
            <a:p>
              <a:pPr algn="ctr" eaLnBrk="0" hangingPunct="0"/>
              <a:endParaRPr lang="en-US" sz="1800" b="0"/>
            </a:p>
          </p:txBody>
        </p:sp>
        <p:sp>
          <p:nvSpPr>
            <p:cNvPr id="869407" name="Rectangle 31"/>
            <p:cNvSpPr>
              <a:spLocks noChangeArrowheads="1"/>
            </p:cNvSpPr>
            <p:nvPr/>
          </p:nvSpPr>
          <p:spPr bwMode="auto">
            <a:xfrm>
              <a:off x="329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08" name="Group 32"/>
          <p:cNvGrpSpPr>
            <a:grpSpLocks/>
          </p:cNvGrpSpPr>
          <p:nvPr/>
        </p:nvGrpSpPr>
        <p:grpSpPr bwMode="auto">
          <a:xfrm>
            <a:off x="2111376" y="2800351"/>
            <a:ext cx="2214563" cy="506413"/>
            <a:chOff x="0" y="806"/>
            <a:chExt cx="1137" cy="403"/>
          </a:xfrm>
        </p:grpSpPr>
        <p:sp>
          <p:nvSpPr>
            <p:cNvPr id="869409" name="Rectangle 33"/>
            <p:cNvSpPr>
              <a:spLocks noChangeArrowheads="1"/>
            </p:cNvSpPr>
            <p:nvPr/>
          </p:nvSpPr>
          <p:spPr bwMode="auto">
            <a:xfrm>
              <a:off x="43" y="806"/>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Revenue/job</a:t>
              </a:r>
            </a:p>
            <a:p>
              <a:pPr eaLnBrk="0" hangingPunct="0"/>
              <a:endParaRPr lang="en-US" sz="1800" b="0"/>
            </a:p>
          </p:txBody>
        </p:sp>
        <p:sp>
          <p:nvSpPr>
            <p:cNvPr id="869410" name="Rectangle 34"/>
            <p:cNvSpPr>
              <a:spLocks noChangeArrowheads="1"/>
            </p:cNvSpPr>
            <p:nvPr/>
          </p:nvSpPr>
          <p:spPr bwMode="auto">
            <a:xfrm>
              <a:off x="0" y="806"/>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9411" name="Group 35"/>
          <p:cNvGrpSpPr>
            <a:grpSpLocks/>
          </p:cNvGrpSpPr>
          <p:nvPr/>
        </p:nvGrpSpPr>
        <p:grpSpPr bwMode="auto">
          <a:xfrm>
            <a:off x="4325938" y="2800351"/>
            <a:ext cx="1401762" cy="506413"/>
            <a:chOff x="1137" y="806"/>
            <a:chExt cx="720" cy="403"/>
          </a:xfrm>
        </p:grpSpPr>
        <p:sp>
          <p:nvSpPr>
            <p:cNvPr id="869412" name="Rectangle 36"/>
            <p:cNvSpPr>
              <a:spLocks noChangeArrowheads="1"/>
            </p:cNvSpPr>
            <p:nvPr/>
          </p:nvSpPr>
          <p:spPr bwMode="auto">
            <a:xfrm>
              <a:off x="1180" y="806"/>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$130</a:t>
              </a:r>
            </a:p>
            <a:p>
              <a:pPr algn="ctr" eaLnBrk="0" hangingPunct="0"/>
              <a:endParaRPr lang="en-US" sz="1800" b="0"/>
            </a:p>
          </p:txBody>
        </p:sp>
        <p:sp>
          <p:nvSpPr>
            <p:cNvPr id="869413" name="Rectangle 37"/>
            <p:cNvSpPr>
              <a:spLocks noChangeArrowheads="1"/>
            </p:cNvSpPr>
            <p:nvPr/>
          </p:nvSpPr>
          <p:spPr bwMode="auto">
            <a:xfrm>
              <a:off x="113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14" name="Group 38"/>
          <p:cNvGrpSpPr>
            <a:grpSpLocks/>
          </p:cNvGrpSpPr>
          <p:nvPr/>
        </p:nvGrpSpPr>
        <p:grpSpPr bwMode="auto">
          <a:xfrm>
            <a:off x="5727701" y="2800351"/>
            <a:ext cx="1401763" cy="506413"/>
            <a:chOff x="1857" y="806"/>
            <a:chExt cx="720" cy="403"/>
          </a:xfrm>
        </p:grpSpPr>
        <p:sp>
          <p:nvSpPr>
            <p:cNvPr id="869415" name="Rectangle 39"/>
            <p:cNvSpPr>
              <a:spLocks noChangeArrowheads="1"/>
            </p:cNvSpPr>
            <p:nvPr/>
          </p:nvSpPr>
          <p:spPr bwMode="auto">
            <a:xfrm>
              <a:off x="1900" y="806"/>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$170</a:t>
              </a:r>
            </a:p>
            <a:p>
              <a:pPr algn="ctr" eaLnBrk="0" hangingPunct="0"/>
              <a:endParaRPr lang="en-US" sz="1800" b="0"/>
            </a:p>
          </p:txBody>
        </p:sp>
        <p:sp>
          <p:nvSpPr>
            <p:cNvPr id="869416" name="Rectangle 40"/>
            <p:cNvSpPr>
              <a:spLocks noChangeArrowheads="1"/>
            </p:cNvSpPr>
            <p:nvPr/>
          </p:nvSpPr>
          <p:spPr bwMode="auto">
            <a:xfrm>
              <a:off x="185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17" name="Group 41"/>
          <p:cNvGrpSpPr>
            <a:grpSpLocks/>
          </p:cNvGrpSpPr>
          <p:nvPr/>
        </p:nvGrpSpPr>
        <p:grpSpPr bwMode="auto">
          <a:xfrm>
            <a:off x="7129463" y="2800351"/>
            <a:ext cx="1401762" cy="506413"/>
            <a:chOff x="2577" y="806"/>
            <a:chExt cx="720" cy="403"/>
          </a:xfrm>
        </p:grpSpPr>
        <p:sp>
          <p:nvSpPr>
            <p:cNvPr id="869418" name="Rectangle 42"/>
            <p:cNvSpPr>
              <a:spLocks noChangeArrowheads="1"/>
            </p:cNvSpPr>
            <p:nvPr/>
          </p:nvSpPr>
          <p:spPr bwMode="auto">
            <a:xfrm>
              <a:off x="2620" y="806"/>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$200</a:t>
              </a:r>
            </a:p>
            <a:p>
              <a:pPr algn="ctr" eaLnBrk="0" hangingPunct="0"/>
              <a:endParaRPr lang="en-US" sz="1800" b="0"/>
            </a:p>
          </p:txBody>
        </p:sp>
        <p:sp>
          <p:nvSpPr>
            <p:cNvPr id="869419" name="Rectangle 43"/>
            <p:cNvSpPr>
              <a:spLocks noChangeArrowheads="1"/>
            </p:cNvSpPr>
            <p:nvPr/>
          </p:nvSpPr>
          <p:spPr bwMode="auto">
            <a:xfrm>
              <a:off x="257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20" name="Group 44"/>
          <p:cNvGrpSpPr>
            <a:grpSpLocks/>
          </p:cNvGrpSpPr>
          <p:nvPr/>
        </p:nvGrpSpPr>
        <p:grpSpPr bwMode="auto">
          <a:xfrm>
            <a:off x="8531226" y="2800351"/>
            <a:ext cx="1401763" cy="506413"/>
            <a:chOff x="3297" y="806"/>
            <a:chExt cx="720" cy="403"/>
          </a:xfrm>
        </p:grpSpPr>
        <p:sp>
          <p:nvSpPr>
            <p:cNvPr id="869421" name="Rectangle 45"/>
            <p:cNvSpPr>
              <a:spLocks noChangeArrowheads="1"/>
            </p:cNvSpPr>
            <p:nvPr/>
          </p:nvSpPr>
          <p:spPr bwMode="auto">
            <a:xfrm>
              <a:off x="3340" y="806"/>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$250</a:t>
              </a:r>
            </a:p>
            <a:p>
              <a:pPr algn="ctr" eaLnBrk="0" hangingPunct="0"/>
              <a:endParaRPr lang="en-US" sz="1800" b="0"/>
            </a:p>
          </p:txBody>
        </p:sp>
        <p:sp>
          <p:nvSpPr>
            <p:cNvPr id="869422" name="Rectangle 46"/>
            <p:cNvSpPr>
              <a:spLocks noChangeArrowheads="1"/>
            </p:cNvSpPr>
            <p:nvPr/>
          </p:nvSpPr>
          <p:spPr bwMode="auto">
            <a:xfrm>
              <a:off x="329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23" name="Group 47"/>
          <p:cNvGrpSpPr>
            <a:grpSpLocks/>
          </p:cNvGrpSpPr>
          <p:nvPr/>
        </p:nvGrpSpPr>
        <p:grpSpPr bwMode="auto">
          <a:xfrm>
            <a:off x="2111376" y="3306763"/>
            <a:ext cx="2214563" cy="508000"/>
            <a:chOff x="0" y="1209"/>
            <a:chExt cx="1137" cy="403"/>
          </a:xfrm>
        </p:grpSpPr>
        <p:sp>
          <p:nvSpPr>
            <p:cNvPr id="869424" name="Rectangle 48"/>
            <p:cNvSpPr>
              <a:spLocks noChangeArrowheads="1"/>
            </p:cNvSpPr>
            <p:nvPr/>
          </p:nvSpPr>
          <p:spPr bwMode="auto">
            <a:xfrm>
              <a:off x="43" y="1209"/>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Material Cost</a:t>
              </a:r>
            </a:p>
            <a:p>
              <a:pPr eaLnBrk="0" hangingPunct="0"/>
              <a:endParaRPr lang="en-US" sz="1800" b="0"/>
            </a:p>
          </p:txBody>
        </p:sp>
        <p:sp>
          <p:nvSpPr>
            <p:cNvPr id="869425" name="Rectangle 49"/>
            <p:cNvSpPr>
              <a:spLocks noChangeArrowheads="1"/>
            </p:cNvSpPr>
            <p:nvPr/>
          </p:nvSpPr>
          <p:spPr bwMode="auto">
            <a:xfrm>
              <a:off x="0" y="1209"/>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9426" name="Group 50"/>
          <p:cNvGrpSpPr>
            <a:grpSpLocks/>
          </p:cNvGrpSpPr>
          <p:nvPr/>
        </p:nvGrpSpPr>
        <p:grpSpPr bwMode="auto">
          <a:xfrm>
            <a:off x="4325938" y="3306763"/>
            <a:ext cx="1401762" cy="508000"/>
            <a:chOff x="1137" y="1209"/>
            <a:chExt cx="720" cy="403"/>
          </a:xfrm>
        </p:grpSpPr>
        <p:sp>
          <p:nvSpPr>
            <p:cNvPr id="869427" name="Rectangle 51"/>
            <p:cNvSpPr>
              <a:spLocks noChangeArrowheads="1"/>
            </p:cNvSpPr>
            <p:nvPr/>
          </p:nvSpPr>
          <p:spPr bwMode="auto">
            <a:xfrm>
              <a:off x="1180" y="1209"/>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$30</a:t>
              </a:r>
            </a:p>
            <a:p>
              <a:pPr algn="ctr" eaLnBrk="0" hangingPunct="0"/>
              <a:endParaRPr lang="en-US" sz="1800" b="0"/>
            </a:p>
          </p:txBody>
        </p:sp>
        <p:sp>
          <p:nvSpPr>
            <p:cNvPr id="869428" name="Rectangle 52"/>
            <p:cNvSpPr>
              <a:spLocks noChangeArrowheads="1"/>
            </p:cNvSpPr>
            <p:nvPr/>
          </p:nvSpPr>
          <p:spPr bwMode="auto">
            <a:xfrm>
              <a:off x="113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29" name="Group 53"/>
          <p:cNvGrpSpPr>
            <a:grpSpLocks/>
          </p:cNvGrpSpPr>
          <p:nvPr/>
        </p:nvGrpSpPr>
        <p:grpSpPr bwMode="auto">
          <a:xfrm>
            <a:off x="5727701" y="3306763"/>
            <a:ext cx="1401763" cy="508000"/>
            <a:chOff x="1857" y="1209"/>
            <a:chExt cx="720" cy="403"/>
          </a:xfrm>
        </p:grpSpPr>
        <p:sp>
          <p:nvSpPr>
            <p:cNvPr id="869430" name="Rectangle 54"/>
            <p:cNvSpPr>
              <a:spLocks noChangeArrowheads="1"/>
            </p:cNvSpPr>
            <p:nvPr/>
          </p:nvSpPr>
          <p:spPr bwMode="auto">
            <a:xfrm>
              <a:off x="1900" y="1209"/>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$10</a:t>
              </a:r>
            </a:p>
            <a:p>
              <a:pPr algn="ctr" eaLnBrk="0" hangingPunct="0"/>
              <a:endParaRPr lang="en-US" sz="1800" b="0"/>
            </a:p>
          </p:txBody>
        </p:sp>
        <p:sp>
          <p:nvSpPr>
            <p:cNvPr id="869431" name="Rectangle 55"/>
            <p:cNvSpPr>
              <a:spLocks noChangeArrowheads="1"/>
            </p:cNvSpPr>
            <p:nvPr/>
          </p:nvSpPr>
          <p:spPr bwMode="auto">
            <a:xfrm>
              <a:off x="185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32" name="Group 56"/>
          <p:cNvGrpSpPr>
            <a:grpSpLocks/>
          </p:cNvGrpSpPr>
          <p:nvPr/>
        </p:nvGrpSpPr>
        <p:grpSpPr bwMode="auto">
          <a:xfrm>
            <a:off x="7129463" y="3306763"/>
            <a:ext cx="1401762" cy="508000"/>
            <a:chOff x="2577" y="1209"/>
            <a:chExt cx="720" cy="403"/>
          </a:xfrm>
        </p:grpSpPr>
        <p:sp>
          <p:nvSpPr>
            <p:cNvPr id="869433" name="Rectangle 57"/>
            <p:cNvSpPr>
              <a:spLocks noChangeArrowheads="1"/>
            </p:cNvSpPr>
            <p:nvPr/>
          </p:nvSpPr>
          <p:spPr bwMode="auto">
            <a:xfrm>
              <a:off x="2620" y="1209"/>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$70</a:t>
              </a:r>
            </a:p>
            <a:p>
              <a:pPr algn="ctr" eaLnBrk="0" hangingPunct="0"/>
              <a:endParaRPr lang="en-US" sz="1800" b="0"/>
            </a:p>
          </p:txBody>
        </p:sp>
        <p:sp>
          <p:nvSpPr>
            <p:cNvPr id="869434" name="Rectangle 58"/>
            <p:cNvSpPr>
              <a:spLocks noChangeArrowheads="1"/>
            </p:cNvSpPr>
            <p:nvPr/>
          </p:nvSpPr>
          <p:spPr bwMode="auto">
            <a:xfrm>
              <a:off x="257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35" name="Group 59"/>
          <p:cNvGrpSpPr>
            <a:grpSpLocks/>
          </p:cNvGrpSpPr>
          <p:nvPr/>
        </p:nvGrpSpPr>
        <p:grpSpPr bwMode="auto">
          <a:xfrm>
            <a:off x="8531226" y="3306763"/>
            <a:ext cx="1401763" cy="508000"/>
            <a:chOff x="3297" y="1209"/>
            <a:chExt cx="720" cy="403"/>
          </a:xfrm>
        </p:grpSpPr>
        <p:sp>
          <p:nvSpPr>
            <p:cNvPr id="869436" name="Rectangle 60"/>
            <p:cNvSpPr>
              <a:spLocks noChangeArrowheads="1"/>
            </p:cNvSpPr>
            <p:nvPr/>
          </p:nvSpPr>
          <p:spPr bwMode="auto">
            <a:xfrm>
              <a:off x="3340" y="1209"/>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$75</a:t>
              </a:r>
            </a:p>
            <a:p>
              <a:pPr algn="ctr" eaLnBrk="0" hangingPunct="0"/>
              <a:endParaRPr lang="en-US" sz="1800" b="0"/>
            </a:p>
          </p:txBody>
        </p:sp>
        <p:sp>
          <p:nvSpPr>
            <p:cNvPr id="869437" name="Rectangle 61"/>
            <p:cNvSpPr>
              <a:spLocks noChangeArrowheads="1"/>
            </p:cNvSpPr>
            <p:nvPr/>
          </p:nvSpPr>
          <p:spPr bwMode="auto">
            <a:xfrm>
              <a:off x="329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38" name="Group 62"/>
          <p:cNvGrpSpPr>
            <a:grpSpLocks/>
          </p:cNvGrpSpPr>
          <p:nvPr/>
        </p:nvGrpSpPr>
        <p:grpSpPr bwMode="auto">
          <a:xfrm>
            <a:off x="2111376" y="3814763"/>
            <a:ext cx="2214563" cy="508000"/>
            <a:chOff x="0" y="1612"/>
            <a:chExt cx="1137" cy="403"/>
          </a:xfrm>
        </p:grpSpPr>
        <p:sp>
          <p:nvSpPr>
            <p:cNvPr id="869439" name="Rectangle 63"/>
            <p:cNvSpPr>
              <a:spLocks noChangeArrowheads="1"/>
            </p:cNvSpPr>
            <p:nvPr/>
          </p:nvSpPr>
          <p:spPr bwMode="auto">
            <a:xfrm>
              <a:off x="43" y="1612"/>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Labor Cost</a:t>
              </a:r>
            </a:p>
            <a:p>
              <a:pPr eaLnBrk="0" hangingPunct="0"/>
              <a:endParaRPr lang="en-US" sz="1800" b="0"/>
            </a:p>
          </p:txBody>
        </p:sp>
        <p:sp>
          <p:nvSpPr>
            <p:cNvPr id="869440" name="Rectangle 64"/>
            <p:cNvSpPr>
              <a:spLocks noChangeArrowheads="1"/>
            </p:cNvSpPr>
            <p:nvPr/>
          </p:nvSpPr>
          <p:spPr bwMode="auto">
            <a:xfrm>
              <a:off x="0" y="1612"/>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9441" name="Group 65"/>
          <p:cNvGrpSpPr>
            <a:grpSpLocks/>
          </p:cNvGrpSpPr>
          <p:nvPr/>
        </p:nvGrpSpPr>
        <p:grpSpPr bwMode="auto">
          <a:xfrm>
            <a:off x="4325938" y="3814763"/>
            <a:ext cx="1401762" cy="508000"/>
            <a:chOff x="1137" y="1612"/>
            <a:chExt cx="720" cy="403"/>
          </a:xfrm>
        </p:grpSpPr>
        <p:sp>
          <p:nvSpPr>
            <p:cNvPr id="869442" name="Rectangle 66"/>
            <p:cNvSpPr>
              <a:spLocks noChangeArrowheads="1"/>
            </p:cNvSpPr>
            <p:nvPr/>
          </p:nvSpPr>
          <p:spPr bwMode="auto">
            <a:xfrm>
              <a:off x="1180" y="1612"/>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$20</a:t>
              </a:r>
            </a:p>
            <a:p>
              <a:pPr algn="ctr" eaLnBrk="0" hangingPunct="0"/>
              <a:endParaRPr lang="en-US" sz="1800" b="0"/>
            </a:p>
          </p:txBody>
        </p:sp>
        <p:sp>
          <p:nvSpPr>
            <p:cNvPr id="869443" name="Rectangle 67"/>
            <p:cNvSpPr>
              <a:spLocks noChangeArrowheads="1"/>
            </p:cNvSpPr>
            <p:nvPr/>
          </p:nvSpPr>
          <p:spPr bwMode="auto">
            <a:xfrm>
              <a:off x="1137" y="1612"/>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44" name="Group 68"/>
          <p:cNvGrpSpPr>
            <a:grpSpLocks/>
          </p:cNvGrpSpPr>
          <p:nvPr/>
        </p:nvGrpSpPr>
        <p:grpSpPr bwMode="auto">
          <a:xfrm>
            <a:off x="5727701" y="3814763"/>
            <a:ext cx="1401763" cy="508000"/>
            <a:chOff x="1857" y="1612"/>
            <a:chExt cx="720" cy="403"/>
          </a:xfrm>
        </p:grpSpPr>
        <p:sp>
          <p:nvSpPr>
            <p:cNvPr id="869445" name="Rectangle 69"/>
            <p:cNvSpPr>
              <a:spLocks noChangeArrowheads="1"/>
            </p:cNvSpPr>
            <p:nvPr/>
          </p:nvSpPr>
          <p:spPr bwMode="auto">
            <a:xfrm>
              <a:off x="1900" y="1612"/>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$40</a:t>
              </a:r>
            </a:p>
            <a:p>
              <a:pPr algn="ctr" eaLnBrk="0" hangingPunct="0"/>
              <a:endParaRPr lang="en-US" sz="1800" b="0"/>
            </a:p>
          </p:txBody>
        </p:sp>
        <p:sp>
          <p:nvSpPr>
            <p:cNvPr id="869446" name="Rectangle 70"/>
            <p:cNvSpPr>
              <a:spLocks noChangeArrowheads="1"/>
            </p:cNvSpPr>
            <p:nvPr/>
          </p:nvSpPr>
          <p:spPr bwMode="auto">
            <a:xfrm>
              <a:off x="1857" y="1612"/>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47" name="Group 71"/>
          <p:cNvGrpSpPr>
            <a:grpSpLocks/>
          </p:cNvGrpSpPr>
          <p:nvPr/>
        </p:nvGrpSpPr>
        <p:grpSpPr bwMode="auto">
          <a:xfrm>
            <a:off x="7129463" y="3814763"/>
            <a:ext cx="1401762" cy="508000"/>
            <a:chOff x="2577" y="1612"/>
            <a:chExt cx="720" cy="403"/>
          </a:xfrm>
        </p:grpSpPr>
        <p:sp>
          <p:nvSpPr>
            <p:cNvPr id="869448" name="Rectangle 72"/>
            <p:cNvSpPr>
              <a:spLocks noChangeArrowheads="1"/>
            </p:cNvSpPr>
            <p:nvPr/>
          </p:nvSpPr>
          <p:spPr bwMode="auto">
            <a:xfrm>
              <a:off x="2620" y="1612"/>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$30</a:t>
              </a:r>
            </a:p>
            <a:p>
              <a:pPr algn="ctr" eaLnBrk="0" hangingPunct="0"/>
              <a:endParaRPr lang="en-US" sz="1800" b="0"/>
            </a:p>
          </p:txBody>
        </p:sp>
        <p:sp>
          <p:nvSpPr>
            <p:cNvPr id="869449" name="Rectangle 73"/>
            <p:cNvSpPr>
              <a:spLocks noChangeArrowheads="1"/>
            </p:cNvSpPr>
            <p:nvPr/>
          </p:nvSpPr>
          <p:spPr bwMode="auto">
            <a:xfrm>
              <a:off x="2577" y="1612"/>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50" name="Group 74"/>
          <p:cNvGrpSpPr>
            <a:grpSpLocks/>
          </p:cNvGrpSpPr>
          <p:nvPr/>
        </p:nvGrpSpPr>
        <p:grpSpPr bwMode="auto">
          <a:xfrm>
            <a:off x="8531226" y="3814763"/>
            <a:ext cx="1401763" cy="508000"/>
            <a:chOff x="3297" y="1612"/>
            <a:chExt cx="720" cy="403"/>
          </a:xfrm>
        </p:grpSpPr>
        <p:sp>
          <p:nvSpPr>
            <p:cNvPr id="869451" name="Rectangle 75"/>
            <p:cNvSpPr>
              <a:spLocks noChangeArrowheads="1"/>
            </p:cNvSpPr>
            <p:nvPr/>
          </p:nvSpPr>
          <p:spPr bwMode="auto">
            <a:xfrm>
              <a:off x="3340" y="1612"/>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$50</a:t>
              </a:r>
            </a:p>
            <a:p>
              <a:pPr algn="ctr" eaLnBrk="0" hangingPunct="0"/>
              <a:endParaRPr lang="en-US" sz="1800" b="0"/>
            </a:p>
          </p:txBody>
        </p:sp>
        <p:sp>
          <p:nvSpPr>
            <p:cNvPr id="869452" name="Rectangle 76"/>
            <p:cNvSpPr>
              <a:spLocks noChangeArrowheads="1"/>
            </p:cNvSpPr>
            <p:nvPr/>
          </p:nvSpPr>
          <p:spPr bwMode="auto">
            <a:xfrm>
              <a:off x="3297" y="1612"/>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53" name="Group 77"/>
          <p:cNvGrpSpPr>
            <a:grpSpLocks/>
          </p:cNvGrpSpPr>
          <p:nvPr/>
        </p:nvGrpSpPr>
        <p:grpSpPr bwMode="auto">
          <a:xfrm>
            <a:off x="2111376" y="4322763"/>
            <a:ext cx="2214563" cy="652462"/>
            <a:chOff x="0" y="2015"/>
            <a:chExt cx="1137" cy="518"/>
          </a:xfrm>
        </p:grpSpPr>
        <p:sp>
          <p:nvSpPr>
            <p:cNvPr id="869454" name="Rectangle 78"/>
            <p:cNvSpPr>
              <a:spLocks noChangeArrowheads="1"/>
            </p:cNvSpPr>
            <p:nvPr/>
          </p:nvSpPr>
          <p:spPr bwMode="auto">
            <a:xfrm>
              <a:off x="43" y="2015"/>
              <a:ext cx="1051" cy="518"/>
            </a:xfrm>
            <a:prstGeom prst="rect">
              <a:avLst/>
            </a:prstGeom>
            <a:noFill/>
            <a:ln w="9525">
              <a:noFill/>
              <a:miter lim="800000"/>
              <a:headEnd/>
              <a:tailEnd/>
            </a:ln>
            <a:effectLst/>
          </p:spPr>
          <p:txBody>
            <a:bodyPr/>
            <a:lstStyle/>
            <a:p>
              <a:pPr eaLnBrk="0" hangingPunct="0"/>
              <a:r>
                <a:rPr lang="en-US" sz="1600" b="0">
                  <a:cs typeface="Times New Roman" pitchFamily="18" charset="0"/>
                </a:rPr>
                <a:t>Administrative Overhead Allocation</a:t>
              </a:r>
            </a:p>
            <a:p>
              <a:pPr eaLnBrk="0" hangingPunct="0"/>
              <a:endParaRPr lang="en-US" sz="3200" b="0"/>
            </a:p>
          </p:txBody>
        </p:sp>
        <p:sp>
          <p:nvSpPr>
            <p:cNvPr id="869455" name="Rectangle 79"/>
            <p:cNvSpPr>
              <a:spLocks noChangeArrowheads="1"/>
            </p:cNvSpPr>
            <p:nvPr/>
          </p:nvSpPr>
          <p:spPr bwMode="auto">
            <a:xfrm>
              <a:off x="0" y="2015"/>
              <a:ext cx="1137" cy="518"/>
            </a:xfrm>
            <a:prstGeom prst="rect">
              <a:avLst/>
            </a:prstGeom>
            <a:noFill/>
            <a:ln w="7">
              <a:solidFill>
                <a:srgbClr val="A0A0A0"/>
              </a:solidFill>
              <a:miter lim="800000"/>
              <a:headEnd/>
              <a:tailEnd/>
            </a:ln>
            <a:effectLst/>
          </p:spPr>
          <p:txBody>
            <a:bodyPr wrap="none"/>
            <a:lstStyle/>
            <a:p>
              <a:endParaRPr lang="en-US"/>
            </a:p>
          </p:txBody>
        </p:sp>
      </p:grpSp>
      <p:grpSp>
        <p:nvGrpSpPr>
          <p:cNvPr id="869456" name="Group 80"/>
          <p:cNvGrpSpPr>
            <a:grpSpLocks/>
          </p:cNvGrpSpPr>
          <p:nvPr/>
        </p:nvGrpSpPr>
        <p:grpSpPr bwMode="auto">
          <a:xfrm>
            <a:off x="4325938" y="4322763"/>
            <a:ext cx="1401762" cy="652462"/>
            <a:chOff x="1137" y="2015"/>
            <a:chExt cx="720" cy="518"/>
          </a:xfrm>
        </p:grpSpPr>
        <p:sp>
          <p:nvSpPr>
            <p:cNvPr id="869457" name="Rectangle 81"/>
            <p:cNvSpPr>
              <a:spLocks noChangeArrowheads="1"/>
            </p:cNvSpPr>
            <p:nvPr/>
          </p:nvSpPr>
          <p:spPr bwMode="auto">
            <a:xfrm>
              <a:off x="1180" y="2015"/>
              <a:ext cx="634" cy="518"/>
            </a:xfrm>
            <a:prstGeom prst="rect">
              <a:avLst/>
            </a:prstGeom>
            <a:noFill/>
            <a:ln w="9525">
              <a:noFill/>
              <a:miter lim="800000"/>
              <a:headEnd/>
              <a:tailEnd/>
            </a:ln>
            <a:effectLst/>
          </p:spPr>
          <p:txBody>
            <a:bodyPr/>
            <a:lstStyle/>
            <a:p>
              <a:pPr algn="ctr" eaLnBrk="0" hangingPunct="0"/>
              <a:r>
                <a:rPr lang="en-US" sz="1800" b="0">
                  <a:cs typeface="Times New Roman" pitchFamily="18" charset="0"/>
                </a:rPr>
                <a:t>$60</a:t>
              </a:r>
              <a:endParaRPr lang="en-US" sz="1800" b="0"/>
            </a:p>
          </p:txBody>
        </p:sp>
        <p:sp>
          <p:nvSpPr>
            <p:cNvPr id="869458" name="Rectangle 82"/>
            <p:cNvSpPr>
              <a:spLocks noChangeArrowheads="1"/>
            </p:cNvSpPr>
            <p:nvPr/>
          </p:nvSpPr>
          <p:spPr bwMode="auto">
            <a:xfrm>
              <a:off x="1137" y="2015"/>
              <a:ext cx="720" cy="518"/>
            </a:xfrm>
            <a:prstGeom prst="rect">
              <a:avLst/>
            </a:prstGeom>
            <a:noFill/>
            <a:ln w="7">
              <a:solidFill>
                <a:srgbClr val="A0A0A0"/>
              </a:solidFill>
              <a:miter lim="800000"/>
              <a:headEnd/>
              <a:tailEnd/>
            </a:ln>
            <a:effectLst/>
          </p:spPr>
          <p:txBody>
            <a:bodyPr wrap="none"/>
            <a:lstStyle/>
            <a:p>
              <a:endParaRPr lang="en-US"/>
            </a:p>
          </p:txBody>
        </p:sp>
      </p:grpSp>
      <p:grpSp>
        <p:nvGrpSpPr>
          <p:cNvPr id="869459" name="Group 83"/>
          <p:cNvGrpSpPr>
            <a:grpSpLocks/>
          </p:cNvGrpSpPr>
          <p:nvPr/>
        </p:nvGrpSpPr>
        <p:grpSpPr bwMode="auto">
          <a:xfrm>
            <a:off x="5727701" y="4322763"/>
            <a:ext cx="1401763" cy="652462"/>
            <a:chOff x="1857" y="2015"/>
            <a:chExt cx="720" cy="518"/>
          </a:xfrm>
        </p:grpSpPr>
        <p:sp>
          <p:nvSpPr>
            <p:cNvPr id="869460" name="Rectangle 84"/>
            <p:cNvSpPr>
              <a:spLocks noChangeArrowheads="1"/>
            </p:cNvSpPr>
            <p:nvPr/>
          </p:nvSpPr>
          <p:spPr bwMode="auto">
            <a:xfrm>
              <a:off x="1900" y="2015"/>
              <a:ext cx="634" cy="518"/>
            </a:xfrm>
            <a:prstGeom prst="rect">
              <a:avLst/>
            </a:prstGeom>
            <a:noFill/>
            <a:ln w="9525">
              <a:noFill/>
              <a:miter lim="800000"/>
              <a:headEnd/>
              <a:tailEnd/>
            </a:ln>
            <a:effectLst/>
          </p:spPr>
          <p:txBody>
            <a:bodyPr/>
            <a:lstStyle/>
            <a:p>
              <a:pPr algn="ctr" eaLnBrk="0" hangingPunct="0"/>
              <a:r>
                <a:rPr lang="en-US" sz="1800" b="0">
                  <a:cs typeface="Times New Roman" pitchFamily="18" charset="0"/>
                </a:rPr>
                <a:t>$90</a:t>
              </a:r>
              <a:endParaRPr lang="en-US" sz="1800" b="0"/>
            </a:p>
          </p:txBody>
        </p:sp>
        <p:sp>
          <p:nvSpPr>
            <p:cNvPr id="869461" name="Rectangle 85"/>
            <p:cNvSpPr>
              <a:spLocks noChangeArrowheads="1"/>
            </p:cNvSpPr>
            <p:nvPr/>
          </p:nvSpPr>
          <p:spPr bwMode="auto">
            <a:xfrm>
              <a:off x="1857" y="2015"/>
              <a:ext cx="720" cy="518"/>
            </a:xfrm>
            <a:prstGeom prst="rect">
              <a:avLst/>
            </a:prstGeom>
            <a:noFill/>
            <a:ln w="7">
              <a:solidFill>
                <a:srgbClr val="A0A0A0"/>
              </a:solidFill>
              <a:miter lim="800000"/>
              <a:headEnd/>
              <a:tailEnd/>
            </a:ln>
            <a:effectLst/>
          </p:spPr>
          <p:txBody>
            <a:bodyPr wrap="none"/>
            <a:lstStyle/>
            <a:p>
              <a:endParaRPr lang="en-US"/>
            </a:p>
          </p:txBody>
        </p:sp>
      </p:grpSp>
      <p:grpSp>
        <p:nvGrpSpPr>
          <p:cNvPr id="869462" name="Group 86"/>
          <p:cNvGrpSpPr>
            <a:grpSpLocks/>
          </p:cNvGrpSpPr>
          <p:nvPr/>
        </p:nvGrpSpPr>
        <p:grpSpPr bwMode="auto">
          <a:xfrm>
            <a:off x="7129463" y="4322763"/>
            <a:ext cx="1401762" cy="652462"/>
            <a:chOff x="2577" y="2015"/>
            <a:chExt cx="720" cy="518"/>
          </a:xfrm>
        </p:grpSpPr>
        <p:sp>
          <p:nvSpPr>
            <p:cNvPr id="869463" name="Rectangle 87"/>
            <p:cNvSpPr>
              <a:spLocks noChangeArrowheads="1"/>
            </p:cNvSpPr>
            <p:nvPr/>
          </p:nvSpPr>
          <p:spPr bwMode="auto">
            <a:xfrm>
              <a:off x="2620" y="2015"/>
              <a:ext cx="634" cy="518"/>
            </a:xfrm>
            <a:prstGeom prst="rect">
              <a:avLst/>
            </a:prstGeom>
            <a:noFill/>
            <a:ln w="9525">
              <a:noFill/>
              <a:miter lim="800000"/>
              <a:headEnd/>
              <a:tailEnd/>
            </a:ln>
            <a:effectLst/>
          </p:spPr>
          <p:txBody>
            <a:bodyPr/>
            <a:lstStyle/>
            <a:p>
              <a:pPr algn="ctr" eaLnBrk="0" hangingPunct="0"/>
              <a:r>
                <a:rPr lang="en-US" sz="1800" b="0">
                  <a:cs typeface="Times New Roman" pitchFamily="18" charset="0"/>
                </a:rPr>
                <a:t>$45</a:t>
              </a:r>
              <a:endParaRPr lang="en-US" sz="1800" b="0"/>
            </a:p>
          </p:txBody>
        </p:sp>
        <p:sp>
          <p:nvSpPr>
            <p:cNvPr id="869464" name="Rectangle 88"/>
            <p:cNvSpPr>
              <a:spLocks noChangeArrowheads="1"/>
            </p:cNvSpPr>
            <p:nvPr/>
          </p:nvSpPr>
          <p:spPr bwMode="auto">
            <a:xfrm>
              <a:off x="2577" y="2015"/>
              <a:ext cx="720" cy="518"/>
            </a:xfrm>
            <a:prstGeom prst="rect">
              <a:avLst/>
            </a:prstGeom>
            <a:noFill/>
            <a:ln w="7">
              <a:solidFill>
                <a:srgbClr val="A0A0A0"/>
              </a:solidFill>
              <a:miter lim="800000"/>
              <a:headEnd/>
              <a:tailEnd/>
            </a:ln>
            <a:effectLst/>
          </p:spPr>
          <p:txBody>
            <a:bodyPr wrap="none"/>
            <a:lstStyle/>
            <a:p>
              <a:endParaRPr lang="en-US"/>
            </a:p>
          </p:txBody>
        </p:sp>
      </p:grpSp>
      <p:grpSp>
        <p:nvGrpSpPr>
          <p:cNvPr id="869465" name="Group 89"/>
          <p:cNvGrpSpPr>
            <a:grpSpLocks/>
          </p:cNvGrpSpPr>
          <p:nvPr/>
        </p:nvGrpSpPr>
        <p:grpSpPr bwMode="auto">
          <a:xfrm>
            <a:off x="8531226" y="4322763"/>
            <a:ext cx="1401763" cy="652462"/>
            <a:chOff x="3297" y="2015"/>
            <a:chExt cx="720" cy="518"/>
          </a:xfrm>
        </p:grpSpPr>
        <p:sp>
          <p:nvSpPr>
            <p:cNvPr id="869466" name="Rectangle 90"/>
            <p:cNvSpPr>
              <a:spLocks noChangeArrowheads="1"/>
            </p:cNvSpPr>
            <p:nvPr/>
          </p:nvSpPr>
          <p:spPr bwMode="auto">
            <a:xfrm>
              <a:off x="3340" y="2015"/>
              <a:ext cx="634" cy="518"/>
            </a:xfrm>
            <a:prstGeom prst="rect">
              <a:avLst/>
            </a:prstGeom>
            <a:noFill/>
            <a:ln w="9525">
              <a:noFill/>
              <a:miter lim="800000"/>
              <a:headEnd/>
              <a:tailEnd/>
            </a:ln>
            <a:effectLst/>
          </p:spPr>
          <p:txBody>
            <a:bodyPr/>
            <a:lstStyle/>
            <a:p>
              <a:pPr algn="ctr" eaLnBrk="0" hangingPunct="0"/>
              <a:r>
                <a:rPr lang="en-US" sz="1800" b="0">
                  <a:cs typeface="Times New Roman" pitchFamily="18" charset="0"/>
                </a:rPr>
                <a:t>$45</a:t>
              </a:r>
              <a:endParaRPr lang="en-US" sz="1800" b="0"/>
            </a:p>
          </p:txBody>
        </p:sp>
        <p:sp>
          <p:nvSpPr>
            <p:cNvPr id="869467" name="Rectangle 91"/>
            <p:cNvSpPr>
              <a:spLocks noChangeArrowheads="1"/>
            </p:cNvSpPr>
            <p:nvPr/>
          </p:nvSpPr>
          <p:spPr bwMode="auto">
            <a:xfrm>
              <a:off x="3297" y="2015"/>
              <a:ext cx="720" cy="518"/>
            </a:xfrm>
            <a:prstGeom prst="rect">
              <a:avLst/>
            </a:prstGeom>
            <a:noFill/>
            <a:ln w="7">
              <a:solidFill>
                <a:srgbClr val="A0A0A0"/>
              </a:solidFill>
              <a:miter lim="800000"/>
              <a:headEnd/>
              <a:tailEnd/>
            </a:ln>
            <a:effectLst/>
          </p:spPr>
          <p:txBody>
            <a:bodyPr wrap="none"/>
            <a:lstStyle/>
            <a:p>
              <a:endParaRPr lang="en-US"/>
            </a:p>
          </p:txBody>
        </p:sp>
      </p:grpSp>
      <p:grpSp>
        <p:nvGrpSpPr>
          <p:cNvPr id="869468" name="Group 92"/>
          <p:cNvGrpSpPr>
            <a:grpSpLocks/>
          </p:cNvGrpSpPr>
          <p:nvPr/>
        </p:nvGrpSpPr>
        <p:grpSpPr bwMode="auto">
          <a:xfrm>
            <a:off x="2111376" y="4975225"/>
            <a:ext cx="2214563" cy="508000"/>
            <a:chOff x="0" y="2533"/>
            <a:chExt cx="1137" cy="403"/>
          </a:xfrm>
        </p:grpSpPr>
        <p:sp>
          <p:nvSpPr>
            <p:cNvPr id="869469" name="Rectangle 93"/>
            <p:cNvSpPr>
              <a:spLocks noChangeArrowheads="1"/>
            </p:cNvSpPr>
            <p:nvPr/>
          </p:nvSpPr>
          <p:spPr bwMode="auto">
            <a:xfrm>
              <a:off x="43" y="2533"/>
              <a:ext cx="1051" cy="403"/>
            </a:xfrm>
            <a:prstGeom prst="rect">
              <a:avLst/>
            </a:prstGeom>
            <a:noFill/>
            <a:ln w="9525">
              <a:noFill/>
              <a:miter lim="800000"/>
              <a:headEnd/>
              <a:tailEnd/>
            </a:ln>
            <a:effectLst/>
          </p:spPr>
          <p:txBody>
            <a:bodyPr/>
            <a:lstStyle/>
            <a:p>
              <a:pPr eaLnBrk="0" hangingPunct="0"/>
              <a:r>
                <a:rPr lang="en-US" sz="1600" b="0">
                  <a:cs typeface="Times New Roman" pitchFamily="18" charset="0"/>
                </a:rPr>
                <a:t>Non-Administrative Overhead Allocation</a:t>
              </a:r>
            </a:p>
            <a:p>
              <a:pPr eaLnBrk="0" hangingPunct="0"/>
              <a:endParaRPr lang="en-US" sz="3200" b="0"/>
            </a:p>
          </p:txBody>
        </p:sp>
        <p:sp>
          <p:nvSpPr>
            <p:cNvPr id="869470" name="Rectangle 94"/>
            <p:cNvSpPr>
              <a:spLocks noChangeArrowheads="1"/>
            </p:cNvSpPr>
            <p:nvPr/>
          </p:nvSpPr>
          <p:spPr bwMode="auto">
            <a:xfrm>
              <a:off x="0" y="2533"/>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9471" name="Group 95"/>
          <p:cNvGrpSpPr>
            <a:grpSpLocks/>
          </p:cNvGrpSpPr>
          <p:nvPr/>
        </p:nvGrpSpPr>
        <p:grpSpPr bwMode="auto">
          <a:xfrm>
            <a:off x="4325938" y="4975225"/>
            <a:ext cx="1401762" cy="508000"/>
            <a:chOff x="1137" y="2533"/>
            <a:chExt cx="720" cy="403"/>
          </a:xfrm>
        </p:grpSpPr>
        <p:sp>
          <p:nvSpPr>
            <p:cNvPr id="869472" name="Rectangle 96"/>
            <p:cNvSpPr>
              <a:spLocks noChangeArrowheads="1"/>
            </p:cNvSpPr>
            <p:nvPr/>
          </p:nvSpPr>
          <p:spPr bwMode="auto">
            <a:xfrm>
              <a:off x="1180" y="2533"/>
              <a:ext cx="634" cy="403"/>
            </a:xfrm>
            <a:prstGeom prst="rect">
              <a:avLst/>
            </a:prstGeom>
            <a:noFill/>
            <a:ln w="9525">
              <a:noFill/>
              <a:miter lim="800000"/>
              <a:headEnd/>
              <a:tailEnd/>
            </a:ln>
            <a:effectLst/>
          </p:spPr>
          <p:txBody>
            <a:bodyPr/>
            <a:lstStyle/>
            <a:p>
              <a:pPr algn="ctr" eaLnBrk="0" hangingPunct="0"/>
              <a:endParaRPr lang="en-US" sz="1800" b="0">
                <a:cs typeface="Times New Roman" pitchFamily="18" charset="0"/>
              </a:endParaRPr>
            </a:p>
            <a:p>
              <a:pPr algn="ctr" eaLnBrk="0" hangingPunct="0"/>
              <a:endParaRPr lang="en-US" sz="1800" b="0"/>
            </a:p>
          </p:txBody>
        </p:sp>
        <p:sp>
          <p:nvSpPr>
            <p:cNvPr id="869473" name="Rectangle 97"/>
            <p:cNvSpPr>
              <a:spLocks noChangeArrowheads="1"/>
            </p:cNvSpPr>
            <p:nvPr/>
          </p:nvSpPr>
          <p:spPr bwMode="auto">
            <a:xfrm>
              <a:off x="1137" y="253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74" name="Group 98"/>
          <p:cNvGrpSpPr>
            <a:grpSpLocks/>
          </p:cNvGrpSpPr>
          <p:nvPr/>
        </p:nvGrpSpPr>
        <p:grpSpPr bwMode="auto">
          <a:xfrm>
            <a:off x="5727701" y="4975225"/>
            <a:ext cx="1401763" cy="508000"/>
            <a:chOff x="1857" y="2533"/>
            <a:chExt cx="720" cy="403"/>
          </a:xfrm>
        </p:grpSpPr>
        <p:sp>
          <p:nvSpPr>
            <p:cNvPr id="869475" name="Rectangle 99"/>
            <p:cNvSpPr>
              <a:spLocks noChangeArrowheads="1"/>
            </p:cNvSpPr>
            <p:nvPr/>
          </p:nvSpPr>
          <p:spPr bwMode="auto">
            <a:xfrm>
              <a:off x="1900" y="2533"/>
              <a:ext cx="634" cy="403"/>
            </a:xfrm>
            <a:prstGeom prst="rect">
              <a:avLst/>
            </a:prstGeom>
            <a:noFill/>
            <a:ln w="9525">
              <a:noFill/>
              <a:miter lim="800000"/>
              <a:headEnd/>
              <a:tailEnd/>
            </a:ln>
            <a:effectLst/>
          </p:spPr>
          <p:txBody>
            <a:bodyPr/>
            <a:lstStyle/>
            <a:p>
              <a:pPr algn="ctr" eaLnBrk="0" hangingPunct="0"/>
              <a:endParaRPr lang="en-US" sz="1800" b="0">
                <a:cs typeface="Times New Roman" pitchFamily="18" charset="0"/>
              </a:endParaRPr>
            </a:p>
            <a:p>
              <a:pPr algn="ctr" eaLnBrk="0" hangingPunct="0"/>
              <a:endParaRPr lang="en-US" sz="1800" b="0"/>
            </a:p>
          </p:txBody>
        </p:sp>
        <p:sp>
          <p:nvSpPr>
            <p:cNvPr id="869476" name="Rectangle 100"/>
            <p:cNvSpPr>
              <a:spLocks noChangeArrowheads="1"/>
            </p:cNvSpPr>
            <p:nvPr/>
          </p:nvSpPr>
          <p:spPr bwMode="auto">
            <a:xfrm>
              <a:off x="1857" y="253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77" name="Group 101"/>
          <p:cNvGrpSpPr>
            <a:grpSpLocks/>
          </p:cNvGrpSpPr>
          <p:nvPr/>
        </p:nvGrpSpPr>
        <p:grpSpPr bwMode="auto">
          <a:xfrm>
            <a:off x="7129463" y="4975225"/>
            <a:ext cx="1401762" cy="508000"/>
            <a:chOff x="2577" y="2533"/>
            <a:chExt cx="720" cy="403"/>
          </a:xfrm>
        </p:grpSpPr>
        <p:sp>
          <p:nvSpPr>
            <p:cNvPr id="869478" name="Rectangle 102"/>
            <p:cNvSpPr>
              <a:spLocks noChangeArrowheads="1"/>
            </p:cNvSpPr>
            <p:nvPr/>
          </p:nvSpPr>
          <p:spPr bwMode="auto">
            <a:xfrm>
              <a:off x="2620" y="2533"/>
              <a:ext cx="634" cy="403"/>
            </a:xfrm>
            <a:prstGeom prst="rect">
              <a:avLst/>
            </a:prstGeom>
            <a:noFill/>
            <a:ln w="9525">
              <a:noFill/>
              <a:miter lim="800000"/>
              <a:headEnd/>
              <a:tailEnd/>
            </a:ln>
            <a:effectLst/>
          </p:spPr>
          <p:txBody>
            <a:bodyPr/>
            <a:lstStyle/>
            <a:p>
              <a:pPr algn="ctr" eaLnBrk="0" hangingPunct="0"/>
              <a:endParaRPr lang="en-US" sz="1800" b="0">
                <a:cs typeface="Times New Roman" pitchFamily="18" charset="0"/>
              </a:endParaRPr>
            </a:p>
            <a:p>
              <a:pPr algn="ctr" eaLnBrk="0" hangingPunct="0"/>
              <a:endParaRPr lang="en-US" sz="1800" b="0"/>
            </a:p>
          </p:txBody>
        </p:sp>
        <p:sp>
          <p:nvSpPr>
            <p:cNvPr id="869479" name="Rectangle 103"/>
            <p:cNvSpPr>
              <a:spLocks noChangeArrowheads="1"/>
            </p:cNvSpPr>
            <p:nvPr/>
          </p:nvSpPr>
          <p:spPr bwMode="auto">
            <a:xfrm>
              <a:off x="2577" y="253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480" name="Group 104"/>
          <p:cNvGrpSpPr>
            <a:grpSpLocks/>
          </p:cNvGrpSpPr>
          <p:nvPr/>
        </p:nvGrpSpPr>
        <p:grpSpPr bwMode="auto">
          <a:xfrm>
            <a:off x="8531226" y="4975225"/>
            <a:ext cx="1401763" cy="508000"/>
            <a:chOff x="3297" y="2533"/>
            <a:chExt cx="720" cy="403"/>
          </a:xfrm>
        </p:grpSpPr>
        <p:sp>
          <p:nvSpPr>
            <p:cNvPr id="869481" name="Rectangle 105"/>
            <p:cNvSpPr>
              <a:spLocks noChangeArrowheads="1"/>
            </p:cNvSpPr>
            <p:nvPr/>
          </p:nvSpPr>
          <p:spPr bwMode="auto">
            <a:xfrm>
              <a:off x="3340" y="2533"/>
              <a:ext cx="634" cy="403"/>
            </a:xfrm>
            <a:prstGeom prst="rect">
              <a:avLst/>
            </a:prstGeom>
            <a:noFill/>
            <a:ln w="9525">
              <a:noFill/>
              <a:miter lim="800000"/>
              <a:headEnd/>
              <a:tailEnd/>
            </a:ln>
            <a:effectLst/>
          </p:spPr>
          <p:txBody>
            <a:bodyPr/>
            <a:lstStyle/>
            <a:p>
              <a:pPr algn="ctr" eaLnBrk="0" hangingPunct="0"/>
              <a:endParaRPr lang="en-US" sz="1800" b="0"/>
            </a:p>
          </p:txBody>
        </p:sp>
        <p:sp>
          <p:nvSpPr>
            <p:cNvPr id="869482" name="Rectangle 106"/>
            <p:cNvSpPr>
              <a:spLocks noChangeArrowheads="1"/>
            </p:cNvSpPr>
            <p:nvPr/>
          </p:nvSpPr>
          <p:spPr bwMode="auto">
            <a:xfrm>
              <a:off x="3297" y="2533"/>
              <a:ext cx="720" cy="403"/>
            </a:xfrm>
            <a:prstGeom prst="rect">
              <a:avLst/>
            </a:prstGeom>
            <a:noFill/>
            <a:ln w="7">
              <a:solidFill>
                <a:srgbClr val="A0A0A0"/>
              </a:solidFill>
              <a:miter lim="800000"/>
              <a:headEnd/>
              <a:tailEnd/>
            </a:ln>
            <a:effectLst/>
          </p:spPr>
          <p:txBody>
            <a:bodyPr wrap="none"/>
            <a:lstStyle/>
            <a:p>
              <a:endParaRPr lang="en-US"/>
            </a:p>
          </p:txBody>
        </p:sp>
      </p:grpSp>
      <p:sp>
        <p:nvSpPr>
          <p:cNvPr id="869483" name="Text Box 107"/>
          <p:cNvSpPr txBox="1">
            <a:spLocks noGrp="1" noChangeArrowheads="1"/>
          </p:cNvSpPr>
          <p:nvPr>
            <p:ph type="title"/>
          </p:nvPr>
        </p:nvSpPr>
        <p:spPr>
          <a:xfrm>
            <a:off x="2030413" y="371475"/>
            <a:ext cx="8229600" cy="736600"/>
          </a:xfrm>
          <a:noFill/>
          <a:ln/>
        </p:spPr>
        <p:txBody>
          <a:bodyPr/>
          <a:lstStyle/>
          <a:p>
            <a:pPr algn="ctr"/>
            <a:r>
              <a:rPr lang="en-US" sz="3200" b="1" dirty="0">
                <a:solidFill>
                  <a:srgbClr val="006600"/>
                </a:solidFill>
                <a:latin typeface="Times New Roman" pitchFamily="18" charset="0"/>
              </a:rPr>
              <a:t>DSP, Inc.: Improved Allocation with ABC</a:t>
            </a:r>
          </a:p>
        </p:txBody>
      </p:sp>
      <p:graphicFrame>
        <p:nvGraphicFramePr>
          <p:cNvPr id="869484" name="Group 108"/>
          <p:cNvGraphicFramePr>
            <a:graphicFrameLocks noGrp="1"/>
          </p:cNvGraphicFramePr>
          <p:nvPr/>
        </p:nvGraphicFramePr>
        <p:xfrm>
          <a:off x="2109788" y="5500688"/>
          <a:ext cx="7835900" cy="548640"/>
        </p:xfrm>
        <a:graphic>
          <a:graphicData uri="http://schemas.openxmlformats.org/drawingml/2006/table">
            <a:tbl>
              <a:tblPr/>
              <a:tblGrid>
                <a:gridCol w="2222500">
                  <a:extLst>
                    <a:ext uri="{9D8B030D-6E8A-4147-A177-3AD203B41FA5}">
                      <a16:colId xmlns:a16="http://schemas.microsoft.com/office/drawing/2014/main" val="20000"/>
                    </a:ext>
                  </a:extLst>
                </a:gridCol>
                <a:gridCol w="1397000">
                  <a:extLst>
                    <a:ext uri="{9D8B030D-6E8A-4147-A177-3AD203B41FA5}">
                      <a16:colId xmlns:a16="http://schemas.microsoft.com/office/drawing/2014/main" val="20001"/>
                    </a:ext>
                  </a:extLst>
                </a:gridCol>
                <a:gridCol w="1397000">
                  <a:extLst>
                    <a:ext uri="{9D8B030D-6E8A-4147-A177-3AD203B41FA5}">
                      <a16:colId xmlns:a16="http://schemas.microsoft.com/office/drawing/2014/main" val="20002"/>
                    </a:ext>
                  </a:extLst>
                </a:gridCol>
                <a:gridCol w="1404937">
                  <a:extLst>
                    <a:ext uri="{9D8B030D-6E8A-4147-A177-3AD203B41FA5}">
                      <a16:colId xmlns:a16="http://schemas.microsoft.com/office/drawing/2014/main" val="20003"/>
                    </a:ext>
                  </a:extLst>
                </a:gridCol>
                <a:gridCol w="1414463">
                  <a:extLst>
                    <a:ext uri="{9D8B030D-6E8A-4147-A177-3AD203B41FA5}">
                      <a16:colId xmlns:a16="http://schemas.microsoft.com/office/drawing/2014/main" val="20004"/>
                    </a:ext>
                  </a:extLst>
                </a:gridCol>
              </a:tblGrid>
              <a:tr h="482600">
                <a:tc>
                  <a:txBody>
                    <a:bodyPr/>
                    <a:lstStyle/>
                    <a:p>
                      <a:pPr marL="0" marR="0" lvl="0" indent="0" algn="l" defTabSz="914400" rtl="0" eaLnBrk="1" fontAlgn="base" latinLnBrk="0" hangingPunct="1">
                        <a:lnSpc>
                          <a:spcPct val="150000"/>
                        </a:lnSpc>
                        <a:spcBef>
                          <a:spcPct val="50000"/>
                        </a:spcBef>
                        <a:spcAft>
                          <a:spcPct val="0"/>
                        </a:spcAft>
                        <a:buClr>
                          <a:schemeClr val="accent1"/>
                        </a:buClr>
                        <a:buSzPct val="65000"/>
                        <a:buFont typeface="Wingdings" pitchFamily="2" charset="2"/>
                        <a:buNone/>
                        <a:tabLst/>
                      </a:pPr>
                      <a:r>
                        <a:rPr kumimoji="0" lang="en-US" sz="2000" b="1" i="0" u="none" strike="noStrike" cap="none" normalizeH="0" baseline="0">
                          <a:ln>
                            <a:noFill/>
                          </a:ln>
                          <a:solidFill>
                            <a:schemeClr val="tx1"/>
                          </a:solidFill>
                          <a:effectLst/>
                          <a:latin typeface="Times New Roman" pitchFamily="18" charset="0"/>
                        </a:rPr>
                        <a:t>  Profit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50000"/>
                        </a:spcBef>
                        <a:spcAft>
                          <a:spcPct val="0"/>
                        </a:spcAft>
                        <a:buClr>
                          <a:schemeClr val="accent1"/>
                        </a:buClr>
                        <a:buSzPct val="65000"/>
                        <a:buFont typeface="Wingdings" pitchFamily="2" charset="2"/>
                        <a:buNone/>
                        <a:tabLst/>
                      </a:pPr>
                      <a:r>
                        <a:rPr kumimoji="0" lang="en-US" sz="2000" b="1" i="0" u="none" strike="noStrike" cap="none" normalizeH="0" baseline="0">
                          <a:ln>
                            <a:noFill/>
                          </a:ln>
                          <a:solidFill>
                            <a:schemeClr val="tx1"/>
                          </a:solidFill>
                          <a:effectLst/>
                          <a:latin typeface="Times New Roman" pitchFamily="18" charset="0"/>
                        </a:rPr>
                        <a:t>$2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50000"/>
                        </a:spcBef>
                        <a:spcAft>
                          <a:spcPct val="0"/>
                        </a:spcAft>
                        <a:buClr>
                          <a:schemeClr val="accent1"/>
                        </a:buClr>
                        <a:buSzPct val="65000"/>
                        <a:buFont typeface="Wingdings" pitchFamily="2" charset="2"/>
                        <a:buNone/>
                        <a:tabLst/>
                      </a:pPr>
                      <a:r>
                        <a:rPr kumimoji="0" lang="en-US" sz="2000" b="1" i="0" u="none" strike="noStrike" cap="none" normalizeH="0" baseline="0">
                          <a:ln>
                            <a:noFill/>
                          </a:ln>
                          <a:solidFill>
                            <a:schemeClr val="tx1"/>
                          </a:solidFill>
                          <a:effectLst/>
                          <a:latin typeface="Times New Roman" pitchFamily="18" charset="0"/>
                        </a:rPr>
                        <a:t>-$6</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50000"/>
                        </a:spcBef>
                        <a:spcAft>
                          <a:spcPct val="0"/>
                        </a:spcAft>
                        <a:buClr>
                          <a:schemeClr val="accent1"/>
                        </a:buClr>
                        <a:buSzPct val="65000"/>
                        <a:buFont typeface="Wingdings" pitchFamily="2" charset="2"/>
                        <a:buNone/>
                        <a:tabLst/>
                      </a:pPr>
                      <a:r>
                        <a:rPr kumimoji="0" lang="en-US" sz="2000" b="1" i="0" u="none" strike="noStrike" cap="none" normalizeH="0" baseline="0">
                          <a:ln>
                            <a:noFill/>
                          </a:ln>
                          <a:solidFill>
                            <a:schemeClr val="tx1"/>
                          </a:solidFill>
                          <a:effectLst/>
                          <a:latin typeface="Times New Roman" pitchFamily="18" charset="0"/>
                        </a:rPr>
                        <a:t>$28</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50000"/>
                        </a:spcBef>
                        <a:spcAft>
                          <a:spcPct val="0"/>
                        </a:spcAft>
                        <a:buClr>
                          <a:schemeClr val="accent1"/>
                        </a:buClr>
                        <a:buSzPct val="65000"/>
                        <a:buFont typeface="Wingdings" pitchFamily="2" charset="2"/>
                        <a:buNone/>
                        <a:tabLst/>
                      </a:pPr>
                      <a:r>
                        <a:rPr kumimoji="0" lang="en-US" sz="2000" b="1" i="0" u="none" strike="noStrike" cap="none" normalizeH="0" baseline="0" dirty="0">
                          <a:ln>
                            <a:noFill/>
                          </a:ln>
                          <a:solidFill>
                            <a:schemeClr val="tx1"/>
                          </a:solidFill>
                          <a:effectLst/>
                          <a:latin typeface="Times New Roman" pitchFamily="18" charset="0"/>
                        </a:rPr>
                        <a:t>$35</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869498" name="Rectangle 122"/>
          <p:cNvSpPr>
            <a:spLocks noChangeArrowheads="1"/>
          </p:cNvSpPr>
          <p:nvPr/>
        </p:nvSpPr>
        <p:spPr bwMode="auto">
          <a:xfrm>
            <a:off x="4783138" y="5016501"/>
            <a:ext cx="527050" cy="366713"/>
          </a:xfrm>
          <a:prstGeom prst="rect">
            <a:avLst/>
          </a:prstGeom>
          <a:noFill/>
          <a:ln w="9525">
            <a:noFill/>
            <a:miter lim="800000"/>
            <a:headEnd/>
            <a:tailEnd/>
          </a:ln>
          <a:effectLst/>
        </p:spPr>
        <p:txBody>
          <a:bodyPr wrap="none">
            <a:spAutoFit/>
          </a:bodyPr>
          <a:lstStyle/>
          <a:p>
            <a:r>
              <a:rPr lang="en-US" sz="1800">
                <a:cs typeface="Times New Roman" pitchFamily="18" charset="0"/>
              </a:rPr>
              <a:t>$18</a:t>
            </a:r>
          </a:p>
        </p:txBody>
      </p:sp>
      <p:sp>
        <p:nvSpPr>
          <p:cNvPr id="869499" name="Rectangle 123"/>
          <p:cNvSpPr>
            <a:spLocks noChangeArrowheads="1"/>
          </p:cNvSpPr>
          <p:nvPr/>
        </p:nvSpPr>
        <p:spPr bwMode="auto">
          <a:xfrm>
            <a:off x="6180138" y="5029201"/>
            <a:ext cx="527050" cy="366713"/>
          </a:xfrm>
          <a:prstGeom prst="rect">
            <a:avLst/>
          </a:prstGeom>
          <a:noFill/>
          <a:ln w="9525">
            <a:noFill/>
            <a:miter lim="800000"/>
            <a:headEnd/>
            <a:tailEnd/>
          </a:ln>
          <a:effectLst/>
        </p:spPr>
        <p:txBody>
          <a:bodyPr wrap="none">
            <a:spAutoFit/>
          </a:bodyPr>
          <a:lstStyle/>
          <a:p>
            <a:r>
              <a:rPr lang="en-US" sz="1800">
                <a:cs typeface="Times New Roman" pitchFamily="18" charset="0"/>
              </a:rPr>
              <a:t>$36</a:t>
            </a:r>
          </a:p>
        </p:txBody>
      </p:sp>
      <p:sp>
        <p:nvSpPr>
          <p:cNvPr id="869500" name="Rectangle 124"/>
          <p:cNvSpPr>
            <a:spLocks noChangeArrowheads="1"/>
          </p:cNvSpPr>
          <p:nvPr/>
        </p:nvSpPr>
        <p:spPr bwMode="auto">
          <a:xfrm>
            <a:off x="7564438" y="5041901"/>
            <a:ext cx="527050" cy="366713"/>
          </a:xfrm>
          <a:prstGeom prst="rect">
            <a:avLst/>
          </a:prstGeom>
          <a:noFill/>
          <a:ln w="9525">
            <a:noFill/>
            <a:miter lim="800000"/>
            <a:headEnd/>
            <a:tailEnd/>
          </a:ln>
          <a:effectLst/>
        </p:spPr>
        <p:txBody>
          <a:bodyPr wrap="none">
            <a:spAutoFit/>
          </a:bodyPr>
          <a:lstStyle/>
          <a:p>
            <a:r>
              <a:rPr lang="en-US" sz="1800">
                <a:cs typeface="Times New Roman" pitchFamily="18" charset="0"/>
              </a:rPr>
              <a:t>$27</a:t>
            </a:r>
          </a:p>
        </p:txBody>
      </p:sp>
      <p:sp>
        <p:nvSpPr>
          <p:cNvPr id="869501" name="Rectangle 125"/>
          <p:cNvSpPr>
            <a:spLocks noChangeArrowheads="1"/>
          </p:cNvSpPr>
          <p:nvPr/>
        </p:nvSpPr>
        <p:spPr bwMode="auto">
          <a:xfrm>
            <a:off x="8948738" y="5056188"/>
            <a:ext cx="527050" cy="366712"/>
          </a:xfrm>
          <a:prstGeom prst="rect">
            <a:avLst/>
          </a:prstGeom>
          <a:noFill/>
          <a:ln w="9525">
            <a:noFill/>
            <a:miter lim="800000"/>
            <a:headEnd/>
            <a:tailEnd/>
          </a:ln>
          <a:effectLst/>
        </p:spPr>
        <p:txBody>
          <a:bodyPr wrap="none">
            <a:spAutoFit/>
          </a:bodyPr>
          <a:lstStyle/>
          <a:p>
            <a:r>
              <a:rPr lang="en-US" sz="1800">
                <a:solidFill>
                  <a:srgbClr val="006600"/>
                </a:solidFill>
                <a:cs typeface="Times New Roman" pitchFamily="18" charset="0"/>
              </a:rPr>
              <a:t>$45</a:t>
            </a:r>
          </a:p>
        </p:txBody>
      </p:sp>
      <p:grpSp>
        <p:nvGrpSpPr>
          <p:cNvPr id="869502" name="Group 126"/>
          <p:cNvGrpSpPr>
            <a:grpSpLocks/>
          </p:cNvGrpSpPr>
          <p:nvPr/>
        </p:nvGrpSpPr>
        <p:grpSpPr bwMode="auto">
          <a:xfrm>
            <a:off x="2106613" y="1787525"/>
            <a:ext cx="2220912" cy="503238"/>
            <a:chOff x="0" y="403"/>
            <a:chExt cx="1137" cy="403"/>
          </a:xfrm>
        </p:grpSpPr>
        <p:sp>
          <p:nvSpPr>
            <p:cNvPr id="869503" name="Rectangle 127"/>
            <p:cNvSpPr>
              <a:spLocks noChangeArrowheads="1"/>
            </p:cNvSpPr>
            <p:nvPr/>
          </p:nvSpPr>
          <p:spPr bwMode="auto">
            <a:xfrm>
              <a:off x="43" y="403"/>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Current Output</a:t>
              </a:r>
              <a:endParaRPr lang="en-US" sz="1800" b="0"/>
            </a:p>
          </p:txBody>
        </p:sp>
        <p:sp>
          <p:nvSpPr>
            <p:cNvPr id="869504" name="Rectangle 128"/>
            <p:cNvSpPr>
              <a:spLocks noChangeArrowheads="1"/>
            </p:cNvSpPr>
            <p:nvPr/>
          </p:nvSpPr>
          <p:spPr bwMode="auto">
            <a:xfrm>
              <a:off x="0" y="403"/>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9505" name="Group 129"/>
          <p:cNvGrpSpPr>
            <a:grpSpLocks/>
          </p:cNvGrpSpPr>
          <p:nvPr/>
        </p:nvGrpSpPr>
        <p:grpSpPr bwMode="auto">
          <a:xfrm>
            <a:off x="4325938" y="1784350"/>
            <a:ext cx="1401762" cy="508000"/>
            <a:chOff x="1137" y="403"/>
            <a:chExt cx="720" cy="403"/>
          </a:xfrm>
        </p:grpSpPr>
        <p:sp>
          <p:nvSpPr>
            <p:cNvPr id="869506" name="Rectangle 130"/>
            <p:cNvSpPr>
              <a:spLocks noChangeArrowheads="1"/>
            </p:cNvSpPr>
            <p:nvPr/>
          </p:nvSpPr>
          <p:spPr bwMode="auto">
            <a:xfrm>
              <a:off x="118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90 jobs</a:t>
              </a:r>
            </a:p>
            <a:p>
              <a:pPr algn="ctr" eaLnBrk="0" hangingPunct="0"/>
              <a:endParaRPr lang="en-US" sz="1800" b="0"/>
            </a:p>
          </p:txBody>
        </p:sp>
        <p:sp>
          <p:nvSpPr>
            <p:cNvPr id="869507" name="Rectangle 131"/>
            <p:cNvSpPr>
              <a:spLocks noChangeArrowheads="1"/>
            </p:cNvSpPr>
            <p:nvPr/>
          </p:nvSpPr>
          <p:spPr bwMode="auto">
            <a:xfrm>
              <a:off x="113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508" name="Group 132"/>
          <p:cNvGrpSpPr>
            <a:grpSpLocks/>
          </p:cNvGrpSpPr>
          <p:nvPr/>
        </p:nvGrpSpPr>
        <p:grpSpPr bwMode="auto">
          <a:xfrm>
            <a:off x="5727700" y="1784350"/>
            <a:ext cx="1398588" cy="508000"/>
            <a:chOff x="1857" y="403"/>
            <a:chExt cx="720" cy="403"/>
          </a:xfrm>
        </p:grpSpPr>
        <p:sp>
          <p:nvSpPr>
            <p:cNvPr id="869509" name="Rectangle 133"/>
            <p:cNvSpPr>
              <a:spLocks noChangeArrowheads="1"/>
            </p:cNvSpPr>
            <p:nvPr/>
          </p:nvSpPr>
          <p:spPr bwMode="auto">
            <a:xfrm>
              <a:off x="190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70 jobs</a:t>
              </a:r>
            </a:p>
            <a:p>
              <a:pPr algn="ctr" eaLnBrk="0" hangingPunct="0"/>
              <a:endParaRPr lang="en-US" sz="1800" b="0"/>
            </a:p>
          </p:txBody>
        </p:sp>
        <p:sp>
          <p:nvSpPr>
            <p:cNvPr id="869510" name="Rectangle 134"/>
            <p:cNvSpPr>
              <a:spLocks noChangeArrowheads="1"/>
            </p:cNvSpPr>
            <p:nvPr/>
          </p:nvSpPr>
          <p:spPr bwMode="auto">
            <a:xfrm>
              <a:off x="185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511" name="Group 135"/>
          <p:cNvGrpSpPr>
            <a:grpSpLocks/>
          </p:cNvGrpSpPr>
          <p:nvPr/>
        </p:nvGrpSpPr>
        <p:grpSpPr bwMode="auto">
          <a:xfrm>
            <a:off x="7126288" y="1784350"/>
            <a:ext cx="1401762" cy="508000"/>
            <a:chOff x="2577" y="403"/>
            <a:chExt cx="720" cy="403"/>
          </a:xfrm>
        </p:grpSpPr>
        <p:sp>
          <p:nvSpPr>
            <p:cNvPr id="869512" name="Rectangle 136"/>
            <p:cNvSpPr>
              <a:spLocks noChangeArrowheads="1"/>
            </p:cNvSpPr>
            <p:nvPr/>
          </p:nvSpPr>
          <p:spPr bwMode="auto">
            <a:xfrm>
              <a:off x="262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80 jobs</a:t>
              </a:r>
            </a:p>
            <a:p>
              <a:pPr algn="ctr" eaLnBrk="0" hangingPunct="0"/>
              <a:endParaRPr lang="en-US" sz="1800" b="0"/>
            </a:p>
          </p:txBody>
        </p:sp>
        <p:sp>
          <p:nvSpPr>
            <p:cNvPr id="869513" name="Rectangle 137"/>
            <p:cNvSpPr>
              <a:spLocks noChangeArrowheads="1"/>
            </p:cNvSpPr>
            <p:nvPr/>
          </p:nvSpPr>
          <p:spPr bwMode="auto">
            <a:xfrm>
              <a:off x="257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9514" name="Group 138"/>
          <p:cNvGrpSpPr>
            <a:grpSpLocks/>
          </p:cNvGrpSpPr>
          <p:nvPr/>
        </p:nvGrpSpPr>
        <p:grpSpPr bwMode="auto">
          <a:xfrm>
            <a:off x="8528051" y="1784350"/>
            <a:ext cx="1406525" cy="508000"/>
            <a:chOff x="3297" y="403"/>
            <a:chExt cx="720" cy="403"/>
          </a:xfrm>
        </p:grpSpPr>
        <p:sp>
          <p:nvSpPr>
            <p:cNvPr id="869515" name="Rectangle 139"/>
            <p:cNvSpPr>
              <a:spLocks noChangeArrowheads="1"/>
            </p:cNvSpPr>
            <p:nvPr/>
          </p:nvSpPr>
          <p:spPr bwMode="auto">
            <a:xfrm>
              <a:off x="334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60 jobs</a:t>
              </a:r>
            </a:p>
            <a:p>
              <a:pPr algn="ctr" eaLnBrk="0" hangingPunct="0"/>
              <a:endParaRPr lang="en-US" sz="1800" b="0"/>
            </a:p>
          </p:txBody>
        </p:sp>
        <p:sp>
          <p:nvSpPr>
            <p:cNvPr id="869516" name="Rectangle 140"/>
            <p:cNvSpPr>
              <a:spLocks noChangeArrowheads="1"/>
            </p:cNvSpPr>
            <p:nvPr/>
          </p:nvSpPr>
          <p:spPr bwMode="auto">
            <a:xfrm>
              <a:off x="3297" y="403"/>
              <a:ext cx="720" cy="403"/>
            </a:xfrm>
            <a:prstGeom prst="rect">
              <a:avLst/>
            </a:prstGeom>
            <a:noFill/>
            <a:ln w="7">
              <a:solidFill>
                <a:srgbClr val="A0A0A0"/>
              </a:solidFill>
              <a:miter lim="800000"/>
              <a:headEnd/>
              <a:tailEnd/>
            </a:ln>
            <a:effectLst/>
          </p:spPr>
          <p:txBody>
            <a:bodyPr wrap="none"/>
            <a:lstStyle/>
            <a:p>
              <a:endParaRPr lang="en-US"/>
            </a:p>
          </p:txBody>
        </p:sp>
      </p:grpSp>
      <p:graphicFrame>
        <p:nvGraphicFramePr>
          <p:cNvPr id="129" name="Group 108"/>
          <p:cNvGraphicFramePr>
            <a:graphicFrameLocks noGrp="1"/>
          </p:cNvGraphicFramePr>
          <p:nvPr/>
        </p:nvGraphicFramePr>
        <p:xfrm>
          <a:off x="2106613" y="6103938"/>
          <a:ext cx="7835900" cy="571500"/>
        </p:xfrm>
        <a:graphic>
          <a:graphicData uri="http://schemas.openxmlformats.org/drawingml/2006/table">
            <a:tbl>
              <a:tblPr/>
              <a:tblGrid>
                <a:gridCol w="2222500">
                  <a:extLst>
                    <a:ext uri="{9D8B030D-6E8A-4147-A177-3AD203B41FA5}">
                      <a16:colId xmlns:a16="http://schemas.microsoft.com/office/drawing/2014/main" val="20000"/>
                    </a:ext>
                  </a:extLst>
                </a:gridCol>
                <a:gridCol w="1397000">
                  <a:extLst>
                    <a:ext uri="{9D8B030D-6E8A-4147-A177-3AD203B41FA5}">
                      <a16:colId xmlns:a16="http://schemas.microsoft.com/office/drawing/2014/main" val="20001"/>
                    </a:ext>
                  </a:extLst>
                </a:gridCol>
                <a:gridCol w="1397000">
                  <a:extLst>
                    <a:ext uri="{9D8B030D-6E8A-4147-A177-3AD203B41FA5}">
                      <a16:colId xmlns:a16="http://schemas.microsoft.com/office/drawing/2014/main" val="20002"/>
                    </a:ext>
                  </a:extLst>
                </a:gridCol>
                <a:gridCol w="1404937">
                  <a:extLst>
                    <a:ext uri="{9D8B030D-6E8A-4147-A177-3AD203B41FA5}">
                      <a16:colId xmlns:a16="http://schemas.microsoft.com/office/drawing/2014/main" val="20003"/>
                    </a:ext>
                  </a:extLst>
                </a:gridCol>
                <a:gridCol w="1414463">
                  <a:extLst>
                    <a:ext uri="{9D8B030D-6E8A-4147-A177-3AD203B41FA5}">
                      <a16:colId xmlns:a16="http://schemas.microsoft.com/office/drawing/2014/main" val="20004"/>
                    </a:ext>
                  </a:extLst>
                </a:gridCol>
              </a:tblGrid>
              <a:tr h="482600">
                <a:tc>
                  <a:txBody>
                    <a:bodyPr/>
                    <a:lstStyle/>
                    <a:p>
                      <a:pPr marL="0" marR="0" lvl="0" indent="0" algn="l" defTabSz="914400" rtl="0" eaLnBrk="1" fontAlgn="base" latinLnBrk="0" hangingPunct="1">
                        <a:lnSpc>
                          <a:spcPct val="150000"/>
                        </a:lnSpc>
                        <a:spcBef>
                          <a:spcPct val="50000"/>
                        </a:spcBef>
                        <a:spcAft>
                          <a:spcPct val="0"/>
                        </a:spcAft>
                        <a:buClr>
                          <a:schemeClr val="accent1"/>
                        </a:buClr>
                        <a:buSzPct val="65000"/>
                        <a:buFont typeface="Wingdings" pitchFamily="2" charset="2"/>
                        <a:buNone/>
                        <a:tabLst/>
                      </a:pPr>
                      <a:r>
                        <a:rPr kumimoji="0" lang="en-US" sz="2100" b="1" i="0" u="none" strike="noStrike" cap="none" normalizeH="0" baseline="0">
                          <a:ln>
                            <a:noFill/>
                          </a:ln>
                          <a:solidFill>
                            <a:schemeClr val="tx1"/>
                          </a:solidFill>
                          <a:effectLst/>
                          <a:latin typeface="Times New Roman" pitchFamily="18" charset="0"/>
                        </a:rPr>
                        <a:t>  Profit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50000"/>
                        </a:spcBef>
                        <a:spcAft>
                          <a:spcPct val="0"/>
                        </a:spcAft>
                        <a:buClr>
                          <a:schemeClr val="accent1"/>
                        </a:buClr>
                        <a:buSzPct val="65000"/>
                        <a:buFont typeface="Wingdings" pitchFamily="2" charset="2"/>
                        <a:buNone/>
                        <a:tabLst/>
                      </a:pPr>
                      <a:r>
                        <a:rPr kumimoji="0" lang="en-US" sz="2100" b="1" i="0" u="none" strike="noStrike" cap="none" normalizeH="0" baseline="0">
                          <a:ln>
                            <a:noFill/>
                          </a:ln>
                          <a:solidFill>
                            <a:schemeClr val="tx1"/>
                          </a:solidFill>
                          <a:effectLst/>
                          <a:latin typeface="Times New Roman" pitchFamily="18" charset="0"/>
                        </a:rPr>
                        <a:t>-$10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50000"/>
                        </a:spcBef>
                        <a:spcAft>
                          <a:spcPct val="0"/>
                        </a:spcAft>
                        <a:buClr>
                          <a:schemeClr val="accent1"/>
                        </a:buClr>
                        <a:buSzPct val="65000"/>
                        <a:buFont typeface="Wingdings" pitchFamily="2" charset="2"/>
                        <a:buNone/>
                        <a:tabLst/>
                      </a:pPr>
                      <a:r>
                        <a:rPr kumimoji="0" lang="en-US" sz="2100" b="1" i="0" u="none" strike="noStrike" cap="none" normalizeH="0" baseline="0">
                          <a:ln>
                            <a:noFill/>
                          </a:ln>
                          <a:solidFill>
                            <a:schemeClr val="tx1"/>
                          </a:solidFill>
                          <a:effectLst/>
                          <a:latin typeface="Times New Roman" pitchFamily="18" charset="0"/>
                        </a:rPr>
                        <a:t>$30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50000"/>
                        </a:spcBef>
                        <a:spcAft>
                          <a:spcPct val="0"/>
                        </a:spcAft>
                        <a:buClr>
                          <a:schemeClr val="accent1"/>
                        </a:buClr>
                        <a:buSzPct val="65000"/>
                        <a:buFont typeface="Wingdings" pitchFamily="2" charset="2"/>
                        <a:buNone/>
                        <a:tabLst/>
                      </a:pPr>
                      <a:r>
                        <a:rPr kumimoji="0" lang="en-US" sz="2100" b="1" i="0" u="none" strike="noStrike" cap="none" normalizeH="0" baseline="0">
                          <a:ln>
                            <a:noFill/>
                          </a:ln>
                          <a:solidFill>
                            <a:schemeClr val="tx1"/>
                          </a:solidFill>
                          <a:effectLst/>
                          <a:latin typeface="Times New Roman" pitchFamily="18" charset="0"/>
                        </a:rPr>
                        <a:t>$10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50000"/>
                        </a:spcBef>
                        <a:spcAft>
                          <a:spcPct val="0"/>
                        </a:spcAft>
                        <a:buClr>
                          <a:schemeClr val="accent1"/>
                        </a:buClr>
                        <a:buSzPct val="65000"/>
                        <a:buFont typeface="Wingdings" pitchFamily="2" charset="2"/>
                        <a:buNone/>
                        <a:tabLst/>
                      </a:pPr>
                      <a:r>
                        <a:rPr kumimoji="0" lang="en-US" sz="2100" b="1" i="0" u="none" strike="noStrike" cap="none" normalizeH="0" baseline="0" dirty="0">
                          <a:ln>
                            <a:noFill/>
                          </a:ln>
                          <a:solidFill>
                            <a:schemeClr val="tx1"/>
                          </a:solidFill>
                          <a:effectLst/>
                          <a:latin typeface="Times New Roman" pitchFamily="18" charset="0"/>
                        </a:rPr>
                        <a:t>$35</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69484"/>
                                        </p:tgtEl>
                                        <p:attrNameLst>
                                          <p:attrName>style.visibility</p:attrName>
                                        </p:attrNameLst>
                                      </p:cBhvr>
                                      <p:to>
                                        <p:strVal val="visible"/>
                                      </p:to>
                                    </p:set>
                                    <p:anim calcmode="lin" valueType="num">
                                      <p:cBhvr additive="base">
                                        <p:cTn id="7" dur="500" fill="hold"/>
                                        <p:tgtEl>
                                          <p:spTgt spid="869484"/>
                                        </p:tgtEl>
                                        <p:attrNameLst>
                                          <p:attrName>ppt_x</p:attrName>
                                        </p:attrNameLst>
                                      </p:cBhvr>
                                      <p:tavLst>
                                        <p:tav tm="0">
                                          <p:val>
                                            <p:strVal val="#ppt_x"/>
                                          </p:val>
                                        </p:tav>
                                        <p:tav tm="100000">
                                          <p:val>
                                            <p:strVal val="#ppt_x"/>
                                          </p:val>
                                        </p:tav>
                                      </p:tavLst>
                                    </p:anim>
                                    <p:anim calcmode="lin" valueType="num">
                                      <p:cBhvr additive="base">
                                        <p:cTn id="8" dur="500" fill="hold"/>
                                        <p:tgtEl>
                                          <p:spTgt spid="86948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129"/>
                                        </p:tgtEl>
                                        <p:attrNameLst>
                                          <p:attrName>style.visibility</p:attrName>
                                        </p:attrNameLst>
                                      </p:cBhvr>
                                      <p:to>
                                        <p:strVal val="visible"/>
                                      </p:to>
                                    </p:set>
                                    <p:animEffect transition="in" filter="blinds(horizontal)">
                                      <p:cBhvr>
                                        <p:cTn id="13" dur="500"/>
                                        <p:tgtEl>
                                          <p:spTgt spid="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653352C-762A-4660-A086-DB6FAE409FF2}" type="slidenum">
              <a:rPr lang="en-US"/>
              <a:pPr/>
              <a:t>16</a:t>
            </a:fld>
            <a:endParaRPr lang="en-US"/>
          </a:p>
        </p:txBody>
      </p:sp>
      <p:sp>
        <p:nvSpPr>
          <p:cNvPr id="870402" name="Rectangle 2"/>
          <p:cNvSpPr>
            <a:spLocks noGrp="1" noChangeArrowheads="1"/>
          </p:cNvSpPr>
          <p:nvPr>
            <p:ph type="title"/>
          </p:nvPr>
        </p:nvSpPr>
        <p:spPr>
          <a:xfrm>
            <a:off x="1811338" y="298451"/>
            <a:ext cx="8229600" cy="879475"/>
          </a:xfrm>
          <a:noFill/>
          <a:ln/>
        </p:spPr>
        <p:txBody>
          <a:bodyPr/>
          <a:lstStyle/>
          <a:p>
            <a:pPr algn="ctr"/>
            <a:r>
              <a:rPr lang="en-US" b="1" dirty="0">
                <a:solidFill>
                  <a:srgbClr val="006600"/>
                </a:solidFill>
                <a:latin typeface="Times New Roman" pitchFamily="18" charset="0"/>
              </a:rPr>
              <a:t>DSP, Inc., Demand for Services</a:t>
            </a:r>
          </a:p>
        </p:txBody>
      </p:sp>
      <p:sp>
        <p:nvSpPr>
          <p:cNvPr id="870403" name="Rectangle 3"/>
          <p:cNvSpPr>
            <a:spLocks noChangeArrowheads="1"/>
          </p:cNvSpPr>
          <p:nvPr/>
        </p:nvSpPr>
        <p:spPr bwMode="auto">
          <a:xfrm>
            <a:off x="2178050" y="1306513"/>
            <a:ext cx="7988300" cy="4830762"/>
          </a:xfrm>
          <a:prstGeom prst="rect">
            <a:avLst/>
          </a:prstGeom>
          <a:noFill/>
          <a:ln w="9525">
            <a:noFill/>
            <a:miter lim="800000"/>
            <a:headEnd/>
            <a:tailEnd/>
          </a:ln>
          <a:effectLst/>
        </p:spPr>
        <p:txBody>
          <a:bodyPr>
            <a:spAutoFit/>
          </a:bodyPr>
          <a:lstStyle/>
          <a:p>
            <a:pPr eaLnBrk="0" hangingPunct="0">
              <a:spcBef>
                <a:spcPct val="35000"/>
              </a:spcBef>
            </a:pPr>
            <a:r>
              <a:rPr lang="en-US" sz="2800" b="0" dirty="0">
                <a:cs typeface="Times New Roman" pitchFamily="18" charset="0"/>
              </a:rPr>
              <a:t>Suppose the monthly demand for these services is:  </a:t>
            </a:r>
          </a:p>
          <a:p>
            <a:pPr eaLnBrk="0" hangingPunct="0">
              <a:spcBef>
                <a:spcPct val="35000"/>
              </a:spcBef>
            </a:pPr>
            <a:r>
              <a:rPr lang="en-US" sz="2800" b="0" dirty="0">
                <a:cs typeface="Times New Roman" pitchFamily="18" charset="0"/>
              </a:rPr>
              <a:t>	Plumbing:			250 jobs</a:t>
            </a:r>
          </a:p>
          <a:p>
            <a:pPr eaLnBrk="0" hangingPunct="0">
              <a:spcBef>
                <a:spcPct val="35000"/>
              </a:spcBef>
            </a:pPr>
            <a:r>
              <a:rPr lang="en-US" sz="2800" b="0" dirty="0">
                <a:cs typeface="Times New Roman" pitchFamily="18" charset="0"/>
              </a:rPr>
              <a:t>	Window cleaning:		160 jobs</a:t>
            </a:r>
          </a:p>
          <a:p>
            <a:pPr eaLnBrk="0" hangingPunct="0">
              <a:spcBef>
                <a:spcPct val="35000"/>
              </a:spcBef>
            </a:pPr>
            <a:r>
              <a:rPr lang="en-US" sz="2800" b="0" dirty="0">
                <a:cs typeface="Times New Roman" pitchFamily="18" charset="0"/>
              </a:rPr>
              <a:t>	Gutter guard installs:	145 jobs</a:t>
            </a:r>
          </a:p>
          <a:p>
            <a:pPr eaLnBrk="0" hangingPunct="0">
              <a:spcBef>
                <a:spcPct val="35000"/>
              </a:spcBef>
            </a:pPr>
            <a:r>
              <a:rPr lang="en-US" sz="2800" b="0" dirty="0">
                <a:cs typeface="Times New Roman" pitchFamily="18" charset="0"/>
              </a:rPr>
              <a:t>	Landscaping:		120 jobs</a:t>
            </a:r>
          </a:p>
          <a:p>
            <a:pPr eaLnBrk="0" hangingPunct="0">
              <a:spcBef>
                <a:spcPct val="35000"/>
              </a:spcBef>
            </a:pPr>
            <a:r>
              <a:rPr lang="en-US" sz="2800" b="0" dirty="0">
                <a:cs typeface="Times New Roman" pitchFamily="18" charset="0"/>
              </a:rPr>
              <a:t>Suppose, too, that DSP, Inc., can choose which products to go after.  </a:t>
            </a:r>
          </a:p>
          <a:p>
            <a:pPr eaLnBrk="0" hangingPunct="0">
              <a:spcBef>
                <a:spcPct val="35000"/>
              </a:spcBef>
            </a:pPr>
            <a:r>
              <a:rPr lang="en-US" sz="2800" b="0" dirty="0">
                <a:cs typeface="Times New Roman" pitchFamily="18" charset="0"/>
              </a:rPr>
              <a:t>What is the best product offering for DSP, Inc., that will maximize its profit?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1C7FF9E-BC14-4252-916F-69B6309F7D7F}" type="slidenum">
              <a:rPr lang="en-US"/>
              <a:pPr/>
              <a:t>17</a:t>
            </a:fld>
            <a:endParaRPr lang="en-US"/>
          </a:p>
        </p:txBody>
      </p:sp>
      <p:sp>
        <p:nvSpPr>
          <p:cNvPr id="872450" name="Rectangle 2"/>
          <p:cNvSpPr>
            <a:spLocks noGrp="1" noChangeArrowheads="1"/>
          </p:cNvSpPr>
          <p:nvPr>
            <p:ph type="title"/>
          </p:nvPr>
        </p:nvSpPr>
        <p:spPr>
          <a:xfrm>
            <a:off x="1874838" y="906464"/>
            <a:ext cx="8229600" cy="1139825"/>
          </a:xfrm>
          <a:noFill/>
          <a:ln/>
        </p:spPr>
        <p:txBody>
          <a:bodyPr/>
          <a:lstStyle/>
          <a:p>
            <a:pPr algn="ctr"/>
            <a:r>
              <a:rPr lang="en-US" b="1" dirty="0">
                <a:solidFill>
                  <a:srgbClr val="006600"/>
                </a:solidFill>
                <a:latin typeface="Times New Roman" pitchFamily="18" charset="0"/>
              </a:rPr>
              <a:t>DSP, Inc.</a:t>
            </a:r>
          </a:p>
        </p:txBody>
      </p:sp>
      <p:sp>
        <p:nvSpPr>
          <p:cNvPr id="872451" name="Rectangle 3"/>
          <p:cNvSpPr>
            <a:spLocks noChangeArrowheads="1"/>
          </p:cNvSpPr>
          <p:nvPr/>
        </p:nvSpPr>
        <p:spPr bwMode="auto">
          <a:xfrm>
            <a:off x="2176463" y="1973264"/>
            <a:ext cx="7827962" cy="3082925"/>
          </a:xfrm>
          <a:prstGeom prst="rect">
            <a:avLst/>
          </a:prstGeom>
          <a:noFill/>
          <a:ln w="9525">
            <a:noFill/>
            <a:miter lim="800000"/>
            <a:headEnd/>
            <a:tailEnd/>
          </a:ln>
          <a:effectLst/>
        </p:spPr>
        <p:txBody>
          <a:bodyPr>
            <a:spAutoFit/>
          </a:bodyPr>
          <a:lstStyle/>
          <a:p>
            <a:pPr eaLnBrk="0" hangingPunct="0">
              <a:spcBef>
                <a:spcPct val="50000"/>
              </a:spcBef>
            </a:pPr>
            <a:r>
              <a:rPr lang="en-US" sz="2800" b="0">
                <a:cs typeface="Times New Roman" pitchFamily="18" charset="0"/>
              </a:rPr>
              <a:t>Can DSP </a:t>
            </a:r>
            <a:r>
              <a:rPr lang="en-US" sz="2800" b="0" dirty="0">
                <a:cs typeface="Times New Roman" pitchFamily="18" charset="0"/>
              </a:rPr>
              <a:t>do better?  Let’s use ABC cost figures.</a:t>
            </a:r>
          </a:p>
          <a:p>
            <a:pPr eaLnBrk="0" hangingPunct="0">
              <a:spcBef>
                <a:spcPct val="50000"/>
              </a:spcBef>
            </a:pPr>
            <a:r>
              <a:rPr lang="en-US" sz="2800" b="0" dirty="0">
                <a:cs typeface="Times New Roman" pitchFamily="18" charset="0"/>
              </a:rPr>
              <a:t>Which is the most profitable product? </a:t>
            </a:r>
          </a:p>
          <a:p>
            <a:pPr eaLnBrk="0" hangingPunct="0">
              <a:spcBef>
                <a:spcPct val="50000"/>
              </a:spcBef>
            </a:pPr>
            <a:r>
              <a:rPr lang="en-US" sz="2800" b="0" dirty="0"/>
              <a:t>Compute profits if they first complete meeting the demand for the most profitable product, then focus on the next most profitable product, and so on.  Use the following pages for your calculations.</a:t>
            </a:r>
            <a:endParaRPr lang="en-US" sz="2800" b="0" dirty="0">
              <a:cs typeface="Times New Roman" pitchFamily="18" charset="0"/>
            </a:endParaRPr>
          </a:p>
        </p:txBody>
      </p:sp>
      <p:sp>
        <p:nvSpPr>
          <p:cNvPr id="872452" name="Text Box 4"/>
          <p:cNvSpPr txBox="1">
            <a:spLocks noChangeArrowheads="1"/>
          </p:cNvSpPr>
          <p:nvPr/>
        </p:nvSpPr>
        <p:spPr bwMode="auto">
          <a:xfrm>
            <a:off x="7897814" y="2582864"/>
            <a:ext cx="2420937" cy="579437"/>
          </a:xfrm>
          <a:prstGeom prst="rect">
            <a:avLst/>
          </a:prstGeom>
          <a:noFill/>
          <a:ln w="9525">
            <a:noFill/>
            <a:miter lim="800000"/>
            <a:headEnd/>
            <a:tailEnd/>
          </a:ln>
          <a:effectLst/>
        </p:spPr>
        <p:txBody>
          <a:bodyPr wrap="none">
            <a:spAutoFit/>
          </a:bodyPr>
          <a:lstStyle/>
          <a:p>
            <a:r>
              <a:rPr lang="en-US" sz="3200">
                <a:solidFill>
                  <a:srgbClr val="006600"/>
                </a:solidFill>
              </a:rPr>
              <a:t>Landscaping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72452"/>
                                        </p:tgtEl>
                                        <p:attrNameLst>
                                          <p:attrName>style.visibility</p:attrName>
                                        </p:attrNameLst>
                                      </p:cBhvr>
                                      <p:to>
                                        <p:strVal val="visible"/>
                                      </p:to>
                                    </p:set>
                                    <p:animEffect transition="in" filter="blinds(horizontal)">
                                      <p:cBhvr>
                                        <p:cTn id="7" dur="500"/>
                                        <p:tgtEl>
                                          <p:spTgt spid="8724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245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p:txBody>
          <a:bodyPr/>
          <a:lstStyle/>
          <a:p>
            <a:fld id="{13924C25-F298-435C-B1E3-538AA87BF421}" type="slidenum">
              <a:rPr lang="en-US"/>
              <a:pPr/>
              <a:t>18</a:t>
            </a:fld>
            <a:endParaRPr lang="en-US"/>
          </a:p>
        </p:txBody>
      </p:sp>
      <p:sp>
        <p:nvSpPr>
          <p:cNvPr id="874498" name="Text Box 2"/>
          <p:cNvSpPr txBox="1">
            <a:spLocks noChangeArrowheads="1"/>
          </p:cNvSpPr>
          <p:nvPr/>
        </p:nvSpPr>
        <p:spPr bwMode="auto">
          <a:xfrm>
            <a:off x="2036764" y="1081089"/>
            <a:ext cx="8442325" cy="2168525"/>
          </a:xfrm>
          <a:prstGeom prst="rect">
            <a:avLst/>
          </a:prstGeom>
          <a:noFill/>
          <a:ln w="9525">
            <a:noFill/>
            <a:miter lim="800000"/>
            <a:headEnd/>
            <a:tailEnd/>
          </a:ln>
          <a:effectLst/>
        </p:spPr>
        <p:txBody>
          <a:bodyPr>
            <a:spAutoFit/>
          </a:bodyPr>
          <a:lstStyle/>
          <a:p>
            <a:pPr>
              <a:spcBef>
                <a:spcPct val="50000"/>
              </a:spcBef>
            </a:pPr>
            <a:r>
              <a:rPr lang="en-US" sz="2800" b="0"/>
              <a:t>First complete demand for 120 Landscaping jobs.</a:t>
            </a:r>
          </a:p>
          <a:p>
            <a:pPr>
              <a:spcBef>
                <a:spcPct val="50000"/>
              </a:spcBef>
            </a:pPr>
            <a:r>
              <a:rPr lang="en-US" sz="2800" b="0"/>
              <a:t>That uses up                  , leaving                   of capacity.</a:t>
            </a:r>
          </a:p>
          <a:p>
            <a:pPr>
              <a:spcBef>
                <a:spcPct val="50000"/>
              </a:spcBef>
            </a:pPr>
            <a:r>
              <a:rPr lang="en-US" sz="2800" b="0"/>
              <a:t>Next work on Gutter Guards.  Each job takes 3 hours.</a:t>
            </a:r>
          </a:p>
          <a:p>
            <a:pPr>
              <a:spcBef>
                <a:spcPct val="50000"/>
              </a:spcBef>
            </a:pPr>
            <a:endParaRPr lang="en-US" sz="1600" b="0"/>
          </a:p>
        </p:txBody>
      </p:sp>
      <p:sp>
        <p:nvSpPr>
          <p:cNvPr id="874499" name="Rectangle 3"/>
          <p:cNvSpPr>
            <a:spLocks noChangeArrowheads="1"/>
          </p:cNvSpPr>
          <p:nvPr/>
        </p:nvSpPr>
        <p:spPr bwMode="auto">
          <a:xfrm>
            <a:off x="3948113" y="1730376"/>
            <a:ext cx="1676400" cy="519113"/>
          </a:xfrm>
          <a:prstGeom prst="rect">
            <a:avLst/>
          </a:prstGeom>
          <a:noFill/>
          <a:ln w="9525">
            <a:noFill/>
            <a:miter lim="800000"/>
            <a:headEnd/>
            <a:tailEnd/>
          </a:ln>
          <a:effectLst/>
        </p:spPr>
        <p:txBody>
          <a:bodyPr wrap="none">
            <a:spAutoFit/>
          </a:bodyPr>
          <a:lstStyle/>
          <a:p>
            <a:r>
              <a:rPr lang="en-US" sz="2800">
                <a:solidFill>
                  <a:srgbClr val="006600"/>
                </a:solidFill>
              </a:rPr>
              <a:t>600 hours</a:t>
            </a:r>
          </a:p>
        </p:txBody>
      </p:sp>
      <p:sp>
        <p:nvSpPr>
          <p:cNvPr id="874500" name="Rectangle 4"/>
          <p:cNvSpPr>
            <a:spLocks noChangeArrowheads="1"/>
          </p:cNvSpPr>
          <p:nvPr/>
        </p:nvSpPr>
        <p:spPr bwMode="auto">
          <a:xfrm>
            <a:off x="6765925" y="1720851"/>
            <a:ext cx="1676400" cy="519113"/>
          </a:xfrm>
          <a:prstGeom prst="rect">
            <a:avLst/>
          </a:prstGeom>
          <a:noFill/>
          <a:ln w="9525">
            <a:noFill/>
            <a:miter lim="800000"/>
            <a:headEnd/>
            <a:tailEnd/>
          </a:ln>
          <a:effectLst/>
        </p:spPr>
        <p:txBody>
          <a:bodyPr wrap="none">
            <a:spAutoFit/>
          </a:bodyPr>
          <a:lstStyle/>
          <a:p>
            <a:r>
              <a:rPr lang="en-US" sz="2800">
                <a:solidFill>
                  <a:srgbClr val="006600"/>
                </a:solidFill>
              </a:rPr>
              <a:t>400 hours</a:t>
            </a:r>
          </a:p>
        </p:txBody>
      </p:sp>
      <p:sp>
        <p:nvSpPr>
          <p:cNvPr id="874501" name="Rectangle 5"/>
          <p:cNvSpPr>
            <a:spLocks noChangeArrowheads="1"/>
          </p:cNvSpPr>
          <p:nvPr/>
        </p:nvSpPr>
        <p:spPr bwMode="auto">
          <a:xfrm>
            <a:off x="2941639" y="2870200"/>
            <a:ext cx="6821487" cy="946150"/>
          </a:xfrm>
          <a:prstGeom prst="rect">
            <a:avLst/>
          </a:prstGeom>
          <a:noFill/>
          <a:ln w="9525">
            <a:noFill/>
            <a:miter lim="800000"/>
            <a:headEnd/>
            <a:tailEnd/>
          </a:ln>
          <a:effectLst/>
        </p:spPr>
        <p:txBody>
          <a:bodyPr>
            <a:spAutoFit/>
          </a:bodyPr>
          <a:lstStyle/>
          <a:p>
            <a:r>
              <a:rPr lang="en-US" sz="2800">
                <a:solidFill>
                  <a:srgbClr val="006600"/>
                </a:solidFill>
              </a:rPr>
              <a:t>Can complete 400/3 =133 jobs.</a:t>
            </a:r>
          </a:p>
          <a:p>
            <a:r>
              <a:rPr lang="en-US" sz="2800">
                <a:solidFill>
                  <a:srgbClr val="006600"/>
                </a:solidFill>
              </a:rPr>
              <a:t>(1 hour of labor unused.)</a:t>
            </a:r>
          </a:p>
        </p:txBody>
      </p:sp>
      <p:sp>
        <p:nvSpPr>
          <p:cNvPr id="874502" name="Rectangle 6"/>
          <p:cNvSpPr>
            <a:spLocks noChangeArrowheads="1"/>
          </p:cNvSpPr>
          <p:nvPr/>
        </p:nvSpPr>
        <p:spPr bwMode="auto">
          <a:xfrm>
            <a:off x="2925763" y="4471988"/>
            <a:ext cx="6318250" cy="519112"/>
          </a:xfrm>
          <a:prstGeom prst="rect">
            <a:avLst/>
          </a:prstGeom>
          <a:noFill/>
          <a:ln w="9525">
            <a:noFill/>
            <a:miter lim="800000"/>
            <a:headEnd/>
            <a:tailEnd/>
          </a:ln>
          <a:effectLst/>
        </p:spPr>
        <p:txBody>
          <a:bodyPr>
            <a:spAutoFit/>
          </a:bodyPr>
          <a:lstStyle/>
          <a:p>
            <a:r>
              <a:rPr lang="en-US" sz="2800">
                <a:solidFill>
                  <a:srgbClr val="006600"/>
                </a:solidFill>
              </a:rPr>
              <a:t>120 x $35 + 133 x $28 = $7,924.</a:t>
            </a:r>
          </a:p>
        </p:txBody>
      </p:sp>
      <p:sp>
        <p:nvSpPr>
          <p:cNvPr id="874503" name="Rectangle 7"/>
          <p:cNvSpPr>
            <a:spLocks noChangeArrowheads="1"/>
          </p:cNvSpPr>
          <p:nvPr/>
        </p:nvSpPr>
        <p:spPr bwMode="auto">
          <a:xfrm>
            <a:off x="2058988" y="3848101"/>
            <a:ext cx="7956550" cy="519113"/>
          </a:xfrm>
          <a:prstGeom prst="rect">
            <a:avLst/>
          </a:prstGeom>
          <a:noFill/>
          <a:ln w="9525">
            <a:noFill/>
            <a:miter lim="800000"/>
            <a:headEnd/>
            <a:tailEnd/>
          </a:ln>
          <a:effectLst/>
        </p:spPr>
        <p:txBody>
          <a:bodyPr wrap="none">
            <a:spAutoFit/>
          </a:bodyPr>
          <a:lstStyle/>
          <a:p>
            <a:r>
              <a:rPr lang="en-US" sz="2800" b="0"/>
              <a:t>With this product mix, the apparent profit seems to be:</a:t>
            </a:r>
          </a:p>
        </p:txBody>
      </p:sp>
      <p:sp>
        <p:nvSpPr>
          <p:cNvPr id="874504" name="Rectangle 8"/>
          <p:cNvSpPr>
            <a:spLocks noChangeArrowheads="1"/>
          </p:cNvSpPr>
          <p:nvPr/>
        </p:nvSpPr>
        <p:spPr bwMode="auto">
          <a:xfrm>
            <a:off x="2943226" y="5016501"/>
            <a:ext cx="4157663" cy="519113"/>
          </a:xfrm>
          <a:prstGeom prst="rect">
            <a:avLst/>
          </a:prstGeom>
          <a:noFill/>
          <a:ln w="9525">
            <a:noFill/>
            <a:miter lim="800000"/>
            <a:headEnd/>
            <a:tailEnd/>
          </a:ln>
          <a:effectLst/>
        </p:spPr>
        <p:txBody>
          <a:bodyPr wrap="none">
            <a:spAutoFit/>
          </a:bodyPr>
          <a:lstStyle/>
          <a:p>
            <a:r>
              <a:rPr lang="en-US" sz="2800">
                <a:solidFill>
                  <a:srgbClr val="006600"/>
                </a:solidFill>
              </a:rPr>
              <a:t>Not the true profit.  Why?</a:t>
            </a:r>
          </a:p>
        </p:txBody>
      </p:sp>
      <p:sp>
        <p:nvSpPr>
          <p:cNvPr id="874505" name="Rectangle 9"/>
          <p:cNvSpPr>
            <a:spLocks noChangeArrowheads="1"/>
          </p:cNvSpPr>
          <p:nvPr/>
        </p:nvSpPr>
        <p:spPr bwMode="auto">
          <a:xfrm>
            <a:off x="2632076" y="5664200"/>
            <a:ext cx="5182829" cy="523220"/>
          </a:xfrm>
          <a:prstGeom prst="rect">
            <a:avLst/>
          </a:prstGeom>
          <a:noFill/>
          <a:ln w="9525">
            <a:noFill/>
            <a:miter lim="800000"/>
            <a:headEnd/>
            <a:tailEnd/>
          </a:ln>
          <a:effectLst/>
        </p:spPr>
        <p:txBody>
          <a:bodyPr wrap="none">
            <a:spAutoFit/>
          </a:bodyPr>
          <a:lstStyle/>
          <a:p>
            <a:r>
              <a:rPr lang="en-US" sz="2800">
                <a:solidFill>
                  <a:srgbClr val="006600"/>
                </a:solidFill>
              </a:rPr>
              <a:t>Answer: Unabsorbed overheads.</a:t>
            </a:r>
          </a:p>
        </p:txBody>
      </p:sp>
      <p:sp>
        <p:nvSpPr>
          <p:cNvPr id="874506" name="Rectangle 10"/>
          <p:cNvSpPr>
            <a:spLocks noChangeArrowheads="1"/>
          </p:cNvSpPr>
          <p:nvPr/>
        </p:nvSpPr>
        <p:spPr bwMode="auto">
          <a:xfrm>
            <a:off x="2443163" y="293689"/>
            <a:ext cx="7827962" cy="695325"/>
          </a:xfrm>
          <a:prstGeom prst="rect">
            <a:avLst/>
          </a:prstGeom>
          <a:noFill/>
          <a:ln w="9525">
            <a:noFill/>
            <a:miter lim="800000"/>
            <a:headEnd/>
            <a:tailEnd/>
          </a:ln>
          <a:effectLst/>
        </p:spPr>
        <p:txBody>
          <a:bodyPr anchor="ctr"/>
          <a:lstStyle/>
          <a:p>
            <a:r>
              <a:rPr lang="en-US" sz="4200" dirty="0">
                <a:solidFill>
                  <a:srgbClr val="006600"/>
                </a:solidFill>
              </a:rPr>
              <a:t>DSP, Inc.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74499"/>
                                        </p:tgtEl>
                                        <p:attrNameLst>
                                          <p:attrName>style.visibility</p:attrName>
                                        </p:attrNameLst>
                                      </p:cBhvr>
                                      <p:to>
                                        <p:strVal val="visible"/>
                                      </p:to>
                                    </p:set>
                                    <p:animEffect transition="in" filter="blinds(horizontal)">
                                      <p:cBhvr>
                                        <p:cTn id="7" dur="500"/>
                                        <p:tgtEl>
                                          <p:spTgt spid="874499"/>
                                        </p:tgtEl>
                                      </p:cBhvr>
                                    </p:animEffect>
                                  </p:childTnLst>
                                </p:cTn>
                              </p:par>
                            </p:childTnLst>
                          </p:cTn>
                        </p:par>
                        <p:par>
                          <p:cTn id="8" fill="hold">
                            <p:stCondLst>
                              <p:cond delay="500"/>
                            </p:stCondLst>
                            <p:childTnLst>
                              <p:par>
                                <p:cTn id="9" presetID="3" presetClass="entr" presetSubtype="10" fill="hold" grpId="0" nodeType="afterEffect">
                                  <p:stCondLst>
                                    <p:cond delay="1000"/>
                                  </p:stCondLst>
                                  <p:childTnLst>
                                    <p:set>
                                      <p:cBhvr>
                                        <p:cTn id="10" dur="1" fill="hold">
                                          <p:stCondLst>
                                            <p:cond delay="0"/>
                                          </p:stCondLst>
                                        </p:cTn>
                                        <p:tgtEl>
                                          <p:spTgt spid="874500"/>
                                        </p:tgtEl>
                                        <p:attrNameLst>
                                          <p:attrName>style.visibility</p:attrName>
                                        </p:attrNameLst>
                                      </p:cBhvr>
                                      <p:to>
                                        <p:strVal val="visible"/>
                                      </p:to>
                                    </p:set>
                                    <p:animEffect transition="in" filter="blinds(horizontal)">
                                      <p:cBhvr>
                                        <p:cTn id="11" dur="500"/>
                                        <p:tgtEl>
                                          <p:spTgt spid="874500"/>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874501"/>
                                        </p:tgtEl>
                                        <p:attrNameLst>
                                          <p:attrName>style.visibility</p:attrName>
                                        </p:attrNameLst>
                                      </p:cBhvr>
                                      <p:to>
                                        <p:strVal val="visible"/>
                                      </p:to>
                                    </p:set>
                                    <p:animEffect transition="in" filter="blinds(horizontal)">
                                      <p:cBhvr>
                                        <p:cTn id="16" dur="500"/>
                                        <p:tgtEl>
                                          <p:spTgt spid="874501"/>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874502"/>
                                        </p:tgtEl>
                                        <p:attrNameLst>
                                          <p:attrName>style.visibility</p:attrName>
                                        </p:attrNameLst>
                                      </p:cBhvr>
                                      <p:to>
                                        <p:strVal val="visible"/>
                                      </p:to>
                                    </p:set>
                                    <p:animEffect transition="in" filter="blinds(horizontal)">
                                      <p:cBhvr>
                                        <p:cTn id="21" dur="500"/>
                                        <p:tgtEl>
                                          <p:spTgt spid="874502"/>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874504"/>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8745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4499" grpId="0" autoUpdateAnimBg="0"/>
      <p:bldP spid="874500" grpId="0" autoUpdateAnimBg="0"/>
      <p:bldP spid="874501" grpId="0" autoUpdateAnimBg="0"/>
      <p:bldP spid="874502" grpId="0" autoUpdateAnimBg="0"/>
      <p:bldP spid="874504" grpId="0"/>
      <p:bldP spid="87450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82EBF80A-5A1F-49C5-81FA-DCA6DB48515B}" type="slidenum">
              <a:rPr lang="en-US"/>
              <a:pPr/>
              <a:t>19</a:t>
            </a:fld>
            <a:endParaRPr lang="en-US"/>
          </a:p>
        </p:txBody>
      </p:sp>
      <p:sp>
        <p:nvSpPr>
          <p:cNvPr id="876546" name="Rectangle 2"/>
          <p:cNvSpPr>
            <a:spLocks noGrp="1" noChangeArrowheads="1"/>
          </p:cNvSpPr>
          <p:nvPr>
            <p:ph type="title"/>
          </p:nvPr>
        </p:nvSpPr>
        <p:spPr>
          <a:xfrm>
            <a:off x="1976438" y="314326"/>
            <a:ext cx="8229600" cy="911225"/>
          </a:xfrm>
          <a:noFill/>
          <a:ln/>
        </p:spPr>
        <p:txBody>
          <a:bodyPr/>
          <a:lstStyle/>
          <a:p>
            <a:pPr algn="ctr"/>
            <a:r>
              <a:rPr lang="en-US" b="1" dirty="0">
                <a:solidFill>
                  <a:srgbClr val="006600"/>
                </a:solidFill>
                <a:latin typeface="Times New Roman" pitchFamily="18" charset="0"/>
              </a:rPr>
              <a:t>DSP, Inc.: Reconciling Variances</a:t>
            </a:r>
          </a:p>
        </p:txBody>
      </p:sp>
      <p:sp>
        <p:nvSpPr>
          <p:cNvPr id="876547" name="Rectangle 3"/>
          <p:cNvSpPr>
            <a:spLocks noChangeArrowheads="1"/>
          </p:cNvSpPr>
          <p:nvPr/>
        </p:nvSpPr>
        <p:spPr bwMode="auto">
          <a:xfrm>
            <a:off x="1947863" y="1182689"/>
            <a:ext cx="8589962" cy="1971675"/>
          </a:xfrm>
          <a:prstGeom prst="rect">
            <a:avLst/>
          </a:prstGeom>
          <a:noFill/>
          <a:ln w="9525">
            <a:noFill/>
            <a:miter lim="800000"/>
            <a:headEnd/>
            <a:tailEnd/>
          </a:ln>
          <a:effectLst/>
        </p:spPr>
        <p:txBody>
          <a:bodyPr>
            <a:spAutoFit/>
          </a:bodyPr>
          <a:lstStyle/>
          <a:p>
            <a:pPr>
              <a:spcBef>
                <a:spcPct val="20000"/>
              </a:spcBef>
              <a:tabLst>
                <a:tab pos="457200" algn="l"/>
              </a:tabLst>
            </a:pPr>
            <a:r>
              <a:rPr lang="en-US" sz="2800" b="0"/>
              <a:t>120 Landscaping and 133 Gutter Guard jobs will each recover $45 of Administrative Overhead, that is: </a:t>
            </a:r>
          </a:p>
          <a:p>
            <a:pPr>
              <a:spcBef>
                <a:spcPct val="20000"/>
              </a:spcBef>
              <a:tabLst>
                <a:tab pos="457200" algn="l"/>
              </a:tabLst>
            </a:pPr>
            <a:r>
              <a:rPr lang="en-US" sz="2800" b="0"/>
              <a:t>$45 x 120 + $45 x 133 = $11,385.  </a:t>
            </a:r>
          </a:p>
          <a:p>
            <a:pPr>
              <a:spcBef>
                <a:spcPct val="20000"/>
              </a:spcBef>
              <a:tabLst>
                <a:tab pos="457200" algn="l"/>
              </a:tabLst>
            </a:pPr>
            <a:r>
              <a:rPr lang="en-US" sz="2800" b="0"/>
              <a:t>Admin. Overhead Variance = </a:t>
            </a:r>
            <a:endParaRPr lang="en-US" sz="2800">
              <a:solidFill>
                <a:srgbClr val="006600"/>
              </a:solidFill>
            </a:endParaRPr>
          </a:p>
        </p:txBody>
      </p:sp>
      <p:sp>
        <p:nvSpPr>
          <p:cNvPr id="876548" name="Rectangle 4"/>
          <p:cNvSpPr>
            <a:spLocks noChangeArrowheads="1"/>
          </p:cNvSpPr>
          <p:nvPr/>
        </p:nvSpPr>
        <p:spPr bwMode="auto">
          <a:xfrm>
            <a:off x="6338889" y="2652713"/>
            <a:ext cx="4237037" cy="519112"/>
          </a:xfrm>
          <a:prstGeom prst="rect">
            <a:avLst/>
          </a:prstGeom>
          <a:noFill/>
          <a:ln w="9525">
            <a:noFill/>
            <a:miter lim="800000"/>
            <a:headEnd/>
            <a:tailEnd/>
          </a:ln>
          <a:effectLst/>
        </p:spPr>
        <p:txBody>
          <a:bodyPr wrap="none">
            <a:spAutoFit/>
          </a:bodyPr>
          <a:lstStyle/>
          <a:p>
            <a:pPr>
              <a:spcBef>
                <a:spcPct val="20000"/>
              </a:spcBef>
              <a:buClr>
                <a:schemeClr val="tx1"/>
              </a:buClr>
            </a:pPr>
            <a:r>
              <a:rPr lang="en-US" sz="2800" b="0">
                <a:solidFill>
                  <a:srgbClr val="006600"/>
                </a:solidFill>
              </a:rPr>
              <a:t>$18,000 - $11,385 =</a:t>
            </a:r>
            <a:r>
              <a:rPr lang="en-US" sz="2800">
                <a:solidFill>
                  <a:srgbClr val="006600"/>
                </a:solidFill>
              </a:rPr>
              <a:t> $6,615.</a:t>
            </a:r>
          </a:p>
        </p:txBody>
      </p:sp>
      <p:sp>
        <p:nvSpPr>
          <p:cNvPr id="876549" name="Rectangle 5"/>
          <p:cNvSpPr>
            <a:spLocks noChangeArrowheads="1"/>
          </p:cNvSpPr>
          <p:nvPr/>
        </p:nvSpPr>
        <p:spPr bwMode="auto">
          <a:xfrm>
            <a:off x="1993901" y="5437188"/>
            <a:ext cx="7832725" cy="519112"/>
          </a:xfrm>
          <a:prstGeom prst="rect">
            <a:avLst/>
          </a:prstGeom>
          <a:noFill/>
          <a:ln w="9525">
            <a:noFill/>
            <a:miter lim="800000"/>
            <a:headEnd/>
            <a:tailEnd/>
          </a:ln>
          <a:effectLst/>
        </p:spPr>
        <p:txBody>
          <a:bodyPr wrap="none">
            <a:spAutoFit/>
          </a:bodyPr>
          <a:lstStyle/>
          <a:p>
            <a:pPr>
              <a:spcBef>
                <a:spcPct val="20000"/>
              </a:spcBef>
            </a:pPr>
            <a:r>
              <a:rPr lang="en-US" sz="2800" b="0"/>
              <a:t>So, “optimal” profit is less than earlier profit!   </a:t>
            </a:r>
            <a:r>
              <a:rPr lang="en-US" sz="2800"/>
              <a:t>Why?</a:t>
            </a:r>
          </a:p>
        </p:txBody>
      </p:sp>
      <p:sp>
        <p:nvSpPr>
          <p:cNvPr id="876550" name="Rectangle 6"/>
          <p:cNvSpPr>
            <a:spLocks noChangeArrowheads="1"/>
          </p:cNvSpPr>
          <p:nvPr/>
        </p:nvSpPr>
        <p:spPr bwMode="auto">
          <a:xfrm>
            <a:off x="1943101" y="3206751"/>
            <a:ext cx="8589963" cy="1458913"/>
          </a:xfrm>
          <a:prstGeom prst="rect">
            <a:avLst/>
          </a:prstGeom>
          <a:noFill/>
          <a:ln w="9525">
            <a:noFill/>
            <a:miter lim="800000"/>
            <a:headEnd/>
            <a:tailEnd/>
          </a:ln>
          <a:effectLst/>
        </p:spPr>
        <p:txBody>
          <a:bodyPr>
            <a:spAutoFit/>
          </a:bodyPr>
          <a:lstStyle/>
          <a:p>
            <a:pPr>
              <a:spcBef>
                <a:spcPct val="20000"/>
              </a:spcBef>
              <a:tabLst>
                <a:tab pos="457200" algn="l"/>
              </a:tabLst>
            </a:pPr>
            <a:r>
              <a:rPr lang="en-US" sz="2800" b="0"/>
              <a:t>The 1 hour of unused labor gives a Labor Usage Variance of $10 and Non-Admin. Overhead Variance of $9.  </a:t>
            </a:r>
          </a:p>
          <a:p>
            <a:pPr>
              <a:spcBef>
                <a:spcPct val="20000"/>
              </a:spcBef>
              <a:tabLst>
                <a:tab pos="457200" algn="l"/>
              </a:tabLst>
            </a:pPr>
            <a:r>
              <a:rPr lang="en-US" sz="2800" b="0"/>
              <a:t>So, the total of all the Variances is:</a:t>
            </a:r>
          </a:p>
        </p:txBody>
      </p:sp>
      <p:sp>
        <p:nvSpPr>
          <p:cNvPr id="876551" name="Rectangle 7"/>
          <p:cNvSpPr>
            <a:spLocks noChangeArrowheads="1"/>
          </p:cNvSpPr>
          <p:nvPr/>
        </p:nvSpPr>
        <p:spPr bwMode="auto">
          <a:xfrm>
            <a:off x="1990725" y="4767263"/>
            <a:ext cx="4654550" cy="519112"/>
          </a:xfrm>
          <a:prstGeom prst="rect">
            <a:avLst/>
          </a:prstGeom>
          <a:noFill/>
          <a:ln w="9525">
            <a:noFill/>
            <a:miter lim="800000"/>
            <a:headEnd/>
            <a:tailEnd/>
          </a:ln>
          <a:effectLst/>
        </p:spPr>
        <p:txBody>
          <a:bodyPr wrap="none">
            <a:spAutoFit/>
          </a:bodyPr>
          <a:lstStyle/>
          <a:p>
            <a:pPr>
              <a:spcBef>
                <a:spcPct val="20000"/>
              </a:spcBef>
            </a:pPr>
            <a:r>
              <a:rPr lang="en-US" sz="2800" b="0"/>
              <a:t>Actual profit with ABC is thus:</a:t>
            </a:r>
            <a:endParaRPr lang="en-US" sz="2800">
              <a:solidFill>
                <a:srgbClr val="006600"/>
              </a:solidFill>
            </a:endParaRPr>
          </a:p>
        </p:txBody>
      </p:sp>
      <p:sp>
        <p:nvSpPr>
          <p:cNvPr id="876552" name="Rectangle 8"/>
          <p:cNvSpPr>
            <a:spLocks noChangeArrowheads="1"/>
          </p:cNvSpPr>
          <p:nvPr/>
        </p:nvSpPr>
        <p:spPr bwMode="auto">
          <a:xfrm>
            <a:off x="7107238" y="4160838"/>
            <a:ext cx="1250950" cy="519112"/>
          </a:xfrm>
          <a:prstGeom prst="rect">
            <a:avLst/>
          </a:prstGeom>
          <a:noFill/>
          <a:ln w="9525">
            <a:noFill/>
            <a:miter lim="800000"/>
            <a:headEnd/>
            <a:tailEnd/>
          </a:ln>
          <a:effectLst/>
        </p:spPr>
        <p:txBody>
          <a:bodyPr wrap="none">
            <a:spAutoFit/>
          </a:bodyPr>
          <a:lstStyle/>
          <a:p>
            <a:pPr>
              <a:spcBef>
                <a:spcPct val="20000"/>
              </a:spcBef>
              <a:buClr>
                <a:schemeClr val="tx1"/>
              </a:buClr>
            </a:pPr>
            <a:r>
              <a:rPr lang="en-US" sz="2800">
                <a:solidFill>
                  <a:srgbClr val="006600"/>
                </a:solidFill>
              </a:rPr>
              <a:t>$6,634.</a:t>
            </a:r>
          </a:p>
        </p:txBody>
      </p:sp>
      <p:sp>
        <p:nvSpPr>
          <p:cNvPr id="876553" name="Rectangle 9"/>
          <p:cNvSpPr>
            <a:spLocks noChangeArrowheads="1"/>
          </p:cNvSpPr>
          <p:nvPr/>
        </p:nvSpPr>
        <p:spPr bwMode="auto">
          <a:xfrm>
            <a:off x="6686550" y="4770438"/>
            <a:ext cx="3792538" cy="519112"/>
          </a:xfrm>
          <a:prstGeom prst="rect">
            <a:avLst/>
          </a:prstGeom>
          <a:noFill/>
          <a:ln w="9525">
            <a:noFill/>
            <a:miter lim="800000"/>
            <a:headEnd/>
            <a:tailEnd/>
          </a:ln>
          <a:effectLst/>
        </p:spPr>
        <p:txBody>
          <a:bodyPr wrap="none">
            <a:spAutoFit/>
          </a:bodyPr>
          <a:lstStyle/>
          <a:p>
            <a:pPr>
              <a:spcBef>
                <a:spcPct val="20000"/>
              </a:spcBef>
              <a:buClr>
                <a:schemeClr val="tx1"/>
              </a:buClr>
            </a:pPr>
            <a:r>
              <a:rPr lang="en-US" sz="2800" b="0">
                <a:solidFill>
                  <a:srgbClr val="006600"/>
                </a:solidFill>
              </a:rPr>
              <a:t>$7924 - $6,634 =</a:t>
            </a:r>
            <a:r>
              <a:rPr lang="en-US" sz="2800">
                <a:solidFill>
                  <a:srgbClr val="006600"/>
                </a:solidFill>
              </a:rPr>
              <a:t> $1,290.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765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765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765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765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76553"/>
                                        </p:tgtEl>
                                        <p:attrNameLst>
                                          <p:attrName>style.visibility</p:attrName>
                                        </p:attrNameLst>
                                      </p:cBhvr>
                                      <p:to>
                                        <p:strVal val="visible"/>
                                      </p:to>
                                    </p:set>
                                  </p:childTnLst>
                                </p:cTn>
                              </p:par>
                            </p:childTnLst>
                          </p:cTn>
                        </p:par>
                        <p:par>
                          <p:cTn id="23" fill="hold">
                            <p:stCondLst>
                              <p:cond delay="0"/>
                            </p:stCondLst>
                            <p:childTnLst>
                              <p:par>
                                <p:cTn id="24" presetID="1" presetClass="entr" presetSubtype="0" fill="hold" grpId="0" nodeType="afterEffect">
                                  <p:stCondLst>
                                    <p:cond delay="2000"/>
                                  </p:stCondLst>
                                  <p:childTnLst>
                                    <p:set>
                                      <p:cBhvr>
                                        <p:cTn id="25" dur="1" fill="hold">
                                          <p:stCondLst>
                                            <p:cond delay="0"/>
                                          </p:stCondLst>
                                        </p:cTn>
                                        <p:tgtEl>
                                          <p:spTgt spid="8765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6548" grpId="0"/>
      <p:bldP spid="876549" grpId="0"/>
      <p:bldP spid="876550" grpId="0"/>
      <p:bldP spid="876551" grpId="0"/>
      <p:bldP spid="876552" grpId="0"/>
      <p:bldP spid="87655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DCC95A7-92FA-4D00-ADEB-CEA389E564EA}" type="slidenum">
              <a:rPr lang="en-US"/>
              <a:pPr/>
              <a:t>2</a:t>
            </a:fld>
            <a:endParaRPr lang="en-US"/>
          </a:p>
        </p:txBody>
      </p:sp>
      <p:sp>
        <p:nvSpPr>
          <p:cNvPr id="854018" name="Rectangle 2"/>
          <p:cNvSpPr>
            <a:spLocks noChangeArrowheads="1"/>
          </p:cNvSpPr>
          <p:nvPr/>
        </p:nvSpPr>
        <p:spPr bwMode="auto">
          <a:xfrm>
            <a:off x="1841501" y="1820863"/>
            <a:ext cx="8266113" cy="2824162"/>
          </a:xfrm>
          <a:prstGeom prst="rect">
            <a:avLst/>
          </a:prstGeom>
          <a:noFill/>
          <a:ln w="12700">
            <a:noFill/>
            <a:miter lim="800000"/>
            <a:headEnd type="none" w="sm" len="sm"/>
            <a:tailEnd type="none" w="sm" len="sm"/>
          </a:ln>
          <a:effectLst/>
        </p:spPr>
        <p:txBody>
          <a:bodyPr>
            <a:spAutoFit/>
          </a:bodyPr>
          <a:lstStyle/>
          <a:p>
            <a:pPr marL="342900" indent="-342900">
              <a:spcBef>
                <a:spcPct val="35000"/>
              </a:spcBef>
              <a:buClr>
                <a:schemeClr val="tx1"/>
              </a:buClr>
            </a:pPr>
            <a:r>
              <a:rPr lang="en-US" sz="2800" b="0"/>
              <a:t>Monthly wage per employee = $2,000 including benefits</a:t>
            </a:r>
          </a:p>
          <a:p>
            <a:pPr marL="342900" indent="-342900">
              <a:spcBef>
                <a:spcPct val="35000"/>
              </a:spcBef>
              <a:buClr>
                <a:schemeClr val="tx1"/>
              </a:buClr>
            </a:pPr>
            <a:r>
              <a:rPr lang="en-US" sz="2800" b="0"/>
              <a:t>Hours budgeted per employee per month = 200 hours</a:t>
            </a:r>
          </a:p>
          <a:p>
            <a:pPr marL="342900" indent="-342900">
              <a:spcBef>
                <a:spcPct val="35000"/>
              </a:spcBef>
              <a:buClr>
                <a:schemeClr val="tx1"/>
              </a:buClr>
            </a:pPr>
            <a:r>
              <a:rPr lang="en-US" sz="2800" b="0"/>
              <a:t>Monthly capacity with 5 employees = </a:t>
            </a:r>
            <a:r>
              <a:rPr lang="en-US" sz="2800"/>
              <a:t>1,000 hours</a:t>
            </a:r>
            <a:endParaRPr lang="en-US" sz="2800" b="0"/>
          </a:p>
          <a:p>
            <a:pPr marL="342900" indent="-342900">
              <a:spcBef>
                <a:spcPct val="35000"/>
              </a:spcBef>
              <a:buClr>
                <a:schemeClr val="tx1"/>
              </a:buClr>
            </a:pPr>
            <a:r>
              <a:rPr lang="en-US" sz="2800" b="0"/>
              <a:t>Total Direct Labor cost per month = </a:t>
            </a:r>
            <a:r>
              <a:rPr lang="en-US" sz="2800"/>
              <a:t>$10,000</a:t>
            </a:r>
            <a:endParaRPr lang="en-US" sz="2800" b="0"/>
          </a:p>
          <a:p>
            <a:pPr marL="342900" indent="-342900">
              <a:spcBef>
                <a:spcPct val="35000"/>
              </a:spcBef>
              <a:buClr>
                <a:schemeClr val="tx1"/>
              </a:buClr>
            </a:pPr>
            <a:r>
              <a:rPr lang="en-US" sz="2800" b="0"/>
              <a:t>Direct labor rate = $10,000/1,000 = </a:t>
            </a:r>
            <a:r>
              <a:rPr lang="en-US" sz="2800"/>
              <a:t>$10</a:t>
            </a:r>
            <a:r>
              <a:rPr lang="en-US" sz="2800" b="0"/>
              <a:t> per hour</a:t>
            </a:r>
          </a:p>
        </p:txBody>
      </p:sp>
      <p:sp>
        <p:nvSpPr>
          <p:cNvPr id="854019" name="Rectangle 3"/>
          <p:cNvSpPr>
            <a:spLocks noGrp="1" noChangeArrowheads="1"/>
          </p:cNvSpPr>
          <p:nvPr>
            <p:ph type="title"/>
          </p:nvPr>
        </p:nvSpPr>
        <p:spPr>
          <a:xfrm>
            <a:off x="1820863" y="798514"/>
            <a:ext cx="8229600" cy="815975"/>
          </a:xfrm>
          <a:noFill/>
          <a:ln/>
        </p:spPr>
        <p:txBody>
          <a:bodyPr/>
          <a:lstStyle/>
          <a:p>
            <a:pPr algn="ctr"/>
            <a:r>
              <a:rPr lang="en-US" b="1" dirty="0">
                <a:solidFill>
                  <a:srgbClr val="006600"/>
                </a:solidFill>
                <a:latin typeface="Times New Roman" pitchFamily="18" charset="0"/>
              </a:rPr>
              <a:t>DSP, Inc.: Labor Costs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ACC253F-D9C1-41C6-8C87-8529F2DBE4CA}" type="slidenum">
              <a:rPr lang="en-US"/>
              <a:pPr/>
              <a:t>20</a:t>
            </a:fld>
            <a:endParaRPr lang="en-US"/>
          </a:p>
        </p:txBody>
      </p:sp>
      <p:sp>
        <p:nvSpPr>
          <p:cNvPr id="889858" name="Rectangle 2"/>
          <p:cNvSpPr>
            <a:spLocks noGrp="1" noChangeArrowheads="1"/>
          </p:cNvSpPr>
          <p:nvPr>
            <p:ph type="title"/>
          </p:nvPr>
        </p:nvSpPr>
        <p:spPr>
          <a:xfrm>
            <a:off x="2352676" y="209551"/>
            <a:ext cx="7802563" cy="695325"/>
          </a:xfrm>
          <a:noFill/>
          <a:ln/>
        </p:spPr>
        <p:txBody>
          <a:bodyPr/>
          <a:lstStyle/>
          <a:p>
            <a:pPr algn="ctr"/>
            <a:r>
              <a:rPr lang="en-US" b="1" dirty="0">
                <a:solidFill>
                  <a:srgbClr val="006600"/>
                </a:solidFill>
                <a:latin typeface="Times New Roman" pitchFamily="18" charset="0"/>
              </a:rPr>
              <a:t>DSP, Inc.: A Better Approach</a:t>
            </a:r>
          </a:p>
        </p:txBody>
      </p:sp>
      <p:sp>
        <p:nvSpPr>
          <p:cNvPr id="889859" name="Rectangle 3"/>
          <p:cNvSpPr>
            <a:spLocks noChangeArrowheads="1"/>
          </p:cNvSpPr>
          <p:nvPr/>
        </p:nvSpPr>
        <p:spPr bwMode="auto">
          <a:xfrm>
            <a:off x="1916114" y="1284289"/>
            <a:ext cx="8510587" cy="4662815"/>
          </a:xfrm>
          <a:prstGeom prst="rect">
            <a:avLst/>
          </a:prstGeom>
          <a:noFill/>
          <a:ln w="9525">
            <a:noFill/>
            <a:miter lim="800000"/>
            <a:headEnd/>
            <a:tailEnd/>
          </a:ln>
          <a:effectLst/>
        </p:spPr>
        <p:txBody>
          <a:bodyPr>
            <a:spAutoFit/>
          </a:bodyPr>
          <a:lstStyle/>
          <a:p>
            <a:pPr marL="457200" indent="-457200">
              <a:spcBef>
                <a:spcPct val="50000"/>
              </a:spcBef>
              <a:buFontTx/>
              <a:buAutoNum type="alphaLcParenR"/>
            </a:pPr>
            <a:r>
              <a:rPr lang="en-US" sz="2700" b="0"/>
              <a:t>Consider only the variable costs in the profit equation – use marginal profits.</a:t>
            </a:r>
          </a:p>
          <a:p>
            <a:pPr marL="457200" indent="-457200">
              <a:spcBef>
                <a:spcPct val="50000"/>
              </a:spcBef>
              <a:buFontTx/>
              <a:buAutoNum type="alphaLcParenR"/>
            </a:pPr>
            <a:r>
              <a:rPr lang="en-US" sz="2700" b="0"/>
              <a:t>Focus on the constraint. Evaluate </a:t>
            </a:r>
            <a:r>
              <a:rPr lang="en-US" sz="2700" b="0" i="1"/>
              <a:t>rate</a:t>
            </a:r>
            <a:r>
              <a:rPr lang="en-US" sz="2700" b="0"/>
              <a:t> at which marginal profits are generated at the constraint </a:t>
            </a:r>
            <a:r>
              <a:rPr lang="en-US" sz="2700" b="0" i="1"/>
              <a:t>(Throughput</a:t>
            </a:r>
            <a:r>
              <a:rPr lang="en-US" sz="2700" b="0"/>
              <a:t>)</a:t>
            </a:r>
            <a:r>
              <a:rPr lang="en-US" sz="2700" b="0" i="1"/>
              <a:t>.</a:t>
            </a:r>
            <a:r>
              <a:rPr lang="en-US" sz="2700" b="0"/>
              <a:t> Best product is the one with the highest Throughput.  Complete demand on this product, move to next most profitable product, and so on, till you run out of capacity at constraint.  </a:t>
            </a:r>
          </a:p>
          <a:p>
            <a:pPr marL="457200" indent="-457200">
              <a:spcBef>
                <a:spcPct val="50000"/>
              </a:spcBef>
              <a:buFontTx/>
              <a:buAutoNum type="alphaLcParenR"/>
            </a:pPr>
            <a:r>
              <a:rPr lang="en-US" sz="2700" b="0"/>
              <a:t>Find total marginal profit, and subtract out fixed costs to get total net profit.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lide Number Placeholder 5"/>
          <p:cNvSpPr>
            <a:spLocks noGrp="1"/>
          </p:cNvSpPr>
          <p:nvPr>
            <p:ph type="sldNum" sz="quarter" idx="12"/>
          </p:nvPr>
        </p:nvSpPr>
        <p:spPr/>
        <p:txBody>
          <a:bodyPr/>
          <a:lstStyle/>
          <a:p>
            <a:fld id="{90947232-E326-41DD-A654-224B556EF5B4}" type="slidenum">
              <a:rPr lang="en-US"/>
              <a:pPr/>
              <a:t>21</a:t>
            </a:fld>
            <a:endParaRPr lang="en-US"/>
          </a:p>
        </p:txBody>
      </p:sp>
      <p:sp>
        <p:nvSpPr>
          <p:cNvPr id="891906" name="Rectangle 2"/>
          <p:cNvSpPr>
            <a:spLocks noGrp="1" noChangeArrowheads="1"/>
          </p:cNvSpPr>
          <p:nvPr>
            <p:ph type="title"/>
          </p:nvPr>
        </p:nvSpPr>
        <p:spPr>
          <a:xfrm>
            <a:off x="2063750" y="379414"/>
            <a:ext cx="7848600" cy="758825"/>
          </a:xfrm>
          <a:noFill/>
          <a:ln/>
        </p:spPr>
        <p:txBody>
          <a:bodyPr/>
          <a:lstStyle/>
          <a:p>
            <a:pPr algn="ctr"/>
            <a:r>
              <a:rPr lang="en-US" b="1" dirty="0">
                <a:solidFill>
                  <a:srgbClr val="006600"/>
                </a:solidFill>
                <a:latin typeface="Times New Roman" pitchFamily="18" charset="0"/>
              </a:rPr>
              <a:t>DSP, Inc.</a:t>
            </a:r>
          </a:p>
        </p:txBody>
      </p:sp>
      <p:graphicFrame>
        <p:nvGraphicFramePr>
          <p:cNvPr id="891907" name="Group 3"/>
          <p:cNvGraphicFramePr>
            <a:graphicFrameLocks noGrp="1"/>
          </p:cNvGraphicFramePr>
          <p:nvPr/>
        </p:nvGraphicFramePr>
        <p:xfrm>
          <a:off x="2232026" y="2006601"/>
          <a:ext cx="7693025" cy="2927985"/>
        </p:xfrm>
        <a:graphic>
          <a:graphicData uri="http://schemas.openxmlformats.org/drawingml/2006/table">
            <a:tbl>
              <a:tblPr/>
              <a:tblGrid>
                <a:gridCol w="2378075">
                  <a:extLst>
                    <a:ext uri="{9D8B030D-6E8A-4147-A177-3AD203B41FA5}">
                      <a16:colId xmlns:a16="http://schemas.microsoft.com/office/drawing/2014/main" val="20000"/>
                    </a:ext>
                  </a:extLst>
                </a:gridCol>
                <a:gridCol w="1320800">
                  <a:extLst>
                    <a:ext uri="{9D8B030D-6E8A-4147-A177-3AD203B41FA5}">
                      <a16:colId xmlns:a16="http://schemas.microsoft.com/office/drawing/2014/main" val="20001"/>
                    </a:ext>
                  </a:extLst>
                </a:gridCol>
                <a:gridCol w="1363663">
                  <a:extLst>
                    <a:ext uri="{9D8B030D-6E8A-4147-A177-3AD203B41FA5}">
                      <a16:colId xmlns:a16="http://schemas.microsoft.com/office/drawing/2014/main" val="20002"/>
                    </a:ext>
                  </a:extLst>
                </a:gridCol>
                <a:gridCol w="1235075">
                  <a:extLst>
                    <a:ext uri="{9D8B030D-6E8A-4147-A177-3AD203B41FA5}">
                      <a16:colId xmlns:a16="http://schemas.microsoft.com/office/drawing/2014/main" val="20003"/>
                    </a:ext>
                  </a:extLst>
                </a:gridCol>
                <a:gridCol w="1395412">
                  <a:extLst>
                    <a:ext uri="{9D8B030D-6E8A-4147-A177-3AD203B41FA5}">
                      <a16:colId xmlns:a16="http://schemas.microsoft.com/office/drawing/2014/main" val="20004"/>
                    </a:ext>
                  </a:extLst>
                </a:gridCol>
              </a:tblGrid>
              <a:tr h="3810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Product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Plumbing</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W. Clean</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G. Guard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Landscape</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28625">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Demand for product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250 jobs</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160 jobs</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145 jobs</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120 jobs</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6675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Marginal Profit (Rev. – Var. Cost)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$130-$30 = $100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$170-$10 = $160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$200-$70 = $130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$250-$75 = $175</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68338">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 of hours needed per job</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2 hours</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4 hours</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3 hours</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5 hours</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6675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Profit Generation Rate (</a:t>
                      </a:r>
                      <a:r>
                        <a:rPr kumimoji="0" lang="en-US" sz="2000" b="0" i="1" u="none" strike="noStrike" cap="none" normalizeH="0" baseline="0">
                          <a:ln>
                            <a:noFill/>
                          </a:ln>
                          <a:solidFill>
                            <a:schemeClr val="tx1"/>
                          </a:solidFill>
                          <a:effectLst/>
                          <a:latin typeface="Times New Roman" pitchFamily="18" charset="0"/>
                        </a:rPr>
                        <a:t>Throughput</a:t>
                      </a:r>
                      <a:r>
                        <a:rPr kumimoji="0" lang="en-US" sz="2000" b="0" i="0" u="none" strike="noStrike" cap="none" normalizeH="0" baseline="0">
                          <a:ln>
                            <a:noFill/>
                          </a:ln>
                          <a:solidFill>
                            <a:schemeClr val="tx1"/>
                          </a:solidFill>
                          <a:effectLst/>
                          <a:latin typeface="Times New Roman" pitchFamily="18" charset="0"/>
                        </a:rPr>
                        <a: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$50.00 per hour</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$40.00 per hour</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$43.33 per hour</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$35.00 per hour</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891945" name="Rectangle 41"/>
          <p:cNvSpPr>
            <a:spLocks noChangeArrowheads="1"/>
          </p:cNvSpPr>
          <p:nvPr/>
        </p:nvSpPr>
        <p:spPr bwMode="auto">
          <a:xfrm>
            <a:off x="2289176" y="1296988"/>
            <a:ext cx="7396163" cy="442912"/>
          </a:xfrm>
          <a:prstGeom prst="rect">
            <a:avLst/>
          </a:prstGeom>
          <a:noFill/>
          <a:ln w="9525">
            <a:noFill/>
            <a:miter lim="800000"/>
            <a:headEnd/>
            <a:tailEnd/>
          </a:ln>
          <a:effectLst/>
        </p:spPr>
        <p:txBody>
          <a:bodyPr>
            <a:spAutoFit/>
          </a:bodyPr>
          <a:lstStyle/>
          <a:p>
            <a:pPr>
              <a:spcBef>
                <a:spcPct val="20000"/>
              </a:spcBef>
              <a:buClr>
                <a:schemeClr val="tx1"/>
              </a:buClr>
            </a:pPr>
            <a:r>
              <a:rPr lang="en-US" sz="2300" b="0"/>
              <a:t>Capacity at the constraint (total labor hours) = </a:t>
            </a:r>
            <a:r>
              <a:rPr lang="en-US" sz="2300"/>
              <a:t>1,000 hours</a:t>
            </a:r>
            <a:r>
              <a:rPr lang="en-US" sz="2300" b="0"/>
              <a:t>.</a:t>
            </a:r>
          </a:p>
        </p:txBody>
      </p:sp>
      <p:sp>
        <p:nvSpPr>
          <p:cNvPr id="891946" name="Rectangle 42"/>
          <p:cNvSpPr>
            <a:spLocks noChangeArrowheads="1"/>
          </p:cNvSpPr>
          <p:nvPr/>
        </p:nvSpPr>
        <p:spPr bwMode="auto">
          <a:xfrm>
            <a:off x="2220913" y="5106989"/>
            <a:ext cx="7829550" cy="796925"/>
          </a:xfrm>
          <a:prstGeom prst="rect">
            <a:avLst/>
          </a:prstGeom>
          <a:noFill/>
          <a:ln w="9525">
            <a:noFill/>
            <a:miter lim="800000"/>
            <a:headEnd/>
            <a:tailEnd/>
          </a:ln>
          <a:effectLst/>
        </p:spPr>
        <p:txBody>
          <a:bodyPr>
            <a:spAutoFit/>
          </a:bodyPr>
          <a:lstStyle/>
          <a:p>
            <a:pPr algn="ctr">
              <a:spcBef>
                <a:spcPct val="20000"/>
              </a:spcBef>
              <a:buClr>
                <a:schemeClr val="tx1"/>
              </a:buClr>
            </a:pPr>
            <a:r>
              <a:rPr lang="en-US" sz="2100" b="0"/>
              <a:t>Fixed costs are: Labor + Administrative O/H + Non-Admin. Overhead</a:t>
            </a:r>
          </a:p>
          <a:p>
            <a:pPr algn="ctr">
              <a:spcBef>
                <a:spcPct val="20000"/>
              </a:spcBef>
              <a:buClr>
                <a:schemeClr val="tx1"/>
              </a:buClr>
            </a:pPr>
            <a:r>
              <a:rPr lang="en-US" sz="2100" b="0"/>
              <a:t>= $10,000 + $18,000 + $9,000 = </a:t>
            </a:r>
            <a:r>
              <a:rPr lang="en-US" sz="2100"/>
              <a:t>$37,000</a:t>
            </a:r>
            <a:r>
              <a:rPr lang="en-US" sz="2100" b="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0E8FB633-3F20-4C25-9D0D-5BE7E723CC20}" type="slidenum">
              <a:rPr lang="en-US"/>
              <a:pPr/>
              <a:t>22</a:t>
            </a:fld>
            <a:endParaRPr lang="en-US"/>
          </a:p>
        </p:txBody>
      </p:sp>
      <p:sp>
        <p:nvSpPr>
          <p:cNvPr id="893954" name="Rectangle 2"/>
          <p:cNvSpPr>
            <a:spLocks noGrp="1" noChangeArrowheads="1"/>
          </p:cNvSpPr>
          <p:nvPr>
            <p:ph type="title"/>
          </p:nvPr>
        </p:nvSpPr>
        <p:spPr>
          <a:xfrm>
            <a:off x="2105025" y="390525"/>
            <a:ext cx="7704138" cy="692150"/>
          </a:xfrm>
          <a:noFill/>
          <a:ln/>
        </p:spPr>
        <p:txBody>
          <a:bodyPr/>
          <a:lstStyle/>
          <a:p>
            <a:pPr algn="ctr"/>
            <a:r>
              <a:rPr lang="en-US" b="1" dirty="0">
                <a:solidFill>
                  <a:srgbClr val="006600"/>
                </a:solidFill>
                <a:latin typeface="Times New Roman" pitchFamily="18" charset="0"/>
              </a:rPr>
              <a:t>DSP, Inc.</a:t>
            </a:r>
          </a:p>
        </p:txBody>
      </p:sp>
      <p:sp>
        <p:nvSpPr>
          <p:cNvPr id="893956" name="Text Box 4"/>
          <p:cNvSpPr txBox="1">
            <a:spLocks noChangeArrowheads="1"/>
          </p:cNvSpPr>
          <p:nvPr/>
        </p:nvSpPr>
        <p:spPr bwMode="auto">
          <a:xfrm>
            <a:off x="1814604" y="1439274"/>
            <a:ext cx="8393112" cy="4708981"/>
          </a:xfrm>
          <a:prstGeom prst="rect">
            <a:avLst/>
          </a:prstGeom>
          <a:noFill/>
          <a:ln w="9525">
            <a:noFill/>
            <a:miter lim="800000"/>
            <a:headEnd/>
            <a:tailEnd/>
          </a:ln>
          <a:effectLst/>
        </p:spPr>
        <p:txBody>
          <a:bodyPr>
            <a:spAutoFit/>
          </a:bodyPr>
          <a:lstStyle/>
          <a:p>
            <a:pPr>
              <a:spcBef>
                <a:spcPct val="20000"/>
              </a:spcBef>
            </a:pPr>
            <a:r>
              <a:rPr lang="en-US" sz="3000" b="0" dirty="0">
                <a:solidFill>
                  <a:srgbClr val="006600"/>
                </a:solidFill>
              </a:rPr>
              <a:t>Do 250 plumbing jobs first (250 x 2 = 500 hours).</a:t>
            </a:r>
          </a:p>
          <a:p>
            <a:pPr>
              <a:spcBef>
                <a:spcPct val="20000"/>
              </a:spcBef>
            </a:pPr>
            <a:r>
              <a:rPr lang="en-US" sz="3000" b="0" dirty="0">
                <a:solidFill>
                  <a:srgbClr val="006600"/>
                </a:solidFill>
              </a:rPr>
              <a:t>Next, do 145 gutter guards (145 x 3 = 435 hours).</a:t>
            </a:r>
          </a:p>
          <a:p>
            <a:pPr>
              <a:spcBef>
                <a:spcPct val="20000"/>
              </a:spcBef>
            </a:pPr>
            <a:r>
              <a:rPr lang="en-US" sz="3000" b="0" dirty="0">
                <a:solidFill>
                  <a:srgbClr val="006600"/>
                </a:solidFill>
              </a:rPr>
              <a:t>With the remaining 65 hours, you can complete 65/4 = 16 window cleaning jobs (64 hours)</a:t>
            </a:r>
          </a:p>
          <a:p>
            <a:pPr>
              <a:spcBef>
                <a:spcPct val="20000"/>
              </a:spcBef>
            </a:pPr>
            <a:r>
              <a:rPr lang="en-US" sz="3000" b="0" dirty="0">
                <a:solidFill>
                  <a:srgbClr val="006600"/>
                </a:solidFill>
              </a:rPr>
              <a:t>Net Marginal Profit = 250*$100 + 145*$130 + 16*$160 = $46,410.  </a:t>
            </a:r>
          </a:p>
          <a:p>
            <a:pPr>
              <a:spcBef>
                <a:spcPct val="20000"/>
              </a:spcBef>
            </a:pPr>
            <a:r>
              <a:rPr lang="en-US" sz="3000" b="0" dirty="0">
                <a:solidFill>
                  <a:srgbClr val="006600"/>
                </a:solidFill>
              </a:rPr>
              <a:t>Net Marginal Profit = 250*$100 + 144*$130 + 17*$160 = $46,440.  </a:t>
            </a:r>
          </a:p>
          <a:p>
            <a:pPr>
              <a:spcBef>
                <a:spcPct val="20000"/>
              </a:spcBef>
            </a:pPr>
            <a:r>
              <a:rPr lang="en-US" sz="3000" b="0">
                <a:solidFill>
                  <a:srgbClr val="006600"/>
                </a:solidFill>
              </a:rPr>
              <a:t>$46,440 - </a:t>
            </a:r>
            <a:r>
              <a:rPr lang="en-US" sz="3000" b="0" dirty="0">
                <a:solidFill>
                  <a:srgbClr val="006600"/>
                </a:solidFill>
              </a:rPr>
              <a:t>$37,000  = </a:t>
            </a:r>
            <a:r>
              <a:rPr lang="en-US" sz="3000" dirty="0">
                <a:solidFill>
                  <a:srgbClr val="006600"/>
                </a:solidFill>
              </a:rPr>
              <a:t>$9,440.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93956">
                                            <p:txEl>
                                              <p:pRg st="0" end="0"/>
                                            </p:txEl>
                                          </p:spTgt>
                                        </p:tgtEl>
                                        <p:attrNameLst>
                                          <p:attrName>style.visibility</p:attrName>
                                        </p:attrNameLst>
                                      </p:cBhvr>
                                      <p:to>
                                        <p:strVal val="visible"/>
                                      </p:to>
                                    </p:set>
                                    <p:animEffect transition="in" filter="blinds(horizontal)">
                                      <p:cBhvr>
                                        <p:cTn id="7" dur="500"/>
                                        <p:tgtEl>
                                          <p:spTgt spid="89395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93956">
                                            <p:txEl>
                                              <p:pRg st="1" end="1"/>
                                            </p:txEl>
                                          </p:spTgt>
                                        </p:tgtEl>
                                        <p:attrNameLst>
                                          <p:attrName>style.visibility</p:attrName>
                                        </p:attrNameLst>
                                      </p:cBhvr>
                                      <p:to>
                                        <p:strVal val="visible"/>
                                      </p:to>
                                    </p:set>
                                    <p:animEffect transition="in" filter="blinds(horizontal)">
                                      <p:cBhvr>
                                        <p:cTn id="12" dur="500"/>
                                        <p:tgtEl>
                                          <p:spTgt spid="89395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93956">
                                            <p:txEl>
                                              <p:pRg st="2" end="2"/>
                                            </p:txEl>
                                          </p:spTgt>
                                        </p:tgtEl>
                                        <p:attrNameLst>
                                          <p:attrName>style.visibility</p:attrName>
                                        </p:attrNameLst>
                                      </p:cBhvr>
                                      <p:to>
                                        <p:strVal val="visible"/>
                                      </p:to>
                                    </p:set>
                                    <p:animEffect transition="in" filter="blinds(horizontal)">
                                      <p:cBhvr>
                                        <p:cTn id="17" dur="500"/>
                                        <p:tgtEl>
                                          <p:spTgt spid="89395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93956">
                                            <p:txEl>
                                              <p:pRg st="3" end="3"/>
                                            </p:txEl>
                                          </p:spTgt>
                                        </p:tgtEl>
                                        <p:attrNameLst>
                                          <p:attrName>style.visibility</p:attrName>
                                        </p:attrNameLst>
                                      </p:cBhvr>
                                      <p:to>
                                        <p:strVal val="visible"/>
                                      </p:to>
                                    </p:set>
                                    <p:animEffect transition="in" filter="blinds(horizontal)">
                                      <p:cBhvr>
                                        <p:cTn id="22" dur="500"/>
                                        <p:tgtEl>
                                          <p:spTgt spid="89395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93956">
                                            <p:txEl>
                                              <p:pRg st="4" end="4"/>
                                            </p:txEl>
                                          </p:spTgt>
                                        </p:tgtEl>
                                        <p:attrNameLst>
                                          <p:attrName>style.visibility</p:attrName>
                                        </p:attrNameLst>
                                      </p:cBhvr>
                                      <p:to>
                                        <p:strVal val="visible"/>
                                      </p:to>
                                    </p:set>
                                    <p:animEffect transition="in" filter="blinds(horizontal)">
                                      <p:cBhvr>
                                        <p:cTn id="27" dur="500"/>
                                        <p:tgtEl>
                                          <p:spTgt spid="89395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893956">
                                            <p:txEl>
                                              <p:pRg st="5" end="5"/>
                                            </p:txEl>
                                          </p:spTgt>
                                        </p:tgtEl>
                                        <p:attrNameLst>
                                          <p:attrName>style.visibility</p:attrName>
                                        </p:attrNameLst>
                                      </p:cBhvr>
                                      <p:to>
                                        <p:strVal val="visible"/>
                                      </p:to>
                                    </p:set>
                                    <p:animEffect transition="in" filter="blinds(horizontal)">
                                      <p:cBhvr>
                                        <p:cTn id="32" dur="500"/>
                                        <p:tgtEl>
                                          <p:spTgt spid="89395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3956"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E6AB188-5D91-4AB5-A421-D63C39232499}" type="slidenum">
              <a:rPr lang="en-US"/>
              <a:pPr/>
              <a:t>23</a:t>
            </a:fld>
            <a:endParaRPr lang="en-US"/>
          </a:p>
        </p:txBody>
      </p:sp>
      <p:sp>
        <p:nvSpPr>
          <p:cNvPr id="896002" name="Rectangle 2"/>
          <p:cNvSpPr>
            <a:spLocks noGrp="1" noChangeArrowheads="1"/>
          </p:cNvSpPr>
          <p:nvPr>
            <p:ph type="title"/>
          </p:nvPr>
        </p:nvSpPr>
        <p:spPr>
          <a:xfrm>
            <a:off x="1917701" y="746126"/>
            <a:ext cx="8310563" cy="695325"/>
          </a:xfrm>
          <a:noFill/>
          <a:ln/>
        </p:spPr>
        <p:txBody>
          <a:bodyPr/>
          <a:lstStyle/>
          <a:p>
            <a:pPr algn="ctr"/>
            <a:r>
              <a:rPr lang="en-US" sz="4600" b="1">
                <a:solidFill>
                  <a:srgbClr val="006600"/>
                </a:solidFill>
                <a:latin typeface="Times New Roman" pitchFamily="18" charset="0"/>
              </a:rPr>
              <a:t>DSP, </a:t>
            </a:r>
            <a:r>
              <a:rPr lang="en-US" sz="4600" b="1" dirty="0">
                <a:solidFill>
                  <a:srgbClr val="006600"/>
                </a:solidFill>
                <a:latin typeface="Times New Roman" pitchFamily="18" charset="0"/>
              </a:rPr>
              <a:t>Inc.: Summary</a:t>
            </a:r>
          </a:p>
        </p:txBody>
      </p:sp>
      <p:sp>
        <p:nvSpPr>
          <p:cNvPr id="896003" name="Text Box 3"/>
          <p:cNvSpPr txBox="1">
            <a:spLocks noChangeArrowheads="1"/>
          </p:cNvSpPr>
          <p:nvPr/>
        </p:nvSpPr>
        <p:spPr bwMode="auto">
          <a:xfrm>
            <a:off x="2008188" y="2152651"/>
            <a:ext cx="8202612" cy="2800767"/>
          </a:xfrm>
          <a:prstGeom prst="rect">
            <a:avLst/>
          </a:prstGeom>
          <a:noFill/>
          <a:ln w="9525">
            <a:noFill/>
            <a:miter lim="800000"/>
            <a:headEnd/>
            <a:tailEnd/>
          </a:ln>
          <a:effectLst/>
        </p:spPr>
        <p:txBody>
          <a:bodyPr>
            <a:spAutoFit/>
          </a:bodyPr>
          <a:lstStyle/>
          <a:p>
            <a:pPr>
              <a:spcBef>
                <a:spcPct val="20000"/>
              </a:spcBef>
            </a:pPr>
            <a:r>
              <a:rPr lang="en-US" sz="3200" dirty="0">
                <a:solidFill>
                  <a:srgbClr val="006600"/>
                </a:solidFill>
              </a:rPr>
              <a:t>Summary:</a:t>
            </a:r>
          </a:p>
          <a:p>
            <a:pPr>
              <a:spcBef>
                <a:spcPct val="20000"/>
              </a:spcBef>
            </a:pPr>
            <a:r>
              <a:rPr lang="en-US" sz="3000" b="0" dirty="0">
                <a:solidFill>
                  <a:srgbClr val="006600"/>
                </a:solidFill>
              </a:rPr>
              <a:t>“Optimal profit” with Standard Costing : $0</a:t>
            </a:r>
          </a:p>
          <a:p>
            <a:pPr>
              <a:spcBef>
                <a:spcPct val="20000"/>
              </a:spcBef>
            </a:pPr>
            <a:r>
              <a:rPr lang="en-US" sz="3000" b="0" dirty="0">
                <a:solidFill>
                  <a:srgbClr val="006600"/>
                </a:solidFill>
              </a:rPr>
              <a:t>“Optimal profit” with ABC: $1,290</a:t>
            </a:r>
          </a:p>
          <a:p>
            <a:pPr>
              <a:spcBef>
                <a:spcPct val="20000"/>
              </a:spcBef>
            </a:pPr>
            <a:r>
              <a:rPr lang="en-US" sz="3000" b="0" dirty="0">
                <a:solidFill>
                  <a:srgbClr val="006600"/>
                </a:solidFill>
              </a:rPr>
              <a:t>Profit with arbitrary product mix: $4,100</a:t>
            </a:r>
          </a:p>
          <a:p>
            <a:pPr>
              <a:spcBef>
                <a:spcPct val="20000"/>
              </a:spcBef>
            </a:pPr>
            <a:r>
              <a:rPr lang="en-US" sz="3000" b="0" dirty="0">
                <a:solidFill>
                  <a:srgbClr val="006600"/>
                </a:solidFill>
              </a:rPr>
              <a:t>Optimal profit with Throughput Accounting: $9,410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96003">
                                            <p:txEl>
                                              <p:pRg st="0" end="0"/>
                                            </p:txEl>
                                          </p:spTgt>
                                        </p:tgtEl>
                                        <p:attrNameLst>
                                          <p:attrName>style.visibility</p:attrName>
                                        </p:attrNameLst>
                                      </p:cBhvr>
                                      <p:to>
                                        <p:strVal val="visible"/>
                                      </p:to>
                                    </p:set>
                                    <p:animEffect transition="in" filter="blinds(horizontal)">
                                      <p:cBhvr>
                                        <p:cTn id="7" dur="500"/>
                                        <p:tgtEl>
                                          <p:spTgt spid="8960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96003">
                                            <p:txEl>
                                              <p:pRg st="1" end="1"/>
                                            </p:txEl>
                                          </p:spTgt>
                                        </p:tgtEl>
                                        <p:attrNameLst>
                                          <p:attrName>style.visibility</p:attrName>
                                        </p:attrNameLst>
                                      </p:cBhvr>
                                      <p:to>
                                        <p:strVal val="visible"/>
                                      </p:to>
                                    </p:set>
                                    <p:animEffect transition="in" filter="blinds(horizontal)">
                                      <p:cBhvr>
                                        <p:cTn id="12" dur="500"/>
                                        <p:tgtEl>
                                          <p:spTgt spid="8960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96003">
                                            <p:txEl>
                                              <p:pRg st="2" end="2"/>
                                            </p:txEl>
                                          </p:spTgt>
                                        </p:tgtEl>
                                        <p:attrNameLst>
                                          <p:attrName>style.visibility</p:attrName>
                                        </p:attrNameLst>
                                      </p:cBhvr>
                                      <p:to>
                                        <p:strVal val="visible"/>
                                      </p:to>
                                    </p:set>
                                    <p:animEffect transition="in" filter="blinds(horizontal)">
                                      <p:cBhvr>
                                        <p:cTn id="17" dur="500"/>
                                        <p:tgtEl>
                                          <p:spTgt spid="8960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96003">
                                            <p:txEl>
                                              <p:pRg st="3" end="3"/>
                                            </p:txEl>
                                          </p:spTgt>
                                        </p:tgtEl>
                                        <p:attrNameLst>
                                          <p:attrName>style.visibility</p:attrName>
                                        </p:attrNameLst>
                                      </p:cBhvr>
                                      <p:to>
                                        <p:strVal val="visible"/>
                                      </p:to>
                                    </p:set>
                                    <p:animEffect transition="in" filter="blinds(horizontal)">
                                      <p:cBhvr>
                                        <p:cTn id="22" dur="500"/>
                                        <p:tgtEl>
                                          <p:spTgt spid="89600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96003">
                                            <p:txEl>
                                              <p:pRg st="4" end="4"/>
                                            </p:txEl>
                                          </p:spTgt>
                                        </p:tgtEl>
                                        <p:attrNameLst>
                                          <p:attrName>style.visibility</p:attrName>
                                        </p:attrNameLst>
                                      </p:cBhvr>
                                      <p:to>
                                        <p:strVal val="visible"/>
                                      </p:to>
                                    </p:set>
                                    <p:animEffect transition="in" filter="blinds(horizontal)">
                                      <p:cBhvr>
                                        <p:cTn id="27" dur="500"/>
                                        <p:tgtEl>
                                          <p:spTgt spid="8960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6003"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sldNum" sz="quarter" idx="4"/>
          </p:nvPr>
        </p:nvSpPr>
        <p:spPr/>
        <p:txBody>
          <a:bodyPr/>
          <a:lstStyle/>
          <a:p>
            <a:fld id="{8A172D20-9424-4469-AC34-B2810F5C6DB2}" type="slidenum">
              <a:rPr lang="en-US"/>
              <a:pPr/>
              <a:t>24</a:t>
            </a:fld>
            <a:endParaRPr lang="en-US"/>
          </a:p>
        </p:txBody>
      </p:sp>
      <p:sp>
        <p:nvSpPr>
          <p:cNvPr id="631810" name="Rectangle 2"/>
          <p:cNvSpPr>
            <a:spLocks noGrp="1" noChangeArrowheads="1"/>
          </p:cNvSpPr>
          <p:nvPr>
            <p:ph type="ctrTitle"/>
          </p:nvPr>
        </p:nvSpPr>
        <p:spPr/>
        <p:txBody>
          <a:bodyPr/>
          <a:lstStyle/>
          <a:p>
            <a:pPr algn="ctr"/>
            <a:r>
              <a:rPr lang="en-US" b="1">
                <a:latin typeface="Times New Roman" pitchFamily="18" charset="0"/>
              </a:rPr>
              <a:t>Traditional Decision Making</a:t>
            </a:r>
          </a:p>
        </p:txBody>
      </p:sp>
      <p:sp>
        <p:nvSpPr>
          <p:cNvPr id="631811" name="Rectangle 3"/>
          <p:cNvSpPr>
            <a:spLocks noGrp="1" noChangeArrowheads="1"/>
          </p:cNvSpPr>
          <p:nvPr>
            <p:ph type="subTitle" idx="1"/>
          </p:nvPr>
        </p:nvSpPr>
        <p:spPr>
          <a:xfrm>
            <a:off x="3171826" y="4208463"/>
            <a:ext cx="6632575" cy="1282700"/>
          </a:xfrm>
        </p:spPr>
        <p:txBody>
          <a:bodyPr/>
          <a:lstStyle/>
          <a:p>
            <a:r>
              <a:rPr lang="en-US" sz="3200" b="1">
                <a:latin typeface="Times New Roman" pitchFamily="18" charset="0"/>
              </a:rPr>
              <a:t>Inventory Valuation and Cost Accounting</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C7C11EF-E448-4834-93B1-8CD92BFAA789}" type="slidenum">
              <a:rPr lang="en-US"/>
              <a:pPr/>
              <a:t>25</a:t>
            </a:fld>
            <a:endParaRPr lang="en-US"/>
          </a:p>
        </p:txBody>
      </p:sp>
      <p:sp>
        <p:nvSpPr>
          <p:cNvPr id="634882" name="Rectangle 2"/>
          <p:cNvSpPr>
            <a:spLocks noGrp="1" noChangeArrowheads="1"/>
          </p:cNvSpPr>
          <p:nvPr>
            <p:ph type="title"/>
          </p:nvPr>
        </p:nvSpPr>
        <p:spPr>
          <a:xfrm>
            <a:off x="1993900" y="230188"/>
            <a:ext cx="8064500" cy="633412"/>
          </a:xfrm>
          <a:noFill/>
          <a:ln/>
        </p:spPr>
        <p:txBody>
          <a:bodyPr vert="horz" wrap="square" lIns="90488" tIns="44450" rIns="90488" bIns="44450" numCol="1" anchor="ctr" anchorCtr="0" compatLnSpc="1">
            <a:prstTxWarp prst="textNoShape">
              <a:avLst/>
            </a:prstTxWarp>
          </a:bodyPr>
          <a:lstStyle/>
          <a:p>
            <a:pPr algn="ctr"/>
            <a:r>
              <a:rPr lang="en-US" b="1">
                <a:latin typeface="Times New Roman" pitchFamily="18" charset="0"/>
              </a:rPr>
              <a:t>An Inventory Conundrum </a:t>
            </a:r>
          </a:p>
        </p:txBody>
      </p:sp>
      <p:sp>
        <p:nvSpPr>
          <p:cNvPr id="634885" name="Rectangle 5"/>
          <p:cNvSpPr>
            <a:spLocks noGrp="1" noChangeArrowheads="1"/>
          </p:cNvSpPr>
          <p:nvPr>
            <p:ph type="body" idx="1"/>
          </p:nvPr>
        </p:nvSpPr>
        <p:spPr>
          <a:xfrm>
            <a:off x="2309813" y="1327150"/>
            <a:ext cx="7696200" cy="4724400"/>
          </a:xfrm>
          <a:noFill/>
          <a:ln/>
        </p:spPr>
        <p:txBody>
          <a:bodyPr vert="horz" wrap="square" lIns="90488" tIns="44450" rIns="90488" bIns="44450" numCol="1" anchor="t" anchorCtr="0" compatLnSpc="1">
            <a:prstTxWarp prst="textNoShape">
              <a:avLst/>
            </a:prstTxWarp>
          </a:bodyPr>
          <a:lstStyle/>
          <a:p>
            <a:pPr>
              <a:buFont typeface="Wingdings" pitchFamily="2" charset="2"/>
              <a:buNone/>
            </a:pPr>
            <a:r>
              <a:rPr lang="en-US" sz="2000">
                <a:latin typeface="Times New Roman" pitchFamily="18" charset="0"/>
              </a:rPr>
              <a:t>Raw Material cost per unit:		$10</a:t>
            </a:r>
          </a:p>
          <a:p>
            <a:pPr>
              <a:lnSpc>
                <a:spcPct val="90000"/>
              </a:lnSpc>
              <a:buFont typeface="Wingdings" pitchFamily="2" charset="2"/>
              <a:buNone/>
            </a:pPr>
            <a:r>
              <a:rPr lang="en-US" sz="2000">
                <a:latin typeface="Times New Roman" pitchFamily="18" charset="0"/>
              </a:rPr>
              <a:t>WIP value per unit:			$20</a:t>
            </a:r>
          </a:p>
          <a:p>
            <a:pPr>
              <a:lnSpc>
                <a:spcPct val="90000"/>
              </a:lnSpc>
              <a:buFont typeface="Wingdings" pitchFamily="2" charset="2"/>
              <a:buNone/>
            </a:pPr>
            <a:r>
              <a:rPr lang="en-US" sz="2000">
                <a:latin typeface="Times New Roman" pitchFamily="18" charset="0"/>
              </a:rPr>
              <a:t>Finished Goods value per unit:		$35</a:t>
            </a:r>
          </a:p>
          <a:p>
            <a:pPr>
              <a:lnSpc>
                <a:spcPct val="90000"/>
              </a:lnSpc>
              <a:buFont typeface="Wingdings" pitchFamily="2" charset="2"/>
              <a:buNone/>
            </a:pPr>
            <a:r>
              <a:rPr lang="en-US" sz="2000">
                <a:latin typeface="Times New Roman" pitchFamily="18" charset="0"/>
              </a:rPr>
              <a:t>Sale Price per unit:			$50</a:t>
            </a:r>
          </a:p>
          <a:p>
            <a:pPr>
              <a:lnSpc>
                <a:spcPct val="120000"/>
              </a:lnSpc>
              <a:buFont typeface="Wingdings" pitchFamily="2" charset="2"/>
              <a:buNone/>
            </a:pPr>
            <a:r>
              <a:rPr lang="en-US" sz="2000">
                <a:latin typeface="Times New Roman" pitchFamily="18" charset="0"/>
              </a:rPr>
              <a:t>Other Operating Expenses:   $4 Million in 2006; $3.75 Million in 2007</a:t>
            </a:r>
          </a:p>
          <a:p>
            <a:pPr>
              <a:lnSpc>
                <a:spcPct val="150000"/>
              </a:lnSpc>
              <a:buFont typeface="Wingdings" pitchFamily="2" charset="2"/>
              <a:buNone/>
            </a:pPr>
            <a:r>
              <a:rPr lang="en-US" sz="2000">
                <a:latin typeface="Times New Roman" pitchFamily="18" charset="0"/>
              </a:rPr>
              <a:t>							2006	2007</a:t>
            </a:r>
          </a:p>
          <a:p>
            <a:pPr>
              <a:lnSpc>
                <a:spcPct val="150000"/>
              </a:lnSpc>
              <a:buFont typeface="Wingdings" pitchFamily="2" charset="2"/>
              <a:buNone/>
            </a:pPr>
            <a:r>
              <a:rPr lang="en-US" sz="2000">
                <a:latin typeface="Times New Roman" pitchFamily="18" charset="0"/>
              </a:rPr>
              <a:t>Beginning WIP Inventory (1000 units)    		  50	   50</a:t>
            </a:r>
          </a:p>
          <a:p>
            <a:pPr>
              <a:buFont typeface="Wingdings" pitchFamily="2" charset="2"/>
              <a:buNone/>
            </a:pPr>
            <a:r>
              <a:rPr lang="en-US" sz="2000">
                <a:latin typeface="Times New Roman" pitchFamily="18" charset="0"/>
              </a:rPr>
              <a:t>Beginning FG Inventory (1000 units)		  40	   40</a:t>
            </a:r>
          </a:p>
          <a:p>
            <a:pPr>
              <a:buFont typeface="Wingdings" pitchFamily="2" charset="2"/>
              <a:buNone/>
            </a:pPr>
            <a:r>
              <a:rPr lang="en-US" sz="2000">
                <a:latin typeface="Times New Roman" pitchFamily="18" charset="0"/>
              </a:rPr>
              <a:t>Raw Material (1000 units)		          		400 	 330</a:t>
            </a:r>
          </a:p>
          <a:p>
            <a:pPr>
              <a:buFont typeface="Wingdings" pitchFamily="2" charset="2"/>
              <a:buNone/>
            </a:pPr>
            <a:r>
              <a:rPr lang="en-US" sz="2000">
                <a:latin typeface="Times New Roman" pitchFamily="18" charset="0"/>
              </a:rPr>
              <a:t>Sales (1000 units)			          	400	 400</a:t>
            </a:r>
          </a:p>
          <a:p>
            <a:pPr>
              <a:buFont typeface="Wingdings" pitchFamily="2" charset="2"/>
              <a:buNone/>
            </a:pPr>
            <a:r>
              <a:rPr lang="en-US" sz="2000">
                <a:latin typeface="Times New Roman" pitchFamily="18" charset="0"/>
              </a:rPr>
              <a:t>Ending WIP Inventory (1000 units)			  50	   10</a:t>
            </a:r>
          </a:p>
          <a:p>
            <a:pPr>
              <a:buFont typeface="Wingdings" pitchFamily="2" charset="2"/>
              <a:buNone/>
            </a:pPr>
            <a:r>
              <a:rPr lang="en-US" sz="2000">
                <a:latin typeface="Times New Roman" pitchFamily="18" charset="0"/>
              </a:rPr>
              <a:t>Ending FG Inventory (1000 units)			  40	   10</a:t>
            </a:r>
          </a:p>
        </p:txBody>
      </p:sp>
    </p:spTree>
  </p:cSld>
  <p:clrMapOvr>
    <a:masterClrMapping/>
  </p:clrMapOvr>
  <p:transition>
    <p:wipe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Slide Number Placeholder 5"/>
          <p:cNvSpPr>
            <a:spLocks noGrp="1"/>
          </p:cNvSpPr>
          <p:nvPr>
            <p:ph type="sldNum" sz="quarter" idx="12"/>
          </p:nvPr>
        </p:nvSpPr>
        <p:spPr/>
        <p:txBody>
          <a:bodyPr/>
          <a:lstStyle/>
          <a:p>
            <a:fld id="{2399ACAF-7898-4293-A711-E4D4032A6973}" type="slidenum">
              <a:rPr lang="en-US"/>
              <a:pPr/>
              <a:t>26</a:t>
            </a:fld>
            <a:endParaRPr lang="en-US"/>
          </a:p>
        </p:txBody>
      </p:sp>
      <p:sp>
        <p:nvSpPr>
          <p:cNvPr id="635906" name="Rectangle 2"/>
          <p:cNvSpPr>
            <a:spLocks noGrp="1" noChangeArrowheads="1"/>
          </p:cNvSpPr>
          <p:nvPr>
            <p:ph type="title"/>
          </p:nvPr>
        </p:nvSpPr>
        <p:spPr>
          <a:noFill/>
          <a:ln/>
        </p:spPr>
        <p:txBody>
          <a:bodyPr vert="horz" wrap="square" lIns="92075" tIns="46038" rIns="92075" bIns="46038" numCol="1" anchor="ctr" anchorCtr="0" compatLnSpc="1">
            <a:prstTxWarp prst="textNoShape">
              <a:avLst/>
            </a:prstTxWarp>
          </a:bodyPr>
          <a:lstStyle/>
          <a:p>
            <a:pPr algn="ctr"/>
            <a:r>
              <a:rPr lang="en-US" b="1">
                <a:latin typeface="Times New Roman" pitchFamily="18" charset="0"/>
              </a:rPr>
              <a:t>An Inventory Conundrum: The Income Statement</a:t>
            </a:r>
          </a:p>
        </p:txBody>
      </p:sp>
      <p:sp>
        <p:nvSpPr>
          <p:cNvPr id="635907" name="Rectangle 3"/>
          <p:cNvSpPr>
            <a:spLocks noGrp="1" noChangeArrowheads="1"/>
          </p:cNvSpPr>
          <p:nvPr>
            <p:ph type="body" idx="1"/>
          </p:nvPr>
        </p:nvSpPr>
        <p:spPr>
          <a:xfrm>
            <a:off x="2514600" y="1600200"/>
            <a:ext cx="7620000" cy="4876800"/>
          </a:xfrm>
          <a:noFill/>
          <a:ln/>
        </p:spPr>
        <p:txBody>
          <a:bodyPr vert="horz" wrap="square" lIns="92075" tIns="46038" rIns="92075" bIns="46038" numCol="1" anchor="t" anchorCtr="0" compatLnSpc="1">
            <a:prstTxWarp prst="textNoShape">
              <a:avLst/>
            </a:prstTxWarp>
          </a:bodyPr>
          <a:lstStyle/>
          <a:p>
            <a:pPr>
              <a:buFont typeface="Wingdings" pitchFamily="2" charset="2"/>
              <a:buNone/>
            </a:pPr>
            <a:r>
              <a:rPr lang="en-US">
                <a:latin typeface="Times New Roman" pitchFamily="18" charset="0"/>
              </a:rPr>
              <a:t>						    </a:t>
            </a:r>
            <a:r>
              <a:rPr lang="en-US" sz="2200" b="1">
                <a:latin typeface="Times New Roman" pitchFamily="18" charset="0"/>
              </a:rPr>
              <a:t>2002	2007</a:t>
            </a:r>
            <a:endParaRPr lang="en-US">
              <a:latin typeface="Times New Roman" pitchFamily="18" charset="0"/>
            </a:endParaRPr>
          </a:p>
          <a:p>
            <a:pPr>
              <a:buFont typeface="Wingdings" pitchFamily="2" charset="2"/>
              <a:buNone/>
            </a:pPr>
            <a:r>
              <a:rPr lang="en-US" sz="2200">
                <a:latin typeface="Times New Roman" pitchFamily="18" charset="0"/>
              </a:rPr>
              <a:t>Sales (1000 $)				    	</a:t>
            </a:r>
          </a:p>
          <a:p>
            <a:pPr>
              <a:buFont typeface="Wingdings" pitchFamily="2" charset="2"/>
              <a:buNone/>
            </a:pPr>
            <a:r>
              <a:rPr lang="en-US" sz="2200">
                <a:latin typeface="Times New Roman" pitchFamily="18" charset="0"/>
              </a:rPr>
              <a:t>Beginning WIP Inventory (1000 $)</a:t>
            </a:r>
          </a:p>
          <a:p>
            <a:pPr>
              <a:buFont typeface="Wingdings" pitchFamily="2" charset="2"/>
              <a:buNone/>
            </a:pPr>
            <a:r>
              <a:rPr lang="en-US" sz="2200">
                <a:latin typeface="Times New Roman" pitchFamily="18" charset="0"/>
              </a:rPr>
              <a:t>Beginning FG Inventory (1000 $)</a:t>
            </a:r>
          </a:p>
          <a:p>
            <a:pPr>
              <a:buFont typeface="Wingdings" pitchFamily="2" charset="2"/>
              <a:buNone/>
            </a:pPr>
            <a:r>
              <a:rPr lang="en-US" sz="2200">
                <a:latin typeface="Times New Roman" pitchFamily="18" charset="0"/>
              </a:rPr>
              <a:t>Raw Material Purchase (1000 $)</a:t>
            </a:r>
          </a:p>
          <a:p>
            <a:pPr>
              <a:buFont typeface="Wingdings" pitchFamily="2" charset="2"/>
              <a:buNone/>
            </a:pPr>
            <a:r>
              <a:rPr lang="en-US" sz="2200">
                <a:latin typeface="Times New Roman" pitchFamily="18" charset="0"/>
              </a:rPr>
              <a:t>Other Expenses (1000 $)</a:t>
            </a:r>
          </a:p>
          <a:p>
            <a:pPr>
              <a:buFont typeface="Wingdings" pitchFamily="2" charset="2"/>
              <a:buNone/>
            </a:pPr>
            <a:r>
              <a:rPr lang="en-US" sz="2200">
                <a:latin typeface="Times New Roman" pitchFamily="18" charset="0"/>
              </a:rPr>
              <a:t>Ending WIP Inventory (1000 $)</a:t>
            </a:r>
          </a:p>
          <a:p>
            <a:pPr>
              <a:buFont typeface="Wingdings" pitchFamily="2" charset="2"/>
              <a:buNone/>
            </a:pPr>
            <a:r>
              <a:rPr lang="en-US" sz="2200">
                <a:latin typeface="Times New Roman" pitchFamily="18" charset="0"/>
              </a:rPr>
              <a:t>Ending FG Inventory (1000 $)</a:t>
            </a:r>
          </a:p>
          <a:p>
            <a:pPr>
              <a:buFont typeface="Wingdings" pitchFamily="2" charset="2"/>
              <a:buNone/>
            </a:pPr>
            <a:r>
              <a:rPr lang="en-US" sz="2200">
                <a:latin typeface="Times New Roman" pitchFamily="18" charset="0"/>
              </a:rPr>
              <a:t>Cost of Goods Sold (1000 $)</a:t>
            </a:r>
          </a:p>
          <a:p>
            <a:pPr>
              <a:buFont typeface="Wingdings" pitchFamily="2" charset="2"/>
              <a:buNone/>
            </a:pPr>
            <a:endParaRPr lang="en-US" sz="2200">
              <a:latin typeface="Times New Roman" pitchFamily="18" charset="0"/>
            </a:endParaRPr>
          </a:p>
          <a:p>
            <a:pPr>
              <a:lnSpc>
                <a:spcPct val="80000"/>
              </a:lnSpc>
              <a:buFont typeface="Wingdings" pitchFamily="2" charset="2"/>
              <a:buNone/>
            </a:pPr>
            <a:r>
              <a:rPr lang="en-US" sz="2200" b="1">
                <a:latin typeface="Times New Roman" pitchFamily="18" charset="0"/>
              </a:rPr>
              <a:t>Profit (1000 $)</a:t>
            </a:r>
          </a:p>
        </p:txBody>
      </p:sp>
      <p:sp>
        <p:nvSpPr>
          <p:cNvPr id="635908" name="Rectangle 4"/>
          <p:cNvSpPr>
            <a:spLocks noChangeArrowheads="1"/>
          </p:cNvSpPr>
          <p:nvPr/>
        </p:nvSpPr>
        <p:spPr bwMode="auto">
          <a:xfrm>
            <a:off x="7391400" y="2133601"/>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b="0"/>
              <a:t>20,000</a:t>
            </a:r>
          </a:p>
        </p:txBody>
      </p:sp>
      <p:sp>
        <p:nvSpPr>
          <p:cNvPr id="635909" name="Rectangle 5"/>
          <p:cNvSpPr>
            <a:spLocks noChangeArrowheads="1"/>
          </p:cNvSpPr>
          <p:nvPr/>
        </p:nvSpPr>
        <p:spPr bwMode="auto">
          <a:xfrm>
            <a:off x="8763000" y="2133601"/>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b="0"/>
              <a:t>20,000</a:t>
            </a:r>
          </a:p>
        </p:txBody>
      </p:sp>
      <p:sp>
        <p:nvSpPr>
          <p:cNvPr id="635910" name="Rectangle 6"/>
          <p:cNvSpPr>
            <a:spLocks noChangeArrowheads="1"/>
          </p:cNvSpPr>
          <p:nvPr/>
        </p:nvSpPr>
        <p:spPr bwMode="auto">
          <a:xfrm>
            <a:off x="7572375" y="2486026"/>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a:solidFill>
                  <a:srgbClr val="367236"/>
                </a:solidFill>
              </a:rPr>
              <a:t>1,000</a:t>
            </a:r>
          </a:p>
        </p:txBody>
      </p:sp>
      <p:sp>
        <p:nvSpPr>
          <p:cNvPr id="635911" name="Rectangle 7"/>
          <p:cNvSpPr>
            <a:spLocks noChangeArrowheads="1"/>
          </p:cNvSpPr>
          <p:nvPr/>
        </p:nvSpPr>
        <p:spPr bwMode="auto">
          <a:xfrm>
            <a:off x="8943975" y="2486026"/>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a:solidFill>
                  <a:srgbClr val="367236"/>
                </a:solidFill>
              </a:rPr>
              <a:t>1,000</a:t>
            </a:r>
          </a:p>
        </p:txBody>
      </p:sp>
      <p:sp>
        <p:nvSpPr>
          <p:cNvPr id="635912" name="Rectangle 8"/>
          <p:cNvSpPr>
            <a:spLocks noChangeArrowheads="1"/>
          </p:cNvSpPr>
          <p:nvPr/>
        </p:nvSpPr>
        <p:spPr bwMode="auto">
          <a:xfrm>
            <a:off x="7581900" y="2895601"/>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a:solidFill>
                  <a:srgbClr val="367236"/>
                </a:solidFill>
              </a:rPr>
              <a:t>1,400</a:t>
            </a:r>
          </a:p>
        </p:txBody>
      </p:sp>
      <p:sp>
        <p:nvSpPr>
          <p:cNvPr id="635913" name="Rectangle 9"/>
          <p:cNvSpPr>
            <a:spLocks noChangeArrowheads="1"/>
          </p:cNvSpPr>
          <p:nvPr/>
        </p:nvSpPr>
        <p:spPr bwMode="auto">
          <a:xfrm>
            <a:off x="8953500" y="2895601"/>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a:solidFill>
                  <a:srgbClr val="367236"/>
                </a:solidFill>
              </a:rPr>
              <a:t>1,400</a:t>
            </a:r>
          </a:p>
        </p:txBody>
      </p:sp>
      <p:sp>
        <p:nvSpPr>
          <p:cNvPr id="635914" name="Rectangle 10"/>
          <p:cNvSpPr>
            <a:spLocks noChangeArrowheads="1"/>
          </p:cNvSpPr>
          <p:nvPr/>
        </p:nvSpPr>
        <p:spPr bwMode="auto">
          <a:xfrm>
            <a:off x="7553325" y="3286126"/>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a:solidFill>
                  <a:srgbClr val="367236"/>
                </a:solidFill>
              </a:rPr>
              <a:t>4,000</a:t>
            </a:r>
          </a:p>
        </p:txBody>
      </p:sp>
      <p:sp>
        <p:nvSpPr>
          <p:cNvPr id="635915" name="Rectangle 11"/>
          <p:cNvSpPr>
            <a:spLocks noChangeArrowheads="1"/>
          </p:cNvSpPr>
          <p:nvPr/>
        </p:nvSpPr>
        <p:spPr bwMode="auto">
          <a:xfrm>
            <a:off x="8924925" y="3286126"/>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a:solidFill>
                  <a:srgbClr val="367236"/>
                </a:solidFill>
              </a:rPr>
              <a:t>3,300</a:t>
            </a:r>
          </a:p>
        </p:txBody>
      </p:sp>
      <p:sp>
        <p:nvSpPr>
          <p:cNvPr id="635916" name="Rectangle 12"/>
          <p:cNvSpPr>
            <a:spLocks noChangeArrowheads="1"/>
          </p:cNvSpPr>
          <p:nvPr/>
        </p:nvSpPr>
        <p:spPr bwMode="auto">
          <a:xfrm>
            <a:off x="7553325" y="3686176"/>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a:solidFill>
                  <a:srgbClr val="367236"/>
                </a:solidFill>
              </a:rPr>
              <a:t>4,000</a:t>
            </a:r>
          </a:p>
        </p:txBody>
      </p:sp>
      <p:sp>
        <p:nvSpPr>
          <p:cNvPr id="635917" name="Rectangle 13"/>
          <p:cNvSpPr>
            <a:spLocks noChangeArrowheads="1"/>
          </p:cNvSpPr>
          <p:nvPr/>
        </p:nvSpPr>
        <p:spPr bwMode="auto">
          <a:xfrm>
            <a:off x="8924925" y="3686176"/>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a:solidFill>
                  <a:srgbClr val="367236"/>
                </a:solidFill>
              </a:rPr>
              <a:t>3,750</a:t>
            </a:r>
          </a:p>
        </p:txBody>
      </p:sp>
      <p:sp>
        <p:nvSpPr>
          <p:cNvPr id="635918" name="Rectangle 14"/>
          <p:cNvSpPr>
            <a:spLocks noChangeArrowheads="1"/>
          </p:cNvSpPr>
          <p:nvPr/>
        </p:nvSpPr>
        <p:spPr bwMode="auto">
          <a:xfrm>
            <a:off x="7532688" y="4102101"/>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a:solidFill>
                  <a:srgbClr val="367236"/>
                </a:solidFill>
              </a:rPr>
              <a:t>1,000</a:t>
            </a:r>
          </a:p>
        </p:txBody>
      </p:sp>
      <p:sp>
        <p:nvSpPr>
          <p:cNvPr id="635919" name="Rectangle 15"/>
          <p:cNvSpPr>
            <a:spLocks noChangeArrowheads="1"/>
          </p:cNvSpPr>
          <p:nvPr/>
        </p:nvSpPr>
        <p:spPr bwMode="auto">
          <a:xfrm>
            <a:off x="9132888" y="4102101"/>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a:solidFill>
                  <a:srgbClr val="367236"/>
                </a:solidFill>
              </a:rPr>
              <a:t>200</a:t>
            </a:r>
          </a:p>
        </p:txBody>
      </p:sp>
      <p:sp>
        <p:nvSpPr>
          <p:cNvPr id="635920" name="Rectangle 16"/>
          <p:cNvSpPr>
            <a:spLocks noChangeArrowheads="1"/>
          </p:cNvSpPr>
          <p:nvPr/>
        </p:nvSpPr>
        <p:spPr bwMode="auto">
          <a:xfrm>
            <a:off x="7542213" y="4473576"/>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a:solidFill>
                  <a:srgbClr val="367236"/>
                </a:solidFill>
              </a:rPr>
              <a:t>1,400</a:t>
            </a:r>
          </a:p>
        </p:txBody>
      </p:sp>
      <p:sp>
        <p:nvSpPr>
          <p:cNvPr id="635921" name="Rectangle 17"/>
          <p:cNvSpPr>
            <a:spLocks noChangeArrowheads="1"/>
          </p:cNvSpPr>
          <p:nvPr/>
        </p:nvSpPr>
        <p:spPr bwMode="auto">
          <a:xfrm>
            <a:off x="9142413" y="4473576"/>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a:solidFill>
                  <a:srgbClr val="367236"/>
                </a:solidFill>
              </a:rPr>
              <a:t>350</a:t>
            </a:r>
          </a:p>
        </p:txBody>
      </p:sp>
      <p:sp>
        <p:nvSpPr>
          <p:cNvPr id="635922" name="Rectangle 18"/>
          <p:cNvSpPr>
            <a:spLocks noChangeArrowheads="1"/>
          </p:cNvSpPr>
          <p:nvPr/>
        </p:nvSpPr>
        <p:spPr bwMode="auto">
          <a:xfrm>
            <a:off x="7542213" y="4930776"/>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a:solidFill>
                  <a:srgbClr val="367236"/>
                </a:solidFill>
              </a:rPr>
              <a:t>8,000</a:t>
            </a:r>
          </a:p>
        </p:txBody>
      </p:sp>
      <p:sp>
        <p:nvSpPr>
          <p:cNvPr id="635923" name="Rectangle 19"/>
          <p:cNvSpPr>
            <a:spLocks noChangeArrowheads="1"/>
          </p:cNvSpPr>
          <p:nvPr/>
        </p:nvSpPr>
        <p:spPr bwMode="auto">
          <a:xfrm>
            <a:off x="8913813" y="4930776"/>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a:solidFill>
                  <a:srgbClr val="367236"/>
                </a:solidFill>
              </a:rPr>
              <a:t>8,900</a:t>
            </a:r>
          </a:p>
        </p:txBody>
      </p:sp>
      <p:sp>
        <p:nvSpPr>
          <p:cNvPr id="635924" name="Rectangle 20"/>
          <p:cNvSpPr>
            <a:spLocks noChangeArrowheads="1"/>
          </p:cNvSpPr>
          <p:nvPr/>
        </p:nvSpPr>
        <p:spPr bwMode="auto">
          <a:xfrm>
            <a:off x="7429500" y="5686426"/>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a:solidFill>
                  <a:srgbClr val="367236"/>
                </a:solidFill>
              </a:rPr>
              <a:t>12,000</a:t>
            </a:r>
          </a:p>
        </p:txBody>
      </p:sp>
      <p:sp>
        <p:nvSpPr>
          <p:cNvPr id="635925" name="Rectangle 21"/>
          <p:cNvSpPr>
            <a:spLocks noChangeArrowheads="1"/>
          </p:cNvSpPr>
          <p:nvPr/>
        </p:nvSpPr>
        <p:spPr bwMode="auto">
          <a:xfrm>
            <a:off x="8801100" y="5686426"/>
            <a:ext cx="1066800" cy="462307"/>
          </a:xfrm>
          <a:prstGeom prst="rect">
            <a:avLst/>
          </a:prstGeom>
          <a:noFill/>
          <a:ln w="9525">
            <a:noFill/>
            <a:miter lim="800000"/>
            <a:headEnd/>
            <a:tailEnd/>
          </a:ln>
          <a:effectLst/>
        </p:spPr>
        <p:txBody>
          <a:bodyPr lIns="92075" tIns="46038" rIns="92075" bIns="46038">
            <a:spAutoFit/>
          </a:bodyPr>
          <a:lstStyle/>
          <a:p>
            <a:pPr eaLnBrk="0" hangingPunct="0"/>
            <a:r>
              <a:rPr lang="en-US" sz="2400">
                <a:solidFill>
                  <a:srgbClr val="367236"/>
                </a:solidFill>
              </a:rPr>
              <a:t>11,100</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35910"/>
                                        </p:tgtEl>
                                        <p:attrNameLst>
                                          <p:attrName>style.visibility</p:attrName>
                                        </p:attrNameLst>
                                      </p:cBhvr>
                                      <p:to>
                                        <p:strVal val="visible"/>
                                      </p:to>
                                    </p:set>
                                    <p:animEffect transition="in" filter="box(in)">
                                      <p:cBhvr>
                                        <p:cTn id="7" dur="500"/>
                                        <p:tgtEl>
                                          <p:spTgt spid="635910"/>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635912"/>
                                        </p:tgtEl>
                                        <p:attrNameLst>
                                          <p:attrName>style.visibility</p:attrName>
                                        </p:attrNameLst>
                                      </p:cBhvr>
                                      <p:to>
                                        <p:strVal val="visible"/>
                                      </p:to>
                                    </p:set>
                                    <p:animEffect transition="in" filter="box(in)">
                                      <p:cBhvr>
                                        <p:cTn id="11" dur="500"/>
                                        <p:tgtEl>
                                          <p:spTgt spid="635912"/>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635914"/>
                                        </p:tgtEl>
                                        <p:attrNameLst>
                                          <p:attrName>style.visibility</p:attrName>
                                        </p:attrNameLst>
                                      </p:cBhvr>
                                      <p:to>
                                        <p:strVal val="visible"/>
                                      </p:to>
                                    </p:set>
                                    <p:animEffect transition="in" filter="box(in)">
                                      <p:cBhvr>
                                        <p:cTn id="15" dur="500"/>
                                        <p:tgtEl>
                                          <p:spTgt spid="635914"/>
                                        </p:tgtEl>
                                      </p:cBhvr>
                                    </p:animEffect>
                                  </p:childTnLst>
                                </p:cTn>
                              </p:par>
                            </p:childTnLst>
                          </p:cTn>
                        </p:par>
                        <p:par>
                          <p:cTn id="16" fill="hold">
                            <p:stCondLst>
                              <p:cond delay="1500"/>
                            </p:stCondLst>
                            <p:childTnLst>
                              <p:par>
                                <p:cTn id="17" presetID="4" presetClass="entr" presetSubtype="16" fill="hold" grpId="0" nodeType="afterEffect">
                                  <p:stCondLst>
                                    <p:cond delay="0"/>
                                  </p:stCondLst>
                                  <p:childTnLst>
                                    <p:set>
                                      <p:cBhvr>
                                        <p:cTn id="18" dur="1" fill="hold">
                                          <p:stCondLst>
                                            <p:cond delay="0"/>
                                          </p:stCondLst>
                                        </p:cTn>
                                        <p:tgtEl>
                                          <p:spTgt spid="635916"/>
                                        </p:tgtEl>
                                        <p:attrNameLst>
                                          <p:attrName>style.visibility</p:attrName>
                                        </p:attrNameLst>
                                      </p:cBhvr>
                                      <p:to>
                                        <p:strVal val="visible"/>
                                      </p:to>
                                    </p:set>
                                    <p:animEffect transition="in" filter="box(in)">
                                      <p:cBhvr>
                                        <p:cTn id="19" dur="500"/>
                                        <p:tgtEl>
                                          <p:spTgt spid="635916"/>
                                        </p:tgtEl>
                                      </p:cBhvr>
                                    </p:animEffect>
                                  </p:childTnLst>
                                </p:cTn>
                              </p:par>
                            </p:childTnLst>
                          </p:cTn>
                        </p:par>
                        <p:par>
                          <p:cTn id="20" fill="hold">
                            <p:stCondLst>
                              <p:cond delay="2000"/>
                            </p:stCondLst>
                            <p:childTnLst>
                              <p:par>
                                <p:cTn id="21" presetID="4" presetClass="entr" presetSubtype="16" fill="hold" grpId="0" nodeType="afterEffect">
                                  <p:stCondLst>
                                    <p:cond delay="0"/>
                                  </p:stCondLst>
                                  <p:childTnLst>
                                    <p:set>
                                      <p:cBhvr>
                                        <p:cTn id="22" dur="1" fill="hold">
                                          <p:stCondLst>
                                            <p:cond delay="0"/>
                                          </p:stCondLst>
                                        </p:cTn>
                                        <p:tgtEl>
                                          <p:spTgt spid="635918"/>
                                        </p:tgtEl>
                                        <p:attrNameLst>
                                          <p:attrName>style.visibility</p:attrName>
                                        </p:attrNameLst>
                                      </p:cBhvr>
                                      <p:to>
                                        <p:strVal val="visible"/>
                                      </p:to>
                                    </p:set>
                                    <p:animEffect transition="in" filter="box(in)">
                                      <p:cBhvr>
                                        <p:cTn id="23" dur="500"/>
                                        <p:tgtEl>
                                          <p:spTgt spid="635918"/>
                                        </p:tgtEl>
                                      </p:cBhvr>
                                    </p:animEffect>
                                  </p:childTnLst>
                                </p:cTn>
                              </p:par>
                            </p:childTnLst>
                          </p:cTn>
                        </p:par>
                        <p:par>
                          <p:cTn id="24" fill="hold">
                            <p:stCondLst>
                              <p:cond delay="2500"/>
                            </p:stCondLst>
                            <p:childTnLst>
                              <p:par>
                                <p:cTn id="25" presetID="4" presetClass="entr" presetSubtype="16" fill="hold" grpId="0" nodeType="afterEffect">
                                  <p:stCondLst>
                                    <p:cond delay="0"/>
                                  </p:stCondLst>
                                  <p:childTnLst>
                                    <p:set>
                                      <p:cBhvr>
                                        <p:cTn id="26" dur="1" fill="hold">
                                          <p:stCondLst>
                                            <p:cond delay="0"/>
                                          </p:stCondLst>
                                        </p:cTn>
                                        <p:tgtEl>
                                          <p:spTgt spid="635920"/>
                                        </p:tgtEl>
                                        <p:attrNameLst>
                                          <p:attrName>style.visibility</p:attrName>
                                        </p:attrNameLst>
                                      </p:cBhvr>
                                      <p:to>
                                        <p:strVal val="visible"/>
                                      </p:to>
                                    </p:set>
                                    <p:animEffect transition="in" filter="box(in)">
                                      <p:cBhvr>
                                        <p:cTn id="27" dur="500"/>
                                        <p:tgtEl>
                                          <p:spTgt spid="635920"/>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635911"/>
                                        </p:tgtEl>
                                        <p:attrNameLst>
                                          <p:attrName>style.visibility</p:attrName>
                                        </p:attrNameLst>
                                      </p:cBhvr>
                                      <p:to>
                                        <p:strVal val="visible"/>
                                      </p:to>
                                    </p:set>
                                    <p:animEffect transition="in" filter="box(in)">
                                      <p:cBhvr>
                                        <p:cTn id="32" dur="500"/>
                                        <p:tgtEl>
                                          <p:spTgt spid="635911"/>
                                        </p:tgtEl>
                                      </p:cBhvr>
                                    </p:animEffect>
                                  </p:childTnLst>
                                </p:cTn>
                              </p:par>
                            </p:childTnLst>
                          </p:cTn>
                        </p:par>
                        <p:par>
                          <p:cTn id="33" fill="hold">
                            <p:stCondLst>
                              <p:cond delay="500"/>
                            </p:stCondLst>
                            <p:childTnLst>
                              <p:par>
                                <p:cTn id="34" presetID="4" presetClass="entr" presetSubtype="16" fill="hold" grpId="0" nodeType="afterEffect">
                                  <p:stCondLst>
                                    <p:cond delay="0"/>
                                  </p:stCondLst>
                                  <p:childTnLst>
                                    <p:set>
                                      <p:cBhvr>
                                        <p:cTn id="35" dur="1" fill="hold">
                                          <p:stCondLst>
                                            <p:cond delay="0"/>
                                          </p:stCondLst>
                                        </p:cTn>
                                        <p:tgtEl>
                                          <p:spTgt spid="635913"/>
                                        </p:tgtEl>
                                        <p:attrNameLst>
                                          <p:attrName>style.visibility</p:attrName>
                                        </p:attrNameLst>
                                      </p:cBhvr>
                                      <p:to>
                                        <p:strVal val="visible"/>
                                      </p:to>
                                    </p:set>
                                    <p:animEffect transition="in" filter="box(in)">
                                      <p:cBhvr>
                                        <p:cTn id="36" dur="500"/>
                                        <p:tgtEl>
                                          <p:spTgt spid="635913"/>
                                        </p:tgtEl>
                                      </p:cBhvr>
                                    </p:animEffect>
                                  </p:childTnLst>
                                </p:cTn>
                              </p:par>
                            </p:childTnLst>
                          </p:cTn>
                        </p:par>
                        <p:par>
                          <p:cTn id="37" fill="hold">
                            <p:stCondLst>
                              <p:cond delay="1000"/>
                            </p:stCondLst>
                            <p:childTnLst>
                              <p:par>
                                <p:cTn id="38" presetID="4" presetClass="entr" presetSubtype="16" fill="hold" grpId="0" nodeType="afterEffect">
                                  <p:stCondLst>
                                    <p:cond delay="0"/>
                                  </p:stCondLst>
                                  <p:childTnLst>
                                    <p:set>
                                      <p:cBhvr>
                                        <p:cTn id="39" dur="1" fill="hold">
                                          <p:stCondLst>
                                            <p:cond delay="0"/>
                                          </p:stCondLst>
                                        </p:cTn>
                                        <p:tgtEl>
                                          <p:spTgt spid="635915"/>
                                        </p:tgtEl>
                                        <p:attrNameLst>
                                          <p:attrName>style.visibility</p:attrName>
                                        </p:attrNameLst>
                                      </p:cBhvr>
                                      <p:to>
                                        <p:strVal val="visible"/>
                                      </p:to>
                                    </p:set>
                                    <p:animEffect transition="in" filter="box(in)">
                                      <p:cBhvr>
                                        <p:cTn id="40" dur="500"/>
                                        <p:tgtEl>
                                          <p:spTgt spid="635915"/>
                                        </p:tgtEl>
                                      </p:cBhvr>
                                    </p:animEffect>
                                  </p:childTnLst>
                                </p:cTn>
                              </p:par>
                            </p:childTnLst>
                          </p:cTn>
                        </p:par>
                        <p:par>
                          <p:cTn id="41" fill="hold">
                            <p:stCondLst>
                              <p:cond delay="1500"/>
                            </p:stCondLst>
                            <p:childTnLst>
                              <p:par>
                                <p:cTn id="42" presetID="4" presetClass="entr" presetSubtype="16" fill="hold" grpId="0" nodeType="afterEffect">
                                  <p:stCondLst>
                                    <p:cond delay="0"/>
                                  </p:stCondLst>
                                  <p:childTnLst>
                                    <p:set>
                                      <p:cBhvr>
                                        <p:cTn id="43" dur="1" fill="hold">
                                          <p:stCondLst>
                                            <p:cond delay="0"/>
                                          </p:stCondLst>
                                        </p:cTn>
                                        <p:tgtEl>
                                          <p:spTgt spid="635917"/>
                                        </p:tgtEl>
                                        <p:attrNameLst>
                                          <p:attrName>style.visibility</p:attrName>
                                        </p:attrNameLst>
                                      </p:cBhvr>
                                      <p:to>
                                        <p:strVal val="visible"/>
                                      </p:to>
                                    </p:set>
                                    <p:animEffect transition="in" filter="box(in)">
                                      <p:cBhvr>
                                        <p:cTn id="44" dur="500"/>
                                        <p:tgtEl>
                                          <p:spTgt spid="635917"/>
                                        </p:tgtEl>
                                      </p:cBhvr>
                                    </p:animEffect>
                                  </p:childTnLst>
                                </p:cTn>
                              </p:par>
                            </p:childTnLst>
                          </p:cTn>
                        </p:par>
                        <p:par>
                          <p:cTn id="45" fill="hold">
                            <p:stCondLst>
                              <p:cond delay="2000"/>
                            </p:stCondLst>
                            <p:childTnLst>
                              <p:par>
                                <p:cTn id="46" presetID="4" presetClass="entr" presetSubtype="16" fill="hold" grpId="0" nodeType="afterEffect">
                                  <p:stCondLst>
                                    <p:cond delay="0"/>
                                  </p:stCondLst>
                                  <p:childTnLst>
                                    <p:set>
                                      <p:cBhvr>
                                        <p:cTn id="47" dur="1" fill="hold">
                                          <p:stCondLst>
                                            <p:cond delay="0"/>
                                          </p:stCondLst>
                                        </p:cTn>
                                        <p:tgtEl>
                                          <p:spTgt spid="635919"/>
                                        </p:tgtEl>
                                        <p:attrNameLst>
                                          <p:attrName>style.visibility</p:attrName>
                                        </p:attrNameLst>
                                      </p:cBhvr>
                                      <p:to>
                                        <p:strVal val="visible"/>
                                      </p:to>
                                    </p:set>
                                    <p:animEffect transition="in" filter="box(in)">
                                      <p:cBhvr>
                                        <p:cTn id="48" dur="500"/>
                                        <p:tgtEl>
                                          <p:spTgt spid="635919"/>
                                        </p:tgtEl>
                                      </p:cBhvr>
                                    </p:animEffect>
                                  </p:childTnLst>
                                </p:cTn>
                              </p:par>
                            </p:childTnLst>
                          </p:cTn>
                        </p:par>
                        <p:par>
                          <p:cTn id="49" fill="hold">
                            <p:stCondLst>
                              <p:cond delay="2500"/>
                            </p:stCondLst>
                            <p:childTnLst>
                              <p:par>
                                <p:cTn id="50" presetID="4" presetClass="entr" presetSubtype="16" fill="hold" grpId="0" nodeType="afterEffect">
                                  <p:stCondLst>
                                    <p:cond delay="0"/>
                                  </p:stCondLst>
                                  <p:childTnLst>
                                    <p:set>
                                      <p:cBhvr>
                                        <p:cTn id="51" dur="1" fill="hold">
                                          <p:stCondLst>
                                            <p:cond delay="0"/>
                                          </p:stCondLst>
                                        </p:cTn>
                                        <p:tgtEl>
                                          <p:spTgt spid="635921"/>
                                        </p:tgtEl>
                                        <p:attrNameLst>
                                          <p:attrName>style.visibility</p:attrName>
                                        </p:attrNameLst>
                                      </p:cBhvr>
                                      <p:to>
                                        <p:strVal val="visible"/>
                                      </p:to>
                                    </p:set>
                                    <p:animEffect transition="in" filter="box(in)">
                                      <p:cBhvr>
                                        <p:cTn id="52" dur="500"/>
                                        <p:tgtEl>
                                          <p:spTgt spid="635921"/>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635922"/>
                                        </p:tgtEl>
                                        <p:attrNameLst>
                                          <p:attrName>style.visibility</p:attrName>
                                        </p:attrNameLst>
                                      </p:cBhvr>
                                      <p:to>
                                        <p:strVal val="visible"/>
                                      </p:to>
                                    </p:set>
                                    <p:animEffect transition="in" filter="box(in)">
                                      <p:cBhvr>
                                        <p:cTn id="57" dur="500"/>
                                        <p:tgtEl>
                                          <p:spTgt spid="635922"/>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635923"/>
                                        </p:tgtEl>
                                        <p:attrNameLst>
                                          <p:attrName>style.visibility</p:attrName>
                                        </p:attrNameLst>
                                      </p:cBhvr>
                                      <p:to>
                                        <p:strVal val="visible"/>
                                      </p:to>
                                    </p:set>
                                    <p:animEffect transition="in" filter="box(in)">
                                      <p:cBhvr>
                                        <p:cTn id="62" dur="500"/>
                                        <p:tgtEl>
                                          <p:spTgt spid="635923"/>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635924"/>
                                        </p:tgtEl>
                                        <p:attrNameLst>
                                          <p:attrName>style.visibility</p:attrName>
                                        </p:attrNameLst>
                                      </p:cBhvr>
                                      <p:to>
                                        <p:strVal val="visible"/>
                                      </p:to>
                                    </p:set>
                                    <p:animEffect transition="in" filter="box(in)">
                                      <p:cBhvr>
                                        <p:cTn id="67" dur="500"/>
                                        <p:tgtEl>
                                          <p:spTgt spid="635924"/>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635925"/>
                                        </p:tgtEl>
                                        <p:attrNameLst>
                                          <p:attrName>style.visibility</p:attrName>
                                        </p:attrNameLst>
                                      </p:cBhvr>
                                      <p:to>
                                        <p:strVal val="visible"/>
                                      </p:to>
                                    </p:set>
                                    <p:animEffect transition="in" filter="box(in)">
                                      <p:cBhvr>
                                        <p:cTn id="72" dur="500"/>
                                        <p:tgtEl>
                                          <p:spTgt spid="6359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910" grpId="0" autoUpdateAnimBg="0"/>
      <p:bldP spid="635911" grpId="0" autoUpdateAnimBg="0"/>
      <p:bldP spid="635912" grpId="0" autoUpdateAnimBg="0"/>
      <p:bldP spid="635913" grpId="0" autoUpdateAnimBg="0"/>
      <p:bldP spid="635914" grpId="0" autoUpdateAnimBg="0"/>
      <p:bldP spid="635915" grpId="0" autoUpdateAnimBg="0"/>
      <p:bldP spid="635916" grpId="0" autoUpdateAnimBg="0"/>
      <p:bldP spid="635917" grpId="0" autoUpdateAnimBg="0"/>
      <p:bldP spid="635918" grpId="0" autoUpdateAnimBg="0"/>
      <p:bldP spid="635919" grpId="0" autoUpdateAnimBg="0"/>
      <p:bldP spid="635920" grpId="0" autoUpdateAnimBg="0"/>
      <p:bldP spid="635921" grpId="0" autoUpdateAnimBg="0"/>
      <p:bldP spid="635922" grpId="0" autoUpdateAnimBg="0"/>
      <p:bldP spid="635923" grpId="0" autoUpdateAnimBg="0"/>
      <p:bldP spid="635924" grpId="0" autoUpdateAnimBg="0"/>
      <p:bldP spid="635925"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323E3F9B-42A1-4503-BA9E-B3D99D16E98B}" type="slidenum">
              <a:rPr lang="en-US"/>
              <a:pPr/>
              <a:t>27</a:t>
            </a:fld>
            <a:endParaRPr lang="en-US"/>
          </a:p>
        </p:txBody>
      </p:sp>
      <p:sp>
        <p:nvSpPr>
          <p:cNvPr id="637954" name="Rectangle 2"/>
          <p:cNvSpPr>
            <a:spLocks noGrp="1" noChangeArrowheads="1"/>
          </p:cNvSpPr>
          <p:nvPr>
            <p:ph type="title"/>
          </p:nvPr>
        </p:nvSpPr>
        <p:spPr>
          <a:xfrm>
            <a:off x="1981201" y="468313"/>
            <a:ext cx="8067675" cy="684212"/>
          </a:xfrm>
          <a:noFill/>
          <a:ln/>
        </p:spPr>
        <p:txBody>
          <a:bodyPr vert="horz" wrap="square" lIns="92075" tIns="46038" rIns="92075" bIns="46038" numCol="1" anchor="ctr" anchorCtr="0" compatLnSpc="1">
            <a:prstTxWarp prst="textNoShape">
              <a:avLst/>
            </a:prstTxWarp>
          </a:bodyPr>
          <a:lstStyle/>
          <a:p>
            <a:pPr algn="ctr"/>
            <a:r>
              <a:rPr lang="en-US" sz="4400" b="1">
                <a:latin typeface="Times New Roman" pitchFamily="18" charset="0"/>
              </a:rPr>
              <a:t>Traditional Decision Making:</a:t>
            </a:r>
            <a:br>
              <a:rPr lang="en-US" sz="4400" b="1">
                <a:latin typeface="Times New Roman" pitchFamily="18" charset="0"/>
              </a:rPr>
            </a:br>
            <a:r>
              <a:rPr lang="en-US" sz="4400" b="1">
                <a:latin typeface="Times New Roman" pitchFamily="18" charset="0"/>
              </a:rPr>
              <a:t>Product Costs</a:t>
            </a:r>
          </a:p>
        </p:txBody>
      </p:sp>
      <p:sp>
        <p:nvSpPr>
          <p:cNvPr id="637955" name="Rectangle 3"/>
          <p:cNvSpPr>
            <a:spLocks noGrp="1" noChangeArrowheads="1"/>
          </p:cNvSpPr>
          <p:nvPr>
            <p:ph type="body" idx="1"/>
          </p:nvPr>
        </p:nvSpPr>
        <p:spPr>
          <a:xfrm>
            <a:off x="2438400" y="1638300"/>
            <a:ext cx="7696200" cy="762000"/>
          </a:xfrm>
          <a:noFill/>
          <a:ln/>
        </p:spPr>
        <p:txBody>
          <a:bodyPr vert="horz" wrap="square" lIns="92075" tIns="46038" rIns="92075" bIns="46038" numCol="1" anchor="t" anchorCtr="0" compatLnSpc="1">
            <a:prstTxWarp prst="textNoShape">
              <a:avLst/>
            </a:prstTxWarp>
          </a:bodyPr>
          <a:lstStyle/>
          <a:p>
            <a:r>
              <a:rPr lang="en-US" sz="3200">
                <a:latin typeface="Times New Roman" pitchFamily="18" charset="0"/>
              </a:rPr>
              <a:t>How can we calculate a company’s profit?</a:t>
            </a:r>
          </a:p>
        </p:txBody>
      </p:sp>
      <p:sp>
        <p:nvSpPr>
          <p:cNvPr id="637956" name="Rectangle 4"/>
          <p:cNvSpPr>
            <a:spLocks noChangeArrowheads="1"/>
          </p:cNvSpPr>
          <p:nvPr/>
        </p:nvSpPr>
        <p:spPr bwMode="auto">
          <a:xfrm>
            <a:off x="2519363" y="2312988"/>
            <a:ext cx="7391400" cy="762000"/>
          </a:xfrm>
          <a:prstGeom prst="rect">
            <a:avLst/>
          </a:prstGeom>
          <a:noFill/>
          <a:ln w="9525">
            <a:noFill/>
            <a:miter lim="800000"/>
            <a:headEnd/>
            <a:tailEnd/>
          </a:ln>
          <a:effectLst/>
        </p:spPr>
        <p:txBody>
          <a:bodyPr lIns="92075" tIns="46038" rIns="92075" bIns="46038"/>
          <a:lstStyle/>
          <a:p>
            <a:pPr algn="ctr">
              <a:spcBef>
                <a:spcPct val="50000"/>
              </a:spcBef>
            </a:pPr>
            <a:r>
              <a:rPr lang="en-US" sz="2800" b="0"/>
              <a:t>Net Profit =  </a:t>
            </a:r>
            <a:r>
              <a:rPr lang="en-US" sz="2800" b="0">
                <a:latin typeface="Symbol" pitchFamily="18" charset="2"/>
              </a:rPr>
              <a:t>S</a:t>
            </a:r>
            <a:r>
              <a:rPr lang="en-US" sz="2800" b="0" baseline="-25000"/>
              <a:t>p </a:t>
            </a:r>
            <a:r>
              <a:rPr lang="en-US" sz="2800" b="0"/>
              <a:t>Revenue</a:t>
            </a:r>
            <a:r>
              <a:rPr lang="en-US" sz="2800" b="0" baseline="-25000"/>
              <a:t>p</a:t>
            </a:r>
            <a:r>
              <a:rPr lang="en-US" sz="2800" b="0"/>
              <a:t> - </a:t>
            </a:r>
            <a:r>
              <a:rPr lang="en-US" sz="2800" b="0">
                <a:latin typeface="Symbol" pitchFamily="18" charset="2"/>
              </a:rPr>
              <a:t>S</a:t>
            </a:r>
            <a:r>
              <a:rPr lang="en-US" sz="2800" b="0" baseline="-25000"/>
              <a:t>c </a:t>
            </a:r>
            <a:r>
              <a:rPr lang="en-US" sz="2800" b="0"/>
              <a:t>Expense</a:t>
            </a:r>
            <a:r>
              <a:rPr lang="en-US" sz="2800" b="0" baseline="-25000"/>
              <a:t>c</a:t>
            </a:r>
            <a:r>
              <a:rPr lang="en-US" sz="2800" b="0"/>
              <a:t>.</a:t>
            </a:r>
          </a:p>
        </p:txBody>
      </p:sp>
      <p:sp>
        <p:nvSpPr>
          <p:cNvPr id="637957" name="Rectangle 5"/>
          <p:cNvSpPr>
            <a:spLocks noChangeArrowheads="1"/>
          </p:cNvSpPr>
          <p:nvPr/>
        </p:nvSpPr>
        <p:spPr bwMode="auto">
          <a:xfrm>
            <a:off x="2422525" y="3098800"/>
            <a:ext cx="7105650" cy="946150"/>
          </a:xfrm>
          <a:prstGeom prst="rect">
            <a:avLst/>
          </a:prstGeom>
          <a:noFill/>
          <a:ln w="12700">
            <a:noFill/>
            <a:miter lim="800000"/>
            <a:headEnd type="none" w="sm" len="sm"/>
            <a:tailEnd type="none" w="sm" len="sm"/>
          </a:ln>
          <a:effectLst/>
        </p:spPr>
        <p:txBody>
          <a:bodyPr>
            <a:spAutoFit/>
          </a:bodyPr>
          <a:lstStyle/>
          <a:p>
            <a:pPr lvl="1">
              <a:buClr>
                <a:srgbClr val="9B322F"/>
              </a:buClr>
              <a:buFont typeface="Monotype Sorts" pitchFamily="2" charset="2"/>
              <a:buNone/>
            </a:pPr>
            <a:r>
              <a:rPr lang="en-US" sz="2800" b="0"/>
              <a:t>But how do we use this information to, say, decide on launching a  new  product?</a:t>
            </a:r>
          </a:p>
        </p:txBody>
      </p:sp>
      <p:sp>
        <p:nvSpPr>
          <p:cNvPr id="637958" name="Rectangle 6"/>
          <p:cNvSpPr>
            <a:spLocks noChangeArrowheads="1"/>
          </p:cNvSpPr>
          <p:nvPr/>
        </p:nvSpPr>
        <p:spPr bwMode="auto">
          <a:xfrm>
            <a:off x="2381250" y="4921250"/>
            <a:ext cx="7696200" cy="1600200"/>
          </a:xfrm>
          <a:prstGeom prst="rect">
            <a:avLst/>
          </a:prstGeom>
          <a:noFill/>
          <a:ln w="9525">
            <a:noFill/>
            <a:miter lim="800000"/>
            <a:headEnd/>
            <a:tailEnd/>
          </a:ln>
          <a:effectLst/>
        </p:spPr>
        <p:txBody>
          <a:bodyPr lIns="92075" tIns="46038" rIns="92075" bIns="46038"/>
          <a:lstStyle/>
          <a:p>
            <a:pPr lvl="1">
              <a:spcBef>
                <a:spcPct val="50000"/>
              </a:spcBef>
              <a:buClr>
                <a:srgbClr val="800000"/>
              </a:buClr>
              <a:buFont typeface="Monotype Sorts" pitchFamily="2" charset="2"/>
              <a:buNone/>
            </a:pPr>
            <a:r>
              <a:rPr lang="en-US" sz="2800" b="0"/>
              <a:t>Net Profit</a:t>
            </a:r>
            <a:r>
              <a:rPr lang="en-US" sz="2800" b="0" baseline="-25000"/>
              <a:t>p</a:t>
            </a:r>
            <a:r>
              <a:rPr lang="en-US" sz="2800" b="0"/>
              <a:t>  = Revenue</a:t>
            </a:r>
            <a:r>
              <a:rPr lang="en-US" sz="2800" b="0" baseline="-25000"/>
              <a:t>p</a:t>
            </a:r>
            <a:r>
              <a:rPr lang="en-US" sz="2800" b="0"/>
              <a:t> -  </a:t>
            </a:r>
            <a:r>
              <a:rPr lang="en-US" sz="2800" b="0" baseline="-25000"/>
              <a:t> </a:t>
            </a:r>
            <a:r>
              <a:rPr lang="en-US" sz="2800" b="0"/>
              <a:t>Expense</a:t>
            </a:r>
            <a:r>
              <a:rPr lang="en-US" sz="2800" b="0" baseline="-25000"/>
              <a:t>p,     </a:t>
            </a:r>
            <a:r>
              <a:rPr lang="en-US" sz="2800" b="0"/>
              <a:t>and so,</a:t>
            </a:r>
            <a:endParaRPr lang="en-US" sz="2800" b="0" baseline="-25000"/>
          </a:p>
          <a:p>
            <a:pPr lvl="1">
              <a:spcBef>
                <a:spcPct val="70000"/>
              </a:spcBef>
              <a:buClr>
                <a:srgbClr val="800000"/>
              </a:buClr>
              <a:buFont typeface="Monotype Sorts" pitchFamily="2" charset="2"/>
              <a:buNone/>
            </a:pPr>
            <a:r>
              <a:rPr lang="en-US" sz="2800" b="0"/>
              <a:t>Net Profit   = </a:t>
            </a:r>
            <a:r>
              <a:rPr lang="en-US" sz="2800" b="0">
                <a:latin typeface="Symbol" pitchFamily="18" charset="2"/>
              </a:rPr>
              <a:t>S</a:t>
            </a:r>
            <a:r>
              <a:rPr lang="en-US" sz="2800" b="0" baseline="-25000"/>
              <a:t>p </a:t>
            </a:r>
            <a:r>
              <a:rPr lang="en-US" sz="2800" b="0"/>
              <a:t>Net Profit</a:t>
            </a:r>
            <a:r>
              <a:rPr lang="en-US" sz="2800" b="0" baseline="-25000"/>
              <a:t>p</a:t>
            </a:r>
            <a:r>
              <a:rPr lang="en-US" sz="2800" b="0"/>
              <a:t> </a:t>
            </a:r>
          </a:p>
        </p:txBody>
      </p:sp>
      <p:sp>
        <p:nvSpPr>
          <p:cNvPr id="637959" name="Rectangle 7"/>
          <p:cNvSpPr>
            <a:spLocks noChangeArrowheads="1"/>
          </p:cNvSpPr>
          <p:nvPr/>
        </p:nvSpPr>
        <p:spPr bwMode="auto">
          <a:xfrm>
            <a:off x="2422526" y="4303713"/>
            <a:ext cx="7527925" cy="519112"/>
          </a:xfrm>
          <a:prstGeom prst="rect">
            <a:avLst/>
          </a:prstGeom>
          <a:noFill/>
          <a:ln w="12700">
            <a:noFill/>
            <a:miter lim="800000"/>
            <a:headEnd type="none" w="sm" len="sm"/>
            <a:tailEnd type="none" w="sm" len="sm"/>
          </a:ln>
          <a:effectLst/>
        </p:spPr>
        <p:txBody>
          <a:bodyPr wrap="none">
            <a:spAutoFit/>
          </a:bodyPr>
          <a:lstStyle/>
          <a:p>
            <a:pPr>
              <a:buClr>
                <a:schemeClr val="accent1"/>
              </a:buClr>
              <a:buSzPct val="115000"/>
              <a:buFont typeface="Wingdings" pitchFamily="2" charset="2"/>
              <a:buChar char="§"/>
            </a:pPr>
            <a:r>
              <a:rPr lang="en-US" sz="2800" b="0"/>
              <a:t> Allocate!  If we allocate overhead costs correctly:</a:t>
            </a:r>
          </a:p>
        </p:txBody>
      </p:sp>
    </p:spTree>
  </p:cSld>
  <p:clrMapOvr>
    <a:masterClrMapping/>
  </p:clrMapOvr>
  <p:transition>
    <p:pull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14B5DD0-2B2F-4FAD-AC12-DBB5087EF1A1}" type="slidenum">
              <a:rPr lang="en-US"/>
              <a:pPr/>
              <a:t>28</a:t>
            </a:fld>
            <a:endParaRPr lang="en-US"/>
          </a:p>
        </p:txBody>
      </p:sp>
      <p:sp>
        <p:nvSpPr>
          <p:cNvPr id="638978" name="Rectangle 2"/>
          <p:cNvSpPr>
            <a:spLocks noGrp="1" noChangeArrowheads="1"/>
          </p:cNvSpPr>
          <p:nvPr>
            <p:ph type="title"/>
          </p:nvPr>
        </p:nvSpPr>
        <p:spPr>
          <a:xfrm>
            <a:off x="2044700" y="279400"/>
            <a:ext cx="8375650" cy="1143000"/>
          </a:xfrm>
        </p:spPr>
        <p:txBody>
          <a:bodyPr/>
          <a:lstStyle/>
          <a:p>
            <a:pPr algn="ctr"/>
            <a:r>
              <a:rPr lang="en-US" b="1">
                <a:latin typeface="Times New Roman" pitchFamily="18" charset="0"/>
              </a:rPr>
              <a:t>Obtaining Accurate Product Costs</a:t>
            </a:r>
          </a:p>
        </p:txBody>
      </p:sp>
      <p:sp>
        <p:nvSpPr>
          <p:cNvPr id="638979" name="Rectangle 3"/>
          <p:cNvSpPr>
            <a:spLocks noGrp="1" noChangeArrowheads="1"/>
          </p:cNvSpPr>
          <p:nvPr>
            <p:ph type="body" idx="1"/>
          </p:nvPr>
        </p:nvSpPr>
        <p:spPr>
          <a:xfrm>
            <a:off x="2251076" y="1550988"/>
            <a:ext cx="7986713" cy="4191000"/>
          </a:xfrm>
        </p:spPr>
        <p:txBody>
          <a:bodyPr/>
          <a:lstStyle/>
          <a:p>
            <a:r>
              <a:rPr lang="en-US" sz="3400">
                <a:latin typeface="Times New Roman" pitchFamily="18" charset="0"/>
              </a:rPr>
              <a:t>How do we allocate overhead costs properly so that product costs are </a:t>
            </a:r>
            <a:r>
              <a:rPr lang="en-US" sz="3400" u="sng">
                <a:latin typeface="Times New Roman" pitchFamily="18" charset="0"/>
              </a:rPr>
              <a:t>accurate</a:t>
            </a:r>
            <a:r>
              <a:rPr lang="en-US" sz="3400">
                <a:latin typeface="Times New Roman" pitchFamily="18" charset="0"/>
              </a:rPr>
              <a:t>?</a:t>
            </a:r>
          </a:p>
          <a:p>
            <a:pPr marL="742950" lvl="1" indent="-285750">
              <a:lnSpc>
                <a:spcPct val="120000"/>
              </a:lnSpc>
            </a:pPr>
            <a:r>
              <a:rPr lang="en-US" sz="3000">
                <a:latin typeface="Times New Roman" pitchFamily="18" charset="0"/>
              </a:rPr>
              <a:t> Standard Costing</a:t>
            </a:r>
          </a:p>
          <a:p>
            <a:pPr marL="742950" lvl="1" indent="-285750">
              <a:lnSpc>
                <a:spcPct val="130000"/>
              </a:lnSpc>
            </a:pPr>
            <a:r>
              <a:rPr lang="en-US" sz="3000">
                <a:latin typeface="Times New Roman" pitchFamily="18" charset="0"/>
              </a:rPr>
              <a:t>Activity Based Costing (ABC)</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38979">
                                            <p:txEl>
                                              <p:pRg st="0" end="0"/>
                                            </p:txEl>
                                          </p:spTgt>
                                        </p:tgtEl>
                                        <p:attrNameLst>
                                          <p:attrName>style.visibility</p:attrName>
                                        </p:attrNameLst>
                                      </p:cBhvr>
                                      <p:to>
                                        <p:strVal val="visible"/>
                                      </p:to>
                                    </p:set>
                                    <p:anim calcmode="lin" valueType="num">
                                      <p:cBhvr additive="base">
                                        <p:cTn id="7" dur="500" fill="hold"/>
                                        <p:tgtEl>
                                          <p:spTgt spid="6389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3897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38979">
                                            <p:txEl>
                                              <p:pRg st="0" end="0"/>
                                            </p:txEl>
                                          </p:spTgt>
                                        </p:tgtEl>
                                        <p:attrNameLst>
                                          <p:attrName>ppt_c</p:attrName>
                                        </p:attrNameLst>
                                      </p:cBhvr>
                                      <p:to>
                                        <a:srgbClr val="02225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38979">
                                            <p:txEl>
                                              <p:pRg st="1" end="1"/>
                                            </p:txEl>
                                          </p:spTgt>
                                        </p:tgtEl>
                                        <p:attrNameLst>
                                          <p:attrName>style.visibility</p:attrName>
                                        </p:attrNameLst>
                                      </p:cBhvr>
                                      <p:to>
                                        <p:strVal val="visible"/>
                                      </p:to>
                                    </p:set>
                                    <p:anim calcmode="lin" valueType="num">
                                      <p:cBhvr additive="base">
                                        <p:cTn id="13" dur="500" fill="hold"/>
                                        <p:tgtEl>
                                          <p:spTgt spid="6389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3897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38979">
                                            <p:txEl>
                                              <p:pRg st="1" end="1"/>
                                            </p:txEl>
                                          </p:spTgt>
                                        </p:tgtEl>
                                        <p:attrNameLst>
                                          <p:attrName>ppt_c</p:attrName>
                                        </p:attrNameLst>
                                      </p:cBhvr>
                                      <p:to>
                                        <a:srgbClr val="02225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38979">
                                            <p:txEl>
                                              <p:pRg st="2" end="2"/>
                                            </p:txEl>
                                          </p:spTgt>
                                        </p:tgtEl>
                                        <p:attrNameLst>
                                          <p:attrName>style.visibility</p:attrName>
                                        </p:attrNameLst>
                                      </p:cBhvr>
                                      <p:to>
                                        <p:strVal val="visible"/>
                                      </p:to>
                                    </p:set>
                                    <p:anim calcmode="lin" valueType="num">
                                      <p:cBhvr additive="base">
                                        <p:cTn id="19" dur="500" fill="hold"/>
                                        <p:tgtEl>
                                          <p:spTgt spid="6389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3897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38979">
                                            <p:txEl>
                                              <p:pRg st="2" end="2"/>
                                            </p:txEl>
                                          </p:spTgt>
                                        </p:tgtEl>
                                        <p:attrNameLst>
                                          <p:attrName>ppt_c</p:attrName>
                                        </p:attrNameLst>
                                      </p:cBhvr>
                                      <p:to>
                                        <a:srgbClr val="02225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8979" grpId="0" build="p" bldLvl="3"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Slide Number Placeholder 5"/>
          <p:cNvSpPr>
            <a:spLocks noGrp="1"/>
          </p:cNvSpPr>
          <p:nvPr>
            <p:ph type="sldNum" sz="quarter" idx="12"/>
          </p:nvPr>
        </p:nvSpPr>
        <p:spPr/>
        <p:txBody>
          <a:bodyPr/>
          <a:lstStyle/>
          <a:p>
            <a:fld id="{1FFB5AB7-CDFC-43BD-B074-03664E480D1A}" type="slidenum">
              <a:rPr lang="en-US"/>
              <a:pPr/>
              <a:t>3</a:t>
            </a:fld>
            <a:endParaRPr lang="en-US"/>
          </a:p>
        </p:txBody>
      </p:sp>
      <p:sp>
        <p:nvSpPr>
          <p:cNvPr id="856066" name="Rectangle 2"/>
          <p:cNvSpPr>
            <a:spLocks noGrp="1" noChangeArrowheads="1"/>
          </p:cNvSpPr>
          <p:nvPr>
            <p:ph type="title"/>
          </p:nvPr>
        </p:nvSpPr>
        <p:spPr>
          <a:xfrm>
            <a:off x="1933575" y="373063"/>
            <a:ext cx="8229600" cy="823912"/>
          </a:xfrm>
          <a:noFill/>
          <a:ln/>
        </p:spPr>
        <p:txBody>
          <a:bodyPr/>
          <a:lstStyle/>
          <a:p>
            <a:pPr algn="ctr"/>
            <a:r>
              <a:rPr lang="en-US" sz="3800" b="1" dirty="0">
                <a:solidFill>
                  <a:srgbClr val="006600"/>
                </a:solidFill>
                <a:latin typeface="Times New Roman" pitchFamily="18" charset="0"/>
              </a:rPr>
              <a:t>DSP, Inc.: Revenue &amp; Cost Data</a:t>
            </a:r>
          </a:p>
        </p:txBody>
      </p:sp>
      <p:grpSp>
        <p:nvGrpSpPr>
          <p:cNvPr id="856067" name="Group 3"/>
          <p:cNvGrpSpPr>
            <a:grpSpLocks/>
          </p:cNvGrpSpPr>
          <p:nvPr/>
        </p:nvGrpSpPr>
        <p:grpSpPr bwMode="auto">
          <a:xfrm>
            <a:off x="2222500" y="1262063"/>
            <a:ext cx="2216150" cy="508000"/>
            <a:chOff x="0" y="0"/>
            <a:chExt cx="1137" cy="403"/>
          </a:xfrm>
        </p:grpSpPr>
        <p:sp>
          <p:nvSpPr>
            <p:cNvPr id="856068" name="Rectangle 4"/>
            <p:cNvSpPr>
              <a:spLocks noChangeArrowheads="1"/>
            </p:cNvSpPr>
            <p:nvPr/>
          </p:nvSpPr>
          <p:spPr bwMode="auto">
            <a:xfrm>
              <a:off x="43" y="0"/>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Job Type</a:t>
              </a:r>
              <a:endParaRPr lang="en-US" sz="1800" b="0"/>
            </a:p>
          </p:txBody>
        </p:sp>
        <p:sp>
          <p:nvSpPr>
            <p:cNvPr id="856069" name="Rectangle 5"/>
            <p:cNvSpPr>
              <a:spLocks noChangeArrowheads="1"/>
            </p:cNvSpPr>
            <p:nvPr/>
          </p:nvSpPr>
          <p:spPr bwMode="auto">
            <a:xfrm>
              <a:off x="0" y="0"/>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56070" name="Group 6"/>
          <p:cNvGrpSpPr>
            <a:grpSpLocks/>
          </p:cNvGrpSpPr>
          <p:nvPr/>
        </p:nvGrpSpPr>
        <p:grpSpPr bwMode="auto">
          <a:xfrm>
            <a:off x="4438651" y="1262063"/>
            <a:ext cx="1401763" cy="508000"/>
            <a:chOff x="1137" y="0"/>
            <a:chExt cx="720" cy="403"/>
          </a:xfrm>
        </p:grpSpPr>
        <p:sp>
          <p:nvSpPr>
            <p:cNvPr id="856071" name="Rectangle 7"/>
            <p:cNvSpPr>
              <a:spLocks noChangeArrowheads="1"/>
            </p:cNvSpPr>
            <p:nvPr/>
          </p:nvSpPr>
          <p:spPr bwMode="auto">
            <a:xfrm>
              <a:off x="118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Plumbing </a:t>
              </a:r>
            </a:p>
          </p:txBody>
        </p:sp>
        <p:sp>
          <p:nvSpPr>
            <p:cNvPr id="856072" name="Rectangle 8"/>
            <p:cNvSpPr>
              <a:spLocks noChangeArrowheads="1"/>
            </p:cNvSpPr>
            <p:nvPr/>
          </p:nvSpPr>
          <p:spPr bwMode="auto">
            <a:xfrm>
              <a:off x="113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073" name="Group 9"/>
          <p:cNvGrpSpPr>
            <a:grpSpLocks/>
          </p:cNvGrpSpPr>
          <p:nvPr/>
        </p:nvGrpSpPr>
        <p:grpSpPr bwMode="auto">
          <a:xfrm>
            <a:off x="5840413" y="1262063"/>
            <a:ext cx="1401762" cy="508000"/>
            <a:chOff x="1857" y="0"/>
            <a:chExt cx="720" cy="403"/>
          </a:xfrm>
        </p:grpSpPr>
        <p:sp>
          <p:nvSpPr>
            <p:cNvPr id="856074" name="Rectangle 10"/>
            <p:cNvSpPr>
              <a:spLocks noChangeArrowheads="1"/>
            </p:cNvSpPr>
            <p:nvPr/>
          </p:nvSpPr>
          <p:spPr bwMode="auto">
            <a:xfrm>
              <a:off x="190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Window Cleaning</a:t>
              </a:r>
            </a:p>
            <a:p>
              <a:pPr algn="ctr" eaLnBrk="0" hangingPunct="0"/>
              <a:endParaRPr lang="en-US" sz="1600" b="0"/>
            </a:p>
          </p:txBody>
        </p:sp>
        <p:sp>
          <p:nvSpPr>
            <p:cNvPr id="856075" name="Rectangle 11"/>
            <p:cNvSpPr>
              <a:spLocks noChangeArrowheads="1"/>
            </p:cNvSpPr>
            <p:nvPr/>
          </p:nvSpPr>
          <p:spPr bwMode="auto">
            <a:xfrm>
              <a:off x="185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076" name="Group 12"/>
          <p:cNvGrpSpPr>
            <a:grpSpLocks/>
          </p:cNvGrpSpPr>
          <p:nvPr/>
        </p:nvGrpSpPr>
        <p:grpSpPr bwMode="auto">
          <a:xfrm>
            <a:off x="7242176" y="1262063"/>
            <a:ext cx="1401763" cy="508000"/>
            <a:chOff x="2577" y="0"/>
            <a:chExt cx="720" cy="403"/>
          </a:xfrm>
        </p:grpSpPr>
        <p:sp>
          <p:nvSpPr>
            <p:cNvPr id="856077" name="Rectangle 13"/>
            <p:cNvSpPr>
              <a:spLocks noChangeArrowheads="1"/>
            </p:cNvSpPr>
            <p:nvPr/>
          </p:nvSpPr>
          <p:spPr bwMode="auto">
            <a:xfrm>
              <a:off x="262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Gutter Guards</a:t>
              </a:r>
            </a:p>
            <a:p>
              <a:pPr algn="ctr" eaLnBrk="0" hangingPunct="0"/>
              <a:endParaRPr lang="en-US" sz="1600" b="0"/>
            </a:p>
          </p:txBody>
        </p:sp>
        <p:sp>
          <p:nvSpPr>
            <p:cNvPr id="856078" name="Rectangle 14"/>
            <p:cNvSpPr>
              <a:spLocks noChangeArrowheads="1"/>
            </p:cNvSpPr>
            <p:nvPr/>
          </p:nvSpPr>
          <p:spPr bwMode="auto">
            <a:xfrm>
              <a:off x="257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079" name="Group 15"/>
          <p:cNvGrpSpPr>
            <a:grpSpLocks/>
          </p:cNvGrpSpPr>
          <p:nvPr/>
        </p:nvGrpSpPr>
        <p:grpSpPr bwMode="auto">
          <a:xfrm>
            <a:off x="8643938" y="1262063"/>
            <a:ext cx="1401762" cy="508000"/>
            <a:chOff x="3297" y="0"/>
            <a:chExt cx="720" cy="403"/>
          </a:xfrm>
        </p:grpSpPr>
        <p:sp>
          <p:nvSpPr>
            <p:cNvPr id="856080" name="Rectangle 16"/>
            <p:cNvSpPr>
              <a:spLocks noChangeArrowheads="1"/>
            </p:cNvSpPr>
            <p:nvPr/>
          </p:nvSpPr>
          <p:spPr bwMode="auto">
            <a:xfrm>
              <a:off x="334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Landscaping</a:t>
              </a:r>
              <a:endParaRPr lang="en-US" sz="1600" b="0"/>
            </a:p>
          </p:txBody>
        </p:sp>
        <p:sp>
          <p:nvSpPr>
            <p:cNvPr id="856081" name="Rectangle 17"/>
            <p:cNvSpPr>
              <a:spLocks noChangeArrowheads="1"/>
            </p:cNvSpPr>
            <p:nvPr/>
          </p:nvSpPr>
          <p:spPr bwMode="auto">
            <a:xfrm>
              <a:off x="329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082" name="Group 18"/>
          <p:cNvGrpSpPr>
            <a:grpSpLocks/>
          </p:cNvGrpSpPr>
          <p:nvPr/>
        </p:nvGrpSpPr>
        <p:grpSpPr bwMode="auto">
          <a:xfrm>
            <a:off x="2217738" y="2278063"/>
            <a:ext cx="2222500" cy="508000"/>
            <a:chOff x="0" y="403"/>
            <a:chExt cx="1137" cy="403"/>
          </a:xfrm>
        </p:grpSpPr>
        <p:sp>
          <p:nvSpPr>
            <p:cNvPr id="856083" name="Rectangle 19"/>
            <p:cNvSpPr>
              <a:spLocks noChangeArrowheads="1"/>
            </p:cNvSpPr>
            <p:nvPr/>
          </p:nvSpPr>
          <p:spPr bwMode="auto">
            <a:xfrm>
              <a:off x="43" y="403"/>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Labor Hours/job</a:t>
              </a:r>
            </a:p>
            <a:p>
              <a:pPr eaLnBrk="0" hangingPunct="0"/>
              <a:endParaRPr lang="en-US" sz="1800" b="0"/>
            </a:p>
          </p:txBody>
        </p:sp>
        <p:sp>
          <p:nvSpPr>
            <p:cNvPr id="856084" name="Rectangle 20"/>
            <p:cNvSpPr>
              <a:spLocks noChangeArrowheads="1"/>
            </p:cNvSpPr>
            <p:nvPr/>
          </p:nvSpPr>
          <p:spPr bwMode="auto">
            <a:xfrm>
              <a:off x="0" y="403"/>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56085" name="Group 21"/>
          <p:cNvGrpSpPr>
            <a:grpSpLocks/>
          </p:cNvGrpSpPr>
          <p:nvPr/>
        </p:nvGrpSpPr>
        <p:grpSpPr bwMode="auto">
          <a:xfrm>
            <a:off x="4438651" y="2278063"/>
            <a:ext cx="1401763" cy="508000"/>
            <a:chOff x="1137" y="403"/>
            <a:chExt cx="720" cy="403"/>
          </a:xfrm>
        </p:grpSpPr>
        <p:sp>
          <p:nvSpPr>
            <p:cNvPr id="856086" name="Rectangle 22"/>
            <p:cNvSpPr>
              <a:spLocks noChangeArrowheads="1"/>
            </p:cNvSpPr>
            <p:nvPr/>
          </p:nvSpPr>
          <p:spPr bwMode="auto">
            <a:xfrm>
              <a:off x="118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2 hours</a:t>
              </a:r>
            </a:p>
            <a:p>
              <a:pPr algn="ctr" eaLnBrk="0" hangingPunct="0"/>
              <a:endParaRPr lang="en-US" sz="1800" b="0"/>
            </a:p>
          </p:txBody>
        </p:sp>
        <p:sp>
          <p:nvSpPr>
            <p:cNvPr id="856087" name="Rectangle 23"/>
            <p:cNvSpPr>
              <a:spLocks noChangeArrowheads="1"/>
            </p:cNvSpPr>
            <p:nvPr/>
          </p:nvSpPr>
          <p:spPr bwMode="auto">
            <a:xfrm>
              <a:off x="113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088" name="Group 24"/>
          <p:cNvGrpSpPr>
            <a:grpSpLocks/>
          </p:cNvGrpSpPr>
          <p:nvPr/>
        </p:nvGrpSpPr>
        <p:grpSpPr bwMode="auto">
          <a:xfrm>
            <a:off x="5840413" y="2278063"/>
            <a:ext cx="1401762" cy="508000"/>
            <a:chOff x="1857" y="403"/>
            <a:chExt cx="720" cy="403"/>
          </a:xfrm>
        </p:grpSpPr>
        <p:sp>
          <p:nvSpPr>
            <p:cNvPr id="856089" name="Rectangle 25"/>
            <p:cNvSpPr>
              <a:spLocks noChangeArrowheads="1"/>
            </p:cNvSpPr>
            <p:nvPr/>
          </p:nvSpPr>
          <p:spPr bwMode="auto">
            <a:xfrm>
              <a:off x="190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4 hours</a:t>
              </a:r>
            </a:p>
            <a:p>
              <a:pPr algn="ctr" eaLnBrk="0" hangingPunct="0"/>
              <a:endParaRPr lang="en-US" sz="1800" b="0"/>
            </a:p>
          </p:txBody>
        </p:sp>
        <p:sp>
          <p:nvSpPr>
            <p:cNvPr id="856090" name="Rectangle 26"/>
            <p:cNvSpPr>
              <a:spLocks noChangeArrowheads="1"/>
            </p:cNvSpPr>
            <p:nvPr/>
          </p:nvSpPr>
          <p:spPr bwMode="auto">
            <a:xfrm>
              <a:off x="185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091" name="Group 27"/>
          <p:cNvGrpSpPr>
            <a:grpSpLocks/>
          </p:cNvGrpSpPr>
          <p:nvPr/>
        </p:nvGrpSpPr>
        <p:grpSpPr bwMode="auto">
          <a:xfrm>
            <a:off x="7242176" y="2278063"/>
            <a:ext cx="1401763" cy="508000"/>
            <a:chOff x="2577" y="403"/>
            <a:chExt cx="720" cy="403"/>
          </a:xfrm>
        </p:grpSpPr>
        <p:sp>
          <p:nvSpPr>
            <p:cNvPr id="856092" name="Rectangle 28"/>
            <p:cNvSpPr>
              <a:spLocks noChangeArrowheads="1"/>
            </p:cNvSpPr>
            <p:nvPr/>
          </p:nvSpPr>
          <p:spPr bwMode="auto">
            <a:xfrm>
              <a:off x="262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3 hours</a:t>
              </a:r>
            </a:p>
            <a:p>
              <a:pPr algn="ctr" eaLnBrk="0" hangingPunct="0"/>
              <a:endParaRPr lang="en-US" sz="1800" b="0"/>
            </a:p>
          </p:txBody>
        </p:sp>
        <p:sp>
          <p:nvSpPr>
            <p:cNvPr id="856093" name="Rectangle 29"/>
            <p:cNvSpPr>
              <a:spLocks noChangeArrowheads="1"/>
            </p:cNvSpPr>
            <p:nvPr/>
          </p:nvSpPr>
          <p:spPr bwMode="auto">
            <a:xfrm>
              <a:off x="257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094" name="Group 30"/>
          <p:cNvGrpSpPr>
            <a:grpSpLocks/>
          </p:cNvGrpSpPr>
          <p:nvPr/>
        </p:nvGrpSpPr>
        <p:grpSpPr bwMode="auto">
          <a:xfrm>
            <a:off x="8643938" y="2278063"/>
            <a:ext cx="1401762" cy="508000"/>
            <a:chOff x="3297" y="403"/>
            <a:chExt cx="720" cy="403"/>
          </a:xfrm>
        </p:grpSpPr>
        <p:sp>
          <p:nvSpPr>
            <p:cNvPr id="856095" name="Rectangle 31"/>
            <p:cNvSpPr>
              <a:spLocks noChangeArrowheads="1"/>
            </p:cNvSpPr>
            <p:nvPr/>
          </p:nvSpPr>
          <p:spPr bwMode="auto">
            <a:xfrm>
              <a:off x="334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5 hours</a:t>
              </a:r>
            </a:p>
            <a:p>
              <a:pPr algn="ctr" eaLnBrk="0" hangingPunct="0"/>
              <a:endParaRPr lang="en-US" sz="1800" b="0"/>
            </a:p>
          </p:txBody>
        </p:sp>
        <p:sp>
          <p:nvSpPr>
            <p:cNvPr id="856096" name="Rectangle 32"/>
            <p:cNvSpPr>
              <a:spLocks noChangeArrowheads="1"/>
            </p:cNvSpPr>
            <p:nvPr/>
          </p:nvSpPr>
          <p:spPr bwMode="auto">
            <a:xfrm>
              <a:off x="329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097" name="Group 33"/>
          <p:cNvGrpSpPr>
            <a:grpSpLocks/>
          </p:cNvGrpSpPr>
          <p:nvPr/>
        </p:nvGrpSpPr>
        <p:grpSpPr bwMode="auto">
          <a:xfrm>
            <a:off x="2217738" y="2786063"/>
            <a:ext cx="2220912" cy="506412"/>
            <a:chOff x="0" y="806"/>
            <a:chExt cx="1137" cy="403"/>
          </a:xfrm>
        </p:grpSpPr>
        <p:sp>
          <p:nvSpPr>
            <p:cNvPr id="856098" name="Rectangle 34"/>
            <p:cNvSpPr>
              <a:spLocks noChangeArrowheads="1"/>
            </p:cNvSpPr>
            <p:nvPr/>
          </p:nvSpPr>
          <p:spPr bwMode="auto">
            <a:xfrm>
              <a:off x="43" y="806"/>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Revenue/job</a:t>
              </a:r>
            </a:p>
            <a:p>
              <a:pPr eaLnBrk="0" hangingPunct="0"/>
              <a:endParaRPr lang="en-US" sz="1800" b="0"/>
            </a:p>
          </p:txBody>
        </p:sp>
        <p:sp>
          <p:nvSpPr>
            <p:cNvPr id="856099" name="Rectangle 35"/>
            <p:cNvSpPr>
              <a:spLocks noChangeArrowheads="1"/>
            </p:cNvSpPr>
            <p:nvPr/>
          </p:nvSpPr>
          <p:spPr bwMode="auto">
            <a:xfrm>
              <a:off x="0" y="806"/>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56100" name="Group 36"/>
          <p:cNvGrpSpPr>
            <a:grpSpLocks/>
          </p:cNvGrpSpPr>
          <p:nvPr/>
        </p:nvGrpSpPr>
        <p:grpSpPr bwMode="auto">
          <a:xfrm>
            <a:off x="4438651" y="2786063"/>
            <a:ext cx="1401763" cy="506412"/>
            <a:chOff x="1137" y="806"/>
            <a:chExt cx="720" cy="403"/>
          </a:xfrm>
        </p:grpSpPr>
        <p:sp>
          <p:nvSpPr>
            <p:cNvPr id="856101" name="Rectangle 37"/>
            <p:cNvSpPr>
              <a:spLocks noChangeArrowheads="1"/>
            </p:cNvSpPr>
            <p:nvPr/>
          </p:nvSpPr>
          <p:spPr bwMode="auto">
            <a:xfrm>
              <a:off x="1180" y="806"/>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$130</a:t>
              </a:r>
            </a:p>
            <a:p>
              <a:pPr algn="ctr" eaLnBrk="0" hangingPunct="0"/>
              <a:endParaRPr lang="en-US" sz="1800" b="0"/>
            </a:p>
          </p:txBody>
        </p:sp>
        <p:sp>
          <p:nvSpPr>
            <p:cNvPr id="856102" name="Rectangle 38"/>
            <p:cNvSpPr>
              <a:spLocks noChangeArrowheads="1"/>
            </p:cNvSpPr>
            <p:nvPr/>
          </p:nvSpPr>
          <p:spPr bwMode="auto">
            <a:xfrm>
              <a:off x="113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103" name="Group 39"/>
          <p:cNvGrpSpPr>
            <a:grpSpLocks/>
          </p:cNvGrpSpPr>
          <p:nvPr/>
        </p:nvGrpSpPr>
        <p:grpSpPr bwMode="auto">
          <a:xfrm>
            <a:off x="5840413" y="2786063"/>
            <a:ext cx="1401762" cy="506412"/>
            <a:chOff x="1857" y="806"/>
            <a:chExt cx="720" cy="403"/>
          </a:xfrm>
        </p:grpSpPr>
        <p:sp>
          <p:nvSpPr>
            <p:cNvPr id="856104" name="Rectangle 40"/>
            <p:cNvSpPr>
              <a:spLocks noChangeArrowheads="1"/>
            </p:cNvSpPr>
            <p:nvPr/>
          </p:nvSpPr>
          <p:spPr bwMode="auto">
            <a:xfrm>
              <a:off x="1900" y="806"/>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$170</a:t>
              </a:r>
            </a:p>
            <a:p>
              <a:pPr algn="ctr" eaLnBrk="0" hangingPunct="0"/>
              <a:endParaRPr lang="en-US" sz="1800" b="0"/>
            </a:p>
          </p:txBody>
        </p:sp>
        <p:sp>
          <p:nvSpPr>
            <p:cNvPr id="856105" name="Rectangle 41"/>
            <p:cNvSpPr>
              <a:spLocks noChangeArrowheads="1"/>
            </p:cNvSpPr>
            <p:nvPr/>
          </p:nvSpPr>
          <p:spPr bwMode="auto">
            <a:xfrm>
              <a:off x="185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106" name="Group 42"/>
          <p:cNvGrpSpPr>
            <a:grpSpLocks/>
          </p:cNvGrpSpPr>
          <p:nvPr/>
        </p:nvGrpSpPr>
        <p:grpSpPr bwMode="auto">
          <a:xfrm>
            <a:off x="7242176" y="2786063"/>
            <a:ext cx="1401763" cy="506412"/>
            <a:chOff x="2577" y="806"/>
            <a:chExt cx="720" cy="403"/>
          </a:xfrm>
        </p:grpSpPr>
        <p:sp>
          <p:nvSpPr>
            <p:cNvPr id="856107" name="Rectangle 43"/>
            <p:cNvSpPr>
              <a:spLocks noChangeArrowheads="1"/>
            </p:cNvSpPr>
            <p:nvPr/>
          </p:nvSpPr>
          <p:spPr bwMode="auto">
            <a:xfrm>
              <a:off x="2620" y="806"/>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$200</a:t>
              </a:r>
            </a:p>
            <a:p>
              <a:pPr algn="ctr" eaLnBrk="0" hangingPunct="0"/>
              <a:endParaRPr lang="en-US" sz="1800" b="0"/>
            </a:p>
          </p:txBody>
        </p:sp>
        <p:sp>
          <p:nvSpPr>
            <p:cNvPr id="856108" name="Rectangle 44"/>
            <p:cNvSpPr>
              <a:spLocks noChangeArrowheads="1"/>
            </p:cNvSpPr>
            <p:nvPr/>
          </p:nvSpPr>
          <p:spPr bwMode="auto">
            <a:xfrm>
              <a:off x="257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109" name="Group 45"/>
          <p:cNvGrpSpPr>
            <a:grpSpLocks/>
          </p:cNvGrpSpPr>
          <p:nvPr/>
        </p:nvGrpSpPr>
        <p:grpSpPr bwMode="auto">
          <a:xfrm>
            <a:off x="8643938" y="2786063"/>
            <a:ext cx="1401762" cy="506412"/>
            <a:chOff x="3297" y="806"/>
            <a:chExt cx="720" cy="403"/>
          </a:xfrm>
        </p:grpSpPr>
        <p:sp>
          <p:nvSpPr>
            <p:cNvPr id="856110" name="Rectangle 46"/>
            <p:cNvSpPr>
              <a:spLocks noChangeArrowheads="1"/>
            </p:cNvSpPr>
            <p:nvPr/>
          </p:nvSpPr>
          <p:spPr bwMode="auto">
            <a:xfrm>
              <a:off x="3340" y="806"/>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$250</a:t>
              </a:r>
            </a:p>
            <a:p>
              <a:pPr algn="ctr" eaLnBrk="0" hangingPunct="0"/>
              <a:endParaRPr lang="en-US" sz="1800" b="0"/>
            </a:p>
          </p:txBody>
        </p:sp>
        <p:sp>
          <p:nvSpPr>
            <p:cNvPr id="856111" name="Rectangle 47"/>
            <p:cNvSpPr>
              <a:spLocks noChangeArrowheads="1"/>
            </p:cNvSpPr>
            <p:nvPr/>
          </p:nvSpPr>
          <p:spPr bwMode="auto">
            <a:xfrm>
              <a:off x="329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112" name="Group 48"/>
          <p:cNvGrpSpPr>
            <a:grpSpLocks/>
          </p:cNvGrpSpPr>
          <p:nvPr/>
        </p:nvGrpSpPr>
        <p:grpSpPr bwMode="auto">
          <a:xfrm>
            <a:off x="2224088" y="3292475"/>
            <a:ext cx="2214562" cy="508000"/>
            <a:chOff x="0" y="1209"/>
            <a:chExt cx="1137" cy="403"/>
          </a:xfrm>
        </p:grpSpPr>
        <p:sp>
          <p:nvSpPr>
            <p:cNvPr id="856113" name="Rectangle 49"/>
            <p:cNvSpPr>
              <a:spLocks noChangeArrowheads="1"/>
            </p:cNvSpPr>
            <p:nvPr/>
          </p:nvSpPr>
          <p:spPr bwMode="auto">
            <a:xfrm>
              <a:off x="43" y="1209"/>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Material Cost</a:t>
              </a:r>
            </a:p>
            <a:p>
              <a:pPr eaLnBrk="0" hangingPunct="0"/>
              <a:endParaRPr lang="en-US" sz="1800" b="0"/>
            </a:p>
          </p:txBody>
        </p:sp>
        <p:sp>
          <p:nvSpPr>
            <p:cNvPr id="856114" name="Rectangle 50"/>
            <p:cNvSpPr>
              <a:spLocks noChangeArrowheads="1"/>
            </p:cNvSpPr>
            <p:nvPr/>
          </p:nvSpPr>
          <p:spPr bwMode="auto">
            <a:xfrm>
              <a:off x="0" y="1209"/>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56115" name="Group 51"/>
          <p:cNvGrpSpPr>
            <a:grpSpLocks/>
          </p:cNvGrpSpPr>
          <p:nvPr/>
        </p:nvGrpSpPr>
        <p:grpSpPr bwMode="auto">
          <a:xfrm>
            <a:off x="4438651" y="3292475"/>
            <a:ext cx="1401763" cy="508000"/>
            <a:chOff x="1137" y="1209"/>
            <a:chExt cx="720" cy="403"/>
          </a:xfrm>
        </p:grpSpPr>
        <p:sp>
          <p:nvSpPr>
            <p:cNvPr id="856116" name="Rectangle 52"/>
            <p:cNvSpPr>
              <a:spLocks noChangeArrowheads="1"/>
            </p:cNvSpPr>
            <p:nvPr/>
          </p:nvSpPr>
          <p:spPr bwMode="auto">
            <a:xfrm>
              <a:off x="1180" y="1209"/>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$30</a:t>
              </a:r>
            </a:p>
            <a:p>
              <a:pPr algn="ctr" eaLnBrk="0" hangingPunct="0"/>
              <a:endParaRPr lang="en-US" sz="1800" b="0"/>
            </a:p>
          </p:txBody>
        </p:sp>
        <p:sp>
          <p:nvSpPr>
            <p:cNvPr id="856117" name="Rectangle 53"/>
            <p:cNvSpPr>
              <a:spLocks noChangeArrowheads="1"/>
            </p:cNvSpPr>
            <p:nvPr/>
          </p:nvSpPr>
          <p:spPr bwMode="auto">
            <a:xfrm>
              <a:off x="113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118" name="Group 54"/>
          <p:cNvGrpSpPr>
            <a:grpSpLocks/>
          </p:cNvGrpSpPr>
          <p:nvPr/>
        </p:nvGrpSpPr>
        <p:grpSpPr bwMode="auto">
          <a:xfrm>
            <a:off x="5840413" y="3292475"/>
            <a:ext cx="1401762" cy="508000"/>
            <a:chOff x="1857" y="1209"/>
            <a:chExt cx="720" cy="403"/>
          </a:xfrm>
        </p:grpSpPr>
        <p:sp>
          <p:nvSpPr>
            <p:cNvPr id="856119" name="Rectangle 55"/>
            <p:cNvSpPr>
              <a:spLocks noChangeArrowheads="1"/>
            </p:cNvSpPr>
            <p:nvPr/>
          </p:nvSpPr>
          <p:spPr bwMode="auto">
            <a:xfrm>
              <a:off x="1900" y="1209"/>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$10</a:t>
              </a:r>
            </a:p>
            <a:p>
              <a:pPr algn="ctr" eaLnBrk="0" hangingPunct="0"/>
              <a:endParaRPr lang="en-US" sz="1800" b="0"/>
            </a:p>
          </p:txBody>
        </p:sp>
        <p:sp>
          <p:nvSpPr>
            <p:cNvPr id="856120" name="Rectangle 56"/>
            <p:cNvSpPr>
              <a:spLocks noChangeArrowheads="1"/>
            </p:cNvSpPr>
            <p:nvPr/>
          </p:nvSpPr>
          <p:spPr bwMode="auto">
            <a:xfrm>
              <a:off x="185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121" name="Group 57"/>
          <p:cNvGrpSpPr>
            <a:grpSpLocks/>
          </p:cNvGrpSpPr>
          <p:nvPr/>
        </p:nvGrpSpPr>
        <p:grpSpPr bwMode="auto">
          <a:xfrm>
            <a:off x="7242176" y="3292475"/>
            <a:ext cx="1401763" cy="508000"/>
            <a:chOff x="2577" y="1209"/>
            <a:chExt cx="720" cy="403"/>
          </a:xfrm>
        </p:grpSpPr>
        <p:sp>
          <p:nvSpPr>
            <p:cNvPr id="856122" name="Rectangle 58"/>
            <p:cNvSpPr>
              <a:spLocks noChangeArrowheads="1"/>
            </p:cNvSpPr>
            <p:nvPr/>
          </p:nvSpPr>
          <p:spPr bwMode="auto">
            <a:xfrm>
              <a:off x="2620" y="1209"/>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$70</a:t>
              </a:r>
            </a:p>
            <a:p>
              <a:pPr algn="ctr" eaLnBrk="0" hangingPunct="0"/>
              <a:endParaRPr lang="en-US" sz="1800" b="0"/>
            </a:p>
          </p:txBody>
        </p:sp>
        <p:sp>
          <p:nvSpPr>
            <p:cNvPr id="856123" name="Rectangle 59"/>
            <p:cNvSpPr>
              <a:spLocks noChangeArrowheads="1"/>
            </p:cNvSpPr>
            <p:nvPr/>
          </p:nvSpPr>
          <p:spPr bwMode="auto">
            <a:xfrm>
              <a:off x="257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124" name="Group 60"/>
          <p:cNvGrpSpPr>
            <a:grpSpLocks/>
          </p:cNvGrpSpPr>
          <p:nvPr/>
        </p:nvGrpSpPr>
        <p:grpSpPr bwMode="auto">
          <a:xfrm>
            <a:off x="8643938" y="3292475"/>
            <a:ext cx="1401762" cy="508000"/>
            <a:chOff x="3297" y="1209"/>
            <a:chExt cx="720" cy="403"/>
          </a:xfrm>
        </p:grpSpPr>
        <p:sp>
          <p:nvSpPr>
            <p:cNvPr id="856125" name="Rectangle 61"/>
            <p:cNvSpPr>
              <a:spLocks noChangeArrowheads="1"/>
            </p:cNvSpPr>
            <p:nvPr/>
          </p:nvSpPr>
          <p:spPr bwMode="auto">
            <a:xfrm>
              <a:off x="3340" y="1209"/>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$75</a:t>
              </a:r>
            </a:p>
            <a:p>
              <a:pPr algn="ctr" eaLnBrk="0" hangingPunct="0"/>
              <a:endParaRPr lang="en-US" sz="1800" b="0"/>
            </a:p>
          </p:txBody>
        </p:sp>
        <p:sp>
          <p:nvSpPr>
            <p:cNvPr id="856126" name="Rectangle 62"/>
            <p:cNvSpPr>
              <a:spLocks noChangeArrowheads="1"/>
            </p:cNvSpPr>
            <p:nvPr/>
          </p:nvSpPr>
          <p:spPr bwMode="auto">
            <a:xfrm>
              <a:off x="329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127" name="Group 63"/>
          <p:cNvGrpSpPr>
            <a:grpSpLocks/>
          </p:cNvGrpSpPr>
          <p:nvPr/>
        </p:nvGrpSpPr>
        <p:grpSpPr bwMode="auto">
          <a:xfrm>
            <a:off x="2224088" y="3800475"/>
            <a:ext cx="2214562" cy="508000"/>
            <a:chOff x="0" y="1612"/>
            <a:chExt cx="1137" cy="403"/>
          </a:xfrm>
        </p:grpSpPr>
        <p:sp>
          <p:nvSpPr>
            <p:cNvPr id="856128" name="Rectangle 64"/>
            <p:cNvSpPr>
              <a:spLocks noChangeArrowheads="1"/>
            </p:cNvSpPr>
            <p:nvPr/>
          </p:nvSpPr>
          <p:spPr bwMode="auto">
            <a:xfrm>
              <a:off x="43" y="1612"/>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Labor Cost</a:t>
              </a:r>
            </a:p>
            <a:p>
              <a:pPr eaLnBrk="0" hangingPunct="0"/>
              <a:endParaRPr lang="en-US" sz="1800" b="0"/>
            </a:p>
          </p:txBody>
        </p:sp>
        <p:sp>
          <p:nvSpPr>
            <p:cNvPr id="856129" name="Rectangle 65"/>
            <p:cNvSpPr>
              <a:spLocks noChangeArrowheads="1"/>
            </p:cNvSpPr>
            <p:nvPr/>
          </p:nvSpPr>
          <p:spPr bwMode="auto">
            <a:xfrm>
              <a:off x="0" y="1612"/>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56130" name="Group 66"/>
          <p:cNvGrpSpPr>
            <a:grpSpLocks/>
          </p:cNvGrpSpPr>
          <p:nvPr/>
        </p:nvGrpSpPr>
        <p:grpSpPr bwMode="auto">
          <a:xfrm>
            <a:off x="4438651" y="3800475"/>
            <a:ext cx="1401763" cy="508000"/>
            <a:chOff x="1137" y="1612"/>
            <a:chExt cx="720" cy="403"/>
          </a:xfrm>
        </p:grpSpPr>
        <p:sp>
          <p:nvSpPr>
            <p:cNvPr id="856131" name="Rectangle 67"/>
            <p:cNvSpPr>
              <a:spLocks noChangeArrowheads="1"/>
            </p:cNvSpPr>
            <p:nvPr/>
          </p:nvSpPr>
          <p:spPr bwMode="auto">
            <a:xfrm>
              <a:off x="1180" y="1612"/>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$20</a:t>
              </a:r>
            </a:p>
            <a:p>
              <a:pPr algn="ctr" eaLnBrk="0" hangingPunct="0"/>
              <a:endParaRPr lang="en-US" sz="1800" b="0"/>
            </a:p>
          </p:txBody>
        </p:sp>
        <p:sp>
          <p:nvSpPr>
            <p:cNvPr id="856132" name="Rectangle 68"/>
            <p:cNvSpPr>
              <a:spLocks noChangeArrowheads="1"/>
            </p:cNvSpPr>
            <p:nvPr/>
          </p:nvSpPr>
          <p:spPr bwMode="auto">
            <a:xfrm>
              <a:off x="1137" y="1612"/>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133" name="Group 69"/>
          <p:cNvGrpSpPr>
            <a:grpSpLocks/>
          </p:cNvGrpSpPr>
          <p:nvPr/>
        </p:nvGrpSpPr>
        <p:grpSpPr bwMode="auto">
          <a:xfrm>
            <a:off x="5840413" y="3800475"/>
            <a:ext cx="1401762" cy="508000"/>
            <a:chOff x="1857" y="1612"/>
            <a:chExt cx="720" cy="403"/>
          </a:xfrm>
        </p:grpSpPr>
        <p:sp>
          <p:nvSpPr>
            <p:cNvPr id="856134" name="Rectangle 70"/>
            <p:cNvSpPr>
              <a:spLocks noChangeArrowheads="1"/>
            </p:cNvSpPr>
            <p:nvPr/>
          </p:nvSpPr>
          <p:spPr bwMode="auto">
            <a:xfrm>
              <a:off x="1900" y="1612"/>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$40</a:t>
              </a:r>
            </a:p>
            <a:p>
              <a:pPr algn="ctr" eaLnBrk="0" hangingPunct="0"/>
              <a:endParaRPr lang="en-US" sz="1800" b="0"/>
            </a:p>
          </p:txBody>
        </p:sp>
        <p:sp>
          <p:nvSpPr>
            <p:cNvPr id="856135" name="Rectangle 71"/>
            <p:cNvSpPr>
              <a:spLocks noChangeArrowheads="1"/>
            </p:cNvSpPr>
            <p:nvPr/>
          </p:nvSpPr>
          <p:spPr bwMode="auto">
            <a:xfrm>
              <a:off x="1857" y="1612"/>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136" name="Group 72"/>
          <p:cNvGrpSpPr>
            <a:grpSpLocks/>
          </p:cNvGrpSpPr>
          <p:nvPr/>
        </p:nvGrpSpPr>
        <p:grpSpPr bwMode="auto">
          <a:xfrm>
            <a:off x="7242176" y="3800475"/>
            <a:ext cx="1401763" cy="508000"/>
            <a:chOff x="2577" y="1612"/>
            <a:chExt cx="720" cy="403"/>
          </a:xfrm>
        </p:grpSpPr>
        <p:sp>
          <p:nvSpPr>
            <p:cNvPr id="856137" name="Rectangle 73"/>
            <p:cNvSpPr>
              <a:spLocks noChangeArrowheads="1"/>
            </p:cNvSpPr>
            <p:nvPr/>
          </p:nvSpPr>
          <p:spPr bwMode="auto">
            <a:xfrm>
              <a:off x="2620" y="1612"/>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$30</a:t>
              </a:r>
            </a:p>
            <a:p>
              <a:pPr algn="ctr" eaLnBrk="0" hangingPunct="0"/>
              <a:endParaRPr lang="en-US" sz="1800" b="0"/>
            </a:p>
          </p:txBody>
        </p:sp>
        <p:sp>
          <p:nvSpPr>
            <p:cNvPr id="856138" name="Rectangle 74"/>
            <p:cNvSpPr>
              <a:spLocks noChangeArrowheads="1"/>
            </p:cNvSpPr>
            <p:nvPr/>
          </p:nvSpPr>
          <p:spPr bwMode="auto">
            <a:xfrm>
              <a:off x="2577" y="1612"/>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139" name="Group 75"/>
          <p:cNvGrpSpPr>
            <a:grpSpLocks/>
          </p:cNvGrpSpPr>
          <p:nvPr/>
        </p:nvGrpSpPr>
        <p:grpSpPr bwMode="auto">
          <a:xfrm>
            <a:off x="8643938" y="3800475"/>
            <a:ext cx="1401762" cy="508000"/>
            <a:chOff x="3297" y="1612"/>
            <a:chExt cx="720" cy="403"/>
          </a:xfrm>
        </p:grpSpPr>
        <p:sp>
          <p:nvSpPr>
            <p:cNvPr id="856140" name="Rectangle 76"/>
            <p:cNvSpPr>
              <a:spLocks noChangeArrowheads="1"/>
            </p:cNvSpPr>
            <p:nvPr/>
          </p:nvSpPr>
          <p:spPr bwMode="auto">
            <a:xfrm>
              <a:off x="3340" y="1612"/>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$50</a:t>
              </a:r>
            </a:p>
            <a:p>
              <a:pPr algn="ctr" eaLnBrk="0" hangingPunct="0"/>
              <a:endParaRPr lang="en-US" sz="1800" b="0"/>
            </a:p>
          </p:txBody>
        </p:sp>
        <p:sp>
          <p:nvSpPr>
            <p:cNvPr id="856141" name="Rectangle 77"/>
            <p:cNvSpPr>
              <a:spLocks noChangeArrowheads="1"/>
            </p:cNvSpPr>
            <p:nvPr/>
          </p:nvSpPr>
          <p:spPr bwMode="auto">
            <a:xfrm>
              <a:off x="3297" y="1612"/>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142" name="Group 78"/>
          <p:cNvGrpSpPr>
            <a:grpSpLocks/>
          </p:cNvGrpSpPr>
          <p:nvPr/>
        </p:nvGrpSpPr>
        <p:grpSpPr bwMode="auto">
          <a:xfrm>
            <a:off x="2219326" y="1773239"/>
            <a:ext cx="2220913" cy="503237"/>
            <a:chOff x="0" y="403"/>
            <a:chExt cx="1137" cy="403"/>
          </a:xfrm>
        </p:grpSpPr>
        <p:sp>
          <p:nvSpPr>
            <p:cNvPr id="856143" name="Rectangle 79"/>
            <p:cNvSpPr>
              <a:spLocks noChangeArrowheads="1"/>
            </p:cNvSpPr>
            <p:nvPr/>
          </p:nvSpPr>
          <p:spPr bwMode="auto">
            <a:xfrm>
              <a:off x="43" y="403"/>
              <a:ext cx="1051" cy="403"/>
            </a:xfrm>
            <a:prstGeom prst="rect">
              <a:avLst/>
            </a:prstGeom>
            <a:noFill/>
            <a:ln w="9525">
              <a:noFill/>
              <a:miter lim="800000"/>
              <a:headEnd/>
              <a:tailEnd/>
            </a:ln>
            <a:effectLst/>
          </p:spPr>
          <p:txBody>
            <a:bodyPr/>
            <a:lstStyle/>
            <a:p>
              <a:pPr eaLnBrk="0" hangingPunct="0"/>
              <a:r>
                <a:rPr lang="en-US" sz="1600" b="0">
                  <a:cs typeface="Times New Roman" pitchFamily="18" charset="0"/>
                </a:rPr>
                <a:t>Current Monthly Output</a:t>
              </a:r>
              <a:endParaRPr lang="en-US" sz="1600" b="0"/>
            </a:p>
          </p:txBody>
        </p:sp>
        <p:sp>
          <p:nvSpPr>
            <p:cNvPr id="856144" name="Rectangle 80"/>
            <p:cNvSpPr>
              <a:spLocks noChangeArrowheads="1"/>
            </p:cNvSpPr>
            <p:nvPr/>
          </p:nvSpPr>
          <p:spPr bwMode="auto">
            <a:xfrm>
              <a:off x="0" y="403"/>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56145" name="Group 81"/>
          <p:cNvGrpSpPr>
            <a:grpSpLocks/>
          </p:cNvGrpSpPr>
          <p:nvPr/>
        </p:nvGrpSpPr>
        <p:grpSpPr bwMode="auto">
          <a:xfrm>
            <a:off x="4438651" y="1770063"/>
            <a:ext cx="1401763" cy="508000"/>
            <a:chOff x="1137" y="403"/>
            <a:chExt cx="720" cy="403"/>
          </a:xfrm>
        </p:grpSpPr>
        <p:sp>
          <p:nvSpPr>
            <p:cNvPr id="856146" name="Rectangle 82"/>
            <p:cNvSpPr>
              <a:spLocks noChangeArrowheads="1"/>
            </p:cNvSpPr>
            <p:nvPr/>
          </p:nvSpPr>
          <p:spPr bwMode="auto">
            <a:xfrm>
              <a:off x="118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90 jobs</a:t>
              </a:r>
            </a:p>
            <a:p>
              <a:pPr algn="ctr" eaLnBrk="0" hangingPunct="0"/>
              <a:endParaRPr lang="en-US" sz="1800" b="0"/>
            </a:p>
          </p:txBody>
        </p:sp>
        <p:sp>
          <p:nvSpPr>
            <p:cNvPr id="856147" name="Rectangle 83"/>
            <p:cNvSpPr>
              <a:spLocks noChangeArrowheads="1"/>
            </p:cNvSpPr>
            <p:nvPr/>
          </p:nvSpPr>
          <p:spPr bwMode="auto">
            <a:xfrm>
              <a:off x="113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148" name="Group 84"/>
          <p:cNvGrpSpPr>
            <a:grpSpLocks/>
          </p:cNvGrpSpPr>
          <p:nvPr/>
        </p:nvGrpSpPr>
        <p:grpSpPr bwMode="auto">
          <a:xfrm>
            <a:off x="5840414" y="1770063"/>
            <a:ext cx="1398587" cy="508000"/>
            <a:chOff x="1857" y="403"/>
            <a:chExt cx="720" cy="403"/>
          </a:xfrm>
        </p:grpSpPr>
        <p:sp>
          <p:nvSpPr>
            <p:cNvPr id="856149" name="Rectangle 85"/>
            <p:cNvSpPr>
              <a:spLocks noChangeArrowheads="1"/>
            </p:cNvSpPr>
            <p:nvPr/>
          </p:nvSpPr>
          <p:spPr bwMode="auto">
            <a:xfrm>
              <a:off x="190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70 jobs</a:t>
              </a:r>
            </a:p>
            <a:p>
              <a:pPr algn="ctr" eaLnBrk="0" hangingPunct="0"/>
              <a:endParaRPr lang="en-US" sz="1800" b="0"/>
            </a:p>
          </p:txBody>
        </p:sp>
        <p:sp>
          <p:nvSpPr>
            <p:cNvPr id="856150" name="Rectangle 86"/>
            <p:cNvSpPr>
              <a:spLocks noChangeArrowheads="1"/>
            </p:cNvSpPr>
            <p:nvPr/>
          </p:nvSpPr>
          <p:spPr bwMode="auto">
            <a:xfrm>
              <a:off x="185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151" name="Group 87"/>
          <p:cNvGrpSpPr>
            <a:grpSpLocks/>
          </p:cNvGrpSpPr>
          <p:nvPr/>
        </p:nvGrpSpPr>
        <p:grpSpPr bwMode="auto">
          <a:xfrm>
            <a:off x="7239001" y="1770063"/>
            <a:ext cx="1401763" cy="508000"/>
            <a:chOff x="2577" y="403"/>
            <a:chExt cx="720" cy="403"/>
          </a:xfrm>
        </p:grpSpPr>
        <p:sp>
          <p:nvSpPr>
            <p:cNvPr id="856152" name="Rectangle 88"/>
            <p:cNvSpPr>
              <a:spLocks noChangeArrowheads="1"/>
            </p:cNvSpPr>
            <p:nvPr/>
          </p:nvSpPr>
          <p:spPr bwMode="auto">
            <a:xfrm>
              <a:off x="262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80 jobs</a:t>
              </a:r>
            </a:p>
            <a:p>
              <a:pPr algn="ctr" eaLnBrk="0" hangingPunct="0"/>
              <a:endParaRPr lang="en-US" sz="1800" b="0"/>
            </a:p>
          </p:txBody>
        </p:sp>
        <p:sp>
          <p:nvSpPr>
            <p:cNvPr id="856153" name="Rectangle 89"/>
            <p:cNvSpPr>
              <a:spLocks noChangeArrowheads="1"/>
            </p:cNvSpPr>
            <p:nvPr/>
          </p:nvSpPr>
          <p:spPr bwMode="auto">
            <a:xfrm>
              <a:off x="257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56154" name="Group 90"/>
          <p:cNvGrpSpPr>
            <a:grpSpLocks/>
          </p:cNvGrpSpPr>
          <p:nvPr/>
        </p:nvGrpSpPr>
        <p:grpSpPr bwMode="auto">
          <a:xfrm>
            <a:off x="8640763" y="1770063"/>
            <a:ext cx="1401762" cy="508000"/>
            <a:chOff x="3297" y="403"/>
            <a:chExt cx="720" cy="403"/>
          </a:xfrm>
        </p:grpSpPr>
        <p:sp>
          <p:nvSpPr>
            <p:cNvPr id="856155" name="Rectangle 91"/>
            <p:cNvSpPr>
              <a:spLocks noChangeArrowheads="1"/>
            </p:cNvSpPr>
            <p:nvPr/>
          </p:nvSpPr>
          <p:spPr bwMode="auto">
            <a:xfrm>
              <a:off x="334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60 jobs</a:t>
              </a:r>
            </a:p>
            <a:p>
              <a:pPr algn="ctr" eaLnBrk="0" hangingPunct="0"/>
              <a:endParaRPr lang="en-US" sz="1800" b="0"/>
            </a:p>
          </p:txBody>
        </p:sp>
        <p:sp>
          <p:nvSpPr>
            <p:cNvPr id="856156" name="Rectangle 92"/>
            <p:cNvSpPr>
              <a:spLocks noChangeArrowheads="1"/>
            </p:cNvSpPr>
            <p:nvPr/>
          </p:nvSpPr>
          <p:spPr bwMode="auto">
            <a:xfrm>
              <a:off x="3297" y="403"/>
              <a:ext cx="720" cy="403"/>
            </a:xfrm>
            <a:prstGeom prst="rect">
              <a:avLst/>
            </a:prstGeom>
            <a:noFill/>
            <a:ln w="7">
              <a:solidFill>
                <a:srgbClr val="A0A0A0"/>
              </a:solidFill>
              <a:miter lim="800000"/>
              <a:headEnd/>
              <a:tailEnd/>
            </a:ln>
            <a:effectLst/>
          </p:spPr>
          <p:txBody>
            <a:bodyPr wrap="none"/>
            <a:lstStyle/>
            <a:p>
              <a:endParaRPr lang="en-US"/>
            </a:p>
          </p:txBody>
        </p:sp>
      </p:grpSp>
      <p:sp>
        <p:nvSpPr>
          <p:cNvPr id="856157" name="Rectangle 93"/>
          <p:cNvSpPr>
            <a:spLocks noChangeArrowheads="1"/>
          </p:cNvSpPr>
          <p:nvPr/>
        </p:nvSpPr>
        <p:spPr bwMode="auto">
          <a:xfrm>
            <a:off x="2252663" y="4370389"/>
            <a:ext cx="7867650" cy="1646605"/>
          </a:xfrm>
          <a:prstGeom prst="rect">
            <a:avLst/>
          </a:prstGeom>
          <a:noFill/>
          <a:ln w="9525" algn="ctr">
            <a:noFill/>
            <a:miter lim="800000"/>
            <a:headEnd/>
            <a:tailEnd/>
          </a:ln>
          <a:effectLst/>
        </p:spPr>
        <p:txBody>
          <a:bodyPr>
            <a:spAutoFit/>
          </a:bodyPr>
          <a:lstStyle/>
          <a:p>
            <a:pPr marL="6350" indent="6350">
              <a:spcBef>
                <a:spcPct val="35000"/>
              </a:spcBef>
              <a:buClr>
                <a:schemeClr val="tx1"/>
              </a:buClr>
              <a:tabLst>
                <a:tab pos="4121150" algn="l"/>
              </a:tabLst>
            </a:pPr>
            <a:r>
              <a:rPr lang="en-US" sz="2000" b="0" dirty="0"/>
              <a:t>Note: </a:t>
            </a:r>
          </a:p>
          <a:p>
            <a:pPr marL="6350" indent="6350">
              <a:spcBef>
                <a:spcPct val="35000"/>
              </a:spcBef>
              <a:buClr>
                <a:schemeClr val="tx1"/>
              </a:buClr>
              <a:tabLst>
                <a:tab pos="4121150" algn="l"/>
              </a:tabLst>
            </a:pPr>
            <a:r>
              <a:rPr lang="en-US" sz="2000" b="0" dirty="0"/>
              <a:t>Total number of jobs per month 	= 90 + 70 + 80 + 60 = 300 jobs.  </a:t>
            </a:r>
          </a:p>
          <a:p>
            <a:pPr marL="6350" indent="6350">
              <a:spcBef>
                <a:spcPct val="35000"/>
              </a:spcBef>
              <a:buClr>
                <a:schemeClr val="tx1"/>
              </a:buClr>
              <a:tabLst>
                <a:tab pos="4121150" algn="l"/>
              </a:tabLst>
            </a:pPr>
            <a:r>
              <a:rPr lang="en-US" sz="2000" b="0" dirty="0"/>
              <a:t>At current output level, capacity used	= 90(2) + 70(4) + 80(3) + 60(5) </a:t>
            </a:r>
          </a:p>
          <a:p>
            <a:pPr marL="6350" indent="6350">
              <a:spcBef>
                <a:spcPct val="35000"/>
              </a:spcBef>
              <a:buClr>
                <a:schemeClr val="tx1"/>
              </a:buClr>
              <a:tabLst>
                <a:tab pos="4121150" algn="l"/>
              </a:tabLst>
            </a:pPr>
            <a:r>
              <a:rPr lang="en-US" sz="2000" b="0" dirty="0"/>
              <a:t>	= 1,000 hours per month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B3D8AAD-2F79-4ED8-B8A4-0BAA3BABF3EB}" type="slidenum">
              <a:rPr lang="en-US"/>
              <a:pPr/>
              <a:t>4</a:t>
            </a:fld>
            <a:endParaRPr lang="en-US"/>
          </a:p>
        </p:txBody>
      </p:sp>
      <p:sp>
        <p:nvSpPr>
          <p:cNvPr id="858114" name="Rectangle 2"/>
          <p:cNvSpPr>
            <a:spLocks noChangeArrowheads="1"/>
          </p:cNvSpPr>
          <p:nvPr/>
        </p:nvSpPr>
        <p:spPr bwMode="auto">
          <a:xfrm>
            <a:off x="2127251" y="1408114"/>
            <a:ext cx="8150225" cy="5262979"/>
          </a:xfrm>
          <a:prstGeom prst="rect">
            <a:avLst/>
          </a:prstGeom>
          <a:noFill/>
          <a:ln w="12700">
            <a:noFill/>
            <a:miter lim="800000"/>
            <a:headEnd type="none" w="sm" len="sm"/>
            <a:tailEnd type="none" w="sm" len="sm"/>
          </a:ln>
          <a:effectLst/>
        </p:spPr>
        <p:txBody>
          <a:bodyPr>
            <a:spAutoFit/>
          </a:bodyPr>
          <a:lstStyle/>
          <a:p>
            <a:pPr indent="6350" eaLnBrk="0" hangingPunct="0">
              <a:spcBef>
                <a:spcPct val="50000"/>
              </a:spcBef>
              <a:tabLst>
                <a:tab pos="349250" algn="l"/>
              </a:tabLst>
            </a:pPr>
            <a:r>
              <a:rPr lang="en-US" sz="2400" b="0" dirty="0">
                <a:cs typeface="Times New Roman" pitchFamily="18" charset="0"/>
              </a:rPr>
              <a:t>Standard cost accounting: Allocate indirect costs product based on the volume of the cost driver they have consumed. </a:t>
            </a:r>
          </a:p>
          <a:p>
            <a:pPr indent="6350" eaLnBrk="0" hangingPunct="0">
              <a:spcBef>
                <a:spcPct val="50000"/>
              </a:spcBef>
              <a:tabLst>
                <a:tab pos="349250" algn="l"/>
              </a:tabLst>
            </a:pPr>
            <a:r>
              <a:rPr lang="en-US" sz="2400" b="0" dirty="0">
                <a:cs typeface="Times New Roman" pitchFamily="18" charset="0"/>
              </a:rPr>
              <a:t>There may be more than one single cost driver. Examples are  labor cost, number of jobs, etc. Here it is # of Jobs. </a:t>
            </a:r>
          </a:p>
          <a:p>
            <a:pPr indent="6350" eaLnBrk="0" hangingPunct="0">
              <a:spcBef>
                <a:spcPct val="50000"/>
              </a:spcBef>
              <a:tabLst>
                <a:tab pos="349250" algn="l"/>
              </a:tabLst>
            </a:pPr>
            <a:r>
              <a:rPr lang="en-US" sz="2400" b="0" dirty="0">
                <a:cs typeface="Times New Roman" pitchFamily="18" charset="0"/>
              </a:rPr>
              <a:t>Monthly Administrative Overhead (Salaries) = </a:t>
            </a:r>
            <a:r>
              <a:rPr lang="en-US" sz="2400" dirty="0">
                <a:cs typeface="Times New Roman" pitchFamily="18" charset="0"/>
              </a:rPr>
              <a:t>$18,000</a:t>
            </a:r>
            <a:r>
              <a:rPr lang="en-US" sz="2400" b="0" dirty="0">
                <a:cs typeface="Times New Roman" pitchFamily="18" charset="0"/>
              </a:rPr>
              <a:t>.</a:t>
            </a:r>
          </a:p>
          <a:p>
            <a:pPr indent="6350" eaLnBrk="0" hangingPunct="0">
              <a:spcBef>
                <a:spcPct val="50000"/>
              </a:spcBef>
              <a:tabLst>
                <a:tab pos="349250" algn="l"/>
              </a:tabLst>
            </a:pPr>
            <a:r>
              <a:rPr lang="en-US" sz="2400" b="0" dirty="0">
                <a:cs typeface="Times New Roman" pitchFamily="18" charset="0"/>
              </a:rPr>
              <a:t>Monthly Non-Administrative Overhead (Rent, Truck Fleet Maintenance, Marketing, Depreciation) = </a:t>
            </a:r>
            <a:r>
              <a:rPr lang="en-US" sz="2400" dirty="0">
                <a:cs typeface="Times New Roman" pitchFamily="18" charset="0"/>
              </a:rPr>
              <a:t>$9,000</a:t>
            </a:r>
            <a:r>
              <a:rPr lang="en-US" sz="2400" b="0" dirty="0">
                <a:cs typeface="Times New Roman" pitchFamily="18" charset="0"/>
              </a:rPr>
              <a:t>.</a:t>
            </a:r>
          </a:p>
          <a:p>
            <a:pPr indent="6350" eaLnBrk="0" hangingPunct="0">
              <a:spcBef>
                <a:spcPct val="50000"/>
              </a:spcBef>
              <a:tabLst>
                <a:tab pos="349250" algn="l"/>
              </a:tabLst>
            </a:pPr>
            <a:r>
              <a:rPr lang="en-US" sz="2400" b="0" dirty="0">
                <a:cs typeface="Times New Roman" pitchFamily="18" charset="0"/>
              </a:rPr>
              <a:t>Overhead is currently allocated to products based on production volume.  </a:t>
            </a:r>
            <a:r>
              <a:rPr lang="en-US" sz="2400" b="0" dirty="0">
                <a:solidFill>
                  <a:srgbClr val="FF0000"/>
                </a:solidFill>
                <a:cs typeface="Times New Roman" pitchFamily="18" charset="0"/>
              </a:rPr>
              <a:t>Current volume is 300 jobs </a:t>
            </a:r>
            <a:r>
              <a:rPr lang="en-US" sz="2400" b="0" dirty="0">
                <a:cs typeface="Times New Roman" pitchFamily="18" charset="0"/>
              </a:rPr>
              <a:t>per month. </a:t>
            </a:r>
          </a:p>
          <a:p>
            <a:pPr indent="6350" eaLnBrk="0" hangingPunct="0">
              <a:spcBef>
                <a:spcPct val="50000"/>
              </a:spcBef>
              <a:tabLst>
                <a:tab pos="349250" algn="l"/>
              </a:tabLst>
            </a:pPr>
            <a:r>
              <a:rPr lang="en-US" sz="2400" b="0" dirty="0"/>
              <a:t>	Administrative Overhead $18,000/300 = </a:t>
            </a:r>
            <a:r>
              <a:rPr lang="en-US" sz="2400" dirty="0"/>
              <a:t>$60 </a:t>
            </a:r>
            <a:r>
              <a:rPr lang="en-US" sz="2400" b="0" dirty="0">
                <a:solidFill>
                  <a:srgbClr val="FF0000"/>
                </a:solidFill>
              </a:rPr>
              <a:t>per job.  </a:t>
            </a:r>
            <a:endParaRPr lang="en-US" sz="2400" b="0" dirty="0"/>
          </a:p>
          <a:p>
            <a:pPr indent="6350" eaLnBrk="0" hangingPunct="0">
              <a:spcBef>
                <a:spcPct val="50000"/>
              </a:spcBef>
              <a:tabLst>
                <a:tab pos="349250" algn="l"/>
              </a:tabLst>
            </a:pPr>
            <a:r>
              <a:rPr lang="en-US" sz="2400" b="0" dirty="0">
                <a:cs typeface="Times New Roman" pitchFamily="18" charset="0"/>
              </a:rPr>
              <a:t>	Non-Administrative Overhead = $9,000/300 = </a:t>
            </a:r>
            <a:r>
              <a:rPr lang="en-US" sz="2400" dirty="0">
                <a:cs typeface="Times New Roman" pitchFamily="18" charset="0"/>
              </a:rPr>
              <a:t>$30 </a:t>
            </a:r>
            <a:r>
              <a:rPr lang="en-US" sz="2400" b="0" dirty="0">
                <a:solidFill>
                  <a:srgbClr val="FF0000"/>
                </a:solidFill>
                <a:cs typeface="Times New Roman" pitchFamily="18" charset="0"/>
              </a:rPr>
              <a:t>per job </a:t>
            </a:r>
            <a:r>
              <a:rPr lang="en-US" sz="2400" b="0" dirty="0">
                <a:cs typeface="Times New Roman" pitchFamily="18" charset="0"/>
              </a:rPr>
              <a:t>.</a:t>
            </a:r>
          </a:p>
        </p:txBody>
      </p:sp>
      <p:sp>
        <p:nvSpPr>
          <p:cNvPr id="858115" name="Rectangle 3"/>
          <p:cNvSpPr>
            <a:spLocks noGrp="1" noChangeArrowheads="1"/>
          </p:cNvSpPr>
          <p:nvPr>
            <p:ph type="title"/>
          </p:nvPr>
        </p:nvSpPr>
        <p:spPr>
          <a:xfrm>
            <a:off x="1993900" y="528638"/>
            <a:ext cx="8229600" cy="825500"/>
          </a:xfrm>
          <a:noFill/>
          <a:ln/>
        </p:spPr>
        <p:txBody>
          <a:bodyPr/>
          <a:lstStyle/>
          <a:p>
            <a:pPr algn="ctr"/>
            <a:r>
              <a:rPr lang="en-US" b="1" dirty="0">
                <a:solidFill>
                  <a:srgbClr val="006600"/>
                </a:solidFill>
                <a:latin typeface="Times New Roman" pitchFamily="18" charset="0"/>
              </a:rPr>
              <a:t>DSP, Inc.: Overheads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Slide Number Placeholder 5"/>
          <p:cNvSpPr>
            <a:spLocks noGrp="1"/>
          </p:cNvSpPr>
          <p:nvPr>
            <p:ph type="sldNum" sz="quarter" idx="12"/>
          </p:nvPr>
        </p:nvSpPr>
        <p:spPr/>
        <p:txBody>
          <a:bodyPr/>
          <a:lstStyle/>
          <a:p>
            <a:fld id="{11AA9892-49E9-43DA-AAAF-B8C4D305DB88}" type="slidenum">
              <a:rPr lang="en-US"/>
              <a:pPr/>
              <a:t>5</a:t>
            </a:fld>
            <a:endParaRPr lang="en-US"/>
          </a:p>
        </p:txBody>
      </p:sp>
      <p:sp>
        <p:nvSpPr>
          <p:cNvPr id="860162" name="Rectangle 2"/>
          <p:cNvSpPr>
            <a:spLocks noGrp="1" noChangeArrowheads="1"/>
          </p:cNvSpPr>
          <p:nvPr>
            <p:ph type="title"/>
          </p:nvPr>
        </p:nvSpPr>
        <p:spPr>
          <a:xfrm>
            <a:off x="1947863" y="287338"/>
            <a:ext cx="8229600" cy="823912"/>
          </a:xfrm>
          <a:noFill/>
          <a:ln/>
        </p:spPr>
        <p:txBody>
          <a:bodyPr/>
          <a:lstStyle/>
          <a:p>
            <a:pPr algn="ctr"/>
            <a:r>
              <a:rPr lang="en-US" b="1" dirty="0">
                <a:solidFill>
                  <a:srgbClr val="006600"/>
                </a:solidFill>
                <a:latin typeface="Times New Roman" pitchFamily="18" charset="0"/>
              </a:rPr>
              <a:t>DSP, Inc.: Summary Cost Table</a:t>
            </a:r>
          </a:p>
        </p:txBody>
      </p:sp>
      <p:graphicFrame>
        <p:nvGraphicFramePr>
          <p:cNvPr id="1026" name="Object 2"/>
          <p:cNvGraphicFramePr>
            <a:graphicFrameLocks noChangeAspect="1"/>
          </p:cNvGraphicFramePr>
          <p:nvPr>
            <p:extLst>
              <p:ext uri="{D42A27DB-BD31-4B8C-83A1-F6EECF244321}">
                <p14:modId xmlns:p14="http://schemas.microsoft.com/office/powerpoint/2010/main" val="3768800142"/>
              </p:ext>
            </p:extLst>
          </p:nvPr>
        </p:nvGraphicFramePr>
        <p:xfrm>
          <a:off x="1857376" y="1392238"/>
          <a:ext cx="7165975" cy="2760662"/>
        </p:xfrm>
        <a:graphic>
          <a:graphicData uri="http://schemas.openxmlformats.org/presentationml/2006/ole">
            <mc:AlternateContent xmlns:mc="http://schemas.openxmlformats.org/markup-compatibility/2006">
              <mc:Choice xmlns:v="urn:schemas-microsoft-com:vml" Requires="v">
                <p:oleObj spid="_x0000_s1117" name="Worksheet" r:id="rId4" imgW="3981489" imgH="1533457" progId="Excel.Sheet.12">
                  <p:embed/>
                </p:oleObj>
              </mc:Choice>
              <mc:Fallback>
                <p:oleObj name="Worksheet" r:id="rId4" imgW="3981489" imgH="1533457" progId="Excel.Sheet.12">
                  <p:embed/>
                  <p:pic>
                    <p:nvPicPr>
                      <p:cNvPr id="0" name="Picture 2"/>
                      <p:cNvPicPr>
                        <a:picLocks noChangeAspect="1" noChangeArrowheads="1"/>
                      </p:cNvPicPr>
                      <p:nvPr/>
                    </p:nvPicPr>
                    <p:blipFill>
                      <a:blip r:embed="rId5"/>
                      <a:srcRect/>
                      <a:stretch>
                        <a:fillRect/>
                      </a:stretch>
                    </p:blipFill>
                    <p:spPr bwMode="auto">
                      <a:xfrm>
                        <a:off x="1857376" y="1392238"/>
                        <a:ext cx="7165975" cy="2760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7" name="Object 3"/>
          <p:cNvGraphicFramePr>
            <a:graphicFrameLocks noChangeAspect="1"/>
          </p:cNvGraphicFramePr>
          <p:nvPr/>
        </p:nvGraphicFramePr>
        <p:xfrm>
          <a:off x="1857375" y="4167189"/>
          <a:ext cx="2751138" cy="357187"/>
        </p:xfrm>
        <a:graphic>
          <a:graphicData uri="http://schemas.openxmlformats.org/presentationml/2006/ole">
            <mc:AlternateContent xmlns:mc="http://schemas.openxmlformats.org/markup-compatibility/2006">
              <mc:Choice xmlns:v="urn:schemas-microsoft-com:vml" Requires="v">
                <p:oleObj spid="_x0000_s1118" name="Worksheet" r:id="rId6" imgW="1543101" imgH="200076" progId="Excel.Sheet.12">
                  <p:embed/>
                </p:oleObj>
              </mc:Choice>
              <mc:Fallback>
                <p:oleObj name="Worksheet" r:id="rId6" imgW="1543101" imgH="200076" progId="Excel.Sheet.12">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57375" y="4167189"/>
                        <a:ext cx="2751138" cy="35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9101139" y="2427289"/>
          <a:ext cx="1106487" cy="357187"/>
        </p:xfrm>
        <a:graphic>
          <a:graphicData uri="http://schemas.openxmlformats.org/presentationml/2006/ole">
            <mc:AlternateContent xmlns:mc="http://schemas.openxmlformats.org/markup-compatibility/2006">
              <mc:Choice xmlns:v="urn:schemas-microsoft-com:vml" Requires="v">
                <p:oleObj spid="_x0000_s1119" name="Worksheet" r:id="rId8" imgW="618947" imgH="200076" progId="Excel.Sheet.12">
                  <p:embed/>
                </p:oleObj>
              </mc:Choice>
              <mc:Fallback>
                <p:oleObj name="Worksheet" r:id="rId8" imgW="618947" imgH="200076" progId="Excel.Sheet.12">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101139" y="2427289"/>
                        <a:ext cx="1106487" cy="35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9101139" y="4167189"/>
          <a:ext cx="1106487" cy="357187"/>
        </p:xfrm>
        <a:graphic>
          <a:graphicData uri="http://schemas.openxmlformats.org/presentationml/2006/ole">
            <mc:AlternateContent xmlns:mc="http://schemas.openxmlformats.org/markup-compatibility/2006">
              <mc:Choice xmlns:v="urn:schemas-microsoft-com:vml" Requires="v">
                <p:oleObj spid="_x0000_s1120" name="Worksheet" r:id="rId10" imgW="618947" imgH="200076" progId="Excel.Sheet.12">
                  <p:embed/>
                </p:oleObj>
              </mc:Choice>
              <mc:Fallback>
                <p:oleObj name="Worksheet" r:id="rId10" imgW="618947" imgH="200076" progId="Excel.Sheet.12">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101139" y="4167189"/>
                        <a:ext cx="1106487" cy="35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4643438" y="4167188"/>
          <a:ext cx="4360862" cy="355600"/>
        </p:xfrm>
        <a:graphic>
          <a:graphicData uri="http://schemas.openxmlformats.org/presentationml/2006/ole">
            <mc:AlternateContent xmlns:mc="http://schemas.openxmlformats.org/markup-compatibility/2006">
              <mc:Choice xmlns:v="urn:schemas-microsoft-com:vml" Requires="v">
                <p:oleObj spid="_x0000_s1121" name="Worksheet" r:id="rId12" imgW="2447747" imgH="200076" progId="Excel.Sheet.12">
                  <p:embed/>
                </p:oleObj>
              </mc:Choice>
              <mc:Fallback>
                <p:oleObj name="Worksheet" r:id="rId12" imgW="2447747" imgH="200076" progId="Excel.Sheet.12">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43438" y="4167188"/>
                        <a:ext cx="4360862"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extLst>
              <p:ext uri="{D42A27DB-BD31-4B8C-83A1-F6EECF244321}">
                <p14:modId xmlns:p14="http://schemas.microsoft.com/office/powerpoint/2010/main" val="2279861163"/>
              </p:ext>
            </p:extLst>
          </p:nvPr>
        </p:nvGraphicFramePr>
        <p:xfrm>
          <a:off x="9106405" y="4560889"/>
          <a:ext cx="1106487" cy="357187"/>
        </p:xfrm>
        <a:graphic>
          <a:graphicData uri="http://schemas.openxmlformats.org/presentationml/2006/ole">
            <mc:AlternateContent xmlns:mc="http://schemas.openxmlformats.org/markup-compatibility/2006">
              <mc:Choice xmlns:v="urn:schemas-microsoft-com:vml" Requires="v">
                <p:oleObj spid="_x0000_s1122" name="Worksheet" r:id="rId14" imgW="618947" imgH="200076" progId="Excel.Sheet.12">
                  <p:embed/>
                </p:oleObj>
              </mc:Choice>
              <mc:Fallback>
                <p:oleObj name="Worksheet" r:id="rId14" imgW="618947" imgH="200076" progId="Excel.Sheet.12">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9106405" y="4560889"/>
                        <a:ext cx="1106487" cy="35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1857375" y="4535489"/>
          <a:ext cx="2751138" cy="357187"/>
        </p:xfrm>
        <a:graphic>
          <a:graphicData uri="http://schemas.openxmlformats.org/presentationml/2006/ole">
            <mc:AlternateContent xmlns:mc="http://schemas.openxmlformats.org/markup-compatibility/2006">
              <mc:Choice xmlns:v="urn:schemas-microsoft-com:vml" Requires="v">
                <p:oleObj spid="_x0000_s1123" name="Worksheet" r:id="rId16" imgW="1543101" imgH="200076" progId="Excel.Sheet.12">
                  <p:embed/>
                </p:oleObj>
              </mc:Choice>
              <mc:Fallback>
                <p:oleObj name="Worksheet" r:id="rId16" imgW="1543101" imgH="200076" progId="Excel.Sheet.12">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857375" y="4535489"/>
                        <a:ext cx="2751138" cy="35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4656138" y="4560888"/>
          <a:ext cx="4360862" cy="355600"/>
        </p:xfrm>
        <a:graphic>
          <a:graphicData uri="http://schemas.openxmlformats.org/presentationml/2006/ole">
            <mc:AlternateContent xmlns:mc="http://schemas.openxmlformats.org/markup-compatibility/2006">
              <mc:Choice xmlns:v="urn:schemas-microsoft-com:vml" Requires="v">
                <p:oleObj spid="_x0000_s1124" name="Worksheet" r:id="rId18" imgW="2447747" imgH="200076" progId="Excel.Sheet.12">
                  <p:embed/>
                </p:oleObj>
              </mc:Choice>
              <mc:Fallback>
                <p:oleObj name="Worksheet" r:id="rId18" imgW="2447747" imgH="200076" progId="Excel.Sheet.12">
                  <p:embed/>
                  <p:pic>
                    <p:nvPicPr>
                      <p:cNvPr id="0" name="Picture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656138" y="4560888"/>
                        <a:ext cx="4360862"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5" name="Object 11"/>
          <p:cNvGraphicFramePr>
            <a:graphicFrameLocks noChangeAspect="1"/>
          </p:cNvGraphicFramePr>
          <p:nvPr>
            <p:extLst>
              <p:ext uri="{D42A27DB-BD31-4B8C-83A1-F6EECF244321}">
                <p14:modId xmlns:p14="http://schemas.microsoft.com/office/powerpoint/2010/main" val="2988316636"/>
              </p:ext>
            </p:extLst>
          </p:nvPr>
        </p:nvGraphicFramePr>
        <p:xfrm>
          <a:off x="1933575" y="4954588"/>
          <a:ext cx="7092950" cy="355600"/>
        </p:xfrm>
        <a:graphic>
          <a:graphicData uri="http://schemas.openxmlformats.org/presentationml/2006/ole">
            <mc:AlternateContent xmlns:mc="http://schemas.openxmlformats.org/markup-compatibility/2006">
              <mc:Choice xmlns:v="urn:schemas-microsoft-com:vml" Requires="v">
                <p:oleObj spid="_x0000_s1125" name="Worksheet" r:id="rId20" imgW="3981489" imgH="199957" progId="Excel.Sheet.12">
                  <p:embed/>
                </p:oleObj>
              </mc:Choice>
              <mc:Fallback>
                <p:oleObj name="Worksheet" r:id="rId20" imgW="3981489" imgH="199957" progId="Excel.Sheet.12">
                  <p:embed/>
                  <p:pic>
                    <p:nvPicPr>
                      <p:cNvPr id="0" name="Picture 11"/>
                      <p:cNvPicPr>
                        <a:picLocks noChangeAspect="1" noChangeArrowheads="1"/>
                      </p:cNvPicPr>
                      <p:nvPr/>
                    </p:nvPicPr>
                    <p:blipFill>
                      <a:blip r:embed="rId21"/>
                      <a:srcRect/>
                      <a:stretch>
                        <a:fillRect/>
                      </a:stretch>
                    </p:blipFill>
                    <p:spPr bwMode="auto">
                      <a:xfrm>
                        <a:off x="1933575" y="4954588"/>
                        <a:ext cx="709295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dissolve">
                                      <p:cBhvr>
                                        <p:cTn id="7" dur="500"/>
                                        <p:tgtEl>
                                          <p:spTgt spid="102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029"/>
                                        </p:tgtEl>
                                        <p:attrNameLst>
                                          <p:attrName>style.visibility</p:attrName>
                                        </p:attrNameLst>
                                      </p:cBhvr>
                                      <p:to>
                                        <p:strVal val="visible"/>
                                      </p:to>
                                    </p:set>
                                    <p:animEffect transition="in" filter="dissolve">
                                      <p:cBhvr>
                                        <p:cTn id="12" dur="500"/>
                                        <p:tgtEl>
                                          <p:spTgt spid="102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028"/>
                                        </p:tgtEl>
                                        <p:attrNameLst>
                                          <p:attrName>style.visibility</p:attrName>
                                        </p:attrNameLst>
                                      </p:cBhvr>
                                      <p:to>
                                        <p:strVal val="visible"/>
                                      </p:to>
                                    </p:set>
                                    <p:animEffect transition="in" filter="dissolve">
                                      <p:cBhvr>
                                        <p:cTn id="17" dur="500"/>
                                        <p:tgtEl>
                                          <p:spTgt spid="1028"/>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030"/>
                                        </p:tgtEl>
                                        <p:attrNameLst>
                                          <p:attrName>style.visibility</p:attrName>
                                        </p:attrNameLst>
                                      </p:cBhvr>
                                      <p:to>
                                        <p:strVal val="visible"/>
                                      </p:to>
                                    </p:set>
                                    <p:animEffect transition="in" filter="dissolve">
                                      <p:cBhvr>
                                        <p:cTn id="22" dur="500"/>
                                        <p:tgtEl>
                                          <p:spTgt spid="1030"/>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032"/>
                                        </p:tgtEl>
                                        <p:attrNameLst>
                                          <p:attrName>style.visibility</p:attrName>
                                        </p:attrNameLst>
                                      </p:cBhvr>
                                      <p:to>
                                        <p:strVal val="visible"/>
                                      </p:to>
                                    </p:set>
                                    <p:animEffect transition="in" filter="dissolve">
                                      <p:cBhvr>
                                        <p:cTn id="27" dur="500"/>
                                        <p:tgtEl>
                                          <p:spTgt spid="1032"/>
                                        </p:tgtEl>
                                      </p:cBhvr>
                                    </p:animEffect>
                                  </p:childTnLst>
                                </p:cTn>
                              </p:par>
                              <p:par>
                                <p:cTn id="28" presetID="9" presetClass="entr" presetSubtype="0" fill="hold" nodeType="withEffect">
                                  <p:stCondLst>
                                    <p:cond delay="0"/>
                                  </p:stCondLst>
                                  <p:childTnLst>
                                    <p:set>
                                      <p:cBhvr>
                                        <p:cTn id="29" dur="1" fill="hold">
                                          <p:stCondLst>
                                            <p:cond delay="0"/>
                                          </p:stCondLst>
                                        </p:cTn>
                                        <p:tgtEl>
                                          <p:spTgt spid="1031"/>
                                        </p:tgtEl>
                                        <p:attrNameLst>
                                          <p:attrName>style.visibility</p:attrName>
                                        </p:attrNameLst>
                                      </p:cBhvr>
                                      <p:to>
                                        <p:strVal val="visible"/>
                                      </p:to>
                                    </p:set>
                                    <p:animEffect transition="in" filter="dissolve">
                                      <p:cBhvr>
                                        <p:cTn id="30" dur="500"/>
                                        <p:tgtEl>
                                          <p:spTgt spid="1031"/>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nodeType="clickEffect">
                                  <p:stCondLst>
                                    <p:cond delay="0"/>
                                  </p:stCondLst>
                                  <p:childTnLst>
                                    <p:set>
                                      <p:cBhvr>
                                        <p:cTn id="34" dur="1" fill="hold">
                                          <p:stCondLst>
                                            <p:cond delay="0"/>
                                          </p:stCondLst>
                                        </p:cTn>
                                        <p:tgtEl>
                                          <p:spTgt spid="1033"/>
                                        </p:tgtEl>
                                        <p:attrNameLst>
                                          <p:attrName>style.visibility</p:attrName>
                                        </p:attrNameLst>
                                      </p:cBhvr>
                                      <p:to>
                                        <p:strVal val="visible"/>
                                      </p:to>
                                    </p:set>
                                    <p:animEffect transition="in" filter="dissolve">
                                      <p:cBhvr>
                                        <p:cTn id="35" dur="500"/>
                                        <p:tgtEl>
                                          <p:spTgt spid="1033"/>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nodeType="clickEffect">
                                  <p:stCondLst>
                                    <p:cond delay="0"/>
                                  </p:stCondLst>
                                  <p:childTnLst>
                                    <p:set>
                                      <p:cBhvr>
                                        <p:cTn id="39" dur="1" fill="hold">
                                          <p:stCondLst>
                                            <p:cond delay="0"/>
                                          </p:stCondLst>
                                        </p:cTn>
                                        <p:tgtEl>
                                          <p:spTgt spid="1035"/>
                                        </p:tgtEl>
                                        <p:attrNameLst>
                                          <p:attrName>style.visibility</p:attrName>
                                        </p:attrNameLst>
                                      </p:cBhvr>
                                      <p:to>
                                        <p:strVal val="visible"/>
                                      </p:to>
                                    </p:set>
                                    <p:animEffect transition="in" filter="dissolve">
                                      <p:cBhvr>
                                        <p:cTn id="40" dur="500"/>
                                        <p:tgtEl>
                                          <p:spTgt spid="10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3EBFFA1E-3976-4A47-9CC8-CEA524300D17}" type="slidenum">
              <a:rPr lang="en-US"/>
              <a:pPr/>
              <a:t>6</a:t>
            </a:fld>
            <a:endParaRPr lang="en-US"/>
          </a:p>
        </p:txBody>
      </p:sp>
      <p:sp>
        <p:nvSpPr>
          <p:cNvPr id="862210" name="Rectangle 2"/>
          <p:cNvSpPr>
            <a:spLocks noChangeArrowheads="1"/>
          </p:cNvSpPr>
          <p:nvPr/>
        </p:nvSpPr>
        <p:spPr bwMode="auto">
          <a:xfrm>
            <a:off x="2128838" y="1812925"/>
            <a:ext cx="8056562" cy="1373188"/>
          </a:xfrm>
          <a:prstGeom prst="rect">
            <a:avLst/>
          </a:prstGeom>
          <a:noFill/>
          <a:ln w="9525">
            <a:noFill/>
            <a:miter lim="800000"/>
            <a:headEnd/>
            <a:tailEnd/>
          </a:ln>
          <a:effectLst/>
        </p:spPr>
        <p:txBody>
          <a:bodyPr>
            <a:spAutoFit/>
          </a:bodyPr>
          <a:lstStyle/>
          <a:p>
            <a:pPr eaLnBrk="0" hangingPunct="0">
              <a:spcBef>
                <a:spcPct val="35000"/>
              </a:spcBef>
            </a:pPr>
            <a:r>
              <a:rPr lang="en-US" sz="2800" b="0" dirty="0">
                <a:cs typeface="Times New Roman" pitchFamily="18" charset="0"/>
              </a:rPr>
              <a:t>DSP is using all its labor capacity, and is absorbing all overheads.  So there is no labor variance or overhead absorption variance to worry about.</a:t>
            </a:r>
          </a:p>
        </p:txBody>
      </p:sp>
      <p:sp>
        <p:nvSpPr>
          <p:cNvPr id="862211" name="Rectangle 3"/>
          <p:cNvSpPr>
            <a:spLocks noChangeArrowheads="1"/>
          </p:cNvSpPr>
          <p:nvPr/>
        </p:nvSpPr>
        <p:spPr bwMode="auto">
          <a:xfrm>
            <a:off x="2136776" y="3519489"/>
            <a:ext cx="7707313" cy="1671637"/>
          </a:xfrm>
          <a:prstGeom prst="rect">
            <a:avLst/>
          </a:prstGeom>
          <a:noFill/>
          <a:ln w="9525">
            <a:noFill/>
            <a:miter lim="800000"/>
            <a:headEnd/>
            <a:tailEnd/>
          </a:ln>
          <a:effectLst/>
        </p:spPr>
        <p:txBody>
          <a:bodyPr>
            <a:spAutoFit/>
          </a:bodyPr>
          <a:lstStyle/>
          <a:p>
            <a:pPr algn="ctr" eaLnBrk="0" hangingPunct="0">
              <a:spcBef>
                <a:spcPct val="35000"/>
              </a:spcBef>
            </a:pPr>
            <a:r>
              <a:rPr lang="en-US" sz="2800" b="0" dirty="0"/>
              <a:t>Therefore, the total profit is: </a:t>
            </a:r>
          </a:p>
          <a:p>
            <a:pPr algn="ctr" eaLnBrk="0" hangingPunct="0">
              <a:spcBef>
                <a:spcPct val="35000"/>
              </a:spcBef>
            </a:pPr>
            <a:r>
              <a:rPr lang="en-US" sz="2800" b="0" dirty="0"/>
              <a:t>90(-$10) + 70($30) + 80($10) + 60($35) =</a:t>
            </a:r>
          </a:p>
          <a:p>
            <a:pPr algn="ctr" eaLnBrk="0" hangingPunct="0">
              <a:spcBef>
                <a:spcPct val="35000"/>
              </a:spcBef>
            </a:pPr>
            <a:r>
              <a:rPr lang="en-US" sz="2800" dirty="0"/>
              <a:t>$4,100</a:t>
            </a:r>
            <a:r>
              <a:rPr lang="en-US" sz="2800" b="0" dirty="0"/>
              <a:t> per month.</a:t>
            </a:r>
          </a:p>
        </p:txBody>
      </p:sp>
      <p:sp>
        <p:nvSpPr>
          <p:cNvPr id="862212" name="Rectangle 4"/>
          <p:cNvSpPr>
            <a:spLocks noChangeArrowheads="1"/>
          </p:cNvSpPr>
          <p:nvPr/>
        </p:nvSpPr>
        <p:spPr bwMode="auto">
          <a:xfrm>
            <a:off x="2132013" y="501651"/>
            <a:ext cx="7827962" cy="695325"/>
          </a:xfrm>
          <a:prstGeom prst="rect">
            <a:avLst/>
          </a:prstGeom>
          <a:noFill/>
          <a:ln w="9525">
            <a:noFill/>
            <a:miter lim="800000"/>
            <a:headEnd/>
            <a:tailEnd/>
          </a:ln>
          <a:effectLst/>
        </p:spPr>
        <p:txBody>
          <a:bodyPr anchor="ctr"/>
          <a:lstStyle/>
          <a:p>
            <a:pPr algn="ctr"/>
            <a:r>
              <a:rPr lang="en-US" sz="4200" dirty="0">
                <a:solidFill>
                  <a:srgbClr val="006600"/>
                </a:solidFill>
              </a:rPr>
              <a:t>DSP, Inc.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622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2211"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653352C-762A-4660-A086-DB6FAE409FF2}" type="slidenum">
              <a:rPr lang="en-US"/>
              <a:pPr/>
              <a:t>7</a:t>
            </a:fld>
            <a:endParaRPr lang="en-US"/>
          </a:p>
        </p:txBody>
      </p:sp>
      <p:sp>
        <p:nvSpPr>
          <p:cNvPr id="870402" name="Rectangle 2"/>
          <p:cNvSpPr>
            <a:spLocks noGrp="1" noChangeArrowheads="1"/>
          </p:cNvSpPr>
          <p:nvPr>
            <p:ph type="title"/>
          </p:nvPr>
        </p:nvSpPr>
        <p:spPr>
          <a:xfrm>
            <a:off x="1811338" y="298451"/>
            <a:ext cx="8229600" cy="879475"/>
          </a:xfrm>
          <a:noFill/>
          <a:ln/>
        </p:spPr>
        <p:txBody>
          <a:bodyPr/>
          <a:lstStyle/>
          <a:p>
            <a:pPr algn="ctr"/>
            <a:r>
              <a:rPr lang="en-US" b="1" dirty="0">
                <a:solidFill>
                  <a:srgbClr val="006600"/>
                </a:solidFill>
                <a:latin typeface="Times New Roman" pitchFamily="18" charset="0"/>
              </a:rPr>
              <a:t>DSP, Inc., Demand for Services</a:t>
            </a:r>
          </a:p>
        </p:txBody>
      </p:sp>
      <p:sp>
        <p:nvSpPr>
          <p:cNvPr id="870403" name="Rectangle 3"/>
          <p:cNvSpPr>
            <a:spLocks noChangeArrowheads="1"/>
          </p:cNvSpPr>
          <p:nvPr/>
        </p:nvSpPr>
        <p:spPr bwMode="auto">
          <a:xfrm>
            <a:off x="2178050" y="1306513"/>
            <a:ext cx="7988300" cy="4830762"/>
          </a:xfrm>
          <a:prstGeom prst="rect">
            <a:avLst/>
          </a:prstGeom>
          <a:noFill/>
          <a:ln w="9525">
            <a:noFill/>
            <a:miter lim="800000"/>
            <a:headEnd/>
            <a:tailEnd/>
          </a:ln>
          <a:effectLst/>
        </p:spPr>
        <p:txBody>
          <a:bodyPr>
            <a:spAutoFit/>
          </a:bodyPr>
          <a:lstStyle/>
          <a:p>
            <a:pPr eaLnBrk="0" hangingPunct="0">
              <a:spcBef>
                <a:spcPct val="35000"/>
              </a:spcBef>
            </a:pPr>
            <a:r>
              <a:rPr lang="en-US" sz="2800" b="0" dirty="0">
                <a:cs typeface="Times New Roman" pitchFamily="18" charset="0"/>
              </a:rPr>
              <a:t>Suppose the monthly demand for these services is:  </a:t>
            </a:r>
          </a:p>
          <a:p>
            <a:pPr eaLnBrk="0" hangingPunct="0">
              <a:spcBef>
                <a:spcPct val="35000"/>
              </a:spcBef>
            </a:pPr>
            <a:r>
              <a:rPr lang="en-US" sz="2800" b="0" dirty="0">
                <a:cs typeface="Times New Roman" pitchFamily="18" charset="0"/>
              </a:rPr>
              <a:t>	Plumbing:			250 jobs</a:t>
            </a:r>
          </a:p>
          <a:p>
            <a:pPr eaLnBrk="0" hangingPunct="0">
              <a:spcBef>
                <a:spcPct val="35000"/>
              </a:spcBef>
            </a:pPr>
            <a:r>
              <a:rPr lang="en-US" sz="2800" b="0" dirty="0">
                <a:cs typeface="Times New Roman" pitchFamily="18" charset="0"/>
              </a:rPr>
              <a:t>	Window cleaning:		160 jobs</a:t>
            </a:r>
          </a:p>
          <a:p>
            <a:pPr eaLnBrk="0" hangingPunct="0">
              <a:spcBef>
                <a:spcPct val="35000"/>
              </a:spcBef>
            </a:pPr>
            <a:r>
              <a:rPr lang="en-US" sz="2800" b="0" dirty="0">
                <a:cs typeface="Times New Roman" pitchFamily="18" charset="0"/>
              </a:rPr>
              <a:t>	Gutter guard installs:	145 jobs</a:t>
            </a:r>
          </a:p>
          <a:p>
            <a:pPr eaLnBrk="0" hangingPunct="0">
              <a:spcBef>
                <a:spcPct val="35000"/>
              </a:spcBef>
            </a:pPr>
            <a:r>
              <a:rPr lang="en-US" sz="2800" b="0" dirty="0">
                <a:cs typeface="Times New Roman" pitchFamily="18" charset="0"/>
              </a:rPr>
              <a:t>	Landscaping:		120 jobs</a:t>
            </a:r>
          </a:p>
          <a:p>
            <a:pPr eaLnBrk="0" hangingPunct="0">
              <a:spcBef>
                <a:spcPct val="35000"/>
              </a:spcBef>
            </a:pPr>
            <a:r>
              <a:rPr lang="en-US" sz="2800" b="0" dirty="0">
                <a:cs typeface="Times New Roman" pitchFamily="18" charset="0"/>
              </a:rPr>
              <a:t>Suppose, too, that DSP, Inc., can choose which products to go after.  </a:t>
            </a:r>
          </a:p>
          <a:p>
            <a:pPr eaLnBrk="0" hangingPunct="0">
              <a:spcBef>
                <a:spcPct val="35000"/>
              </a:spcBef>
            </a:pPr>
            <a:r>
              <a:rPr lang="en-US" sz="2800" b="0" dirty="0">
                <a:cs typeface="Times New Roman" pitchFamily="18" charset="0"/>
              </a:rPr>
              <a:t>What is the best product offering for DSP, Inc., that will maximize its profit?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Slide Number Placeholder 5"/>
          <p:cNvSpPr>
            <a:spLocks noGrp="1"/>
          </p:cNvSpPr>
          <p:nvPr>
            <p:ph type="sldNum" sz="quarter" idx="12"/>
          </p:nvPr>
        </p:nvSpPr>
        <p:spPr/>
        <p:txBody>
          <a:bodyPr/>
          <a:lstStyle/>
          <a:p>
            <a:fld id="{11AA9892-49E9-43DA-AAAF-B8C4D305DB88}" type="slidenum">
              <a:rPr lang="en-US"/>
              <a:pPr/>
              <a:t>8</a:t>
            </a:fld>
            <a:endParaRPr lang="en-US"/>
          </a:p>
        </p:txBody>
      </p:sp>
      <p:sp>
        <p:nvSpPr>
          <p:cNvPr id="860162" name="Rectangle 2"/>
          <p:cNvSpPr>
            <a:spLocks noGrp="1" noChangeArrowheads="1"/>
          </p:cNvSpPr>
          <p:nvPr>
            <p:ph type="title"/>
          </p:nvPr>
        </p:nvSpPr>
        <p:spPr>
          <a:xfrm>
            <a:off x="1947863" y="287338"/>
            <a:ext cx="8229600" cy="823912"/>
          </a:xfrm>
          <a:noFill/>
          <a:ln/>
        </p:spPr>
        <p:txBody>
          <a:bodyPr/>
          <a:lstStyle/>
          <a:p>
            <a:pPr algn="ctr"/>
            <a:r>
              <a:rPr lang="en-US" b="1" dirty="0">
                <a:solidFill>
                  <a:srgbClr val="006600"/>
                </a:solidFill>
                <a:latin typeface="Times New Roman" pitchFamily="18" charset="0"/>
              </a:rPr>
              <a:t>DSP, Inc.: Summary Cost Table</a:t>
            </a:r>
          </a:p>
        </p:txBody>
      </p:sp>
      <p:grpSp>
        <p:nvGrpSpPr>
          <p:cNvPr id="2" name="Group 3"/>
          <p:cNvGrpSpPr>
            <a:grpSpLocks/>
          </p:cNvGrpSpPr>
          <p:nvPr/>
        </p:nvGrpSpPr>
        <p:grpSpPr bwMode="auto">
          <a:xfrm>
            <a:off x="2195513" y="1168400"/>
            <a:ext cx="2216150" cy="508000"/>
            <a:chOff x="0" y="0"/>
            <a:chExt cx="1137" cy="403"/>
          </a:xfrm>
        </p:grpSpPr>
        <p:sp>
          <p:nvSpPr>
            <p:cNvPr id="860164" name="Rectangle 4"/>
            <p:cNvSpPr>
              <a:spLocks noChangeArrowheads="1"/>
            </p:cNvSpPr>
            <p:nvPr/>
          </p:nvSpPr>
          <p:spPr bwMode="auto">
            <a:xfrm>
              <a:off x="43" y="0"/>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Job Type</a:t>
              </a:r>
            </a:p>
            <a:p>
              <a:pPr eaLnBrk="0" hangingPunct="0"/>
              <a:endParaRPr lang="en-US" b="0"/>
            </a:p>
          </p:txBody>
        </p:sp>
        <p:sp>
          <p:nvSpPr>
            <p:cNvPr id="860165" name="Rectangle 5"/>
            <p:cNvSpPr>
              <a:spLocks noChangeArrowheads="1"/>
            </p:cNvSpPr>
            <p:nvPr/>
          </p:nvSpPr>
          <p:spPr bwMode="auto">
            <a:xfrm>
              <a:off x="0" y="0"/>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3" name="Group 6"/>
          <p:cNvGrpSpPr>
            <a:grpSpLocks/>
          </p:cNvGrpSpPr>
          <p:nvPr/>
        </p:nvGrpSpPr>
        <p:grpSpPr bwMode="auto">
          <a:xfrm>
            <a:off x="4411663" y="1168400"/>
            <a:ext cx="1401762" cy="508000"/>
            <a:chOff x="1137" y="0"/>
            <a:chExt cx="720" cy="403"/>
          </a:xfrm>
        </p:grpSpPr>
        <p:sp>
          <p:nvSpPr>
            <p:cNvPr id="860167" name="Rectangle 7"/>
            <p:cNvSpPr>
              <a:spLocks noChangeArrowheads="1"/>
            </p:cNvSpPr>
            <p:nvPr/>
          </p:nvSpPr>
          <p:spPr bwMode="auto">
            <a:xfrm>
              <a:off x="118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Plumbing </a:t>
              </a:r>
            </a:p>
          </p:txBody>
        </p:sp>
        <p:sp>
          <p:nvSpPr>
            <p:cNvPr id="860168" name="Rectangle 8"/>
            <p:cNvSpPr>
              <a:spLocks noChangeArrowheads="1"/>
            </p:cNvSpPr>
            <p:nvPr/>
          </p:nvSpPr>
          <p:spPr bwMode="auto">
            <a:xfrm>
              <a:off x="113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4" name="Group 9"/>
          <p:cNvGrpSpPr>
            <a:grpSpLocks/>
          </p:cNvGrpSpPr>
          <p:nvPr/>
        </p:nvGrpSpPr>
        <p:grpSpPr bwMode="auto">
          <a:xfrm>
            <a:off x="5813426" y="1168400"/>
            <a:ext cx="1401763" cy="508000"/>
            <a:chOff x="1857" y="0"/>
            <a:chExt cx="720" cy="403"/>
          </a:xfrm>
        </p:grpSpPr>
        <p:sp>
          <p:nvSpPr>
            <p:cNvPr id="860170" name="Rectangle 10"/>
            <p:cNvSpPr>
              <a:spLocks noChangeArrowheads="1"/>
            </p:cNvSpPr>
            <p:nvPr/>
          </p:nvSpPr>
          <p:spPr bwMode="auto">
            <a:xfrm>
              <a:off x="190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Window Cleaning</a:t>
              </a:r>
            </a:p>
            <a:p>
              <a:pPr algn="ctr" eaLnBrk="0" hangingPunct="0"/>
              <a:endParaRPr lang="en-US" sz="3200" b="0"/>
            </a:p>
          </p:txBody>
        </p:sp>
        <p:sp>
          <p:nvSpPr>
            <p:cNvPr id="860171" name="Rectangle 11"/>
            <p:cNvSpPr>
              <a:spLocks noChangeArrowheads="1"/>
            </p:cNvSpPr>
            <p:nvPr/>
          </p:nvSpPr>
          <p:spPr bwMode="auto">
            <a:xfrm>
              <a:off x="185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5" name="Group 12"/>
          <p:cNvGrpSpPr>
            <a:grpSpLocks/>
          </p:cNvGrpSpPr>
          <p:nvPr/>
        </p:nvGrpSpPr>
        <p:grpSpPr bwMode="auto">
          <a:xfrm>
            <a:off x="7215188" y="1168400"/>
            <a:ext cx="1401762" cy="508000"/>
            <a:chOff x="2577" y="0"/>
            <a:chExt cx="720" cy="403"/>
          </a:xfrm>
        </p:grpSpPr>
        <p:sp>
          <p:nvSpPr>
            <p:cNvPr id="860173" name="Rectangle 13"/>
            <p:cNvSpPr>
              <a:spLocks noChangeArrowheads="1"/>
            </p:cNvSpPr>
            <p:nvPr/>
          </p:nvSpPr>
          <p:spPr bwMode="auto">
            <a:xfrm>
              <a:off x="262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Gutter Guards</a:t>
              </a:r>
            </a:p>
            <a:p>
              <a:pPr algn="ctr" eaLnBrk="0" hangingPunct="0"/>
              <a:endParaRPr lang="en-US" sz="3200" b="0"/>
            </a:p>
          </p:txBody>
        </p:sp>
        <p:sp>
          <p:nvSpPr>
            <p:cNvPr id="860174" name="Rectangle 14"/>
            <p:cNvSpPr>
              <a:spLocks noChangeArrowheads="1"/>
            </p:cNvSpPr>
            <p:nvPr/>
          </p:nvSpPr>
          <p:spPr bwMode="auto">
            <a:xfrm>
              <a:off x="257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6" name="Group 15"/>
          <p:cNvGrpSpPr>
            <a:grpSpLocks/>
          </p:cNvGrpSpPr>
          <p:nvPr/>
        </p:nvGrpSpPr>
        <p:grpSpPr bwMode="auto">
          <a:xfrm>
            <a:off x="8616951" y="1168400"/>
            <a:ext cx="1401763" cy="508000"/>
            <a:chOff x="3297" y="0"/>
            <a:chExt cx="720" cy="403"/>
          </a:xfrm>
        </p:grpSpPr>
        <p:sp>
          <p:nvSpPr>
            <p:cNvPr id="860176" name="Rectangle 16"/>
            <p:cNvSpPr>
              <a:spLocks noChangeArrowheads="1"/>
            </p:cNvSpPr>
            <p:nvPr/>
          </p:nvSpPr>
          <p:spPr bwMode="auto">
            <a:xfrm>
              <a:off x="3340" y="0"/>
              <a:ext cx="634" cy="403"/>
            </a:xfrm>
            <a:prstGeom prst="rect">
              <a:avLst/>
            </a:prstGeom>
            <a:noFill/>
            <a:ln w="9525">
              <a:noFill/>
              <a:miter lim="800000"/>
              <a:headEnd/>
              <a:tailEnd/>
            </a:ln>
            <a:effectLst/>
          </p:spPr>
          <p:txBody>
            <a:bodyPr/>
            <a:lstStyle/>
            <a:p>
              <a:pPr algn="ctr" eaLnBrk="0" hangingPunct="0"/>
              <a:r>
                <a:rPr lang="en-US" sz="1600" b="0">
                  <a:cs typeface="Times New Roman" pitchFamily="18" charset="0"/>
                </a:rPr>
                <a:t>Landscaping</a:t>
              </a:r>
            </a:p>
            <a:p>
              <a:pPr algn="ctr" eaLnBrk="0" hangingPunct="0"/>
              <a:endParaRPr lang="en-US" sz="3200" b="0"/>
            </a:p>
          </p:txBody>
        </p:sp>
        <p:sp>
          <p:nvSpPr>
            <p:cNvPr id="860177" name="Rectangle 17"/>
            <p:cNvSpPr>
              <a:spLocks noChangeArrowheads="1"/>
            </p:cNvSpPr>
            <p:nvPr/>
          </p:nvSpPr>
          <p:spPr bwMode="auto">
            <a:xfrm>
              <a:off x="3297" y="0"/>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7" name="Group 18"/>
          <p:cNvGrpSpPr>
            <a:grpSpLocks/>
          </p:cNvGrpSpPr>
          <p:nvPr/>
        </p:nvGrpSpPr>
        <p:grpSpPr bwMode="auto">
          <a:xfrm>
            <a:off x="2190750" y="2184400"/>
            <a:ext cx="2222500" cy="508000"/>
            <a:chOff x="0" y="403"/>
            <a:chExt cx="1137" cy="403"/>
          </a:xfrm>
        </p:grpSpPr>
        <p:sp>
          <p:nvSpPr>
            <p:cNvPr id="860179" name="Rectangle 19"/>
            <p:cNvSpPr>
              <a:spLocks noChangeArrowheads="1"/>
            </p:cNvSpPr>
            <p:nvPr/>
          </p:nvSpPr>
          <p:spPr bwMode="auto">
            <a:xfrm>
              <a:off x="43" y="403"/>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Labor Hours/job</a:t>
              </a:r>
              <a:endParaRPr lang="en-US" b="0"/>
            </a:p>
          </p:txBody>
        </p:sp>
        <p:sp>
          <p:nvSpPr>
            <p:cNvPr id="860180" name="Rectangle 20"/>
            <p:cNvSpPr>
              <a:spLocks noChangeArrowheads="1"/>
            </p:cNvSpPr>
            <p:nvPr/>
          </p:nvSpPr>
          <p:spPr bwMode="auto">
            <a:xfrm>
              <a:off x="0" y="403"/>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 name="Group 21"/>
          <p:cNvGrpSpPr>
            <a:grpSpLocks/>
          </p:cNvGrpSpPr>
          <p:nvPr/>
        </p:nvGrpSpPr>
        <p:grpSpPr bwMode="auto">
          <a:xfrm>
            <a:off x="4411663" y="2184400"/>
            <a:ext cx="1401762" cy="508000"/>
            <a:chOff x="1137" y="403"/>
            <a:chExt cx="720" cy="403"/>
          </a:xfrm>
        </p:grpSpPr>
        <p:sp>
          <p:nvSpPr>
            <p:cNvPr id="860182" name="Rectangle 22"/>
            <p:cNvSpPr>
              <a:spLocks noChangeArrowheads="1"/>
            </p:cNvSpPr>
            <p:nvPr/>
          </p:nvSpPr>
          <p:spPr bwMode="auto">
            <a:xfrm>
              <a:off x="118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2 hours</a:t>
              </a:r>
            </a:p>
            <a:p>
              <a:pPr algn="ctr" eaLnBrk="0" hangingPunct="0"/>
              <a:endParaRPr lang="en-US" b="0"/>
            </a:p>
          </p:txBody>
        </p:sp>
        <p:sp>
          <p:nvSpPr>
            <p:cNvPr id="860183" name="Rectangle 23"/>
            <p:cNvSpPr>
              <a:spLocks noChangeArrowheads="1"/>
            </p:cNvSpPr>
            <p:nvPr/>
          </p:nvSpPr>
          <p:spPr bwMode="auto">
            <a:xfrm>
              <a:off x="113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9" name="Group 24"/>
          <p:cNvGrpSpPr>
            <a:grpSpLocks/>
          </p:cNvGrpSpPr>
          <p:nvPr/>
        </p:nvGrpSpPr>
        <p:grpSpPr bwMode="auto">
          <a:xfrm>
            <a:off x="5813426" y="2184400"/>
            <a:ext cx="1401763" cy="508000"/>
            <a:chOff x="1857" y="403"/>
            <a:chExt cx="720" cy="403"/>
          </a:xfrm>
        </p:grpSpPr>
        <p:sp>
          <p:nvSpPr>
            <p:cNvPr id="860185" name="Rectangle 25"/>
            <p:cNvSpPr>
              <a:spLocks noChangeArrowheads="1"/>
            </p:cNvSpPr>
            <p:nvPr/>
          </p:nvSpPr>
          <p:spPr bwMode="auto">
            <a:xfrm>
              <a:off x="1900" y="403"/>
              <a:ext cx="663" cy="403"/>
            </a:xfrm>
            <a:prstGeom prst="rect">
              <a:avLst/>
            </a:prstGeom>
            <a:noFill/>
            <a:ln w="9525">
              <a:noFill/>
              <a:miter lim="800000"/>
              <a:headEnd/>
              <a:tailEnd/>
            </a:ln>
            <a:effectLst/>
          </p:spPr>
          <p:txBody>
            <a:bodyPr/>
            <a:lstStyle/>
            <a:p>
              <a:pPr eaLnBrk="0" hangingPunct="0"/>
              <a:r>
                <a:rPr lang="en-US" sz="1800" b="0" dirty="0">
                  <a:cs typeface="Times New Roman" pitchFamily="18" charset="0"/>
                </a:rPr>
                <a:t>4*</a:t>
              </a:r>
              <a:r>
                <a:rPr lang="en-US" sz="1800" dirty="0">
                  <a:solidFill>
                    <a:srgbClr val="FF0000"/>
                  </a:solidFill>
                  <a:cs typeface="Times New Roman" pitchFamily="18" charset="0"/>
                </a:rPr>
                <a:t>100</a:t>
              </a:r>
              <a:r>
                <a:rPr lang="en-US" sz="1800" b="0" dirty="0">
                  <a:cs typeface="Times New Roman" pitchFamily="18" charset="0"/>
                </a:rPr>
                <a:t>= 400</a:t>
              </a:r>
            </a:p>
            <a:p>
              <a:pPr algn="ctr" eaLnBrk="0" hangingPunct="0"/>
              <a:endParaRPr lang="en-US" b="0" dirty="0"/>
            </a:p>
          </p:txBody>
        </p:sp>
        <p:sp>
          <p:nvSpPr>
            <p:cNvPr id="860186" name="Rectangle 26"/>
            <p:cNvSpPr>
              <a:spLocks noChangeArrowheads="1"/>
            </p:cNvSpPr>
            <p:nvPr/>
          </p:nvSpPr>
          <p:spPr bwMode="auto">
            <a:xfrm>
              <a:off x="185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10" name="Group 27"/>
          <p:cNvGrpSpPr>
            <a:grpSpLocks/>
          </p:cNvGrpSpPr>
          <p:nvPr/>
        </p:nvGrpSpPr>
        <p:grpSpPr bwMode="auto">
          <a:xfrm>
            <a:off x="7215188" y="2184400"/>
            <a:ext cx="1401762" cy="508000"/>
            <a:chOff x="2577" y="403"/>
            <a:chExt cx="720" cy="403"/>
          </a:xfrm>
        </p:grpSpPr>
        <p:sp>
          <p:nvSpPr>
            <p:cNvPr id="860188" name="Rectangle 28"/>
            <p:cNvSpPr>
              <a:spLocks noChangeArrowheads="1"/>
            </p:cNvSpPr>
            <p:nvPr/>
          </p:nvSpPr>
          <p:spPr bwMode="auto">
            <a:xfrm>
              <a:off x="2620" y="403"/>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3 hours</a:t>
              </a:r>
            </a:p>
            <a:p>
              <a:pPr algn="ctr" eaLnBrk="0" hangingPunct="0"/>
              <a:endParaRPr lang="en-US" b="0"/>
            </a:p>
          </p:txBody>
        </p:sp>
        <p:sp>
          <p:nvSpPr>
            <p:cNvPr id="860189" name="Rectangle 29"/>
            <p:cNvSpPr>
              <a:spLocks noChangeArrowheads="1"/>
            </p:cNvSpPr>
            <p:nvPr/>
          </p:nvSpPr>
          <p:spPr bwMode="auto">
            <a:xfrm>
              <a:off x="257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11" name="Group 30"/>
          <p:cNvGrpSpPr>
            <a:grpSpLocks/>
          </p:cNvGrpSpPr>
          <p:nvPr/>
        </p:nvGrpSpPr>
        <p:grpSpPr bwMode="auto">
          <a:xfrm>
            <a:off x="8616951" y="2184400"/>
            <a:ext cx="1401763" cy="508000"/>
            <a:chOff x="3297" y="403"/>
            <a:chExt cx="720" cy="403"/>
          </a:xfrm>
        </p:grpSpPr>
        <p:sp>
          <p:nvSpPr>
            <p:cNvPr id="860191" name="Rectangle 31"/>
            <p:cNvSpPr>
              <a:spLocks noChangeArrowheads="1"/>
            </p:cNvSpPr>
            <p:nvPr/>
          </p:nvSpPr>
          <p:spPr bwMode="auto">
            <a:xfrm>
              <a:off x="3313" y="403"/>
              <a:ext cx="698"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5*</a:t>
              </a:r>
              <a:r>
                <a:rPr lang="en-US" sz="1800" dirty="0">
                  <a:solidFill>
                    <a:srgbClr val="FF0000"/>
                  </a:solidFill>
                  <a:cs typeface="Times New Roman" pitchFamily="18" charset="0"/>
                </a:rPr>
                <a:t>120</a:t>
              </a:r>
              <a:r>
                <a:rPr lang="en-US" sz="1800" b="0" dirty="0">
                  <a:cs typeface="Times New Roman" pitchFamily="18" charset="0"/>
                </a:rPr>
                <a:t> = 600</a:t>
              </a:r>
            </a:p>
            <a:p>
              <a:pPr algn="ctr" eaLnBrk="0" hangingPunct="0"/>
              <a:endParaRPr lang="en-US" b="0" dirty="0"/>
            </a:p>
          </p:txBody>
        </p:sp>
        <p:sp>
          <p:nvSpPr>
            <p:cNvPr id="860192" name="Rectangle 32"/>
            <p:cNvSpPr>
              <a:spLocks noChangeArrowheads="1"/>
            </p:cNvSpPr>
            <p:nvPr/>
          </p:nvSpPr>
          <p:spPr bwMode="auto">
            <a:xfrm>
              <a:off x="329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12" name="Group 33"/>
          <p:cNvGrpSpPr>
            <a:grpSpLocks/>
          </p:cNvGrpSpPr>
          <p:nvPr/>
        </p:nvGrpSpPr>
        <p:grpSpPr bwMode="auto">
          <a:xfrm>
            <a:off x="2190751" y="2692401"/>
            <a:ext cx="2220913" cy="506413"/>
            <a:chOff x="0" y="806"/>
            <a:chExt cx="1137" cy="403"/>
          </a:xfrm>
        </p:grpSpPr>
        <p:sp>
          <p:nvSpPr>
            <p:cNvPr id="860194" name="Rectangle 34"/>
            <p:cNvSpPr>
              <a:spLocks noChangeArrowheads="1"/>
            </p:cNvSpPr>
            <p:nvPr/>
          </p:nvSpPr>
          <p:spPr bwMode="auto">
            <a:xfrm>
              <a:off x="43" y="806"/>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Revenue/job</a:t>
              </a:r>
            </a:p>
            <a:p>
              <a:pPr eaLnBrk="0" hangingPunct="0"/>
              <a:endParaRPr lang="en-US" b="0"/>
            </a:p>
          </p:txBody>
        </p:sp>
        <p:sp>
          <p:nvSpPr>
            <p:cNvPr id="860195" name="Rectangle 35"/>
            <p:cNvSpPr>
              <a:spLocks noChangeArrowheads="1"/>
            </p:cNvSpPr>
            <p:nvPr/>
          </p:nvSpPr>
          <p:spPr bwMode="auto">
            <a:xfrm>
              <a:off x="0" y="806"/>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13" name="Group 36"/>
          <p:cNvGrpSpPr>
            <a:grpSpLocks/>
          </p:cNvGrpSpPr>
          <p:nvPr/>
        </p:nvGrpSpPr>
        <p:grpSpPr bwMode="auto">
          <a:xfrm>
            <a:off x="4411663" y="2692401"/>
            <a:ext cx="1401762" cy="506413"/>
            <a:chOff x="1137" y="806"/>
            <a:chExt cx="720" cy="403"/>
          </a:xfrm>
        </p:grpSpPr>
        <p:sp>
          <p:nvSpPr>
            <p:cNvPr id="860197" name="Rectangle 37"/>
            <p:cNvSpPr>
              <a:spLocks noChangeArrowheads="1"/>
            </p:cNvSpPr>
            <p:nvPr/>
          </p:nvSpPr>
          <p:spPr bwMode="auto">
            <a:xfrm>
              <a:off x="1180" y="806"/>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$130</a:t>
              </a:r>
            </a:p>
            <a:p>
              <a:pPr algn="ctr" eaLnBrk="0" hangingPunct="0"/>
              <a:endParaRPr lang="en-US" b="0"/>
            </a:p>
          </p:txBody>
        </p:sp>
        <p:sp>
          <p:nvSpPr>
            <p:cNvPr id="860198" name="Rectangle 38"/>
            <p:cNvSpPr>
              <a:spLocks noChangeArrowheads="1"/>
            </p:cNvSpPr>
            <p:nvPr/>
          </p:nvSpPr>
          <p:spPr bwMode="auto">
            <a:xfrm>
              <a:off x="113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14" name="Group 39"/>
          <p:cNvGrpSpPr>
            <a:grpSpLocks/>
          </p:cNvGrpSpPr>
          <p:nvPr/>
        </p:nvGrpSpPr>
        <p:grpSpPr bwMode="auto">
          <a:xfrm>
            <a:off x="5813426" y="2692401"/>
            <a:ext cx="1401763" cy="506413"/>
            <a:chOff x="1857" y="806"/>
            <a:chExt cx="720" cy="403"/>
          </a:xfrm>
        </p:grpSpPr>
        <p:sp>
          <p:nvSpPr>
            <p:cNvPr id="860200" name="Rectangle 40"/>
            <p:cNvSpPr>
              <a:spLocks noChangeArrowheads="1"/>
            </p:cNvSpPr>
            <p:nvPr/>
          </p:nvSpPr>
          <p:spPr bwMode="auto">
            <a:xfrm>
              <a:off x="1900" y="806"/>
              <a:ext cx="634"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$170</a:t>
              </a:r>
            </a:p>
            <a:p>
              <a:pPr algn="ctr" eaLnBrk="0" hangingPunct="0"/>
              <a:endParaRPr lang="en-US" b="0" dirty="0"/>
            </a:p>
          </p:txBody>
        </p:sp>
        <p:sp>
          <p:nvSpPr>
            <p:cNvPr id="860201" name="Rectangle 41"/>
            <p:cNvSpPr>
              <a:spLocks noChangeArrowheads="1"/>
            </p:cNvSpPr>
            <p:nvPr/>
          </p:nvSpPr>
          <p:spPr bwMode="auto">
            <a:xfrm>
              <a:off x="185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15" name="Group 42"/>
          <p:cNvGrpSpPr>
            <a:grpSpLocks/>
          </p:cNvGrpSpPr>
          <p:nvPr/>
        </p:nvGrpSpPr>
        <p:grpSpPr bwMode="auto">
          <a:xfrm>
            <a:off x="7215188" y="2692401"/>
            <a:ext cx="1401762" cy="506413"/>
            <a:chOff x="2577" y="806"/>
            <a:chExt cx="720" cy="403"/>
          </a:xfrm>
        </p:grpSpPr>
        <p:sp>
          <p:nvSpPr>
            <p:cNvPr id="860203" name="Rectangle 43"/>
            <p:cNvSpPr>
              <a:spLocks noChangeArrowheads="1"/>
            </p:cNvSpPr>
            <p:nvPr/>
          </p:nvSpPr>
          <p:spPr bwMode="auto">
            <a:xfrm>
              <a:off x="2620" y="806"/>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$200</a:t>
              </a:r>
            </a:p>
            <a:p>
              <a:pPr algn="ctr" eaLnBrk="0" hangingPunct="0"/>
              <a:endParaRPr lang="en-US" b="0"/>
            </a:p>
          </p:txBody>
        </p:sp>
        <p:sp>
          <p:nvSpPr>
            <p:cNvPr id="860204" name="Rectangle 44"/>
            <p:cNvSpPr>
              <a:spLocks noChangeArrowheads="1"/>
            </p:cNvSpPr>
            <p:nvPr/>
          </p:nvSpPr>
          <p:spPr bwMode="auto">
            <a:xfrm>
              <a:off x="257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16" name="Group 45"/>
          <p:cNvGrpSpPr>
            <a:grpSpLocks/>
          </p:cNvGrpSpPr>
          <p:nvPr/>
        </p:nvGrpSpPr>
        <p:grpSpPr bwMode="auto">
          <a:xfrm>
            <a:off x="8616951" y="2692401"/>
            <a:ext cx="1401763" cy="506413"/>
            <a:chOff x="3297" y="806"/>
            <a:chExt cx="720" cy="403"/>
          </a:xfrm>
        </p:grpSpPr>
        <p:sp>
          <p:nvSpPr>
            <p:cNvPr id="860206" name="Rectangle 46"/>
            <p:cNvSpPr>
              <a:spLocks noChangeArrowheads="1"/>
            </p:cNvSpPr>
            <p:nvPr/>
          </p:nvSpPr>
          <p:spPr bwMode="auto">
            <a:xfrm>
              <a:off x="3340" y="806"/>
              <a:ext cx="634"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$250</a:t>
              </a:r>
            </a:p>
            <a:p>
              <a:pPr algn="ctr" eaLnBrk="0" hangingPunct="0"/>
              <a:endParaRPr lang="en-US" b="0" dirty="0"/>
            </a:p>
          </p:txBody>
        </p:sp>
        <p:sp>
          <p:nvSpPr>
            <p:cNvPr id="860207" name="Rectangle 47"/>
            <p:cNvSpPr>
              <a:spLocks noChangeArrowheads="1"/>
            </p:cNvSpPr>
            <p:nvPr/>
          </p:nvSpPr>
          <p:spPr bwMode="auto">
            <a:xfrm>
              <a:off x="3297" y="806"/>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17" name="Group 48"/>
          <p:cNvGrpSpPr>
            <a:grpSpLocks/>
          </p:cNvGrpSpPr>
          <p:nvPr/>
        </p:nvGrpSpPr>
        <p:grpSpPr bwMode="auto">
          <a:xfrm>
            <a:off x="2197101" y="3198813"/>
            <a:ext cx="2214563" cy="508000"/>
            <a:chOff x="0" y="1209"/>
            <a:chExt cx="1137" cy="403"/>
          </a:xfrm>
        </p:grpSpPr>
        <p:sp>
          <p:nvSpPr>
            <p:cNvPr id="860209" name="Rectangle 49"/>
            <p:cNvSpPr>
              <a:spLocks noChangeArrowheads="1"/>
            </p:cNvSpPr>
            <p:nvPr/>
          </p:nvSpPr>
          <p:spPr bwMode="auto">
            <a:xfrm>
              <a:off x="43" y="1209"/>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Material Cost</a:t>
              </a:r>
            </a:p>
            <a:p>
              <a:pPr eaLnBrk="0" hangingPunct="0"/>
              <a:endParaRPr lang="en-US" b="0"/>
            </a:p>
          </p:txBody>
        </p:sp>
        <p:sp>
          <p:nvSpPr>
            <p:cNvPr id="860210" name="Rectangle 50"/>
            <p:cNvSpPr>
              <a:spLocks noChangeArrowheads="1"/>
            </p:cNvSpPr>
            <p:nvPr/>
          </p:nvSpPr>
          <p:spPr bwMode="auto">
            <a:xfrm>
              <a:off x="0" y="1209"/>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18" name="Group 51"/>
          <p:cNvGrpSpPr>
            <a:grpSpLocks/>
          </p:cNvGrpSpPr>
          <p:nvPr/>
        </p:nvGrpSpPr>
        <p:grpSpPr bwMode="auto">
          <a:xfrm>
            <a:off x="4411663" y="3198813"/>
            <a:ext cx="1401762" cy="508000"/>
            <a:chOff x="1137" y="1209"/>
            <a:chExt cx="720" cy="403"/>
          </a:xfrm>
        </p:grpSpPr>
        <p:sp>
          <p:nvSpPr>
            <p:cNvPr id="860212" name="Rectangle 52"/>
            <p:cNvSpPr>
              <a:spLocks noChangeArrowheads="1"/>
            </p:cNvSpPr>
            <p:nvPr/>
          </p:nvSpPr>
          <p:spPr bwMode="auto">
            <a:xfrm>
              <a:off x="1180" y="1209"/>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$30</a:t>
              </a:r>
            </a:p>
            <a:p>
              <a:pPr algn="ctr" eaLnBrk="0" hangingPunct="0"/>
              <a:endParaRPr lang="en-US" b="0"/>
            </a:p>
          </p:txBody>
        </p:sp>
        <p:sp>
          <p:nvSpPr>
            <p:cNvPr id="860213" name="Rectangle 53"/>
            <p:cNvSpPr>
              <a:spLocks noChangeArrowheads="1"/>
            </p:cNvSpPr>
            <p:nvPr/>
          </p:nvSpPr>
          <p:spPr bwMode="auto">
            <a:xfrm>
              <a:off x="113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19" name="Group 54"/>
          <p:cNvGrpSpPr>
            <a:grpSpLocks/>
          </p:cNvGrpSpPr>
          <p:nvPr/>
        </p:nvGrpSpPr>
        <p:grpSpPr bwMode="auto">
          <a:xfrm>
            <a:off x="5813426" y="3198813"/>
            <a:ext cx="1401763" cy="508000"/>
            <a:chOff x="1857" y="1209"/>
            <a:chExt cx="720" cy="403"/>
          </a:xfrm>
        </p:grpSpPr>
        <p:sp>
          <p:nvSpPr>
            <p:cNvPr id="860215" name="Rectangle 55"/>
            <p:cNvSpPr>
              <a:spLocks noChangeArrowheads="1"/>
            </p:cNvSpPr>
            <p:nvPr/>
          </p:nvSpPr>
          <p:spPr bwMode="auto">
            <a:xfrm>
              <a:off x="1900" y="1209"/>
              <a:ext cx="634"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$10</a:t>
              </a:r>
            </a:p>
            <a:p>
              <a:pPr algn="ctr" eaLnBrk="0" hangingPunct="0"/>
              <a:endParaRPr lang="en-US" b="0" dirty="0"/>
            </a:p>
          </p:txBody>
        </p:sp>
        <p:sp>
          <p:nvSpPr>
            <p:cNvPr id="860216" name="Rectangle 56"/>
            <p:cNvSpPr>
              <a:spLocks noChangeArrowheads="1"/>
            </p:cNvSpPr>
            <p:nvPr/>
          </p:nvSpPr>
          <p:spPr bwMode="auto">
            <a:xfrm>
              <a:off x="185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20" name="Group 57"/>
          <p:cNvGrpSpPr>
            <a:grpSpLocks/>
          </p:cNvGrpSpPr>
          <p:nvPr/>
        </p:nvGrpSpPr>
        <p:grpSpPr bwMode="auto">
          <a:xfrm>
            <a:off x="7215188" y="3198813"/>
            <a:ext cx="1401762" cy="508000"/>
            <a:chOff x="2577" y="1209"/>
            <a:chExt cx="720" cy="403"/>
          </a:xfrm>
        </p:grpSpPr>
        <p:sp>
          <p:nvSpPr>
            <p:cNvPr id="860218" name="Rectangle 58"/>
            <p:cNvSpPr>
              <a:spLocks noChangeArrowheads="1"/>
            </p:cNvSpPr>
            <p:nvPr/>
          </p:nvSpPr>
          <p:spPr bwMode="auto">
            <a:xfrm>
              <a:off x="2620" y="1209"/>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$70</a:t>
              </a:r>
            </a:p>
            <a:p>
              <a:pPr algn="ctr" eaLnBrk="0" hangingPunct="0"/>
              <a:endParaRPr lang="en-US" b="0"/>
            </a:p>
          </p:txBody>
        </p:sp>
        <p:sp>
          <p:nvSpPr>
            <p:cNvPr id="860219" name="Rectangle 59"/>
            <p:cNvSpPr>
              <a:spLocks noChangeArrowheads="1"/>
            </p:cNvSpPr>
            <p:nvPr/>
          </p:nvSpPr>
          <p:spPr bwMode="auto">
            <a:xfrm>
              <a:off x="257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21" name="Group 60"/>
          <p:cNvGrpSpPr>
            <a:grpSpLocks/>
          </p:cNvGrpSpPr>
          <p:nvPr/>
        </p:nvGrpSpPr>
        <p:grpSpPr bwMode="auto">
          <a:xfrm>
            <a:off x="8616951" y="3198813"/>
            <a:ext cx="1401763" cy="508000"/>
            <a:chOff x="3297" y="1209"/>
            <a:chExt cx="720" cy="403"/>
          </a:xfrm>
        </p:grpSpPr>
        <p:sp>
          <p:nvSpPr>
            <p:cNvPr id="860221" name="Rectangle 61"/>
            <p:cNvSpPr>
              <a:spLocks noChangeArrowheads="1"/>
            </p:cNvSpPr>
            <p:nvPr/>
          </p:nvSpPr>
          <p:spPr bwMode="auto">
            <a:xfrm>
              <a:off x="3340" y="1209"/>
              <a:ext cx="634"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$75</a:t>
              </a:r>
            </a:p>
            <a:p>
              <a:pPr algn="ctr" eaLnBrk="0" hangingPunct="0"/>
              <a:endParaRPr lang="en-US" b="0" dirty="0"/>
            </a:p>
          </p:txBody>
        </p:sp>
        <p:sp>
          <p:nvSpPr>
            <p:cNvPr id="860222" name="Rectangle 62"/>
            <p:cNvSpPr>
              <a:spLocks noChangeArrowheads="1"/>
            </p:cNvSpPr>
            <p:nvPr/>
          </p:nvSpPr>
          <p:spPr bwMode="auto">
            <a:xfrm>
              <a:off x="3297" y="1209"/>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22" name="Group 63"/>
          <p:cNvGrpSpPr>
            <a:grpSpLocks/>
          </p:cNvGrpSpPr>
          <p:nvPr/>
        </p:nvGrpSpPr>
        <p:grpSpPr bwMode="auto">
          <a:xfrm>
            <a:off x="2197101" y="3706813"/>
            <a:ext cx="2214563" cy="508000"/>
            <a:chOff x="0" y="1612"/>
            <a:chExt cx="1137" cy="403"/>
          </a:xfrm>
        </p:grpSpPr>
        <p:sp>
          <p:nvSpPr>
            <p:cNvPr id="860224" name="Rectangle 64"/>
            <p:cNvSpPr>
              <a:spLocks noChangeArrowheads="1"/>
            </p:cNvSpPr>
            <p:nvPr/>
          </p:nvSpPr>
          <p:spPr bwMode="auto">
            <a:xfrm>
              <a:off x="43" y="1612"/>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Labor Cost</a:t>
              </a:r>
            </a:p>
            <a:p>
              <a:pPr eaLnBrk="0" hangingPunct="0"/>
              <a:endParaRPr lang="en-US" b="0"/>
            </a:p>
          </p:txBody>
        </p:sp>
        <p:sp>
          <p:nvSpPr>
            <p:cNvPr id="860225" name="Rectangle 65"/>
            <p:cNvSpPr>
              <a:spLocks noChangeArrowheads="1"/>
            </p:cNvSpPr>
            <p:nvPr/>
          </p:nvSpPr>
          <p:spPr bwMode="auto">
            <a:xfrm>
              <a:off x="0" y="1612"/>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23" name="Group 66"/>
          <p:cNvGrpSpPr>
            <a:grpSpLocks/>
          </p:cNvGrpSpPr>
          <p:nvPr/>
        </p:nvGrpSpPr>
        <p:grpSpPr bwMode="auto">
          <a:xfrm>
            <a:off x="4411663" y="3706813"/>
            <a:ext cx="1401762" cy="508000"/>
            <a:chOff x="1137" y="1612"/>
            <a:chExt cx="720" cy="403"/>
          </a:xfrm>
        </p:grpSpPr>
        <p:sp>
          <p:nvSpPr>
            <p:cNvPr id="860227" name="Rectangle 67"/>
            <p:cNvSpPr>
              <a:spLocks noChangeArrowheads="1"/>
            </p:cNvSpPr>
            <p:nvPr/>
          </p:nvSpPr>
          <p:spPr bwMode="auto">
            <a:xfrm>
              <a:off x="1180" y="1612"/>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$20</a:t>
              </a:r>
            </a:p>
            <a:p>
              <a:pPr algn="ctr" eaLnBrk="0" hangingPunct="0"/>
              <a:endParaRPr lang="en-US" b="0"/>
            </a:p>
          </p:txBody>
        </p:sp>
        <p:sp>
          <p:nvSpPr>
            <p:cNvPr id="860228" name="Rectangle 68"/>
            <p:cNvSpPr>
              <a:spLocks noChangeArrowheads="1"/>
            </p:cNvSpPr>
            <p:nvPr/>
          </p:nvSpPr>
          <p:spPr bwMode="auto">
            <a:xfrm>
              <a:off x="1137" y="1612"/>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24" name="Group 69"/>
          <p:cNvGrpSpPr>
            <a:grpSpLocks/>
          </p:cNvGrpSpPr>
          <p:nvPr/>
        </p:nvGrpSpPr>
        <p:grpSpPr bwMode="auto">
          <a:xfrm>
            <a:off x="5813426" y="3706813"/>
            <a:ext cx="1401763" cy="508000"/>
            <a:chOff x="1857" y="1612"/>
            <a:chExt cx="720" cy="403"/>
          </a:xfrm>
        </p:grpSpPr>
        <p:sp>
          <p:nvSpPr>
            <p:cNvPr id="860230" name="Rectangle 70"/>
            <p:cNvSpPr>
              <a:spLocks noChangeArrowheads="1"/>
            </p:cNvSpPr>
            <p:nvPr/>
          </p:nvSpPr>
          <p:spPr bwMode="auto">
            <a:xfrm>
              <a:off x="1900" y="1612"/>
              <a:ext cx="634"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$40</a:t>
              </a:r>
            </a:p>
            <a:p>
              <a:pPr algn="ctr" eaLnBrk="0" hangingPunct="0"/>
              <a:endParaRPr lang="en-US" b="0" dirty="0"/>
            </a:p>
          </p:txBody>
        </p:sp>
        <p:sp>
          <p:nvSpPr>
            <p:cNvPr id="860231" name="Rectangle 71"/>
            <p:cNvSpPr>
              <a:spLocks noChangeArrowheads="1"/>
            </p:cNvSpPr>
            <p:nvPr/>
          </p:nvSpPr>
          <p:spPr bwMode="auto">
            <a:xfrm>
              <a:off x="1857" y="1612"/>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25" name="Group 72"/>
          <p:cNvGrpSpPr>
            <a:grpSpLocks/>
          </p:cNvGrpSpPr>
          <p:nvPr/>
        </p:nvGrpSpPr>
        <p:grpSpPr bwMode="auto">
          <a:xfrm>
            <a:off x="7215188" y="3706813"/>
            <a:ext cx="1401762" cy="508000"/>
            <a:chOff x="2577" y="1612"/>
            <a:chExt cx="720" cy="403"/>
          </a:xfrm>
        </p:grpSpPr>
        <p:sp>
          <p:nvSpPr>
            <p:cNvPr id="860233" name="Rectangle 73"/>
            <p:cNvSpPr>
              <a:spLocks noChangeArrowheads="1"/>
            </p:cNvSpPr>
            <p:nvPr/>
          </p:nvSpPr>
          <p:spPr bwMode="auto">
            <a:xfrm>
              <a:off x="2620" y="1612"/>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$30</a:t>
              </a:r>
            </a:p>
            <a:p>
              <a:pPr algn="ctr" eaLnBrk="0" hangingPunct="0"/>
              <a:endParaRPr lang="en-US" b="0"/>
            </a:p>
          </p:txBody>
        </p:sp>
        <p:sp>
          <p:nvSpPr>
            <p:cNvPr id="860234" name="Rectangle 74"/>
            <p:cNvSpPr>
              <a:spLocks noChangeArrowheads="1"/>
            </p:cNvSpPr>
            <p:nvPr/>
          </p:nvSpPr>
          <p:spPr bwMode="auto">
            <a:xfrm>
              <a:off x="2577" y="1612"/>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26" name="Group 75"/>
          <p:cNvGrpSpPr>
            <a:grpSpLocks/>
          </p:cNvGrpSpPr>
          <p:nvPr/>
        </p:nvGrpSpPr>
        <p:grpSpPr bwMode="auto">
          <a:xfrm>
            <a:off x="8616951" y="3706813"/>
            <a:ext cx="1401763" cy="508000"/>
            <a:chOff x="3297" y="1612"/>
            <a:chExt cx="720" cy="403"/>
          </a:xfrm>
        </p:grpSpPr>
        <p:sp>
          <p:nvSpPr>
            <p:cNvPr id="860236" name="Rectangle 76"/>
            <p:cNvSpPr>
              <a:spLocks noChangeArrowheads="1"/>
            </p:cNvSpPr>
            <p:nvPr/>
          </p:nvSpPr>
          <p:spPr bwMode="auto">
            <a:xfrm>
              <a:off x="3340" y="1612"/>
              <a:ext cx="634" cy="403"/>
            </a:xfrm>
            <a:prstGeom prst="rect">
              <a:avLst/>
            </a:prstGeom>
            <a:noFill/>
            <a:ln w="9525">
              <a:noFill/>
              <a:miter lim="800000"/>
              <a:headEnd/>
              <a:tailEnd/>
            </a:ln>
            <a:effectLst/>
          </p:spPr>
          <p:txBody>
            <a:bodyPr/>
            <a:lstStyle/>
            <a:p>
              <a:pPr algn="ctr" eaLnBrk="0" hangingPunct="0"/>
              <a:r>
                <a:rPr lang="en-US" sz="1800" b="0">
                  <a:cs typeface="Times New Roman" pitchFamily="18" charset="0"/>
                </a:rPr>
                <a:t>$50</a:t>
              </a:r>
            </a:p>
            <a:p>
              <a:pPr algn="ctr" eaLnBrk="0" hangingPunct="0"/>
              <a:endParaRPr lang="en-US" b="0"/>
            </a:p>
          </p:txBody>
        </p:sp>
        <p:sp>
          <p:nvSpPr>
            <p:cNvPr id="860237" name="Rectangle 77"/>
            <p:cNvSpPr>
              <a:spLocks noChangeArrowheads="1"/>
            </p:cNvSpPr>
            <p:nvPr/>
          </p:nvSpPr>
          <p:spPr bwMode="auto">
            <a:xfrm>
              <a:off x="3297" y="1612"/>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27" name="Group 78"/>
          <p:cNvGrpSpPr>
            <a:grpSpLocks/>
          </p:cNvGrpSpPr>
          <p:nvPr/>
        </p:nvGrpSpPr>
        <p:grpSpPr bwMode="auto">
          <a:xfrm>
            <a:off x="2197101" y="4214813"/>
            <a:ext cx="2214563" cy="652462"/>
            <a:chOff x="0" y="2015"/>
            <a:chExt cx="1137" cy="518"/>
          </a:xfrm>
        </p:grpSpPr>
        <p:sp>
          <p:nvSpPr>
            <p:cNvPr id="860239" name="Rectangle 79"/>
            <p:cNvSpPr>
              <a:spLocks noChangeArrowheads="1"/>
            </p:cNvSpPr>
            <p:nvPr/>
          </p:nvSpPr>
          <p:spPr bwMode="auto">
            <a:xfrm>
              <a:off x="43" y="2015"/>
              <a:ext cx="1051" cy="518"/>
            </a:xfrm>
            <a:prstGeom prst="rect">
              <a:avLst/>
            </a:prstGeom>
            <a:noFill/>
            <a:ln w="9525">
              <a:noFill/>
              <a:miter lim="800000"/>
              <a:headEnd/>
              <a:tailEnd/>
            </a:ln>
            <a:effectLst/>
          </p:spPr>
          <p:txBody>
            <a:bodyPr/>
            <a:lstStyle/>
            <a:p>
              <a:pPr eaLnBrk="0" hangingPunct="0"/>
              <a:r>
                <a:rPr lang="en-US" sz="1600" b="0">
                  <a:cs typeface="Times New Roman" pitchFamily="18" charset="0"/>
                </a:rPr>
                <a:t>Administrative Overhead Allocation</a:t>
              </a:r>
            </a:p>
            <a:p>
              <a:pPr eaLnBrk="0" hangingPunct="0"/>
              <a:endParaRPr lang="en-US" sz="3200" b="0"/>
            </a:p>
          </p:txBody>
        </p:sp>
        <p:sp>
          <p:nvSpPr>
            <p:cNvPr id="860240" name="Rectangle 80"/>
            <p:cNvSpPr>
              <a:spLocks noChangeArrowheads="1"/>
            </p:cNvSpPr>
            <p:nvPr/>
          </p:nvSpPr>
          <p:spPr bwMode="auto">
            <a:xfrm>
              <a:off x="0" y="2015"/>
              <a:ext cx="1137" cy="518"/>
            </a:xfrm>
            <a:prstGeom prst="rect">
              <a:avLst/>
            </a:prstGeom>
            <a:noFill/>
            <a:ln w="7">
              <a:solidFill>
                <a:srgbClr val="A0A0A0"/>
              </a:solidFill>
              <a:miter lim="800000"/>
              <a:headEnd/>
              <a:tailEnd/>
            </a:ln>
            <a:effectLst/>
          </p:spPr>
          <p:txBody>
            <a:bodyPr wrap="none"/>
            <a:lstStyle/>
            <a:p>
              <a:endParaRPr lang="en-US"/>
            </a:p>
          </p:txBody>
        </p:sp>
      </p:grpSp>
      <p:grpSp>
        <p:nvGrpSpPr>
          <p:cNvPr id="28" name="Group 81"/>
          <p:cNvGrpSpPr>
            <a:grpSpLocks/>
          </p:cNvGrpSpPr>
          <p:nvPr/>
        </p:nvGrpSpPr>
        <p:grpSpPr bwMode="auto">
          <a:xfrm>
            <a:off x="4411663" y="4214813"/>
            <a:ext cx="1401762" cy="652462"/>
            <a:chOff x="1137" y="2015"/>
            <a:chExt cx="720" cy="518"/>
          </a:xfrm>
        </p:grpSpPr>
        <p:sp>
          <p:nvSpPr>
            <p:cNvPr id="860242" name="Rectangle 82"/>
            <p:cNvSpPr>
              <a:spLocks noChangeArrowheads="1"/>
            </p:cNvSpPr>
            <p:nvPr/>
          </p:nvSpPr>
          <p:spPr bwMode="auto">
            <a:xfrm>
              <a:off x="1180" y="2015"/>
              <a:ext cx="634" cy="518"/>
            </a:xfrm>
            <a:prstGeom prst="rect">
              <a:avLst/>
            </a:prstGeom>
            <a:noFill/>
            <a:ln w="9525">
              <a:noFill/>
              <a:miter lim="800000"/>
              <a:headEnd/>
              <a:tailEnd/>
            </a:ln>
            <a:effectLst/>
          </p:spPr>
          <p:txBody>
            <a:bodyPr/>
            <a:lstStyle/>
            <a:p>
              <a:pPr algn="ctr" eaLnBrk="0" hangingPunct="0"/>
              <a:r>
                <a:rPr lang="en-US" sz="1800" b="0">
                  <a:cs typeface="Times New Roman" pitchFamily="18" charset="0"/>
                </a:rPr>
                <a:t>$60</a:t>
              </a:r>
              <a:endParaRPr lang="en-US" b="0"/>
            </a:p>
          </p:txBody>
        </p:sp>
        <p:sp>
          <p:nvSpPr>
            <p:cNvPr id="860243" name="Rectangle 83"/>
            <p:cNvSpPr>
              <a:spLocks noChangeArrowheads="1"/>
            </p:cNvSpPr>
            <p:nvPr/>
          </p:nvSpPr>
          <p:spPr bwMode="auto">
            <a:xfrm>
              <a:off x="1137" y="2015"/>
              <a:ext cx="720" cy="518"/>
            </a:xfrm>
            <a:prstGeom prst="rect">
              <a:avLst/>
            </a:prstGeom>
            <a:noFill/>
            <a:ln w="7">
              <a:solidFill>
                <a:srgbClr val="A0A0A0"/>
              </a:solidFill>
              <a:miter lim="800000"/>
              <a:headEnd/>
              <a:tailEnd/>
            </a:ln>
            <a:effectLst/>
          </p:spPr>
          <p:txBody>
            <a:bodyPr wrap="none"/>
            <a:lstStyle/>
            <a:p>
              <a:endParaRPr lang="en-US"/>
            </a:p>
          </p:txBody>
        </p:sp>
      </p:grpSp>
      <p:grpSp>
        <p:nvGrpSpPr>
          <p:cNvPr id="29" name="Group 84"/>
          <p:cNvGrpSpPr>
            <a:grpSpLocks/>
          </p:cNvGrpSpPr>
          <p:nvPr/>
        </p:nvGrpSpPr>
        <p:grpSpPr bwMode="auto">
          <a:xfrm>
            <a:off x="5813426" y="4214813"/>
            <a:ext cx="1401763" cy="652462"/>
            <a:chOff x="1857" y="2015"/>
            <a:chExt cx="720" cy="518"/>
          </a:xfrm>
        </p:grpSpPr>
        <p:sp>
          <p:nvSpPr>
            <p:cNvPr id="860245" name="Rectangle 85"/>
            <p:cNvSpPr>
              <a:spLocks noChangeArrowheads="1"/>
            </p:cNvSpPr>
            <p:nvPr/>
          </p:nvSpPr>
          <p:spPr bwMode="auto">
            <a:xfrm>
              <a:off x="1900" y="2015"/>
              <a:ext cx="634" cy="518"/>
            </a:xfrm>
            <a:prstGeom prst="rect">
              <a:avLst/>
            </a:prstGeom>
            <a:noFill/>
            <a:ln w="9525">
              <a:noFill/>
              <a:miter lim="800000"/>
              <a:headEnd/>
              <a:tailEnd/>
            </a:ln>
            <a:effectLst/>
          </p:spPr>
          <p:txBody>
            <a:bodyPr/>
            <a:lstStyle/>
            <a:p>
              <a:pPr algn="ctr" eaLnBrk="0" hangingPunct="0"/>
              <a:r>
                <a:rPr lang="en-US" sz="1800" b="0">
                  <a:cs typeface="Times New Roman" pitchFamily="18" charset="0"/>
                </a:rPr>
                <a:t>$60</a:t>
              </a:r>
              <a:endParaRPr lang="en-US" b="0"/>
            </a:p>
          </p:txBody>
        </p:sp>
        <p:sp>
          <p:nvSpPr>
            <p:cNvPr id="860246" name="Rectangle 86"/>
            <p:cNvSpPr>
              <a:spLocks noChangeArrowheads="1"/>
            </p:cNvSpPr>
            <p:nvPr/>
          </p:nvSpPr>
          <p:spPr bwMode="auto">
            <a:xfrm>
              <a:off x="1857" y="2015"/>
              <a:ext cx="720" cy="518"/>
            </a:xfrm>
            <a:prstGeom prst="rect">
              <a:avLst/>
            </a:prstGeom>
            <a:noFill/>
            <a:ln w="7">
              <a:solidFill>
                <a:srgbClr val="A0A0A0"/>
              </a:solidFill>
              <a:miter lim="800000"/>
              <a:headEnd/>
              <a:tailEnd/>
            </a:ln>
            <a:effectLst/>
          </p:spPr>
          <p:txBody>
            <a:bodyPr wrap="none"/>
            <a:lstStyle/>
            <a:p>
              <a:endParaRPr lang="en-US"/>
            </a:p>
          </p:txBody>
        </p:sp>
      </p:grpSp>
      <p:grpSp>
        <p:nvGrpSpPr>
          <p:cNvPr id="30" name="Group 87"/>
          <p:cNvGrpSpPr>
            <a:grpSpLocks/>
          </p:cNvGrpSpPr>
          <p:nvPr/>
        </p:nvGrpSpPr>
        <p:grpSpPr bwMode="auto">
          <a:xfrm>
            <a:off x="7215188" y="4214813"/>
            <a:ext cx="1401762" cy="652462"/>
            <a:chOff x="2577" y="2015"/>
            <a:chExt cx="720" cy="518"/>
          </a:xfrm>
        </p:grpSpPr>
        <p:sp>
          <p:nvSpPr>
            <p:cNvPr id="860248" name="Rectangle 88"/>
            <p:cNvSpPr>
              <a:spLocks noChangeArrowheads="1"/>
            </p:cNvSpPr>
            <p:nvPr/>
          </p:nvSpPr>
          <p:spPr bwMode="auto">
            <a:xfrm>
              <a:off x="2620" y="2015"/>
              <a:ext cx="634" cy="518"/>
            </a:xfrm>
            <a:prstGeom prst="rect">
              <a:avLst/>
            </a:prstGeom>
            <a:noFill/>
            <a:ln w="9525">
              <a:noFill/>
              <a:miter lim="800000"/>
              <a:headEnd/>
              <a:tailEnd/>
            </a:ln>
            <a:effectLst/>
          </p:spPr>
          <p:txBody>
            <a:bodyPr/>
            <a:lstStyle/>
            <a:p>
              <a:pPr algn="ctr" eaLnBrk="0" hangingPunct="0"/>
              <a:r>
                <a:rPr lang="en-US" sz="1800" b="0">
                  <a:cs typeface="Times New Roman" pitchFamily="18" charset="0"/>
                </a:rPr>
                <a:t>$60</a:t>
              </a:r>
              <a:endParaRPr lang="en-US" b="0"/>
            </a:p>
          </p:txBody>
        </p:sp>
        <p:sp>
          <p:nvSpPr>
            <p:cNvPr id="860249" name="Rectangle 89"/>
            <p:cNvSpPr>
              <a:spLocks noChangeArrowheads="1"/>
            </p:cNvSpPr>
            <p:nvPr/>
          </p:nvSpPr>
          <p:spPr bwMode="auto">
            <a:xfrm>
              <a:off x="2577" y="2015"/>
              <a:ext cx="720" cy="518"/>
            </a:xfrm>
            <a:prstGeom prst="rect">
              <a:avLst/>
            </a:prstGeom>
            <a:noFill/>
            <a:ln w="7">
              <a:solidFill>
                <a:srgbClr val="A0A0A0"/>
              </a:solidFill>
              <a:miter lim="800000"/>
              <a:headEnd/>
              <a:tailEnd/>
            </a:ln>
            <a:effectLst/>
          </p:spPr>
          <p:txBody>
            <a:bodyPr wrap="none"/>
            <a:lstStyle/>
            <a:p>
              <a:endParaRPr lang="en-US"/>
            </a:p>
          </p:txBody>
        </p:sp>
      </p:grpSp>
      <p:grpSp>
        <p:nvGrpSpPr>
          <p:cNvPr id="31" name="Group 90"/>
          <p:cNvGrpSpPr>
            <a:grpSpLocks/>
          </p:cNvGrpSpPr>
          <p:nvPr/>
        </p:nvGrpSpPr>
        <p:grpSpPr bwMode="auto">
          <a:xfrm>
            <a:off x="8616951" y="4214813"/>
            <a:ext cx="1401763" cy="652462"/>
            <a:chOff x="3297" y="2015"/>
            <a:chExt cx="720" cy="518"/>
          </a:xfrm>
        </p:grpSpPr>
        <p:sp>
          <p:nvSpPr>
            <p:cNvPr id="860251" name="Rectangle 91"/>
            <p:cNvSpPr>
              <a:spLocks noChangeArrowheads="1"/>
            </p:cNvSpPr>
            <p:nvPr/>
          </p:nvSpPr>
          <p:spPr bwMode="auto">
            <a:xfrm>
              <a:off x="3340" y="2015"/>
              <a:ext cx="634" cy="518"/>
            </a:xfrm>
            <a:prstGeom prst="rect">
              <a:avLst/>
            </a:prstGeom>
            <a:noFill/>
            <a:ln w="9525">
              <a:noFill/>
              <a:miter lim="800000"/>
              <a:headEnd/>
              <a:tailEnd/>
            </a:ln>
            <a:effectLst/>
          </p:spPr>
          <p:txBody>
            <a:bodyPr/>
            <a:lstStyle/>
            <a:p>
              <a:pPr algn="ctr" eaLnBrk="0" hangingPunct="0"/>
              <a:r>
                <a:rPr lang="en-US" sz="1800" b="0">
                  <a:cs typeface="Times New Roman" pitchFamily="18" charset="0"/>
                </a:rPr>
                <a:t>$60</a:t>
              </a:r>
              <a:endParaRPr lang="en-US" b="0"/>
            </a:p>
          </p:txBody>
        </p:sp>
        <p:sp>
          <p:nvSpPr>
            <p:cNvPr id="860252" name="Rectangle 92"/>
            <p:cNvSpPr>
              <a:spLocks noChangeArrowheads="1"/>
            </p:cNvSpPr>
            <p:nvPr/>
          </p:nvSpPr>
          <p:spPr bwMode="auto">
            <a:xfrm>
              <a:off x="3297" y="2015"/>
              <a:ext cx="720" cy="518"/>
            </a:xfrm>
            <a:prstGeom prst="rect">
              <a:avLst/>
            </a:prstGeom>
            <a:noFill/>
            <a:ln w="7">
              <a:solidFill>
                <a:srgbClr val="A0A0A0"/>
              </a:solidFill>
              <a:miter lim="800000"/>
              <a:headEnd/>
              <a:tailEnd/>
            </a:ln>
            <a:effectLst/>
          </p:spPr>
          <p:txBody>
            <a:bodyPr wrap="none"/>
            <a:lstStyle/>
            <a:p>
              <a:endParaRPr lang="en-US"/>
            </a:p>
          </p:txBody>
        </p:sp>
      </p:grpSp>
      <p:grpSp>
        <p:nvGrpSpPr>
          <p:cNvPr id="860160" name="Group 93"/>
          <p:cNvGrpSpPr>
            <a:grpSpLocks/>
          </p:cNvGrpSpPr>
          <p:nvPr/>
        </p:nvGrpSpPr>
        <p:grpSpPr bwMode="auto">
          <a:xfrm>
            <a:off x="2197101" y="4867275"/>
            <a:ext cx="2214563" cy="508000"/>
            <a:chOff x="0" y="2533"/>
            <a:chExt cx="1137" cy="403"/>
          </a:xfrm>
        </p:grpSpPr>
        <p:sp>
          <p:nvSpPr>
            <p:cNvPr id="860254" name="Rectangle 94"/>
            <p:cNvSpPr>
              <a:spLocks noChangeArrowheads="1"/>
            </p:cNvSpPr>
            <p:nvPr/>
          </p:nvSpPr>
          <p:spPr bwMode="auto">
            <a:xfrm>
              <a:off x="43" y="2533"/>
              <a:ext cx="1051" cy="403"/>
            </a:xfrm>
            <a:prstGeom prst="rect">
              <a:avLst/>
            </a:prstGeom>
            <a:noFill/>
            <a:ln w="9525">
              <a:noFill/>
              <a:miter lim="800000"/>
              <a:headEnd/>
              <a:tailEnd/>
            </a:ln>
            <a:effectLst/>
          </p:spPr>
          <p:txBody>
            <a:bodyPr/>
            <a:lstStyle/>
            <a:p>
              <a:pPr eaLnBrk="0" hangingPunct="0"/>
              <a:r>
                <a:rPr lang="en-US" sz="1600" b="0">
                  <a:cs typeface="Times New Roman" pitchFamily="18" charset="0"/>
                </a:rPr>
                <a:t>Non-Administrative Overhead Allocation</a:t>
              </a:r>
            </a:p>
            <a:p>
              <a:pPr eaLnBrk="0" hangingPunct="0"/>
              <a:endParaRPr lang="en-US" sz="3200" b="0"/>
            </a:p>
          </p:txBody>
        </p:sp>
        <p:sp>
          <p:nvSpPr>
            <p:cNvPr id="860255" name="Rectangle 95"/>
            <p:cNvSpPr>
              <a:spLocks noChangeArrowheads="1"/>
            </p:cNvSpPr>
            <p:nvPr/>
          </p:nvSpPr>
          <p:spPr bwMode="auto">
            <a:xfrm>
              <a:off x="0" y="2533"/>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0161" name="Group 96"/>
          <p:cNvGrpSpPr>
            <a:grpSpLocks/>
          </p:cNvGrpSpPr>
          <p:nvPr/>
        </p:nvGrpSpPr>
        <p:grpSpPr bwMode="auto">
          <a:xfrm>
            <a:off x="4411663" y="4867275"/>
            <a:ext cx="1401762" cy="508000"/>
            <a:chOff x="1137" y="2533"/>
            <a:chExt cx="720" cy="403"/>
          </a:xfrm>
        </p:grpSpPr>
        <p:sp>
          <p:nvSpPr>
            <p:cNvPr id="860257" name="Rectangle 97"/>
            <p:cNvSpPr>
              <a:spLocks noChangeArrowheads="1"/>
            </p:cNvSpPr>
            <p:nvPr/>
          </p:nvSpPr>
          <p:spPr bwMode="auto">
            <a:xfrm>
              <a:off x="1180" y="2533"/>
              <a:ext cx="634" cy="403"/>
            </a:xfrm>
            <a:prstGeom prst="rect">
              <a:avLst/>
            </a:prstGeom>
            <a:noFill/>
            <a:ln w="9525">
              <a:noFill/>
              <a:miter lim="800000"/>
              <a:headEnd/>
              <a:tailEnd/>
            </a:ln>
            <a:effectLst/>
          </p:spPr>
          <p:txBody>
            <a:bodyPr/>
            <a:lstStyle/>
            <a:p>
              <a:pPr algn="ctr" eaLnBrk="0" hangingPunct="0"/>
              <a:endParaRPr lang="en-US" sz="1800" b="0">
                <a:cs typeface="Times New Roman" pitchFamily="18" charset="0"/>
              </a:endParaRPr>
            </a:p>
            <a:p>
              <a:pPr algn="ctr" eaLnBrk="0" hangingPunct="0"/>
              <a:endParaRPr lang="en-US" b="0"/>
            </a:p>
          </p:txBody>
        </p:sp>
        <p:sp>
          <p:nvSpPr>
            <p:cNvPr id="860258" name="Rectangle 98"/>
            <p:cNvSpPr>
              <a:spLocks noChangeArrowheads="1"/>
            </p:cNvSpPr>
            <p:nvPr/>
          </p:nvSpPr>
          <p:spPr bwMode="auto">
            <a:xfrm>
              <a:off x="1137" y="253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0163" name="Group 99"/>
          <p:cNvGrpSpPr>
            <a:grpSpLocks/>
          </p:cNvGrpSpPr>
          <p:nvPr/>
        </p:nvGrpSpPr>
        <p:grpSpPr bwMode="auto">
          <a:xfrm>
            <a:off x="5813426" y="4867275"/>
            <a:ext cx="1401763" cy="508000"/>
            <a:chOff x="1857" y="2533"/>
            <a:chExt cx="720" cy="403"/>
          </a:xfrm>
        </p:grpSpPr>
        <p:sp>
          <p:nvSpPr>
            <p:cNvPr id="860260" name="Rectangle 100"/>
            <p:cNvSpPr>
              <a:spLocks noChangeArrowheads="1"/>
            </p:cNvSpPr>
            <p:nvPr/>
          </p:nvSpPr>
          <p:spPr bwMode="auto">
            <a:xfrm>
              <a:off x="1900" y="2533"/>
              <a:ext cx="634" cy="403"/>
            </a:xfrm>
            <a:prstGeom prst="rect">
              <a:avLst/>
            </a:prstGeom>
            <a:noFill/>
            <a:ln w="9525">
              <a:noFill/>
              <a:miter lim="800000"/>
              <a:headEnd/>
              <a:tailEnd/>
            </a:ln>
            <a:effectLst/>
          </p:spPr>
          <p:txBody>
            <a:bodyPr/>
            <a:lstStyle/>
            <a:p>
              <a:pPr algn="ctr" eaLnBrk="0" hangingPunct="0"/>
              <a:endParaRPr lang="en-US" sz="1800" b="0">
                <a:cs typeface="Times New Roman" pitchFamily="18" charset="0"/>
              </a:endParaRPr>
            </a:p>
            <a:p>
              <a:pPr algn="ctr" eaLnBrk="0" hangingPunct="0"/>
              <a:endParaRPr lang="en-US" b="0"/>
            </a:p>
          </p:txBody>
        </p:sp>
        <p:sp>
          <p:nvSpPr>
            <p:cNvPr id="860261" name="Rectangle 101"/>
            <p:cNvSpPr>
              <a:spLocks noChangeArrowheads="1"/>
            </p:cNvSpPr>
            <p:nvPr/>
          </p:nvSpPr>
          <p:spPr bwMode="auto">
            <a:xfrm>
              <a:off x="1857" y="253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0166" name="Group 102"/>
          <p:cNvGrpSpPr>
            <a:grpSpLocks/>
          </p:cNvGrpSpPr>
          <p:nvPr/>
        </p:nvGrpSpPr>
        <p:grpSpPr bwMode="auto">
          <a:xfrm>
            <a:off x="7215188" y="4867275"/>
            <a:ext cx="1401762" cy="508000"/>
            <a:chOff x="2577" y="2533"/>
            <a:chExt cx="720" cy="403"/>
          </a:xfrm>
        </p:grpSpPr>
        <p:sp>
          <p:nvSpPr>
            <p:cNvPr id="860263" name="Rectangle 103"/>
            <p:cNvSpPr>
              <a:spLocks noChangeArrowheads="1"/>
            </p:cNvSpPr>
            <p:nvPr/>
          </p:nvSpPr>
          <p:spPr bwMode="auto">
            <a:xfrm>
              <a:off x="2620" y="2533"/>
              <a:ext cx="634" cy="403"/>
            </a:xfrm>
            <a:prstGeom prst="rect">
              <a:avLst/>
            </a:prstGeom>
            <a:noFill/>
            <a:ln w="9525">
              <a:noFill/>
              <a:miter lim="800000"/>
              <a:headEnd/>
              <a:tailEnd/>
            </a:ln>
            <a:effectLst/>
          </p:spPr>
          <p:txBody>
            <a:bodyPr/>
            <a:lstStyle/>
            <a:p>
              <a:pPr algn="ctr" eaLnBrk="0" hangingPunct="0"/>
              <a:endParaRPr lang="en-US" sz="1800" b="0">
                <a:cs typeface="Times New Roman" pitchFamily="18" charset="0"/>
              </a:endParaRPr>
            </a:p>
            <a:p>
              <a:pPr algn="ctr" eaLnBrk="0" hangingPunct="0"/>
              <a:endParaRPr lang="en-US" b="0"/>
            </a:p>
          </p:txBody>
        </p:sp>
        <p:sp>
          <p:nvSpPr>
            <p:cNvPr id="860264" name="Rectangle 104"/>
            <p:cNvSpPr>
              <a:spLocks noChangeArrowheads="1"/>
            </p:cNvSpPr>
            <p:nvPr/>
          </p:nvSpPr>
          <p:spPr bwMode="auto">
            <a:xfrm>
              <a:off x="2577" y="253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0169" name="Group 105"/>
          <p:cNvGrpSpPr>
            <a:grpSpLocks/>
          </p:cNvGrpSpPr>
          <p:nvPr/>
        </p:nvGrpSpPr>
        <p:grpSpPr bwMode="auto">
          <a:xfrm>
            <a:off x="8616951" y="4867275"/>
            <a:ext cx="1401763" cy="508000"/>
            <a:chOff x="3297" y="2533"/>
            <a:chExt cx="720" cy="403"/>
          </a:xfrm>
        </p:grpSpPr>
        <p:sp>
          <p:nvSpPr>
            <p:cNvPr id="860266" name="Rectangle 106"/>
            <p:cNvSpPr>
              <a:spLocks noChangeArrowheads="1"/>
            </p:cNvSpPr>
            <p:nvPr/>
          </p:nvSpPr>
          <p:spPr bwMode="auto">
            <a:xfrm>
              <a:off x="3340" y="2533"/>
              <a:ext cx="634" cy="403"/>
            </a:xfrm>
            <a:prstGeom prst="rect">
              <a:avLst/>
            </a:prstGeom>
            <a:noFill/>
            <a:ln w="9525">
              <a:noFill/>
              <a:miter lim="800000"/>
              <a:headEnd/>
              <a:tailEnd/>
            </a:ln>
            <a:effectLst/>
          </p:spPr>
          <p:txBody>
            <a:bodyPr/>
            <a:lstStyle/>
            <a:p>
              <a:pPr algn="ctr" eaLnBrk="0" hangingPunct="0"/>
              <a:endParaRPr lang="en-US" b="0"/>
            </a:p>
          </p:txBody>
        </p:sp>
        <p:sp>
          <p:nvSpPr>
            <p:cNvPr id="860267" name="Rectangle 107"/>
            <p:cNvSpPr>
              <a:spLocks noChangeArrowheads="1"/>
            </p:cNvSpPr>
            <p:nvPr/>
          </p:nvSpPr>
          <p:spPr bwMode="auto">
            <a:xfrm>
              <a:off x="3297" y="2533"/>
              <a:ext cx="720" cy="403"/>
            </a:xfrm>
            <a:prstGeom prst="rect">
              <a:avLst/>
            </a:prstGeom>
            <a:noFill/>
            <a:ln w="7">
              <a:solidFill>
                <a:srgbClr val="A0A0A0"/>
              </a:solidFill>
              <a:miter lim="800000"/>
              <a:headEnd/>
              <a:tailEnd/>
            </a:ln>
            <a:effectLst/>
          </p:spPr>
          <p:txBody>
            <a:bodyPr wrap="none"/>
            <a:lstStyle/>
            <a:p>
              <a:endParaRPr lang="en-US"/>
            </a:p>
          </p:txBody>
        </p:sp>
      </p:grpSp>
      <p:graphicFrame>
        <p:nvGraphicFramePr>
          <p:cNvPr id="860268" name="Group 108"/>
          <p:cNvGraphicFramePr>
            <a:graphicFrameLocks noGrp="1"/>
          </p:cNvGraphicFramePr>
          <p:nvPr>
            <p:extLst>
              <p:ext uri="{D42A27DB-BD31-4B8C-83A1-F6EECF244321}">
                <p14:modId xmlns:p14="http://schemas.microsoft.com/office/powerpoint/2010/main" val="2706176907"/>
              </p:ext>
            </p:extLst>
          </p:nvPr>
        </p:nvGraphicFramePr>
        <p:xfrm>
          <a:off x="2195513" y="5392739"/>
          <a:ext cx="7835900" cy="513969"/>
        </p:xfrm>
        <a:graphic>
          <a:graphicData uri="http://schemas.openxmlformats.org/drawingml/2006/table">
            <a:tbl>
              <a:tblPr/>
              <a:tblGrid>
                <a:gridCol w="2222500">
                  <a:extLst>
                    <a:ext uri="{9D8B030D-6E8A-4147-A177-3AD203B41FA5}">
                      <a16:colId xmlns:a16="http://schemas.microsoft.com/office/drawing/2014/main" val="20000"/>
                    </a:ext>
                  </a:extLst>
                </a:gridCol>
                <a:gridCol w="1397000">
                  <a:extLst>
                    <a:ext uri="{9D8B030D-6E8A-4147-A177-3AD203B41FA5}">
                      <a16:colId xmlns:a16="http://schemas.microsoft.com/office/drawing/2014/main" val="20001"/>
                    </a:ext>
                  </a:extLst>
                </a:gridCol>
                <a:gridCol w="1397000">
                  <a:extLst>
                    <a:ext uri="{9D8B030D-6E8A-4147-A177-3AD203B41FA5}">
                      <a16:colId xmlns:a16="http://schemas.microsoft.com/office/drawing/2014/main" val="20002"/>
                    </a:ext>
                  </a:extLst>
                </a:gridCol>
                <a:gridCol w="1404937">
                  <a:extLst>
                    <a:ext uri="{9D8B030D-6E8A-4147-A177-3AD203B41FA5}">
                      <a16:colId xmlns:a16="http://schemas.microsoft.com/office/drawing/2014/main" val="20003"/>
                    </a:ext>
                  </a:extLst>
                </a:gridCol>
                <a:gridCol w="1414463">
                  <a:extLst>
                    <a:ext uri="{9D8B030D-6E8A-4147-A177-3AD203B41FA5}">
                      <a16:colId xmlns:a16="http://schemas.microsoft.com/office/drawing/2014/main" val="20004"/>
                    </a:ext>
                  </a:extLst>
                </a:gridCol>
              </a:tblGrid>
              <a:tr h="482600">
                <a:tc>
                  <a:txBody>
                    <a:bodyPr/>
                    <a:lstStyle/>
                    <a:p>
                      <a:pPr marL="0" marR="0" lvl="0" indent="0" algn="l" defTabSz="914400" rtl="0" eaLnBrk="1" fontAlgn="base" latinLnBrk="0" hangingPunct="1">
                        <a:lnSpc>
                          <a:spcPct val="150000"/>
                        </a:lnSpc>
                        <a:spcBef>
                          <a:spcPct val="50000"/>
                        </a:spcBef>
                        <a:spcAft>
                          <a:spcPct val="0"/>
                        </a:spcAft>
                        <a:buClr>
                          <a:schemeClr val="accent1"/>
                        </a:buClr>
                        <a:buSzPct val="65000"/>
                        <a:buFont typeface="Wingdings" pitchFamily="2" charset="2"/>
                        <a:buNone/>
                        <a:tabLst/>
                      </a:pPr>
                      <a:r>
                        <a:rPr kumimoji="0" lang="en-US" sz="2100" b="1" i="0" u="none" strike="noStrike" cap="none" normalizeH="0" baseline="0" dirty="0">
                          <a:ln>
                            <a:noFill/>
                          </a:ln>
                          <a:solidFill>
                            <a:schemeClr val="tx1"/>
                          </a:solidFill>
                          <a:effectLst/>
                          <a:latin typeface="Times New Roman" pitchFamily="18" charset="0"/>
                        </a:rPr>
                        <a:t>  Profit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50000"/>
                        </a:spcBef>
                        <a:spcAft>
                          <a:spcPct val="0"/>
                        </a:spcAft>
                        <a:buClr>
                          <a:schemeClr val="accent1"/>
                        </a:buClr>
                        <a:buSzPct val="65000"/>
                        <a:buFont typeface="Wingdings" pitchFamily="2" charset="2"/>
                        <a:buNone/>
                        <a:tabLst/>
                      </a:pPr>
                      <a:r>
                        <a:rPr kumimoji="0" lang="en-US" sz="2100" b="1" i="0" u="none" strike="noStrike" cap="none" normalizeH="0" baseline="0" dirty="0">
                          <a:ln>
                            <a:noFill/>
                          </a:ln>
                          <a:solidFill>
                            <a:srgbClr val="FF0000"/>
                          </a:solidFill>
                          <a:effectLst/>
                          <a:latin typeface="Times New Roman" pitchFamily="18" charset="0"/>
                        </a:rPr>
                        <a:t>-$10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50000"/>
                        </a:spcBef>
                        <a:spcAft>
                          <a:spcPct val="0"/>
                        </a:spcAft>
                        <a:buClr>
                          <a:schemeClr val="accent1"/>
                        </a:buClr>
                        <a:buSzPct val="65000"/>
                        <a:buFont typeface="Wingdings" pitchFamily="2" charset="2"/>
                        <a:buNone/>
                        <a:tabLst/>
                      </a:pPr>
                      <a:r>
                        <a:rPr kumimoji="0" lang="en-US" sz="2100" b="1" i="0" u="none" strike="noStrike" cap="none" normalizeH="0" baseline="0" dirty="0">
                          <a:ln>
                            <a:noFill/>
                          </a:ln>
                          <a:solidFill>
                            <a:srgbClr val="00E800"/>
                          </a:solidFill>
                          <a:effectLst/>
                          <a:latin typeface="Times New Roman" pitchFamily="18" charset="0"/>
                        </a:rPr>
                        <a:t>$30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50000"/>
                        </a:spcBef>
                        <a:spcAft>
                          <a:spcPct val="0"/>
                        </a:spcAft>
                        <a:buClr>
                          <a:schemeClr val="accent1"/>
                        </a:buClr>
                        <a:buSzPct val="65000"/>
                        <a:buFont typeface="Wingdings" pitchFamily="2" charset="2"/>
                        <a:buNone/>
                        <a:tabLst/>
                      </a:pPr>
                      <a:r>
                        <a:rPr kumimoji="0" lang="en-US" sz="2100" b="1" i="0" u="none" strike="noStrike" cap="none" normalizeH="0" baseline="0">
                          <a:ln>
                            <a:noFill/>
                          </a:ln>
                          <a:solidFill>
                            <a:schemeClr val="tx1"/>
                          </a:solidFill>
                          <a:effectLst/>
                          <a:latin typeface="Times New Roman" pitchFamily="18" charset="0"/>
                        </a:rPr>
                        <a:t>$10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50000"/>
                        </a:lnSpc>
                        <a:spcBef>
                          <a:spcPct val="50000"/>
                        </a:spcBef>
                        <a:spcAft>
                          <a:spcPct val="0"/>
                        </a:spcAft>
                        <a:buClr>
                          <a:schemeClr val="accent1"/>
                        </a:buClr>
                        <a:buSzPct val="65000"/>
                        <a:buFont typeface="Wingdings" pitchFamily="2" charset="2"/>
                        <a:buNone/>
                        <a:tabLst/>
                      </a:pPr>
                      <a:r>
                        <a:rPr kumimoji="0" lang="en-US" sz="2100" b="1" i="0" u="none" strike="noStrike" cap="none" normalizeH="0" baseline="0" dirty="0">
                          <a:ln>
                            <a:noFill/>
                          </a:ln>
                          <a:solidFill>
                            <a:srgbClr val="00E800"/>
                          </a:solidFill>
                          <a:effectLst/>
                          <a:latin typeface="Times New Roman" pitchFamily="18" charset="0"/>
                        </a:rPr>
                        <a:t>$35</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860282" name="Rectangle 122"/>
          <p:cNvSpPr>
            <a:spLocks noChangeArrowheads="1"/>
          </p:cNvSpPr>
          <p:nvPr/>
        </p:nvSpPr>
        <p:spPr bwMode="auto">
          <a:xfrm>
            <a:off x="4859338" y="4908551"/>
            <a:ext cx="527050" cy="366713"/>
          </a:xfrm>
          <a:prstGeom prst="rect">
            <a:avLst/>
          </a:prstGeom>
          <a:noFill/>
          <a:ln w="9525">
            <a:noFill/>
            <a:miter lim="800000"/>
            <a:headEnd/>
            <a:tailEnd/>
          </a:ln>
          <a:effectLst/>
        </p:spPr>
        <p:txBody>
          <a:bodyPr wrap="none">
            <a:spAutoFit/>
          </a:bodyPr>
          <a:lstStyle/>
          <a:p>
            <a:r>
              <a:rPr lang="en-US" sz="1800" b="0">
                <a:cs typeface="Times New Roman" pitchFamily="18" charset="0"/>
              </a:rPr>
              <a:t>$30</a:t>
            </a:r>
          </a:p>
        </p:txBody>
      </p:sp>
      <p:sp>
        <p:nvSpPr>
          <p:cNvPr id="860283" name="Rectangle 123"/>
          <p:cNvSpPr>
            <a:spLocks noChangeArrowheads="1"/>
          </p:cNvSpPr>
          <p:nvPr/>
        </p:nvSpPr>
        <p:spPr bwMode="auto">
          <a:xfrm>
            <a:off x="6281738" y="4921251"/>
            <a:ext cx="527050" cy="366713"/>
          </a:xfrm>
          <a:prstGeom prst="rect">
            <a:avLst/>
          </a:prstGeom>
          <a:noFill/>
          <a:ln w="9525">
            <a:noFill/>
            <a:miter lim="800000"/>
            <a:headEnd/>
            <a:tailEnd/>
          </a:ln>
          <a:effectLst/>
        </p:spPr>
        <p:txBody>
          <a:bodyPr wrap="none">
            <a:spAutoFit/>
          </a:bodyPr>
          <a:lstStyle/>
          <a:p>
            <a:r>
              <a:rPr lang="en-US" sz="1800" b="0">
                <a:cs typeface="Times New Roman" pitchFamily="18" charset="0"/>
              </a:rPr>
              <a:t>$30</a:t>
            </a:r>
          </a:p>
        </p:txBody>
      </p:sp>
      <p:sp>
        <p:nvSpPr>
          <p:cNvPr id="860284" name="Rectangle 124"/>
          <p:cNvSpPr>
            <a:spLocks noChangeArrowheads="1"/>
          </p:cNvSpPr>
          <p:nvPr/>
        </p:nvSpPr>
        <p:spPr bwMode="auto">
          <a:xfrm>
            <a:off x="7666038" y="4933951"/>
            <a:ext cx="527050" cy="366713"/>
          </a:xfrm>
          <a:prstGeom prst="rect">
            <a:avLst/>
          </a:prstGeom>
          <a:noFill/>
          <a:ln w="9525">
            <a:noFill/>
            <a:miter lim="800000"/>
            <a:headEnd/>
            <a:tailEnd/>
          </a:ln>
          <a:effectLst/>
        </p:spPr>
        <p:txBody>
          <a:bodyPr wrap="none">
            <a:spAutoFit/>
          </a:bodyPr>
          <a:lstStyle/>
          <a:p>
            <a:r>
              <a:rPr lang="en-US" sz="1800" b="0">
                <a:cs typeface="Times New Roman" pitchFamily="18" charset="0"/>
              </a:rPr>
              <a:t>$30</a:t>
            </a:r>
          </a:p>
        </p:txBody>
      </p:sp>
      <p:sp>
        <p:nvSpPr>
          <p:cNvPr id="860285" name="Rectangle 125"/>
          <p:cNvSpPr>
            <a:spLocks noChangeArrowheads="1"/>
          </p:cNvSpPr>
          <p:nvPr/>
        </p:nvSpPr>
        <p:spPr bwMode="auto">
          <a:xfrm>
            <a:off x="9050338" y="4933951"/>
            <a:ext cx="527050" cy="366713"/>
          </a:xfrm>
          <a:prstGeom prst="rect">
            <a:avLst/>
          </a:prstGeom>
          <a:noFill/>
          <a:ln w="9525">
            <a:noFill/>
            <a:miter lim="800000"/>
            <a:headEnd/>
            <a:tailEnd/>
          </a:ln>
          <a:effectLst/>
        </p:spPr>
        <p:txBody>
          <a:bodyPr wrap="none">
            <a:spAutoFit/>
          </a:bodyPr>
          <a:lstStyle/>
          <a:p>
            <a:r>
              <a:rPr lang="en-US" sz="1800" b="0">
                <a:cs typeface="Times New Roman" pitchFamily="18" charset="0"/>
              </a:rPr>
              <a:t>$30</a:t>
            </a:r>
          </a:p>
        </p:txBody>
      </p:sp>
      <p:grpSp>
        <p:nvGrpSpPr>
          <p:cNvPr id="860172" name="Group 126"/>
          <p:cNvGrpSpPr>
            <a:grpSpLocks/>
          </p:cNvGrpSpPr>
          <p:nvPr/>
        </p:nvGrpSpPr>
        <p:grpSpPr bwMode="auto">
          <a:xfrm>
            <a:off x="2192338" y="1679575"/>
            <a:ext cx="2220912" cy="503238"/>
            <a:chOff x="0" y="403"/>
            <a:chExt cx="1137" cy="403"/>
          </a:xfrm>
        </p:grpSpPr>
        <p:sp>
          <p:nvSpPr>
            <p:cNvPr id="860287" name="Rectangle 127"/>
            <p:cNvSpPr>
              <a:spLocks noChangeArrowheads="1"/>
            </p:cNvSpPr>
            <p:nvPr/>
          </p:nvSpPr>
          <p:spPr bwMode="auto">
            <a:xfrm>
              <a:off x="43" y="403"/>
              <a:ext cx="1051" cy="403"/>
            </a:xfrm>
            <a:prstGeom prst="rect">
              <a:avLst/>
            </a:prstGeom>
            <a:noFill/>
            <a:ln w="9525">
              <a:noFill/>
              <a:miter lim="800000"/>
              <a:headEnd/>
              <a:tailEnd/>
            </a:ln>
            <a:effectLst/>
          </p:spPr>
          <p:txBody>
            <a:bodyPr/>
            <a:lstStyle/>
            <a:p>
              <a:pPr eaLnBrk="0" hangingPunct="0"/>
              <a:r>
                <a:rPr lang="en-US" sz="1800" b="0">
                  <a:cs typeface="Times New Roman" pitchFamily="18" charset="0"/>
                </a:rPr>
                <a:t>Current Output</a:t>
              </a:r>
              <a:endParaRPr lang="en-US" b="0"/>
            </a:p>
          </p:txBody>
        </p:sp>
        <p:sp>
          <p:nvSpPr>
            <p:cNvPr id="860288" name="Rectangle 128"/>
            <p:cNvSpPr>
              <a:spLocks noChangeArrowheads="1"/>
            </p:cNvSpPr>
            <p:nvPr/>
          </p:nvSpPr>
          <p:spPr bwMode="auto">
            <a:xfrm>
              <a:off x="0" y="403"/>
              <a:ext cx="1137" cy="403"/>
            </a:xfrm>
            <a:prstGeom prst="rect">
              <a:avLst/>
            </a:prstGeom>
            <a:noFill/>
            <a:ln w="7">
              <a:solidFill>
                <a:srgbClr val="A0A0A0"/>
              </a:solidFill>
              <a:miter lim="800000"/>
              <a:headEnd/>
              <a:tailEnd/>
            </a:ln>
            <a:effectLst/>
          </p:spPr>
          <p:txBody>
            <a:bodyPr wrap="none"/>
            <a:lstStyle/>
            <a:p>
              <a:endParaRPr lang="en-US"/>
            </a:p>
          </p:txBody>
        </p:sp>
      </p:grpSp>
      <p:grpSp>
        <p:nvGrpSpPr>
          <p:cNvPr id="860175" name="Group 129"/>
          <p:cNvGrpSpPr>
            <a:grpSpLocks/>
          </p:cNvGrpSpPr>
          <p:nvPr/>
        </p:nvGrpSpPr>
        <p:grpSpPr bwMode="auto">
          <a:xfrm>
            <a:off x="4411663" y="1676400"/>
            <a:ext cx="1401762" cy="508000"/>
            <a:chOff x="1137" y="403"/>
            <a:chExt cx="720" cy="403"/>
          </a:xfrm>
        </p:grpSpPr>
        <p:sp>
          <p:nvSpPr>
            <p:cNvPr id="860290" name="Rectangle 130"/>
            <p:cNvSpPr>
              <a:spLocks noChangeArrowheads="1"/>
            </p:cNvSpPr>
            <p:nvPr/>
          </p:nvSpPr>
          <p:spPr bwMode="auto">
            <a:xfrm>
              <a:off x="1180" y="403"/>
              <a:ext cx="634"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90/250</a:t>
              </a:r>
            </a:p>
            <a:p>
              <a:pPr algn="ctr" eaLnBrk="0" hangingPunct="0"/>
              <a:endParaRPr lang="en-US" b="0" dirty="0"/>
            </a:p>
          </p:txBody>
        </p:sp>
        <p:sp>
          <p:nvSpPr>
            <p:cNvPr id="860291" name="Rectangle 131"/>
            <p:cNvSpPr>
              <a:spLocks noChangeArrowheads="1"/>
            </p:cNvSpPr>
            <p:nvPr/>
          </p:nvSpPr>
          <p:spPr bwMode="auto">
            <a:xfrm>
              <a:off x="113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0178" name="Group 132"/>
          <p:cNvGrpSpPr>
            <a:grpSpLocks/>
          </p:cNvGrpSpPr>
          <p:nvPr/>
        </p:nvGrpSpPr>
        <p:grpSpPr bwMode="auto">
          <a:xfrm>
            <a:off x="5813425" y="1676400"/>
            <a:ext cx="1398588" cy="508000"/>
            <a:chOff x="1857" y="403"/>
            <a:chExt cx="720" cy="403"/>
          </a:xfrm>
        </p:grpSpPr>
        <p:sp>
          <p:nvSpPr>
            <p:cNvPr id="860293" name="Rectangle 133"/>
            <p:cNvSpPr>
              <a:spLocks noChangeArrowheads="1"/>
            </p:cNvSpPr>
            <p:nvPr/>
          </p:nvSpPr>
          <p:spPr bwMode="auto">
            <a:xfrm>
              <a:off x="1900" y="403"/>
              <a:ext cx="634"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70/160</a:t>
              </a:r>
            </a:p>
            <a:p>
              <a:pPr algn="ctr" eaLnBrk="0" hangingPunct="0"/>
              <a:endParaRPr lang="en-US" b="0" dirty="0"/>
            </a:p>
          </p:txBody>
        </p:sp>
        <p:sp>
          <p:nvSpPr>
            <p:cNvPr id="860294" name="Rectangle 134"/>
            <p:cNvSpPr>
              <a:spLocks noChangeArrowheads="1"/>
            </p:cNvSpPr>
            <p:nvPr/>
          </p:nvSpPr>
          <p:spPr bwMode="auto">
            <a:xfrm>
              <a:off x="185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0181" name="Group 135"/>
          <p:cNvGrpSpPr>
            <a:grpSpLocks/>
          </p:cNvGrpSpPr>
          <p:nvPr/>
        </p:nvGrpSpPr>
        <p:grpSpPr bwMode="auto">
          <a:xfrm>
            <a:off x="7212013" y="1676400"/>
            <a:ext cx="1401762" cy="508000"/>
            <a:chOff x="2577" y="403"/>
            <a:chExt cx="720" cy="403"/>
          </a:xfrm>
        </p:grpSpPr>
        <p:sp>
          <p:nvSpPr>
            <p:cNvPr id="860296" name="Rectangle 136"/>
            <p:cNvSpPr>
              <a:spLocks noChangeArrowheads="1"/>
            </p:cNvSpPr>
            <p:nvPr/>
          </p:nvSpPr>
          <p:spPr bwMode="auto">
            <a:xfrm>
              <a:off x="2620" y="403"/>
              <a:ext cx="634"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80/145</a:t>
              </a:r>
            </a:p>
            <a:p>
              <a:pPr algn="ctr" eaLnBrk="0" hangingPunct="0"/>
              <a:endParaRPr lang="en-US" b="0" dirty="0"/>
            </a:p>
          </p:txBody>
        </p:sp>
        <p:sp>
          <p:nvSpPr>
            <p:cNvPr id="860297" name="Rectangle 137"/>
            <p:cNvSpPr>
              <a:spLocks noChangeArrowheads="1"/>
            </p:cNvSpPr>
            <p:nvPr/>
          </p:nvSpPr>
          <p:spPr bwMode="auto">
            <a:xfrm>
              <a:off x="2577" y="403"/>
              <a:ext cx="720" cy="403"/>
            </a:xfrm>
            <a:prstGeom prst="rect">
              <a:avLst/>
            </a:prstGeom>
            <a:noFill/>
            <a:ln w="7">
              <a:solidFill>
                <a:srgbClr val="A0A0A0"/>
              </a:solidFill>
              <a:miter lim="800000"/>
              <a:headEnd/>
              <a:tailEnd/>
            </a:ln>
            <a:effectLst/>
          </p:spPr>
          <p:txBody>
            <a:bodyPr wrap="none"/>
            <a:lstStyle/>
            <a:p>
              <a:endParaRPr lang="en-US"/>
            </a:p>
          </p:txBody>
        </p:sp>
      </p:grpSp>
      <p:grpSp>
        <p:nvGrpSpPr>
          <p:cNvPr id="860184" name="Group 138"/>
          <p:cNvGrpSpPr>
            <a:grpSpLocks/>
          </p:cNvGrpSpPr>
          <p:nvPr/>
        </p:nvGrpSpPr>
        <p:grpSpPr bwMode="auto">
          <a:xfrm>
            <a:off x="8613776" y="1676400"/>
            <a:ext cx="1401763" cy="508000"/>
            <a:chOff x="3297" y="403"/>
            <a:chExt cx="720" cy="403"/>
          </a:xfrm>
        </p:grpSpPr>
        <p:sp>
          <p:nvSpPr>
            <p:cNvPr id="860299" name="Rectangle 139"/>
            <p:cNvSpPr>
              <a:spLocks noChangeArrowheads="1"/>
            </p:cNvSpPr>
            <p:nvPr/>
          </p:nvSpPr>
          <p:spPr bwMode="auto">
            <a:xfrm>
              <a:off x="3340" y="403"/>
              <a:ext cx="634" cy="403"/>
            </a:xfrm>
            <a:prstGeom prst="rect">
              <a:avLst/>
            </a:prstGeom>
            <a:noFill/>
            <a:ln w="9525">
              <a:noFill/>
              <a:miter lim="800000"/>
              <a:headEnd/>
              <a:tailEnd/>
            </a:ln>
            <a:effectLst/>
          </p:spPr>
          <p:txBody>
            <a:bodyPr/>
            <a:lstStyle/>
            <a:p>
              <a:pPr algn="ctr" eaLnBrk="0" hangingPunct="0"/>
              <a:r>
                <a:rPr lang="en-US" sz="1800" b="0" dirty="0">
                  <a:cs typeface="Times New Roman" pitchFamily="18" charset="0"/>
                </a:rPr>
                <a:t>60/120</a:t>
              </a:r>
            </a:p>
            <a:p>
              <a:pPr algn="ctr" eaLnBrk="0" hangingPunct="0"/>
              <a:endParaRPr lang="en-US" b="0" dirty="0"/>
            </a:p>
          </p:txBody>
        </p:sp>
        <p:sp>
          <p:nvSpPr>
            <p:cNvPr id="860300" name="Rectangle 140"/>
            <p:cNvSpPr>
              <a:spLocks noChangeArrowheads="1"/>
            </p:cNvSpPr>
            <p:nvPr/>
          </p:nvSpPr>
          <p:spPr bwMode="auto">
            <a:xfrm>
              <a:off x="3297" y="403"/>
              <a:ext cx="720" cy="403"/>
            </a:xfrm>
            <a:prstGeom prst="rect">
              <a:avLst/>
            </a:prstGeom>
            <a:noFill/>
            <a:ln w="7">
              <a:solidFill>
                <a:srgbClr val="A0A0A0"/>
              </a:solidFill>
              <a:miter lim="800000"/>
              <a:headEnd/>
              <a:tailEnd/>
            </a:ln>
            <a:effectLst/>
          </p:spPr>
          <p:txBody>
            <a:bodyPr wrap="none"/>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60268"/>
                                        </p:tgtEl>
                                        <p:attrNameLst>
                                          <p:attrName>style.visibility</p:attrName>
                                        </p:attrNameLst>
                                      </p:cBhvr>
                                      <p:to>
                                        <p:strVal val="visible"/>
                                      </p:to>
                                    </p:set>
                                    <p:animEffect transition="in" filter="blinds(horizontal)">
                                      <p:cBhvr>
                                        <p:cTn id="7" dur="500"/>
                                        <p:tgtEl>
                                          <p:spTgt spid="860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3EBFFA1E-3976-4A47-9CC8-CEA524300D17}" type="slidenum">
              <a:rPr lang="en-US"/>
              <a:pPr/>
              <a:t>9</a:t>
            </a:fld>
            <a:endParaRPr lang="en-US"/>
          </a:p>
        </p:txBody>
      </p:sp>
      <p:sp>
        <p:nvSpPr>
          <p:cNvPr id="862210" name="Rectangle 2"/>
          <p:cNvSpPr>
            <a:spLocks noChangeArrowheads="1"/>
          </p:cNvSpPr>
          <p:nvPr/>
        </p:nvSpPr>
        <p:spPr bwMode="auto">
          <a:xfrm>
            <a:off x="2128838" y="1812926"/>
            <a:ext cx="5478462" cy="2268313"/>
          </a:xfrm>
          <a:prstGeom prst="rect">
            <a:avLst/>
          </a:prstGeom>
          <a:noFill/>
          <a:ln w="9525">
            <a:noFill/>
            <a:miter lim="800000"/>
            <a:headEnd/>
            <a:tailEnd/>
          </a:ln>
          <a:effectLst/>
        </p:spPr>
        <p:txBody>
          <a:bodyPr wrap="square">
            <a:spAutoFit/>
          </a:bodyPr>
          <a:lstStyle/>
          <a:p>
            <a:pPr eaLnBrk="0" hangingPunct="0">
              <a:spcBef>
                <a:spcPct val="35000"/>
              </a:spcBef>
            </a:pPr>
            <a:r>
              <a:rPr lang="en-US" sz="2800" b="0" dirty="0">
                <a:cs typeface="Times New Roman" pitchFamily="18" charset="0"/>
              </a:rPr>
              <a:t>We may think the Total Profit is:</a:t>
            </a:r>
          </a:p>
          <a:p>
            <a:pPr eaLnBrk="0" hangingPunct="0">
              <a:spcBef>
                <a:spcPct val="35000"/>
              </a:spcBef>
            </a:pPr>
            <a:r>
              <a:rPr lang="en-US" sz="2800" b="0" dirty="0">
                <a:cs typeface="Times New Roman" pitchFamily="18" charset="0"/>
              </a:rPr>
              <a:t>120*35=4200</a:t>
            </a:r>
          </a:p>
          <a:p>
            <a:pPr eaLnBrk="0" hangingPunct="0">
              <a:spcBef>
                <a:spcPct val="35000"/>
              </a:spcBef>
            </a:pPr>
            <a:r>
              <a:rPr lang="en-US" sz="2800" b="0" dirty="0">
                <a:cs typeface="Times New Roman" pitchFamily="18" charset="0"/>
              </a:rPr>
              <a:t>100*30 =3000</a:t>
            </a:r>
          </a:p>
          <a:p>
            <a:pPr eaLnBrk="0" hangingPunct="0">
              <a:spcBef>
                <a:spcPct val="35000"/>
              </a:spcBef>
            </a:pPr>
            <a:r>
              <a:rPr lang="en-US" sz="2800" b="0" dirty="0">
                <a:cs typeface="Times New Roman" pitchFamily="18" charset="0"/>
              </a:rPr>
              <a:t>4200+3000= 7200 Profit</a:t>
            </a:r>
          </a:p>
        </p:txBody>
      </p:sp>
      <p:sp>
        <p:nvSpPr>
          <p:cNvPr id="862212" name="Rectangle 4"/>
          <p:cNvSpPr>
            <a:spLocks noChangeArrowheads="1"/>
          </p:cNvSpPr>
          <p:nvPr/>
        </p:nvSpPr>
        <p:spPr bwMode="auto">
          <a:xfrm>
            <a:off x="2132013" y="501651"/>
            <a:ext cx="7827962" cy="695325"/>
          </a:xfrm>
          <a:prstGeom prst="rect">
            <a:avLst/>
          </a:prstGeom>
          <a:noFill/>
          <a:ln w="9525">
            <a:noFill/>
            <a:miter lim="800000"/>
            <a:headEnd/>
            <a:tailEnd/>
          </a:ln>
          <a:effectLst/>
        </p:spPr>
        <p:txBody>
          <a:bodyPr anchor="ctr"/>
          <a:lstStyle/>
          <a:p>
            <a:pPr algn="ctr"/>
            <a:r>
              <a:rPr lang="en-US" sz="4200" dirty="0">
                <a:solidFill>
                  <a:srgbClr val="006600"/>
                </a:solidFill>
              </a:rPr>
              <a:t>DSP, Inc.</a:t>
            </a:r>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22483</TotalTime>
  <Words>2369</Words>
  <Application>Microsoft Office PowerPoint</Application>
  <PresentationFormat>Widescreen</PresentationFormat>
  <Paragraphs>463</Paragraphs>
  <Slides>28</Slides>
  <Notes>28</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6" baseType="lpstr">
      <vt:lpstr>Arial</vt:lpstr>
      <vt:lpstr>Garamond</vt:lpstr>
      <vt:lpstr>Monotype Sorts</vt:lpstr>
      <vt:lpstr>Symbol</vt:lpstr>
      <vt:lpstr>Times New Roman</vt:lpstr>
      <vt:lpstr>Wingdings</vt:lpstr>
      <vt:lpstr>Edge</vt:lpstr>
      <vt:lpstr>Worksheet</vt:lpstr>
      <vt:lpstr>Exercise in Cost Accounting: De Niro, Scorsese and Pesci, Inc.</vt:lpstr>
      <vt:lpstr>DSP, Inc.: Labor Costs</vt:lpstr>
      <vt:lpstr>DSP, Inc.: Revenue &amp; Cost Data</vt:lpstr>
      <vt:lpstr>DSP, Inc.: Overheads</vt:lpstr>
      <vt:lpstr>DSP, Inc.: Summary Cost Table</vt:lpstr>
      <vt:lpstr>PowerPoint Presentation</vt:lpstr>
      <vt:lpstr>DSP, Inc., Demand for Services</vt:lpstr>
      <vt:lpstr>DSP, Inc.: Summary Cost Table</vt:lpstr>
      <vt:lpstr>PowerPoint Presentation</vt:lpstr>
      <vt:lpstr>DSP, Inc.: Summary Cost Table</vt:lpstr>
      <vt:lpstr>DSP, Inc.: Summary Cost Table</vt:lpstr>
      <vt:lpstr>DSP, Inc.: Activity-Based Costing</vt:lpstr>
      <vt:lpstr>DSP, Inc.: Administrative Overhead Allocation using ABC</vt:lpstr>
      <vt:lpstr>DSP, Inc.: Non-Administrative Overhead Allocation using ABC</vt:lpstr>
      <vt:lpstr>DSP, Inc.: Improved Allocation with ABC</vt:lpstr>
      <vt:lpstr>DSP, Inc., Demand for Services</vt:lpstr>
      <vt:lpstr>DSP, Inc.</vt:lpstr>
      <vt:lpstr>PowerPoint Presentation</vt:lpstr>
      <vt:lpstr>DSP, Inc.: Reconciling Variances</vt:lpstr>
      <vt:lpstr>DSP, Inc.: A Better Approach</vt:lpstr>
      <vt:lpstr>DSP, Inc.</vt:lpstr>
      <vt:lpstr>DSP, Inc.</vt:lpstr>
      <vt:lpstr>DSP, Inc.: Summary</vt:lpstr>
      <vt:lpstr>Traditional Decision Making</vt:lpstr>
      <vt:lpstr>An Inventory Conundrum </vt:lpstr>
      <vt:lpstr>An Inventory Conundrum: The Income Statement</vt:lpstr>
      <vt:lpstr>Traditional Decision Making: Product Costs</vt:lpstr>
      <vt:lpstr>Obtaining Accurate Product Costs</vt:lpstr>
    </vt:vector>
  </TitlesOfParts>
  <Company>University Of TN, Knoxville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OPERATIONS MANAGEMENT OVERVIEW</dc:title>
  <dc:creator>College Of Business</dc:creator>
  <cp:lastModifiedBy>Asef-Vaziri , Ardavan</cp:lastModifiedBy>
  <cp:revision>474</cp:revision>
  <cp:lastPrinted>2014-11-12T23:12:51Z</cp:lastPrinted>
  <dcterms:created xsi:type="dcterms:W3CDTF">1998-02-17T13:36:10Z</dcterms:created>
  <dcterms:modified xsi:type="dcterms:W3CDTF">2023-08-05T15:39:42Z</dcterms:modified>
</cp:coreProperties>
</file>