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xls" ContentType="application/vnd.ms-exce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Default Extension="xlsx" ContentType="application/vnd.openxmlformats-officedocument.spreadsheetml.sheet"/>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526" r:id="rId2"/>
    <p:sldId id="388" r:id="rId3"/>
    <p:sldId id="482" r:id="rId4"/>
    <p:sldId id="389" r:id="rId5"/>
    <p:sldId id="461" r:id="rId6"/>
    <p:sldId id="527" r:id="rId7"/>
    <p:sldId id="455" r:id="rId8"/>
    <p:sldId id="424" r:id="rId9"/>
    <p:sldId id="425" r:id="rId10"/>
    <p:sldId id="456" r:id="rId11"/>
    <p:sldId id="457" r:id="rId12"/>
    <p:sldId id="458" r:id="rId13"/>
    <p:sldId id="483" r:id="rId14"/>
    <p:sldId id="485" r:id="rId15"/>
    <p:sldId id="486" r:id="rId16"/>
    <p:sldId id="488" r:id="rId17"/>
    <p:sldId id="517" r:id="rId18"/>
    <p:sldId id="518" r:id="rId19"/>
    <p:sldId id="519" r:id="rId20"/>
    <p:sldId id="493" r:id="rId21"/>
    <p:sldId id="494" r:id="rId22"/>
    <p:sldId id="515" r:id="rId23"/>
    <p:sldId id="521" r:id="rId24"/>
    <p:sldId id="522" r:id="rId25"/>
    <p:sldId id="523" r:id="rId26"/>
    <p:sldId id="524" r:id="rId27"/>
    <p:sldId id="528" r:id="rId28"/>
    <p:sldId id="529" r:id="rId29"/>
    <p:sldId id="530" r:id="rId30"/>
    <p:sldId id="531" r:id="rId31"/>
    <p:sldId id="532" r:id="rId32"/>
    <p:sldId id="533" r:id="rId33"/>
    <p:sldId id="534" r:id="rId34"/>
    <p:sldId id="535" r:id="rId35"/>
  </p:sldIdLst>
  <p:sldSz cx="9144000" cy="6858000" type="screen4x3"/>
  <p:notesSz cx="6921500" cy="9423400"/>
  <p:defaultTextStyle>
    <a:defPPr>
      <a:defRPr lang="en-US"/>
    </a:defPPr>
    <a:lvl1pPr algn="l" rtl="0" fontAlgn="base">
      <a:spcBef>
        <a:spcPct val="0"/>
      </a:spcBef>
      <a:spcAft>
        <a:spcPct val="0"/>
      </a:spcAft>
      <a:defRPr sz="2400" kern="1200">
        <a:solidFill>
          <a:schemeClr val="tx1"/>
        </a:solidFill>
        <a:latin typeface="Arial" pitchFamily="34" charset="0"/>
        <a:ea typeface="+mn-ea"/>
        <a:cs typeface="+mn-cs"/>
      </a:defRPr>
    </a:lvl1pPr>
    <a:lvl2pPr marL="457200" algn="l" rtl="0" fontAlgn="base">
      <a:spcBef>
        <a:spcPct val="0"/>
      </a:spcBef>
      <a:spcAft>
        <a:spcPct val="0"/>
      </a:spcAft>
      <a:defRPr sz="2400" kern="1200">
        <a:solidFill>
          <a:schemeClr val="tx1"/>
        </a:solidFill>
        <a:latin typeface="Arial" pitchFamily="34" charset="0"/>
        <a:ea typeface="+mn-ea"/>
        <a:cs typeface="+mn-cs"/>
      </a:defRPr>
    </a:lvl2pPr>
    <a:lvl3pPr marL="914400" algn="l" rtl="0" fontAlgn="base">
      <a:spcBef>
        <a:spcPct val="0"/>
      </a:spcBef>
      <a:spcAft>
        <a:spcPct val="0"/>
      </a:spcAft>
      <a:defRPr sz="2400" kern="1200">
        <a:solidFill>
          <a:schemeClr val="tx1"/>
        </a:solidFill>
        <a:latin typeface="Arial" pitchFamily="34" charset="0"/>
        <a:ea typeface="+mn-ea"/>
        <a:cs typeface="+mn-cs"/>
      </a:defRPr>
    </a:lvl3pPr>
    <a:lvl4pPr marL="1371600" algn="l" rtl="0" fontAlgn="base">
      <a:spcBef>
        <a:spcPct val="0"/>
      </a:spcBef>
      <a:spcAft>
        <a:spcPct val="0"/>
      </a:spcAft>
      <a:defRPr sz="2400" kern="1200">
        <a:solidFill>
          <a:schemeClr val="tx1"/>
        </a:solidFill>
        <a:latin typeface="Arial" pitchFamily="34" charset="0"/>
        <a:ea typeface="+mn-ea"/>
        <a:cs typeface="+mn-cs"/>
      </a:defRPr>
    </a:lvl4pPr>
    <a:lvl5pPr marL="1828800" algn="l" rtl="0" fontAlgn="base">
      <a:spcBef>
        <a:spcPct val="0"/>
      </a:spcBef>
      <a:spcAft>
        <a:spcPct val="0"/>
      </a:spcAft>
      <a:defRPr sz="2400" kern="1200">
        <a:solidFill>
          <a:schemeClr val="tx1"/>
        </a:solidFill>
        <a:latin typeface="Arial" pitchFamily="34" charset="0"/>
        <a:ea typeface="+mn-ea"/>
        <a:cs typeface="+mn-cs"/>
      </a:defRPr>
    </a:lvl5pPr>
    <a:lvl6pPr marL="2286000" algn="l" defTabSz="914400" rtl="0" eaLnBrk="1" latinLnBrk="0" hangingPunct="1">
      <a:defRPr sz="2400" kern="1200">
        <a:solidFill>
          <a:schemeClr val="tx1"/>
        </a:solidFill>
        <a:latin typeface="Arial" pitchFamily="34" charset="0"/>
        <a:ea typeface="+mn-ea"/>
        <a:cs typeface="+mn-cs"/>
      </a:defRPr>
    </a:lvl6pPr>
    <a:lvl7pPr marL="2743200" algn="l" defTabSz="914400" rtl="0" eaLnBrk="1" latinLnBrk="0" hangingPunct="1">
      <a:defRPr sz="2400" kern="1200">
        <a:solidFill>
          <a:schemeClr val="tx1"/>
        </a:solidFill>
        <a:latin typeface="Arial" pitchFamily="34" charset="0"/>
        <a:ea typeface="+mn-ea"/>
        <a:cs typeface="+mn-cs"/>
      </a:defRPr>
    </a:lvl7pPr>
    <a:lvl8pPr marL="3200400" algn="l" defTabSz="914400" rtl="0" eaLnBrk="1" latinLnBrk="0" hangingPunct="1">
      <a:defRPr sz="2400" kern="1200">
        <a:solidFill>
          <a:schemeClr val="tx1"/>
        </a:solidFill>
        <a:latin typeface="Arial" pitchFamily="34" charset="0"/>
        <a:ea typeface="+mn-ea"/>
        <a:cs typeface="+mn-cs"/>
      </a:defRPr>
    </a:lvl8pPr>
    <a:lvl9pPr marL="3657600" algn="l" defTabSz="914400" rtl="0" eaLnBrk="1" latinLnBrk="0" hangingPunct="1">
      <a:defRPr sz="24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47627"/>
    <a:srgbClr val="1D4087"/>
    <a:srgbClr val="990033"/>
    <a:srgbClr val="EAEAEA"/>
    <a:srgbClr val="12449E"/>
    <a:srgbClr val="FF0000"/>
    <a:srgbClr val="CC0066"/>
    <a:srgbClr val="1A1A7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85" autoAdjust="0"/>
    <p:restoredTop sz="95618" autoAdjust="0"/>
  </p:normalViewPr>
  <p:slideViewPr>
    <p:cSldViewPr>
      <p:cViewPr varScale="1">
        <p:scale>
          <a:sx n="128" d="100"/>
          <a:sy n="128" d="100"/>
        </p:scale>
        <p:origin x="-1050"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8482" name="Rectangle 2"/>
          <p:cNvSpPr>
            <a:spLocks noGrp="1" noChangeArrowheads="1"/>
          </p:cNvSpPr>
          <p:nvPr>
            <p:ph type="hdr" sz="quarter"/>
          </p:nvPr>
        </p:nvSpPr>
        <p:spPr bwMode="auto">
          <a:xfrm>
            <a:off x="0" y="0"/>
            <a:ext cx="2998788" cy="4714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148483" name="Rectangle 3"/>
          <p:cNvSpPr>
            <a:spLocks noGrp="1" noChangeArrowheads="1"/>
          </p:cNvSpPr>
          <p:nvPr>
            <p:ph type="dt" idx="1"/>
          </p:nvPr>
        </p:nvSpPr>
        <p:spPr bwMode="auto">
          <a:xfrm>
            <a:off x="3921125" y="0"/>
            <a:ext cx="2998788" cy="4714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45060" name="Rectangle 4"/>
          <p:cNvSpPr>
            <a:spLocks noGrp="1" noRot="1" noChangeAspect="1" noChangeArrowheads="1" noTextEdit="1"/>
          </p:cNvSpPr>
          <p:nvPr>
            <p:ph type="sldImg" idx="2"/>
          </p:nvPr>
        </p:nvSpPr>
        <p:spPr bwMode="auto">
          <a:xfrm>
            <a:off x="1104900" y="706438"/>
            <a:ext cx="4711700" cy="3533775"/>
          </a:xfrm>
          <a:prstGeom prst="rect">
            <a:avLst/>
          </a:prstGeom>
          <a:noFill/>
          <a:ln w="9525">
            <a:solidFill>
              <a:srgbClr val="000000"/>
            </a:solidFill>
            <a:miter lim="800000"/>
            <a:headEnd/>
            <a:tailEnd/>
          </a:ln>
        </p:spPr>
      </p:sp>
      <p:sp>
        <p:nvSpPr>
          <p:cNvPr id="148485" name="Rectangle 5"/>
          <p:cNvSpPr>
            <a:spLocks noGrp="1" noChangeArrowheads="1"/>
          </p:cNvSpPr>
          <p:nvPr>
            <p:ph type="body" sz="quarter" idx="3"/>
          </p:nvPr>
        </p:nvSpPr>
        <p:spPr bwMode="auto">
          <a:xfrm>
            <a:off x="692150" y="4476750"/>
            <a:ext cx="5537200" cy="42402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8486" name="Rectangle 6"/>
          <p:cNvSpPr>
            <a:spLocks noGrp="1" noChangeArrowheads="1"/>
          </p:cNvSpPr>
          <p:nvPr>
            <p:ph type="ftr" sz="quarter" idx="4"/>
          </p:nvPr>
        </p:nvSpPr>
        <p:spPr bwMode="auto">
          <a:xfrm>
            <a:off x="0" y="8950325"/>
            <a:ext cx="2998788" cy="4714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148487" name="Rectangle 7"/>
          <p:cNvSpPr>
            <a:spLocks noGrp="1" noChangeArrowheads="1"/>
          </p:cNvSpPr>
          <p:nvPr>
            <p:ph type="sldNum" sz="quarter" idx="5"/>
          </p:nvPr>
        </p:nvSpPr>
        <p:spPr bwMode="auto">
          <a:xfrm>
            <a:off x="3921125" y="8950325"/>
            <a:ext cx="2998788" cy="4714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401B01C8-DB5D-49F9-A331-4959DC9DC30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47AAF69F-5A62-4DAE-B69C-9906E30B0F49}" type="slidenum">
              <a:rPr lang="en-US" smtClean="0"/>
              <a:pPr/>
              <a:t>1</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pPr eaLnBrk="1" hangingPunct="1"/>
            <a:endParaRPr lang="en-US" smtClean="0"/>
          </a:p>
        </p:txBody>
      </p:sp>
      <p:sp>
        <p:nvSpPr>
          <p:cNvPr id="58372" name="Slide Number Placeholder 3"/>
          <p:cNvSpPr>
            <a:spLocks noGrp="1"/>
          </p:cNvSpPr>
          <p:nvPr>
            <p:ph type="sldNum" sz="quarter" idx="5"/>
          </p:nvPr>
        </p:nvSpPr>
        <p:spPr>
          <a:noFill/>
        </p:spPr>
        <p:txBody>
          <a:bodyPr/>
          <a:lstStyle/>
          <a:p>
            <a:fld id="{8F634B0C-00FF-4827-B328-F2942A489F9C}"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pPr eaLnBrk="1" hangingPunct="1"/>
            <a:endParaRPr lang="en-US" smtClean="0"/>
          </a:p>
        </p:txBody>
      </p:sp>
      <p:sp>
        <p:nvSpPr>
          <p:cNvPr id="59396" name="Slide Number Placeholder 3"/>
          <p:cNvSpPr>
            <a:spLocks noGrp="1"/>
          </p:cNvSpPr>
          <p:nvPr>
            <p:ph type="sldNum" sz="quarter" idx="5"/>
          </p:nvPr>
        </p:nvSpPr>
        <p:spPr>
          <a:noFill/>
        </p:spPr>
        <p:txBody>
          <a:bodyPr/>
          <a:lstStyle/>
          <a:p>
            <a:fld id="{ED1CA07F-F5F6-4FD7-B5A5-53FF04C8745D}"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pPr eaLnBrk="1" hangingPunct="1"/>
            <a:endParaRPr lang="en-US" smtClean="0"/>
          </a:p>
        </p:txBody>
      </p:sp>
      <p:sp>
        <p:nvSpPr>
          <p:cNvPr id="60420" name="Slide Number Placeholder 3"/>
          <p:cNvSpPr>
            <a:spLocks noGrp="1"/>
          </p:cNvSpPr>
          <p:nvPr>
            <p:ph type="sldNum" sz="quarter" idx="5"/>
          </p:nvPr>
        </p:nvSpPr>
        <p:spPr>
          <a:noFill/>
        </p:spPr>
        <p:txBody>
          <a:bodyPr/>
          <a:lstStyle/>
          <a:p>
            <a:fld id="{AAF341A5-09DB-4A78-969C-1CE2A696AF16}"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B1525000-99FB-4712-9049-4ECB08C231E5}" type="slidenum">
              <a:rPr lang="en-US" smtClean="0"/>
              <a:pPr/>
              <a:t>13</a:t>
            </a:fld>
            <a:endParaRPr lang="en-US"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F0A07F02-6F34-4816-AA20-0DFDF7D3858B}" type="slidenum">
              <a:rPr lang="en-US" smtClean="0"/>
              <a:pPr/>
              <a:t>14</a:t>
            </a:fld>
            <a:endParaRPr 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50745B4C-C798-4339-BF49-4B5C61E01F85}" type="slidenum">
              <a:rPr lang="en-US" smtClean="0"/>
              <a:pPr/>
              <a:t>15</a:t>
            </a:fld>
            <a:endParaRPr lang="en-US"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F8B50173-0307-4456-826B-C93549E4510C}" type="slidenum">
              <a:rPr lang="en-US" smtClean="0"/>
              <a:pPr/>
              <a:t>16</a:t>
            </a:fld>
            <a:endParaRPr 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F0A07F02-6F34-4816-AA20-0DFDF7D3858B}" type="slidenum">
              <a:rPr lang="en-US" smtClean="0"/>
              <a:pPr/>
              <a:t>17</a:t>
            </a:fld>
            <a:endParaRPr 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50745B4C-C798-4339-BF49-4B5C61E01F85}" type="slidenum">
              <a:rPr lang="en-US" smtClean="0"/>
              <a:pPr/>
              <a:t>18</a:t>
            </a:fld>
            <a:endParaRPr lang="en-US"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F8B50173-0307-4456-826B-C93549E4510C}" type="slidenum">
              <a:rPr lang="en-US" smtClean="0"/>
              <a:pPr/>
              <a:t>19</a:t>
            </a:fld>
            <a:endParaRPr 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pPr eaLnBrk="1" hangingPunct="1"/>
            <a:endParaRPr lang="en-US" smtClean="0"/>
          </a:p>
        </p:txBody>
      </p:sp>
      <p:sp>
        <p:nvSpPr>
          <p:cNvPr id="50180" name="Slide Number Placeholder 3"/>
          <p:cNvSpPr>
            <a:spLocks noGrp="1"/>
          </p:cNvSpPr>
          <p:nvPr>
            <p:ph type="sldNum" sz="quarter" idx="5"/>
          </p:nvPr>
        </p:nvSpPr>
        <p:spPr>
          <a:noFill/>
        </p:spPr>
        <p:txBody>
          <a:bodyPr/>
          <a:lstStyle/>
          <a:p>
            <a:fld id="{35AEB85D-5841-4862-B034-A4FD6CCABDCE}"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A33494E9-93B7-4B3D-8D41-F0238D3D2152}" type="slidenum">
              <a:rPr lang="en-US" smtClean="0"/>
              <a:pPr/>
              <a:t>20</a:t>
            </a:fld>
            <a:endParaRPr lang="en-US"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ECBEBE96-CF24-4AD2-850B-9451F712AB4C}" type="slidenum">
              <a:rPr lang="en-US" smtClean="0"/>
              <a:pPr/>
              <a:t>21</a:t>
            </a:fld>
            <a:endParaRPr lang="en-US"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311DD88-0EF2-423F-8F82-D3737A90C14C}" type="slidenum">
              <a:rPr lang="en-US" smtClean="0"/>
              <a:pPr/>
              <a:t>22</a:t>
            </a:fld>
            <a:endParaRPr lang="en-US"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311DD88-0EF2-423F-8F82-D3737A90C14C}" type="slidenum">
              <a:rPr lang="en-US" smtClean="0"/>
              <a:pPr/>
              <a:t>23</a:t>
            </a:fld>
            <a:endParaRPr lang="en-US"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311DD88-0EF2-423F-8F82-D3737A90C14C}" type="slidenum">
              <a:rPr lang="en-US" smtClean="0"/>
              <a:pPr/>
              <a:t>24</a:t>
            </a:fld>
            <a:endParaRPr lang="en-US"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311DD88-0EF2-423F-8F82-D3737A90C14C}" type="slidenum">
              <a:rPr lang="en-US" smtClean="0"/>
              <a:pPr/>
              <a:t>25</a:t>
            </a:fld>
            <a:endParaRPr lang="en-US"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311DD88-0EF2-423F-8F82-D3737A90C14C}" type="slidenum">
              <a:rPr lang="en-US" smtClean="0"/>
              <a:pPr/>
              <a:t>26</a:t>
            </a:fld>
            <a:endParaRPr lang="en-US"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1631BBD0-3B7F-4D85-84C4-BC6FEF395CDC}" type="slidenum">
              <a:rPr lang="en-US" smtClean="0"/>
              <a:pPr/>
              <a:t>3</a:t>
            </a:fld>
            <a:endParaRPr lang="en-US"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pPr eaLnBrk="1" hangingPunct="1"/>
            <a:endParaRPr lang="en-US" dirty="0" smtClean="0"/>
          </a:p>
        </p:txBody>
      </p:sp>
      <p:sp>
        <p:nvSpPr>
          <p:cNvPr id="52228" name="Slide Number Placeholder 3"/>
          <p:cNvSpPr>
            <a:spLocks noGrp="1"/>
          </p:cNvSpPr>
          <p:nvPr>
            <p:ph type="sldNum" sz="quarter" idx="5"/>
          </p:nvPr>
        </p:nvSpPr>
        <p:spPr>
          <a:noFill/>
        </p:spPr>
        <p:txBody>
          <a:bodyPr/>
          <a:lstStyle/>
          <a:p>
            <a:fld id="{55E6DA41-434E-4BBA-B5FD-21BAD36406AA}"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pPr eaLnBrk="1" hangingPunct="1"/>
            <a:endParaRPr lang="en-US" smtClean="0"/>
          </a:p>
        </p:txBody>
      </p:sp>
      <p:sp>
        <p:nvSpPr>
          <p:cNvPr id="53252" name="Slide Number Placeholder 3"/>
          <p:cNvSpPr>
            <a:spLocks noGrp="1"/>
          </p:cNvSpPr>
          <p:nvPr>
            <p:ph type="sldNum" sz="quarter" idx="5"/>
          </p:nvPr>
        </p:nvSpPr>
        <p:spPr>
          <a:noFill/>
        </p:spPr>
        <p:txBody>
          <a:bodyPr/>
          <a:lstStyle/>
          <a:p>
            <a:fld id="{350888E3-6906-423E-AAEA-259F7A7BBD2B}"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pPr eaLnBrk="1" hangingPunct="1"/>
            <a:endParaRPr lang="en-US" smtClean="0"/>
          </a:p>
        </p:txBody>
      </p:sp>
      <p:sp>
        <p:nvSpPr>
          <p:cNvPr id="54276" name="Slide Number Placeholder 3"/>
          <p:cNvSpPr>
            <a:spLocks noGrp="1"/>
          </p:cNvSpPr>
          <p:nvPr>
            <p:ph type="sldNum" sz="quarter" idx="5"/>
          </p:nvPr>
        </p:nvSpPr>
        <p:spPr>
          <a:noFill/>
        </p:spPr>
        <p:txBody>
          <a:bodyPr/>
          <a:lstStyle/>
          <a:p>
            <a:fld id="{15B7A746-C085-4EEE-829A-80E34A4820DE}"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endParaRPr lang="en-US" smtClean="0"/>
          </a:p>
        </p:txBody>
      </p:sp>
      <p:sp>
        <p:nvSpPr>
          <p:cNvPr id="55300" name="Slide Number Placeholder 3"/>
          <p:cNvSpPr>
            <a:spLocks noGrp="1"/>
          </p:cNvSpPr>
          <p:nvPr>
            <p:ph type="sldNum" sz="quarter" idx="5"/>
          </p:nvPr>
        </p:nvSpPr>
        <p:spPr>
          <a:noFill/>
        </p:spPr>
        <p:txBody>
          <a:bodyPr/>
          <a:lstStyle/>
          <a:p>
            <a:fld id="{D9A9AB19-2E66-4606-82C1-F9897D529BA5}"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pPr eaLnBrk="1" hangingPunct="1"/>
            <a:endParaRPr lang="en-US" smtClean="0"/>
          </a:p>
        </p:txBody>
      </p:sp>
      <p:sp>
        <p:nvSpPr>
          <p:cNvPr id="56324" name="Slide Number Placeholder 3"/>
          <p:cNvSpPr>
            <a:spLocks noGrp="1"/>
          </p:cNvSpPr>
          <p:nvPr>
            <p:ph type="sldNum" sz="quarter" idx="5"/>
          </p:nvPr>
        </p:nvSpPr>
        <p:spPr>
          <a:noFill/>
        </p:spPr>
        <p:txBody>
          <a:bodyPr/>
          <a:lstStyle/>
          <a:p>
            <a:fld id="{31C32E05-A7A4-407A-B6AA-B5B58DA83FB5}"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pPr eaLnBrk="1" hangingPunct="1"/>
            <a:endParaRPr lang="en-US" smtClean="0"/>
          </a:p>
        </p:txBody>
      </p:sp>
      <p:sp>
        <p:nvSpPr>
          <p:cNvPr id="57348" name="Slide Number Placeholder 3"/>
          <p:cNvSpPr>
            <a:spLocks noGrp="1"/>
          </p:cNvSpPr>
          <p:nvPr>
            <p:ph type="sldNum" sz="quarter" idx="5"/>
          </p:nvPr>
        </p:nvSpPr>
        <p:spPr>
          <a:noFill/>
        </p:spPr>
        <p:txBody>
          <a:bodyPr/>
          <a:lstStyle/>
          <a:p>
            <a:fld id="{D120B74E-0971-459F-84EB-D4DFCABFD87A}"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2588" y="188913"/>
            <a:ext cx="2124075" cy="5964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58775" y="188913"/>
            <a:ext cx="6221413" cy="5964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358775" y="188913"/>
            <a:ext cx="8497888" cy="8636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31800" y="1520825"/>
            <a:ext cx="4087813" cy="2239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72013" y="1520825"/>
            <a:ext cx="4087812" cy="2239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31800" y="3913188"/>
            <a:ext cx="4087813" cy="2239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72013" y="3913188"/>
            <a:ext cx="4087812" cy="2239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58775" y="188913"/>
            <a:ext cx="8497888" cy="863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31800" y="1520825"/>
            <a:ext cx="4087813"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72013" y="1520825"/>
            <a:ext cx="4087812" cy="2239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72013" y="3913188"/>
            <a:ext cx="4087812" cy="2239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58775" y="188913"/>
            <a:ext cx="8497888" cy="59642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8775" y="188913"/>
            <a:ext cx="8497888" cy="863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31800" y="1520825"/>
            <a:ext cx="4087813"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72013" y="1520825"/>
            <a:ext cx="4087812"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58775" y="188913"/>
            <a:ext cx="8497888" cy="863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31800" y="1520825"/>
            <a:ext cx="4087813"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72013" y="1520825"/>
            <a:ext cx="4087812" cy="2239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72013" y="3913188"/>
            <a:ext cx="4087812" cy="2239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31800" y="1520825"/>
            <a:ext cx="4087813" cy="4632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72013" y="1520825"/>
            <a:ext cx="4087812" cy="4632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39216"/>
                <a:invGamma/>
              </a:schemeClr>
            </a:gs>
          </a:gsLst>
          <a:lin ang="5400000" scaled="1"/>
        </a:gradFill>
        <a:effectLst/>
      </p:bgPr>
    </p:bg>
    <p:spTree>
      <p:nvGrpSpPr>
        <p:cNvPr id="1" name=""/>
        <p:cNvGrpSpPr/>
        <p:nvPr/>
      </p:nvGrpSpPr>
      <p:grpSpPr>
        <a:xfrm>
          <a:off x="0" y="0"/>
          <a:ext cx="0" cy="0"/>
          <a:chOff x="0" y="0"/>
          <a:chExt cx="0" cy="0"/>
        </a:xfrm>
      </p:grpSpPr>
      <p:sp>
        <p:nvSpPr>
          <p:cNvPr id="1068" name="Rectangle 44"/>
          <p:cNvSpPr>
            <a:spLocks noChangeArrowheads="1"/>
          </p:cNvSpPr>
          <p:nvPr/>
        </p:nvSpPr>
        <p:spPr bwMode="gray">
          <a:xfrm>
            <a:off x="179388" y="0"/>
            <a:ext cx="8964612" cy="1268413"/>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1069" name="Rectangle 45"/>
          <p:cNvSpPr>
            <a:spLocks noChangeArrowheads="1"/>
          </p:cNvSpPr>
          <p:nvPr/>
        </p:nvSpPr>
        <p:spPr bwMode="gray">
          <a:xfrm>
            <a:off x="179388" y="188913"/>
            <a:ext cx="8748712" cy="893762"/>
          </a:xfrm>
          <a:prstGeom prst="rect">
            <a:avLst/>
          </a:prstGeom>
          <a:gradFill rotWithShape="1">
            <a:gsLst>
              <a:gs pos="0">
                <a:schemeClr val="accent1">
                  <a:gamma/>
                  <a:shade val="46275"/>
                  <a:invGamma/>
                </a:schemeClr>
              </a:gs>
              <a:gs pos="100000">
                <a:schemeClr val="accent1"/>
              </a:gs>
            </a:gsLst>
            <a:lin ang="0" scaled="1"/>
          </a:gradFill>
          <a:ln w="9525">
            <a:solidFill>
              <a:schemeClr val="accent1"/>
            </a:solidFill>
            <a:miter lim="800000"/>
            <a:headEnd/>
            <a:tailEnd/>
          </a:ln>
          <a:effectLst/>
        </p:spPr>
        <p:txBody>
          <a:bodyPr wrap="none" anchor="ctr"/>
          <a:lstStyle/>
          <a:p>
            <a:pPr>
              <a:defRPr/>
            </a:pPr>
            <a:endParaRPr lang="en-US"/>
          </a:p>
        </p:txBody>
      </p:sp>
      <p:sp>
        <p:nvSpPr>
          <p:cNvPr id="1071" name="Rectangle 47"/>
          <p:cNvSpPr>
            <a:spLocks noChangeArrowheads="1"/>
          </p:cNvSpPr>
          <p:nvPr/>
        </p:nvSpPr>
        <p:spPr bwMode="gray">
          <a:xfrm>
            <a:off x="0" y="0"/>
            <a:ext cx="215900" cy="6858000"/>
          </a:xfrm>
          <a:prstGeom prst="rect">
            <a:avLst/>
          </a:prstGeom>
          <a:gradFill rotWithShape="1">
            <a:gsLst>
              <a:gs pos="0">
                <a:schemeClr val="tx2"/>
              </a:gs>
              <a:gs pos="100000">
                <a:srgbClr val="FFFFFF"/>
              </a:gs>
            </a:gsLst>
            <a:lin ang="5400000" scaled="1"/>
          </a:gradFill>
          <a:ln w="9525" algn="ctr">
            <a:noFill/>
            <a:miter lim="800000"/>
            <a:headEnd/>
            <a:tailEnd/>
          </a:ln>
          <a:effectLst/>
        </p:spPr>
        <p:txBody>
          <a:bodyPr wrap="none" anchor="ctr"/>
          <a:lstStyle/>
          <a:p>
            <a:pPr>
              <a:defRPr/>
            </a:pPr>
            <a:endParaRPr lang="en-US"/>
          </a:p>
        </p:txBody>
      </p:sp>
      <p:sp>
        <p:nvSpPr>
          <p:cNvPr id="17413" name="Rectangle 50"/>
          <p:cNvSpPr>
            <a:spLocks noGrp="1" noChangeArrowheads="1"/>
          </p:cNvSpPr>
          <p:nvPr>
            <p:ph type="title"/>
          </p:nvPr>
        </p:nvSpPr>
        <p:spPr bwMode="gray">
          <a:xfrm>
            <a:off x="358775" y="188913"/>
            <a:ext cx="8497888"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a:t>
            </a:r>
            <a:br>
              <a:rPr lang="en-US" smtClean="0"/>
            </a:br>
            <a:r>
              <a:rPr lang="en-US" smtClean="0"/>
              <a:t>title style</a:t>
            </a:r>
          </a:p>
        </p:txBody>
      </p:sp>
      <p:sp>
        <p:nvSpPr>
          <p:cNvPr id="17414" name="Rectangle 52"/>
          <p:cNvSpPr>
            <a:spLocks noGrp="1" noChangeArrowheads="1"/>
          </p:cNvSpPr>
          <p:nvPr>
            <p:ph type="body" idx="1"/>
          </p:nvPr>
        </p:nvSpPr>
        <p:spPr bwMode="auto">
          <a:xfrm>
            <a:off x="431800" y="1520825"/>
            <a:ext cx="8328025" cy="4632325"/>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077" name="Text Box 53"/>
          <p:cNvSpPr txBox="1">
            <a:spLocks noChangeArrowheads="1"/>
          </p:cNvSpPr>
          <p:nvPr userDrawn="1"/>
        </p:nvSpPr>
        <p:spPr bwMode="auto">
          <a:xfrm>
            <a:off x="8774113" y="6583363"/>
            <a:ext cx="341312" cy="276225"/>
          </a:xfrm>
          <a:prstGeom prst="rect">
            <a:avLst/>
          </a:prstGeom>
          <a:noFill/>
          <a:ln w="9525">
            <a:noFill/>
            <a:miter lim="800000"/>
            <a:headEnd/>
            <a:tailEnd/>
          </a:ln>
          <a:effectLst/>
        </p:spPr>
        <p:txBody>
          <a:bodyPr wrap="none">
            <a:spAutoFit/>
          </a:bodyPr>
          <a:lstStyle/>
          <a:p>
            <a:pPr>
              <a:defRPr/>
            </a:pPr>
            <a:fld id="{BFC39481-843C-4F3C-B661-5C27524C5204}" type="slidenum">
              <a:rPr lang="en-US" sz="1200">
                <a:solidFill>
                  <a:srgbClr val="1D4087"/>
                </a:solidFill>
                <a:latin typeface="+mj-lt"/>
              </a:rPr>
              <a:pPr>
                <a:defRPr/>
              </a:pPr>
              <a:t>‹#›</a:t>
            </a:fld>
            <a:endParaRPr lang="en-US" sz="1200" dirty="0">
              <a:solidFill>
                <a:srgbClr val="1D4087"/>
              </a:solidFill>
              <a:latin typeface="+mj-lt"/>
            </a:endParaRPr>
          </a:p>
        </p:txBody>
      </p:sp>
      <p:sp>
        <p:nvSpPr>
          <p:cNvPr id="1081" name="Text Box 57"/>
          <p:cNvSpPr txBox="1">
            <a:spLocks noChangeArrowheads="1"/>
          </p:cNvSpPr>
          <p:nvPr userDrawn="1"/>
        </p:nvSpPr>
        <p:spPr bwMode="auto">
          <a:xfrm>
            <a:off x="5461000" y="-46038"/>
            <a:ext cx="3683000" cy="274638"/>
          </a:xfrm>
          <a:prstGeom prst="rect">
            <a:avLst/>
          </a:prstGeom>
          <a:noFill/>
          <a:ln w="9525">
            <a:noFill/>
            <a:miter lim="800000"/>
            <a:headEnd/>
            <a:tailEnd/>
          </a:ln>
          <a:effectLst/>
        </p:spPr>
        <p:txBody>
          <a:bodyPr>
            <a:spAutoFit/>
          </a:bodyPr>
          <a:lstStyle/>
          <a:p>
            <a:pPr>
              <a:defRPr/>
            </a:pPr>
            <a:r>
              <a:rPr lang="en-US" sz="1200" b="1" i="1" dirty="0">
                <a:solidFill>
                  <a:schemeClr val="bg1"/>
                </a:solidFill>
              </a:rPr>
              <a:t>   Managing Flow Variability:  Safety Inventory</a:t>
            </a:r>
          </a:p>
        </p:txBody>
      </p:sp>
      <p:sp>
        <p:nvSpPr>
          <p:cNvPr id="9" name="Text Box 57"/>
          <p:cNvSpPr txBox="1">
            <a:spLocks noChangeArrowheads="1"/>
          </p:cNvSpPr>
          <p:nvPr userDrawn="1"/>
        </p:nvSpPr>
        <p:spPr bwMode="auto">
          <a:xfrm>
            <a:off x="0" y="6583363"/>
            <a:ext cx="2232025" cy="276225"/>
          </a:xfrm>
          <a:prstGeom prst="rect">
            <a:avLst/>
          </a:prstGeom>
          <a:noFill/>
          <a:ln w="9525">
            <a:noFill/>
            <a:miter lim="800000"/>
            <a:headEnd/>
            <a:tailEnd/>
          </a:ln>
          <a:effectLst/>
        </p:spPr>
        <p:txBody>
          <a:bodyPr>
            <a:spAutoFit/>
          </a:bodyPr>
          <a:lstStyle/>
          <a:p>
            <a:pPr>
              <a:defRPr/>
            </a:pPr>
            <a:r>
              <a:rPr lang="en-US" sz="1200" b="0" i="0" dirty="0">
                <a:solidFill>
                  <a:schemeClr val="bg1"/>
                </a:solidFill>
                <a:latin typeface="+mj-lt"/>
              </a:rPr>
              <a:t>   </a:t>
            </a:r>
            <a:r>
              <a:rPr lang="en-US" sz="1200" b="0" i="0" dirty="0">
                <a:latin typeface="+mj-lt"/>
              </a:rPr>
              <a:t>The Newsvendor Problem</a:t>
            </a:r>
          </a:p>
        </p:txBody>
      </p:sp>
      <p:sp>
        <p:nvSpPr>
          <p:cNvPr id="10" name="Text Box 57"/>
          <p:cNvSpPr txBox="1">
            <a:spLocks noChangeArrowheads="1"/>
          </p:cNvSpPr>
          <p:nvPr userDrawn="1"/>
        </p:nvSpPr>
        <p:spPr bwMode="auto">
          <a:xfrm>
            <a:off x="3671888" y="6583363"/>
            <a:ext cx="2555875" cy="276225"/>
          </a:xfrm>
          <a:prstGeom prst="rect">
            <a:avLst/>
          </a:prstGeom>
          <a:noFill/>
          <a:ln w="9525">
            <a:noFill/>
            <a:miter lim="800000"/>
            <a:headEnd/>
            <a:tailEnd/>
          </a:ln>
          <a:effectLst/>
        </p:spPr>
        <p:txBody>
          <a:bodyPr>
            <a:spAutoFit/>
          </a:bodyPr>
          <a:lstStyle/>
          <a:p>
            <a:pPr>
              <a:defRPr/>
            </a:pPr>
            <a:r>
              <a:rPr lang="en-US" sz="1200" dirty="0" err="1">
                <a:latin typeface="+mj-lt"/>
              </a:rPr>
              <a:t>Ardavan</a:t>
            </a:r>
            <a:r>
              <a:rPr lang="en-US" sz="1200" dirty="0">
                <a:latin typeface="+mj-lt"/>
              </a:rPr>
              <a:t> </a:t>
            </a:r>
            <a:r>
              <a:rPr lang="en-US" sz="1200" dirty="0" err="1">
                <a:latin typeface="+mj-lt"/>
              </a:rPr>
              <a:t>Asef-Vaziri</a:t>
            </a:r>
            <a:r>
              <a:rPr lang="en-US" sz="1200" dirty="0">
                <a:latin typeface="+mj-lt"/>
              </a:rPr>
              <a:t>, Oct 2011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rtl="0" eaLnBrk="0" fontAlgn="base" hangingPunct="0">
        <a:spcBef>
          <a:spcPct val="0"/>
        </a:spcBef>
        <a:spcAft>
          <a:spcPct val="0"/>
        </a:spcAft>
        <a:defRPr sz="2800">
          <a:solidFill>
            <a:schemeClr val="bg1"/>
          </a:solidFill>
          <a:latin typeface="+mj-lt"/>
          <a:ea typeface="+mj-ea"/>
          <a:cs typeface="+mj-cs"/>
        </a:defRPr>
      </a:lvl1pPr>
      <a:lvl2pPr algn="l" rtl="0" eaLnBrk="0" fontAlgn="base" hangingPunct="0">
        <a:spcBef>
          <a:spcPct val="0"/>
        </a:spcBef>
        <a:spcAft>
          <a:spcPct val="0"/>
        </a:spcAft>
        <a:defRPr sz="2800">
          <a:solidFill>
            <a:schemeClr val="bg1"/>
          </a:solidFill>
          <a:latin typeface="Impact" pitchFamily="34" charset="0"/>
        </a:defRPr>
      </a:lvl2pPr>
      <a:lvl3pPr algn="l" rtl="0" eaLnBrk="0" fontAlgn="base" hangingPunct="0">
        <a:spcBef>
          <a:spcPct val="0"/>
        </a:spcBef>
        <a:spcAft>
          <a:spcPct val="0"/>
        </a:spcAft>
        <a:defRPr sz="2800">
          <a:solidFill>
            <a:schemeClr val="bg1"/>
          </a:solidFill>
          <a:latin typeface="Impact" pitchFamily="34" charset="0"/>
        </a:defRPr>
      </a:lvl3pPr>
      <a:lvl4pPr algn="l" rtl="0" eaLnBrk="0" fontAlgn="base" hangingPunct="0">
        <a:spcBef>
          <a:spcPct val="0"/>
        </a:spcBef>
        <a:spcAft>
          <a:spcPct val="0"/>
        </a:spcAft>
        <a:defRPr sz="2800">
          <a:solidFill>
            <a:schemeClr val="bg1"/>
          </a:solidFill>
          <a:latin typeface="Impact" pitchFamily="34" charset="0"/>
        </a:defRPr>
      </a:lvl4pPr>
      <a:lvl5pPr algn="l" rtl="0" eaLnBrk="0" fontAlgn="base" hangingPunct="0">
        <a:spcBef>
          <a:spcPct val="0"/>
        </a:spcBef>
        <a:spcAft>
          <a:spcPct val="0"/>
        </a:spcAft>
        <a:defRPr sz="2800">
          <a:solidFill>
            <a:schemeClr val="bg1"/>
          </a:solidFill>
          <a:latin typeface="Impact" pitchFamily="34" charset="0"/>
        </a:defRPr>
      </a:lvl5pPr>
      <a:lvl6pPr marL="457200" algn="l" rtl="0" fontAlgn="base">
        <a:spcBef>
          <a:spcPct val="0"/>
        </a:spcBef>
        <a:spcAft>
          <a:spcPct val="0"/>
        </a:spcAft>
        <a:defRPr sz="2800">
          <a:solidFill>
            <a:schemeClr val="bg1"/>
          </a:solidFill>
          <a:latin typeface="Impact" pitchFamily="34" charset="0"/>
        </a:defRPr>
      </a:lvl6pPr>
      <a:lvl7pPr marL="914400" algn="l" rtl="0" fontAlgn="base">
        <a:spcBef>
          <a:spcPct val="0"/>
        </a:spcBef>
        <a:spcAft>
          <a:spcPct val="0"/>
        </a:spcAft>
        <a:defRPr sz="2800">
          <a:solidFill>
            <a:schemeClr val="bg1"/>
          </a:solidFill>
          <a:latin typeface="Impact" pitchFamily="34" charset="0"/>
        </a:defRPr>
      </a:lvl7pPr>
      <a:lvl8pPr marL="1371600" algn="l" rtl="0" fontAlgn="base">
        <a:spcBef>
          <a:spcPct val="0"/>
        </a:spcBef>
        <a:spcAft>
          <a:spcPct val="0"/>
        </a:spcAft>
        <a:defRPr sz="2800">
          <a:solidFill>
            <a:schemeClr val="bg1"/>
          </a:solidFill>
          <a:latin typeface="Impact" pitchFamily="34" charset="0"/>
        </a:defRPr>
      </a:lvl8pPr>
      <a:lvl9pPr marL="1828800" algn="l" rtl="0" fontAlgn="base">
        <a:spcBef>
          <a:spcPct val="0"/>
        </a:spcBef>
        <a:spcAft>
          <a:spcPct val="0"/>
        </a:spcAft>
        <a:defRPr sz="2800">
          <a:solidFill>
            <a:schemeClr val="bg1"/>
          </a:solidFill>
          <a:latin typeface="Impact" pitchFamily="34" charset="0"/>
        </a:defRPr>
      </a:lvl9pPr>
    </p:titleStyle>
    <p:bodyStyle>
      <a:lvl1pPr marL="342900" indent="-342900" algn="l" rtl="0" eaLnBrk="0" fontAlgn="base" hangingPunct="0">
        <a:lnSpc>
          <a:spcPct val="130000"/>
        </a:lnSpc>
        <a:spcBef>
          <a:spcPct val="20000"/>
        </a:spcBef>
        <a:spcAft>
          <a:spcPct val="0"/>
        </a:spcAft>
        <a:buClr>
          <a:srgbClr val="000000"/>
        </a:buClr>
        <a:buFont typeface="Wingdings" pitchFamily="2" charset="2"/>
        <a:buChar char="•"/>
        <a:defRPr sz="2400">
          <a:solidFill>
            <a:srgbClr val="1A1A74"/>
          </a:solidFill>
          <a:latin typeface="+mn-lt"/>
          <a:ea typeface="+mn-ea"/>
          <a:cs typeface="+mn-cs"/>
        </a:defRPr>
      </a:lvl1pPr>
      <a:lvl2pPr marL="742950" indent="-285750" algn="l" rtl="0" eaLnBrk="0" fontAlgn="base" hangingPunct="0">
        <a:lnSpc>
          <a:spcPct val="130000"/>
        </a:lnSpc>
        <a:spcBef>
          <a:spcPct val="20000"/>
        </a:spcBef>
        <a:spcAft>
          <a:spcPct val="0"/>
        </a:spcAft>
        <a:buClr>
          <a:srgbClr val="1A1A74"/>
        </a:buClr>
        <a:buFont typeface="Times New Roman" pitchFamily="18" charset="0"/>
        <a:buChar char="–"/>
        <a:defRPr sz="2400">
          <a:solidFill>
            <a:srgbClr val="1A1A74"/>
          </a:solidFill>
          <a:latin typeface="+mn-lt"/>
        </a:defRPr>
      </a:lvl2pPr>
      <a:lvl3pPr marL="1143000" indent="-228600" algn="l" rtl="0" eaLnBrk="0" fontAlgn="base" hangingPunct="0">
        <a:lnSpc>
          <a:spcPct val="130000"/>
        </a:lnSpc>
        <a:spcBef>
          <a:spcPct val="20000"/>
        </a:spcBef>
        <a:spcAft>
          <a:spcPct val="0"/>
        </a:spcAft>
        <a:buClr>
          <a:schemeClr val="tx1"/>
        </a:buClr>
        <a:buChar char="•"/>
        <a:defRPr sz="2000">
          <a:solidFill>
            <a:srgbClr val="1A1A74"/>
          </a:solidFill>
          <a:latin typeface="+mn-lt"/>
        </a:defRPr>
      </a:lvl3pPr>
      <a:lvl4pPr marL="1600200" indent="-228600" algn="l" rtl="0" eaLnBrk="0" fontAlgn="base" hangingPunct="0">
        <a:lnSpc>
          <a:spcPct val="130000"/>
        </a:lnSpc>
        <a:spcBef>
          <a:spcPct val="20000"/>
        </a:spcBef>
        <a:spcAft>
          <a:spcPct val="0"/>
        </a:spcAft>
        <a:buClr>
          <a:srgbClr val="000000"/>
        </a:buClr>
        <a:buFont typeface="Monotype Sorts" pitchFamily="2" charset="2"/>
        <a:buChar char="–"/>
        <a:defRPr sz="2000">
          <a:solidFill>
            <a:srgbClr val="000000"/>
          </a:solidFill>
          <a:latin typeface="Arial" pitchFamily="34" charset="0"/>
        </a:defRPr>
      </a:lvl4pPr>
      <a:lvl5pPr marL="2057400" indent="-228600" algn="l" rtl="0" eaLnBrk="0" fontAlgn="base" hangingPunct="0">
        <a:lnSpc>
          <a:spcPct val="130000"/>
        </a:lnSpc>
        <a:spcBef>
          <a:spcPct val="20000"/>
        </a:spcBef>
        <a:spcAft>
          <a:spcPct val="0"/>
        </a:spcAft>
        <a:buClr>
          <a:srgbClr val="000000"/>
        </a:buClr>
        <a:buChar char="»"/>
        <a:defRPr sz="1600">
          <a:solidFill>
            <a:srgbClr val="000000"/>
          </a:solidFill>
          <a:latin typeface="Arial" pitchFamily="34" charset="0"/>
        </a:defRPr>
      </a:lvl5pPr>
      <a:lvl6pPr marL="2514600" indent="-228600" algn="l" rtl="0" eaLnBrk="0" fontAlgn="base" hangingPunct="0">
        <a:lnSpc>
          <a:spcPct val="130000"/>
        </a:lnSpc>
        <a:spcBef>
          <a:spcPct val="20000"/>
        </a:spcBef>
        <a:spcAft>
          <a:spcPct val="0"/>
        </a:spcAft>
        <a:buClr>
          <a:srgbClr val="000000"/>
        </a:buClr>
        <a:defRPr sz="1600">
          <a:solidFill>
            <a:srgbClr val="000000"/>
          </a:solidFill>
          <a:latin typeface="Arial" pitchFamily="34" charset="0"/>
        </a:defRPr>
      </a:lvl6pPr>
      <a:lvl7pPr marL="2971800" indent="-228600" algn="l" rtl="0" eaLnBrk="0" fontAlgn="base" hangingPunct="0">
        <a:lnSpc>
          <a:spcPct val="130000"/>
        </a:lnSpc>
        <a:spcBef>
          <a:spcPct val="20000"/>
        </a:spcBef>
        <a:spcAft>
          <a:spcPct val="0"/>
        </a:spcAft>
        <a:buClr>
          <a:srgbClr val="000000"/>
        </a:buClr>
        <a:defRPr sz="1600">
          <a:solidFill>
            <a:srgbClr val="000000"/>
          </a:solidFill>
          <a:latin typeface="Arial" pitchFamily="34" charset="0"/>
        </a:defRPr>
      </a:lvl7pPr>
      <a:lvl8pPr marL="3429000" indent="-228600" algn="l" rtl="0" eaLnBrk="0" fontAlgn="base" hangingPunct="0">
        <a:lnSpc>
          <a:spcPct val="130000"/>
        </a:lnSpc>
        <a:spcBef>
          <a:spcPct val="20000"/>
        </a:spcBef>
        <a:spcAft>
          <a:spcPct val="0"/>
        </a:spcAft>
        <a:buClr>
          <a:srgbClr val="000000"/>
        </a:buClr>
        <a:defRPr sz="1600">
          <a:solidFill>
            <a:srgbClr val="000000"/>
          </a:solidFill>
          <a:latin typeface="Arial" pitchFamily="34" charset="0"/>
        </a:defRPr>
      </a:lvl8pPr>
      <a:lvl9pPr marL="3886200" indent="-228600" algn="l" rtl="0" eaLnBrk="0" fontAlgn="base" hangingPunct="0">
        <a:lnSpc>
          <a:spcPct val="130000"/>
        </a:lnSpc>
        <a:spcBef>
          <a:spcPct val="20000"/>
        </a:spcBef>
        <a:spcAft>
          <a:spcPct val="0"/>
        </a:spcAft>
        <a:buClr>
          <a:srgbClr val="000000"/>
        </a:buClr>
        <a:defRPr sz="1600">
          <a:solidFill>
            <a:srgbClr val="000000"/>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oleObject" Target="../embeddings/Microsoft_Office_Excel_97-2003_Worksheet8.xls"/></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oleObject" Target="../embeddings/Microsoft_Office_Excel_97-2003_Worksheet9.xls"/></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oleObject" Target="../embeddings/Microsoft_Office_Excel_97-2003_Worksheet10.xls"/></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package" Target="../embeddings/Microsoft_Office_Excel_Worksheet1.xlsx"/></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package" Target="../embeddings/Microsoft_Office_Excel_Worksheet2.xlsx"/></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package" Target="../embeddings/Microsoft_Office_Excel_Worksheet3.xlsx"/></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package" Target="../embeddings/Microsoft_Office_Excel_Worksheet4.xlsx"/></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package" Target="../embeddings/Microsoft_Office_Excel_Worksheet5.xlsx"/></Relationships>
</file>

<file path=ppt/slides/_rels/slide27.xml.rels><?xml version="1.0" encoding="UTF-8" standalone="yes"?>
<Relationships xmlns="http://schemas.openxmlformats.org/package/2006/relationships"><Relationship Id="rId3" Type="http://schemas.openxmlformats.org/officeDocument/2006/relationships/package" Target="../embeddings/Microsoft_Office_Excel_Worksheet6.xlsx"/><Relationship Id="rId2" Type="http://schemas.openxmlformats.org/officeDocument/2006/relationships/slideLayout" Target="../slideLayouts/slideLayout2.xml"/><Relationship Id="rId1" Type="http://schemas.openxmlformats.org/officeDocument/2006/relationships/vmlDrawing" Target="../drawings/vmlDrawing15.v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package" Target="../embeddings/Microsoft_Office_Excel_Worksheet7.xlsx"/><Relationship Id="rId2" Type="http://schemas.openxmlformats.org/officeDocument/2006/relationships/slideLayout" Target="../slideLayouts/slideLayout2.xml"/><Relationship Id="rId1" Type="http://schemas.openxmlformats.org/officeDocument/2006/relationships/vmlDrawing" Target="../drawings/vmlDrawing16.v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image" Target="../media/image6.png"/><Relationship Id="rId4" Type="http://schemas.openxmlformats.org/officeDocument/2006/relationships/oleObject" Target="../embeddings/Microsoft_Office_Excel_97-2003_Worksheet1.xls"/></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3.xml"/><Relationship Id="rId1" Type="http://schemas.openxmlformats.org/officeDocument/2006/relationships/vmlDrawing" Target="../drawings/vmlDrawing2.vml"/><Relationship Id="rId5" Type="http://schemas.openxmlformats.org/officeDocument/2006/relationships/oleObject" Target="../embeddings/Microsoft_Office_Excel_97-2003_Worksheet3.xls"/><Relationship Id="rId4" Type="http://schemas.openxmlformats.org/officeDocument/2006/relationships/oleObject" Target="../embeddings/Microsoft_Office_Excel_97-2003_Worksheet2.xls"/></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3.xml"/><Relationship Id="rId1" Type="http://schemas.openxmlformats.org/officeDocument/2006/relationships/vmlDrawing" Target="../drawings/vmlDrawing3.vml"/><Relationship Id="rId5" Type="http://schemas.openxmlformats.org/officeDocument/2006/relationships/oleObject" Target="../embeddings/Microsoft_Office_Excel_97-2003_Worksheet4.xls"/><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vmlDrawing" Target="../drawings/vmlDrawing4.vml"/><Relationship Id="rId5" Type="http://schemas.openxmlformats.org/officeDocument/2006/relationships/oleObject" Target="../embeddings/oleObject1.bin"/><Relationship Id="rId4" Type="http://schemas.openxmlformats.org/officeDocument/2006/relationships/oleObject" Target="../embeddings/Microsoft_Office_Excel_97-2003_Worksheet5.xls"/></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vmlDrawing" Target="../drawings/vmlDrawing5.vml"/><Relationship Id="rId4" Type="http://schemas.openxmlformats.org/officeDocument/2006/relationships/oleObject" Target="../embeddings/Microsoft_Office_Excel_97-2003_Worksheet6.xls"/></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vmlDrawing" Target="../drawings/vmlDrawing6.vml"/><Relationship Id="rId4" Type="http://schemas.openxmlformats.org/officeDocument/2006/relationships/oleObject" Target="../embeddings/Microsoft_Office_Excel_97-2003_Worksheet7.xls"/></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z="3200" smtClean="0"/>
              <a:t>The Magnitude of Shortages  (Out of Stock)</a:t>
            </a:r>
          </a:p>
        </p:txBody>
      </p:sp>
      <p:sp>
        <p:nvSpPr>
          <p:cNvPr id="18435" name="Rectangle 3"/>
          <p:cNvSpPr>
            <a:spLocks noGrp="1" noChangeArrowheads="1"/>
          </p:cNvSpPr>
          <p:nvPr>
            <p:ph type="body" idx="1"/>
          </p:nvPr>
        </p:nvSpPr>
        <p:spPr/>
        <p:txBody>
          <a:bodyPr/>
          <a:lstStyle/>
          <a:p>
            <a:pPr>
              <a:buFont typeface="Wingdings" pitchFamily="2" charset="2"/>
              <a:buNone/>
            </a:pPr>
            <a:r>
              <a:rPr lang="en-US" smtClean="0"/>
              <a:t> </a:t>
            </a:r>
          </a:p>
        </p:txBody>
      </p:sp>
      <p:pic>
        <p:nvPicPr>
          <p:cNvPr id="13313" name="Picture 1"/>
          <p:cNvPicPr>
            <a:picLocks noChangeAspect="1" noChangeArrowheads="1"/>
          </p:cNvPicPr>
          <p:nvPr/>
        </p:nvPicPr>
        <p:blipFill>
          <a:blip r:embed="rId3" cstate="print"/>
          <a:srcRect/>
          <a:stretch>
            <a:fillRect/>
          </a:stretch>
        </p:blipFill>
        <p:spPr bwMode="auto">
          <a:xfrm>
            <a:off x="287524" y="1607947"/>
            <a:ext cx="4392488" cy="2080340"/>
          </a:xfrm>
          <a:prstGeom prst="rect">
            <a:avLst/>
          </a:prstGeom>
          <a:noFill/>
          <a:ln w="9525">
            <a:noFill/>
            <a:miter lim="800000"/>
            <a:headEnd/>
            <a:tailEnd/>
          </a:ln>
        </p:spPr>
      </p:pic>
      <p:pic>
        <p:nvPicPr>
          <p:cNvPr id="13315" name="Picture 3"/>
          <p:cNvPicPr>
            <a:picLocks noChangeAspect="1" noChangeArrowheads="1"/>
          </p:cNvPicPr>
          <p:nvPr/>
        </p:nvPicPr>
        <p:blipFill>
          <a:blip r:embed="rId4" cstate="print"/>
          <a:srcRect/>
          <a:stretch>
            <a:fillRect/>
          </a:stretch>
        </p:blipFill>
        <p:spPr bwMode="auto">
          <a:xfrm>
            <a:off x="4752020" y="1592795"/>
            <a:ext cx="4284476" cy="2087309"/>
          </a:xfrm>
          <a:prstGeom prst="rect">
            <a:avLst/>
          </a:prstGeom>
          <a:noFill/>
          <a:ln w="9525">
            <a:noFill/>
            <a:miter lim="800000"/>
            <a:headEnd/>
            <a:tailEnd/>
          </a:ln>
        </p:spPr>
      </p:pic>
      <p:pic>
        <p:nvPicPr>
          <p:cNvPr id="13316" name="Picture 4"/>
          <p:cNvPicPr>
            <a:picLocks noChangeAspect="1" noChangeArrowheads="1"/>
          </p:cNvPicPr>
          <p:nvPr/>
        </p:nvPicPr>
        <p:blipFill>
          <a:blip r:embed="rId5" cstate="print"/>
          <a:srcRect/>
          <a:stretch>
            <a:fillRect/>
          </a:stretch>
        </p:blipFill>
        <p:spPr bwMode="auto">
          <a:xfrm>
            <a:off x="2375756" y="3806987"/>
            <a:ext cx="4463988" cy="239432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p:txBody>
          <a:bodyPr/>
          <a:lstStyle/>
          <a:p>
            <a:pPr eaLnBrk="1" hangingPunct="1"/>
            <a:r>
              <a:rPr lang="en-US" sz="3200" smtClean="0"/>
              <a:t>Cumulative Probabilities</a:t>
            </a:r>
          </a:p>
        </p:txBody>
      </p:sp>
      <p:graphicFrame>
        <p:nvGraphicFramePr>
          <p:cNvPr id="7170" name="Object 8"/>
          <p:cNvGraphicFramePr>
            <a:graphicFrameLocks noChangeAspect="1"/>
          </p:cNvGraphicFramePr>
          <p:nvPr/>
        </p:nvGraphicFramePr>
        <p:xfrm>
          <a:off x="381000" y="2349500"/>
          <a:ext cx="3671888" cy="3214688"/>
        </p:xfrm>
        <a:graphic>
          <a:graphicData uri="http://schemas.openxmlformats.org/presentationml/2006/ole">
            <p:oleObj spid="_x0000_s7170" name="Worksheet" r:id="rId4" imgW="2447747" imgH="2143125" progId="Excel.Sheet.8">
              <p:embed/>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pPr eaLnBrk="1" hangingPunct="1"/>
            <a:r>
              <a:rPr lang="en-US" sz="3200" dirty="0" smtClean="0"/>
              <a:t>Number of Units Sold, Salvaged</a:t>
            </a:r>
          </a:p>
        </p:txBody>
      </p:sp>
      <p:graphicFrame>
        <p:nvGraphicFramePr>
          <p:cNvPr id="8194" name="Object 7"/>
          <p:cNvGraphicFramePr>
            <a:graphicFrameLocks noChangeAspect="1"/>
          </p:cNvGraphicFramePr>
          <p:nvPr/>
        </p:nvGraphicFramePr>
        <p:xfrm>
          <a:off x="395288" y="2349500"/>
          <a:ext cx="5494337" cy="3209925"/>
        </p:xfrm>
        <a:graphic>
          <a:graphicData uri="http://schemas.openxmlformats.org/presentationml/2006/ole">
            <p:oleObj spid="_x0000_s8194" name="Worksheet" r:id="rId4" imgW="3666947" imgH="2143125" progId="Excel.Sheet.8">
              <p:embed/>
            </p:oleObj>
          </a:graphicData>
        </a:graphic>
      </p:graphicFrame>
      <p:sp>
        <p:nvSpPr>
          <p:cNvPr id="7" name="Rectangle 6"/>
          <p:cNvSpPr>
            <a:spLocks noChangeArrowheads="1"/>
          </p:cNvSpPr>
          <p:nvPr/>
        </p:nvSpPr>
        <p:spPr bwMode="auto">
          <a:xfrm>
            <a:off x="6324600" y="2333625"/>
            <a:ext cx="2628900" cy="708025"/>
          </a:xfrm>
          <a:prstGeom prst="rect">
            <a:avLst/>
          </a:prstGeom>
          <a:noFill/>
          <a:ln w="9525">
            <a:noFill/>
            <a:miter lim="800000"/>
            <a:headEnd/>
            <a:tailEnd/>
          </a:ln>
        </p:spPr>
        <p:txBody>
          <a:bodyPr>
            <a:spAutoFit/>
          </a:bodyPr>
          <a:lstStyle/>
          <a:p>
            <a:pPr marL="342900" indent="-342900"/>
            <a:r>
              <a:rPr lang="en-US" sz="2000" b="1">
                <a:solidFill>
                  <a:srgbClr val="00B050"/>
                </a:solidFill>
                <a:sym typeface="Wingdings" pitchFamily="2" charset="2"/>
              </a:rPr>
              <a:t>Sold@700 </a:t>
            </a:r>
          </a:p>
          <a:p>
            <a:pPr marL="342900" indent="-342900"/>
            <a:r>
              <a:rPr lang="en-US" sz="2000" b="1">
                <a:solidFill>
                  <a:srgbClr val="FF0000"/>
                </a:solidFill>
                <a:sym typeface="Wingdings" pitchFamily="2" charset="2"/>
              </a:rPr>
              <a:t>Salvaged@-100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lstStyle/>
          <a:p>
            <a:pPr eaLnBrk="1" hangingPunct="1"/>
            <a:r>
              <a:rPr lang="en-US" sz="3200" smtClean="0"/>
              <a:t>Total Revenue for Different Ordering Policies</a:t>
            </a:r>
          </a:p>
        </p:txBody>
      </p:sp>
      <p:graphicFrame>
        <p:nvGraphicFramePr>
          <p:cNvPr id="9218" name="Object 7"/>
          <p:cNvGraphicFramePr>
            <a:graphicFrameLocks noChangeAspect="1"/>
          </p:cNvGraphicFramePr>
          <p:nvPr/>
        </p:nvGraphicFramePr>
        <p:xfrm>
          <a:off x="395288" y="2332038"/>
          <a:ext cx="8461375" cy="3041650"/>
        </p:xfrm>
        <a:graphic>
          <a:graphicData uri="http://schemas.openxmlformats.org/presentationml/2006/ole">
            <p:oleObj spid="_x0000_s9218" name="Worksheet" r:id="rId4" imgW="5495747" imgH="2143125" progId="Excel.Sheet.8">
              <p:embed/>
            </p:oleObj>
          </a:graphicData>
        </a:graphic>
      </p:graphicFrame>
      <p:sp>
        <p:nvSpPr>
          <p:cNvPr id="942085" name="Rectangle 5"/>
          <p:cNvSpPr>
            <a:spLocks noChangeArrowheads="1"/>
          </p:cNvSpPr>
          <p:nvPr/>
        </p:nvSpPr>
        <p:spPr bwMode="auto">
          <a:xfrm>
            <a:off x="323850" y="4654550"/>
            <a:ext cx="8605838" cy="234950"/>
          </a:xfrm>
          <a:prstGeom prst="rect">
            <a:avLst/>
          </a:prstGeom>
          <a:noFill/>
          <a:ln w="57150">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42085"/>
                                        </p:tgtEl>
                                        <p:attrNameLst>
                                          <p:attrName>style.visibility</p:attrName>
                                        </p:attrNameLst>
                                      </p:cBhvr>
                                      <p:to>
                                        <p:strVal val="visible"/>
                                      </p:to>
                                    </p:set>
                                    <p:animEffect transition="in" filter="dissolve">
                                      <p:cBhvr>
                                        <p:cTn id="7" dur="500"/>
                                        <p:tgtEl>
                                          <p:spTgt spid="9420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08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27013" y="215900"/>
            <a:ext cx="8689975" cy="876300"/>
          </a:xfrm>
        </p:spPr>
        <p:txBody>
          <a:bodyPr/>
          <a:lstStyle/>
          <a:p>
            <a:pPr eaLnBrk="1" hangingPunct="1"/>
            <a:r>
              <a:rPr lang="en-US" sz="3200" smtClean="0"/>
              <a:t>Denim Wholesaler; Marginal Analysis </a:t>
            </a:r>
          </a:p>
        </p:txBody>
      </p:sp>
      <p:sp>
        <p:nvSpPr>
          <p:cNvPr id="24579" name="Rectangle 3"/>
          <p:cNvSpPr>
            <a:spLocks noGrp="1" noChangeArrowheads="1"/>
          </p:cNvSpPr>
          <p:nvPr>
            <p:ph type="body" idx="1"/>
          </p:nvPr>
        </p:nvSpPr>
        <p:spPr/>
        <p:txBody>
          <a:bodyPr/>
          <a:lstStyle/>
          <a:p>
            <a:pPr>
              <a:buFont typeface="Wingdings" pitchFamily="2" charset="2"/>
              <a:buNone/>
            </a:pPr>
            <a:r>
              <a:rPr lang="en-US" dirty="0" smtClean="0"/>
              <a:t>The demand for denim is:</a:t>
            </a:r>
          </a:p>
          <a:p>
            <a:pPr lvl="1"/>
            <a:r>
              <a:rPr lang="en-US" dirty="0" smtClean="0"/>
              <a:t>1000 with probability 0.10</a:t>
            </a:r>
          </a:p>
          <a:p>
            <a:pPr lvl="1"/>
            <a:r>
              <a:rPr lang="en-US" dirty="0" smtClean="0"/>
              <a:t>2000 with probability 0.15</a:t>
            </a:r>
          </a:p>
          <a:p>
            <a:pPr lvl="1"/>
            <a:r>
              <a:rPr lang="en-US" dirty="0" smtClean="0"/>
              <a:t>3000 with probability 0.15</a:t>
            </a:r>
          </a:p>
          <a:p>
            <a:pPr lvl="1"/>
            <a:r>
              <a:rPr lang="en-US" dirty="0" smtClean="0"/>
              <a:t>4000 with probability 0.20</a:t>
            </a:r>
          </a:p>
          <a:p>
            <a:pPr lvl="1"/>
            <a:r>
              <a:rPr lang="en-US" dirty="0" smtClean="0"/>
              <a:t>5000 with probability 0.15</a:t>
            </a:r>
          </a:p>
          <a:p>
            <a:pPr lvl="1"/>
            <a:r>
              <a:rPr lang="en-US" dirty="0" smtClean="0"/>
              <a:t>6000 with probability 0.15</a:t>
            </a:r>
          </a:p>
          <a:p>
            <a:pPr lvl="1"/>
            <a:r>
              <a:rPr lang="en-US" dirty="0" smtClean="0"/>
              <a:t>7000 with probability 0.10</a:t>
            </a:r>
          </a:p>
        </p:txBody>
      </p:sp>
      <p:sp>
        <p:nvSpPr>
          <p:cNvPr id="24580" name="Line 4"/>
          <p:cNvSpPr>
            <a:spLocks noChangeShapeType="1"/>
          </p:cNvSpPr>
          <p:nvPr/>
        </p:nvSpPr>
        <p:spPr bwMode="auto">
          <a:xfrm>
            <a:off x="5257800" y="2286000"/>
            <a:ext cx="0" cy="3581400"/>
          </a:xfrm>
          <a:prstGeom prst="line">
            <a:avLst/>
          </a:prstGeom>
          <a:noFill/>
          <a:ln w="9525">
            <a:solidFill>
              <a:schemeClr val="tx1"/>
            </a:solidFill>
            <a:round/>
            <a:headEnd/>
            <a:tailEnd/>
          </a:ln>
        </p:spPr>
        <p:txBody>
          <a:bodyPr wrap="none" anchor="ctr"/>
          <a:lstStyle/>
          <a:p>
            <a:endParaRPr lang="en-US"/>
          </a:p>
        </p:txBody>
      </p:sp>
      <p:sp>
        <p:nvSpPr>
          <p:cNvPr id="24581" name="Text Box 5"/>
          <p:cNvSpPr txBox="1">
            <a:spLocks noChangeArrowheads="1"/>
          </p:cNvSpPr>
          <p:nvPr/>
        </p:nvSpPr>
        <p:spPr bwMode="auto">
          <a:xfrm>
            <a:off x="5638800" y="3046413"/>
            <a:ext cx="3352800" cy="1311275"/>
          </a:xfrm>
          <a:prstGeom prst="rect">
            <a:avLst/>
          </a:prstGeom>
          <a:noFill/>
          <a:ln w="9525">
            <a:noFill/>
            <a:miter lim="800000"/>
            <a:headEnd/>
            <a:tailEnd/>
          </a:ln>
        </p:spPr>
        <p:txBody>
          <a:bodyPr>
            <a:spAutoFit/>
          </a:bodyPr>
          <a:lstStyle/>
          <a:p>
            <a:pPr eaLnBrk="0" hangingPunct="0"/>
            <a:r>
              <a:rPr lang="en-US" sz="2000" dirty="0">
                <a:latin typeface="+mn-lt"/>
              </a:rPr>
              <a:t>Unit Revenue </a:t>
            </a:r>
            <a:r>
              <a:rPr lang="en-US" sz="2000" dirty="0" smtClean="0">
                <a:latin typeface="+mn-lt"/>
              </a:rPr>
              <a:t>(p </a:t>
            </a:r>
            <a:r>
              <a:rPr lang="en-US" sz="2000" dirty="0">
                <a:latin typeface="+mn-lt"/>
              </a:rPr>
              <a:t>) = 30</a:t>
            </a:r>
          </a:p>
          <a:p>
            <a:pPr eaLnBrk="0" hangingPunct="0"/>
            <a:r>
              <a:rPr lang="en-US" sz="2000" dirty="0">
                <a:latin typeface="+mn-lt"/>
              </a:rPr>
              <a:t>Unit purchase cost (c )= 10</a:t>
            </a:r>
          </a:p>
          <a:p>
            <a:pPr eaLnBrk="0" hangingPunct="0"/>
            <a:r>
              <a:rPr lang="en-US" sz="2000" dirty="0">
                <a:latin typeface="+mn-lt"/>
              </a:rPr>
              <a:t>Salvage value (v )= 5</a:t>
            </a:r>
          </a:p>
          <a:p>
            <a:pPr eaLnBrk="0" hangingPunct="0"/>
            <a:r>
              <a:rPr lang="en-US" sz="2000" dirty="0">
                <a:latin typeface="+mn-lt"/>
              </a:rPr>
              <a:t>Goodwill cost (g )= 0</a:t>
            </a:r>
          </a:p>
        </p:txBody>
      </p:sp>
      <p:sp>
        <p:nvSpPr>
          <p:cNvPr id="24583" name="Text Box 8"/>
          <p:cNvSpPr txBox="1">
            <a:spLocks noChangeArrowheads="1"/>
          </p:cNvSpPr>
          <p:nvPr/>
        </p:nvSpPr>
        <p:spPr bwMode="auto">
          <a:xfrm>
            <a:off x="2270125" y="5824538"/>
            <a:ext cx="4024313" cy="457200"/>
          </a:xfrm>
          <a:prstGeom prst="rect">
            <a:avLst/>
          </a:prstGeom>
          <a:noFill/>
          <a:ln w="9525">
            <a:noFill/>
            <a:miter lim="800000"/>
            <a:headEnd/>
            <a:tailEnd/>
          </a:ln>
        </p:spPr>
        <p:txBody>
          <a:bodyPr wrap="none">
            <a:spAutoFit/>
          </a:bodyPr>
          <a:lstStyle/>
          <a:p>
            <a:r>
              <a:rPr lang="en-US"/>
              <a:t>How much should we order?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sz="3200" smtClean="0"/>
              <a:t>Marginal Analysis</a:t>
            </a:r>
          </a:p>
        </p:txBody>
      </p:sp>
      <p:sp>
        <p:nvSpPr>
          <p:cNvPr id="29699" name="Rectangle 3"/>
          <p:cNvSpPr>
            <a:spLocks noGrp="1" noChangeArrowheads="1"/>
          </p:cNvSpPr>
          <p:nvPr>
            <p:ph type="body" idx="1"/>
          </p:nvPr>
        </p:nvSpPr>
        <p:spPr>
          <a:xfrm>
            <a:off x="395288" y="1520825"/>
            <a:ext cx="8748712" cy="971550"/>
          </a:xfrm>
        </p:spPr>
        <p:txBody>
          <a:bodyPr/>
          <a:lstStyle/>
          <a:p>
            <a:pPr>
              <a:buFont typeface="Wingdings" pitchFamily="2" charset="2"/>
              <a:buNone/>
            </a:pPr>
            <a:r>
              <a:rPr lang="en-US" b="1" smtClean="0"/>
              <a:t>Marginal analysis:</a:t>
            </a:r>
            <a:r>
              <a:rPr lang="en-US" smtClean="0">
                <a:solidFill>
                  <a:srgbClr val="FF3300"/>
                </a:solidFill>
              </a:rPr>
              <a:t> </a:t>
            </a:r>
            <a:r>
              <a:rPr lang="en-US" smtClean="0"/>
              <a:t>What is the value of an additional unit ordered? </a:t>
            </a:r>
          </a:p>
        </p:txBody>
      </p:sp>
      <p:pic>
        <p:nvPicPr>
          <p:cNvPr id="25604" name="Picture 6" descr="Picture11.png"/>
          <p:cNvPicPr>
            <a:picLocks noChangeAspect="1"/>
          </p:cNvPicPr>
          <p:nvPr/>
        </p:nvPicPr>
        <p:blipFill>
          <a:blip r:embed="rId3" cstate="print"/>
          <a:srcRect/>
          <a:stretch>
            <a:fillRect/>
          </a:stretch>
        </p:blipFill>
        <p:spPr bwMode="auto">
          <a:xfrm>
            <a:off x="6296025" y="3573016"/>
            <a:ext cx="2847975" cy="2874962"/>
          </a:xfrm>
          <a:prstGeom prst="rect">
            <a:avLst/>
          </a:prstGeom>
          <a:noFill/>
          <a:ln w="9525">
            <a:noFill/>
            <a:miter lim="800000"/>
            <a:headEnd/>
            <a:tailEnd/>
          </a:ln>
        </p:spPr>
      </p:pic>
      <p:sp>
        <p:nvSpPr>
          <p:cNvPr id="8" name="Rectangle 3"/>
          <p:cNvSpPr txBox="1">
            <a:spLocks noChangeArrowheads="1"/>
          </p:cNvSpPr>
          <p:nvPr/>
        </p:nvSpPr>
        <p:spPr bwMode="auto">
          <a:xfrm>
            <a:off x="431800" y="2141538"/>
            <a:ext cx="5940425" cy="3808412"/>
          </a:xfrm>
          <a:prstGeom prst="rect">
            <a:avLst/>
          </a:prstGeom>
          <a:noFill/>
          <a:ln w="9525">
            <a:noFill/>
            <a:miter lim="800000"/>
            <a:headEnd/>
            <a:tailEnd/>
          </a:ln>
        </p:spPr>
        <p:txBody>
          <a:bodyPr lIns="92075" tIns="46038" rIns="92075" bIns="46038"/>
          <a:lstStyle/>
          <a:p>
            <a:pPr marL="342900" indent="-342900" eaLnBrk="0" hangingPunct="0">
              <a:lnSpc>
                <a:spcPct val="130000"/>
              </a:lnSpc>
              <a:spcBef>
                <a:spcPct val="20000"/>
              </a:spcBef>
              <a:buClr>
                <a:srgbClr val="000000"/>
              </a:buClr>
              <a:buFont typeface="Wingdings" pitchFamily="2" charset="2"/>
              <a:buNone/>
              <a:defRPr/>
            </a:pPr>
            <a:r>
              <a:rPr lang="en-US" kern="0" dirty="0">
                <a:solidFill>
                  <a:srgbClr val="1A1A74"/>
                </a:solidFill>
                <a:latin typeface="+mn-lt"/>
              </a:rPr>
              <a:t>Suppose the wholesaler purchases 1000 units</a:t>
            </a:r>
          </a:p>
          <a:p>
            <a:pPr marL="342900" indent="-342900" eaLnBrk="0" hangingPunct="0">
              <a:lnSpc>
                <a:spcPct val="130000"/>
              </a:lnSpc>
              <a:spcBef>
                <a:spcPct val="20000"/>
              </a:spcBef>
              <a:buClr>
                <a:srgbClr val="000000"/>
              </a:buClr>
              <a:buFont typeface="Wingdings" pitchFamily="2" charset="2"/>
              <a:buNone/>
              <a:defRPr/>
            </a:pPr>
            <a:r>
              <a:rPr lang="en-US" kern="0" dirty="0">
                <a:solidFill>
                  <a:srgbClr val="1A1A74"/>
                </a:solidFill>
                <a:latin typeface="+mn-lt"/>
              </a:rPr>
              <a:t>What is the value of </a:t>
            </a:r>
            <a:r>
              <a:rPr lang="en-US" kern="0" dirty="0" smtClean="0">
                <a:solidFill>
                  <a:srgbClr val="1A1A74"/>
                </a:solidFill>
                <a:latin typeface="+mn-lt"/>
              </a:rPr>
              <a:t> having the 1001st </a:t>
            </a:r>
            <a:r>
              <a:rPr lang="en-US" kern="0" dirty="0">
                <a:solidFill>
                  <a:srgbClr val="1A1A74"/>
                </a:solidFill>
                <a:latin typeface="+mn-lt"/>
              </a:rPr>
              <a:t>unit? </a:t>
            </a:r>
          </a:p>
          <a:p>
            <a:pPr marL="342900" indent="-342900" eaLnBrk="0" hangingPunct="0">
              <a:lnSpc>
                <a:spcPct val="105000"/>
              </a:lnSpc>
              <a:spcBef>
                <a:spcPct val="20000"/>
              </a:spcBef>
              <a:buClr>
                <a:srgbClr val="000000"/>
              </a:buClr>
              <a:defRPr/>
            </a:pPr>
            <a:r>
              <a:rPr lang="en-US" b="1" kern="0" dirty="0" smtClean="0">
                <a:solidFill>
                  <a:srgbClr val="1A1A74"/>
                </a:solidFill>
                <a:latin typeface="+mn-lt"/>
              </a:rPr>
              <a:t>Marginal Cost</a:t>
            </a:r>
            <a:r>
              <a:rPr lang="en-US" kern="0" dirty="0" smtClean="0">
                <a:solidFill>
                  <a:srgbClr val="1A1A74"/>
                </a:solidFill>
                <a:latin typeface="+mn-lt"/>
              </a:rPr>
              <a:t>: </a:t>
            </a:r>
            <a:r>
              <a:rPr lang="en-US" kern="0" dirty="0">
                <a:solidFill>
                  <a:srgbClr val="1A1A74"/>
                </a:solidFill>
                <a:latin typeface="+mn-lt"/>
              </a:rPr>
              <a:t>The retailer must salvage the additional unit and losses $5 (10 – 5).  </a:t>
            </a:r>
          </a:p>
          <a:p>
            <a:pPr marL="342900" indent="-342900" eaLnBrk="0" hangingPunct="0">
              <a:lnSpc>
                <a:spcPct val="105000"/>
              </a:lnSpc>
              <a:spcBef>
                <a:spcPct val="20000"/>
              </a:spcBef>
              <a:buClr>
                <a:srgbClr val="000000"/>
              </a:buClr>
              <a:buFont typeface="Wingdings" pitchFamily="2" charset="2"/>
              <a:buNone/>
              <a:defRPr/>
            </a:pPr>
            <a:r>
              <a:rPr lang="en-US" kern="0" dirty="0" smtClean="0">
                <a:solidFill>
                  <a:srgbClr val="1A1A74"/>
                </a:solidFill>
                <a:latin typeface="+mn-lt"/>
              </a:rPr>
              <a:t>P(</a:t>
            </a:r>
            <a:r>
              <a:rPr lang="en-US" b="1" i="1" kern="0" dirty="0" smtClean="0">
                <a:solidFill>
                  <a:srgbClr val="1A1A74"/>
                </a:solidFill>
                <a:latin typeface="+mn-lt"/>
              </a:rPr>
              <a:t>R </a:t>
            </a:r>
            <a:r>
              <a:rPr lang="en-US" kern="0" dirty="0" smtClean="0">
                <a:solidFill>
                  <a:srgbClr val="1A1A74"/>
                </a:solidFill>
                <a:latin typeface="+mn-lt"/>
              </a:rPr>
              <a:t>≤ 1000) = 0.1</a:t>
            </a:r>
          </a:p>
          <a:p>
            <a:pPr marL="342900" indent="-342900" eaLnBrk="0" hangingPunct="0">
              <a:lnSpc>
                <a:spcPct val="105000"/>
              </a:lnSpc>
              <a:spcBef>
                <a:spcPct val="20000"/>
              </a:spcBef>
              <a:buClr>
                <a:srgbClr val="000000"/>
              </a:buClr>
              <a:buFont typeface="Wingdings" pitchFamily="2" charset="2"/>
              <a:buNone/>
              <a:defRPr/>
            </a:pPr>
            <a:r>
              <a:rPr lang="en-US" b="1" kern="0" dirty="0" smtClean="0">
                <a:solidFill>
                  <a:srgbClr val="1A1A74"/>
                </a:solidFill>
                <a:latin typeface="+mn-lt"/>
              </a:rPr>
              <a:t>Expected </a:t>
            </a:r>
            <a:r>
              <a:rPr lang="en-US" b="1" kern="0" dirty="0">
                <a:solidFill>
                  <a:srgbClr val="1A1A74"/>
                </a:solidFill>
                <a:latin typeface="+mn-lt"/>
              </a:rPr>
              <a:t>Marginal Cost =  0.1(5) = 0.5</a:t>
            </a:r>
            <a:endParaRPr lang="en-US" kern="0" dirty="0">
              <a:solidFill>
                <a:srgbClr val="1A1A74"/>
              </a:solidFill>
              <a:latin typeface="+mn-lt"/>
            </a:endParaRPr>
          </a:p>
          <a:p>
            <a:pPr marL="342900" indent="-342900" eaLnBrk="0" hangingPunct="0">
              <a:lnSpc>
                <a:spcPct val="130000"/>
              </a:lnSpc>
              <a:spcBef>
                <a:spcPct val="20000"/>
              </a:spcBef>
              <a:buClr>
                <a:srgbClr val="000000"/>
              </a:buClr>
              <a:buFont typeface="Wingdings" pitchFamily="2" charset="2"/>
              <a:buNone/>
              <a:defRPr/>
            </a:pPr>
            <a:endParaRPr lang="en-US" kern="0" dirty="0">
              <a:solidFill>
                <a:srgbClr val="1A1A74"/>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dissolve">
                                      <p:cBhvr>
                                        <p:cTn id="7" dur="500"/>
                                        <p:tgtEl>
                                          <p:spTgt spid="296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dissolv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dissolve">
                                      <p:cBhvr>
                                        <p:cTn id="17" dur="5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dissolve">
                                      <p:cBhvr>
                                        <p:cTn id="22" dur="500"/>
                                        <p:tgtEl>
                                          <p:spTgt spid="8">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animEffect transition="in" filter="dissolve">
                                      <p:cBhvr>
                                        <p:cTn id="27" dur="500"/>
                                        <p:tgtEl>
                                          <p:spTgt spid="8">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8">
                                            <p:txEl>
                                              <p:pRg st="4" end="4"/>
                                            </p:txEl>
                                          </p:spTgt>
                                        </p:tgtEl>
                                        <p:attrNameLst>
                                          <p:attrName>style.visibility</p:attrName>
                                        </p:attrNameLst>
                                      </p:cBhvr>
                                      <p:to>
                                        <p:strVal val="visible"/>
                                      </p:to>
                                    </p:set>
                                    <p:animEffect transition="in" filter="dissolve">
                                      <p:cBhvr>
                                        <p:cTn id="32"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P spid="8"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sz="3200" dirty="0" smtClean="0"/>
              <a:t>Marginal Analysis</a:t>
            </a:r>
          </a:p>
        </p:txBody>
      </p:sp>
      <p:sp>
        <p:nvSpPr>
          <p:cNvPr id="31747" name="Rectangle 3"/>
          <p:cNvSpPr>
            <a:spLocks noGrp="1" noChangeArrowheads="1"/>
          </p:cNvSpPr>
          <p:nvPr>
            <p:ph type="body" idx="1"/>
          </p:nvPr>
        </p:nvSpPr>
        <p:spPr>
          <a:xfrm>
            <a:off x="250825" y="1304925"/>
            <a:ext cx="8893175" cy="3708251"/>
          </a:xfrm>
        </p:spPr>
        <p:txBody>
          <a:bodyPr/>
          <a:lstStyle/>
          <a:p>
            <a:pPr>
              <a:lnSpc>
                <a:spcPct val="105000"/>
              </a:lnSpc>
              <a:buNone/>
            </a:pPr>
            <a:r>
              <a:rPr lang="en-US" b="1" dirty="0" smtClean="0"/>
              <a:t>Marginal Profit: </a:t>
            </a:r>
            <a:r>
              <a:rPr lang="en-US" dirty="0" smtClean="0"/>
              <a:t>The retailer makes and extra profit of $20 (30 – 10)</a:t>
            </a:r>
          </a:p>
          <a:p>
            <a:pPr>
              <a:lnSpc>
                <a:spcPct val="105000"/>
              </a:lnSpc>
              <a:buNone/>
            </a:pPr>
            <a:r>
              <a:rPr lang="en-US" dirty="0" smtClean="0"/>
              <a:t>P(</a:t>
            </a:r>
            <a:r>
              <a:rPr lang="en-US" b="1" i="1" dirty="0" smtClean="0"/>
              <a:t>R</a:t>
            </a:r>
            <a:r>
              <a:rPr lang="en-US" dirty="0" smtClean="0"/>
              <a:t>  &gt; 1000) = 0.9 </a:t>
            </a:r>
          </a:p>
          <a:p>
            <a:pPr>
              <a:lnSpc>
                <a:spcPct val="105000"/>
              </a:lnSpc>
              <a:buFont typeface="Wingdings" pitchFamily="2" charset="2"/>
              <a:buNone/>
            </a:pPr>
            <a:r>
              <a:rPr lang="en-US" b="1" dirty="0" smtClean="0"/>
              <a:t>Expected Marginal Profit= 0.9(20) = 18</a:t>
            </a:r>
          </a:p>
          <a:p>
            <a:pPr>
              <a:lnSpc>
                <a:spcPct val="105000"/>
              </a:lnSpc>
              <a:buFont typeface="Wingdings" pitchFamily="2" charset="2"/>
              <a:buNone/>
            </a:pPr>
            <a:r>
              <a:rPr lang="en-US" b="1" dirty="0" smtClean="0"/>
              <a:t>MP ≥ MC</a:t>
            </a:r>
          </a:p>
          <a:p>
            <a:pPr>
              <a:lnSpc>
                <a:spcPct val="105000"/>
              </a:lnSpc>
              <a:buFont typeface="Wingdings" pitchFamily="2" charset="2"/>
              <a:buNone/>
            </a:pPr>
            <a:r>
              <a:rPr lang="en-US" b="1" dirty="0" smtClean="0"/>
              <a:t>Expected Value = 18-0.5 = 17.5</a:t>
            </a:r>
          </a:p>
          <a:p>
            <a:pPr marL="342900" lvl="1" indent="-342900">
              <a:lnSpc>
                <a:spcPct val="105000"/>
              </a:lnSpc>
              <a:buClr>
                <a:srgbClr val="000000"/>
              </a:buClr>
              <a:buFont typeface="Times New Roman" pitchFamily="18" charset="0"/>
              <a:buNone/>
            </a:pPr>
            <a:r>
              <a:rPr lang="en-US" dirty="0" smtClean="0"/>
              <a:t>By purchasing an additional unit, the expected profit increases by $17.5</a:t>
            </a:r>
          </a:p>
          <a:p>
            <a:pPr>
              <a:buFont typeface="Wingdings" pitchFamily="2" charset="2"/>
              <a:buNone/>
            </a:pPr>
            <a:r>
              <a:rPr lang="en-US" dirty="0" smtClean="0"/>
              <a:t>The retailer should purchase at least 1,001 units.</a:t>
            </a:r>
          </a:p>
          <a:p>
            <a:pPr marL="342900" lvl="1" indent="-342900">
              <a:lnSpc>
                <a:spcPct val="105000"/>
              </a:lnSpc>
              <a:buClr>
                <a:srgbClr val="000000"/>
              </a:buClr>
              <a:buFont typeface="Times New Roman" pitchFamily="18" charset="0"/>
              <a:buNone/>
            </a:pPr>
            <a:endParaRPr lang="en-US" dirty="0" smtClean="0"/>
          </a:p>
          <a:p>
            <a:pPr>
              <a:lnSpc>
                <a:spcPct val="105000"/>
              </a:lnSpc>
              <a:buFont typeface="Wingdings" pitchFamily="2" charset="2"/>
              <a:buNone/>
            </a:pPr>
            <a:endParaRPr lang="en-US" b="1" dirty="0" smtClean="0"/>
          </a:p>
        </p:txBody>
      </p:sp>
      <p:pic>
        <p:nvPicPr>
          <p:cNvPr id="26628" name="Picture 6" descr="Picture11.png"/>
          <p:cNvPicPr>
            <a:picLocks noChangeAspect="1"/>
          </p:cNvPicPr>
          <p:nvPr/>
        </p:nvPicPr>
        <p:blipFill>
          <a:blip r:embed="rId3" cstate="print"/>
          <a:srcRect/>
          <a:stretch>
            <a:fillRect/>
          </a:stretch>
        </p:blipFill>
        <p:spPr bwMode="auto">
          <a:xfrm>
            <a:off x="7099300" y="4497388"/>
            <a:ext cx="2044700" cy="2063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dissolve">
                                      <p:cBhvr>
                                        <p:cTn id="7" dur="500"/>
                                        <p:tgtEl>
                                          <p:spTgt spid="317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1747">
                                            <p:txEl>
                                              <p:pRg st="1" end="1"/>
                                            </p:txEl>
                                          </p:spTgt>
                                        </p:tgtEl>
                                        <p:attrNameLst>
                                          <p:attrName>style.visibility</p:attrName>
                                        </p:attrNameLst>
                                      </p:cBhvr>
                                      <p:to>
                                        <p:strVal val="visible"/>
                                      </p:to>
                                    </p:set>
                                    <p:animEffect transition="in" filter="dissolve">
                                      <p:cBhvr>
                                        <p:cTn id="12" dur="500"/>
                                        <p:tgtEl>
                                          <p:spTgt spid="317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1747">
                                            <p:txEl>
                                              <p:pRg st="2" end="2"/>
                                            </p:txEl>
                                          </p:spTgt>
                                        </p:tgtEl>
                                        <p:attrNameLst>
                                          <p:attrName>style.visibility</p:attrName>
                                        </p:attrNameLst>
                                      </p:cBhvr>
                                      <p:to>
                                        <p:strVal val="visible"/>
                                      </p:to>
                                    </p:set>
                                    <p:animEffect transition="in" filter="dissolve">
                                      <p:cBhvr>
                                        <p:cTn id="17" dur="500"/>
                                        <p:tgtEl>
                                          <p:spTgt spid="317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1747">
                                            <p:txEl>
                                              <p:pRg st="3" end="3"/>
                                            </p:txEl>
                                          </p:spTgt>
                                        </p:tgtEl>
                                        <p:attrNameLst>
                                          <p:attrName>style.visibility</p:attrName>
                                        </p:attrNameLst>
                                      </p:cBhvr>
                                      <p:to>
                                        <p:strVal val="visible"/>
                                      </p:to>
                                    </p:set>
                                    <p:animEffect transition="in" filter="dissolve">
                                      <p:cBhvr>
                                        <p:cTn id="22" dur="500"/>
                                        <p:tgtEl>
                                          <p:spTgt spid="3174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1747">
                                            <p:txEl>
                                              <p:pRg st="4" end="4"/>
                                            </p:txEl>
                                          </p:spTgt>
                                        </p:tgtEl>
                                        <p:attrNameLst>
                                          <p:attrName>style.visibility</p:attrName>
                                        </p:attrNameLst>
                                      </p:cBhvr>
                                      <p:to>
                                        <p:strVal val="visible"/>
                                      </p:to>
                                    </p:set>
                                    <p:animEffect transition="in" filter="dissolve">
                                      <p:cBhvr>
                                        <p:cTn id="27" dur="500"/>
                                        <p:tgtEl>
                                          <p:spTgt spid="31747">
                                            <p:txEl>
                                              <p:pRg st="4" end="4"/>
                                            </p:txEl>
                                          </p:spTgt>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31747">
                                            <p:txEl>
                                              <p:pRg st="5" end="5"/>
                                            </p:txEl>
                                          </p:spTgt>
                                        </p:tgtEl>
                                        <p:attrNameLst>
                                          <p:attrName>style.visibility</p:attrName>
                                        </p:attrNameLst>
                                      </p:cBhvr>
                                      <p:to>
                                        <p:strVal val="visible"/>
                                      </p:to>
                                    </p:set>
                                    <p:animEffect transition="in" filter="dissolve">
                                      <p:cBhvr>
                                        <p:cTn id="30" dur="500"/>
                                        <p:tgtEl>
                                          <p:spTgt spid="31747">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31747">
                                            <p:txEl>
                                              <p:pRg st="6" end="6"/>
                                            </p:txEl>
                                          </p:spTgt>
                                        </p:tgtEl>
                                        <p:attrNameLst>
                                          <p:attrName>style.visibility</p:attrName>
                                        </p:attrNameLst>
                                      </p:cBhvr>
                                      <p:to>
                                        <p:strVal val="visible"/>
                                      </p:to>
                                    </p:set>
                                    <p:animEffect transition="in" filter="dissolve">
                                      <p:cBhvr>
                                        <p:cTn id="35" dur="500"/>
                                        <p:tgtEl>
                                          <p:spTgt spid="317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sz="3200" dirty="0" smtClean="0"/>
              <a:t>Marginal Analysis</a:t>
            </a:r>
          </a:p>
        </p:txBody>
      </p:sp>
      <p:sp>
        <p:nvSpPr>
          <p:cNvPr id="33795" name="Rectangle 3"/>
          <p:cNvSpPr>
            <a:spLocks noGrp="1" noChangeArrowheads="1"/>
          </p:cNvSpPr>
          <p:nvPr>
            <p:ph type="body" idx="1"/>
          </p:nvPr>
        </p:nvSpPr>
        <p:spPr>
          <a:xfrm>
            <a:off x="358775" y="1304925"/>
            <a:ext cx="8785225" cy="2916163"/>
          </a:xfrm>
        </p:spPr>
        <p:txBody>
          <a:bodyPr/>
          <a:lstStyle/>
          <a:p>
            <a:pPr>
              <a:buFont typeface="Wingdings" pitchFamily="2" charset="2"/>
              <a:buNone/>
            </a:pPr>
            <a:r>
              <a:rPr lang="en-US" dirty="0" smtClean="0"/>
              <a:t>Should he purchase 1,002 units?</a:t>
            </a:r>
          </a:p>
          <a:p>
            <a:pPr>
              <a:lnSpc>
                <a:spcPct val="95000"/>
              </a:lnSpc>
              <a:buNone/>
            </a:pPr>
            <a:r>
              <a:rPr lang="en-US" b="1" dirty="0" smtClean="0"/>
              <a:t>Marginal Cost</a:t>
            </a:r>
            <a:r>
              <a:rPr lang="en-US" dirty="0" smtClean="0"/>
              <a:t>: $5 salvage </a:t>
            </a:r>
            <a:r>
              <a:rPr lang="en-US" dirty="0" smtClean="0">
                <a:sym typeface="Wingdings" pitchFamily="2" charset="2"/>
              </a:rPr>
              <a:t> </a:t>
            </a:r>
            <a:r>
              <a:rPr lang="en-US" dirty="0" smtClean="0"/>
              <a:t>P(</a:t>
            </a:r>
            <a:r>
              <a:rPr lang="en-US" b="1" i="1" dirty="0" smtClean="0"/>
              <a:t>R </a:t>
            </a:r>
            <a:r>
              <a:rPr lang="en-US" dirty="0" smtClean="0"/>
              <a:t>≤ 1001) = 0.1 </a:t>
            </a:r>
          </a:p>
          <a:p>
            <a:pPr>
              <a:lnSpc>
                <a:spcPct val="95000"/>
              </a:lnSpc>
              <a:buNone/>
            </a:pPr>
            <a:r>
              <a:rPr lang="en-US" b="1" dirty="0" smtClean="0">
                <a:sym typeface="Wingdings" pitchFamily="2" charset="2"/>
              </a:rPr>
              <a:t>Expected Marginal Cost = </a:t>
            </a:r>
            <a:r>
              <a:rPr lang="en-US" b="1" dirty="0" smtClean="0"/>
              <a:t>0.5</a:t>
            </a:r>
          </a:p>
          <a:p>
            <a:pPr>
              <a:lnSpc>
                <a:spcPct val="95000"/>
              </a:lnSpc>
              <a:buNone/>
            </a:pPr>
            <a:r>
              <a:rPr lang="en-US" b="1" dirty="0" smtClean="0"/>
              <a:t>Marginal Profit</a:t>
            </a:r>
            <a:r>
              <a:rPr lang="en-US" dirty="0" smtClean="0"/>
              <a:t>: $20 profit  </a:t>
            </a:r>
            <a:r>
              <a:rPr lang="en-US" dirty="0" smtClean="0">
                <a:sym typeface="Wingdings" pitchFamily="2" charset="2"/>
              </a:rPr>
              <a:t> </a:t>
            </a:r>
            <a:r>
              <a:rPr lang="en-US" dirty="0" smtClean="0"/>
              <a:t>P(</a:t>
            </a:r>
            <a:r>
              <a:rPr lang="en-US" b="1" i="1" dirty="0" smtClean="0"/>
              <a:t>R</a:t>
            </a:r>
            <a:r>
              <a:rPr lang="en-US" dirty="0" smtClean="0"/>
              <a:t> &gt;1002) = 0.9 </a:t>
            </a:r>
            <a:r>
              <a:rPr lang="en-US" dirty="0" smtClean="0">
                <a:sym typeface="Wingdings" pitchFamily="2" charset="2"/>
              </a:rPr>
              <a:t> 18</a:t>
            </a:r>
            <a:r>
              <a:rPr lang="en-US" dirty="0" smtClean="0"/>
              <a:t> </a:t>
            </a:r>
          </a:p>
          <a:p>
            <a:pPr>
              <a:lnSpc>
                <a:spcPct val="105000"/>
              </a:lnSpc>
              <a:buNone/>
            </a:pPr>
            <a:r>
              <a:rPr lang="en-US" b="1" dirty="0" smtClean="0">
                <a:sym typeface="Wingdings" pitchFamily="2" charset="2"/>
              </a:rPr>
              <a:t>Expected Marginal Profit = </a:t>
            </a:r>
            <a:r>
              <a:rPr lang="en-US" b="1" dirty="0" smtClean="0"/>
              <a:t>18</a:t>
            </a:r>
          </a:p>
          <a:p>
            <a:pPr>
              <a:lnSpc>
                <a:spcPct val="105000"/>
              </a:lnSpc>
              <a:buFont typeface="Wingdings" pitchFamily="2" charset="2"/>
              <a:buNone/>
            </a:pPr>
            <a:r>
              <a:rPr lang="en-US" b="1" dirty="0" smtClean="0"/>
              <a:t>Expected Value = 18-0.5 = 17.5</a:t>
            </a:r>
          </a:p>
          <a:p>
            <a:pPr>
              <a:lnSpc>
                <a:spcPct val="105000"/>
              </a:lnSpc>
              <a:buFont typeface="Wingdings" pitchFamily="2" charset="2"/>
              <a:buNone/>
            </a:pPr>
            <a:endParaRPr lang="en-US" b="1" dirty="0" smtClean="0"/>
          </a:p>
          <a:p>
            <a:pPr>
              <a:lnSpc>
                <a:spcPct val="105000"/>
              </a:lnSpc>
              <a:buFont typeface="Wingdings" pitchFamily="2" charset="2"/>
              <a:buNone/>
            </a:pPr>
            <a:endParaRPr lang="en-US" b="1" dirty="0" smtClean="0"/>
          </a:p>
        </p:txBody>
      </p:sp>
      <p:pic>
        <p:nvPicPr>
          <p:cNvPr id="27652" name="Picture 6" descr="Picture11.png"/>
          <p:cNvPicPr>
            <a:picLocks noChangeAspect="1"/>
          </p:cNvPicPr>
          <p:nvPr/>
        </p:nvPicPr>
        <p:blipFill>
          <a:blip r:embed="rId3" cstate="print"/>
          <a:srcRect/>
          <a:stretch>
            <a:fillRect/>
          </a:stretch>
        </p:blipFill>
        <p:spPr bwMode="auto">
          <a:xfrm>
            <a:off x="7027800" y="4461594"/>
            <a:ext cx="2044700" cy="2063750"/>
          </a:xfrm>
          <a:prstGeom prst="rect">
            <a:avLst/>
          </a:prstGeom>
          <a:noFill/>
          <a:ln w="9525">
            <a:noFill/>
            <a:miter lim="800000"/>
            <a:headEnd/>
            <a:tailEnd/>
          </a:ln>
        </p:spPr>
      </p:pic>
      <p:sp>
        <p:nvSpPr>
          <p:cNvPr id="8" name="Rectangle 3"/>
          <p:cNvSpPr txBox="1">
            <a:spLocks noChangeArrowheads="1"/>
          </p:cNvSpPr>
          <p:nvPr/>
        </p:nvSpPr>
        <p:spPr bwMode="auto">
          <a:xfrm>
            <a:off x="431540" y="5229200"/>
            <a:ext cx="6516688" cy="1331912"/>
          </a:xfrm>
          <a:prstGeom prst="rect">
            <a:avLst/>
          </a:prstGeom>
          <a:noFill/>
          <a:ln w="9525">
            <a:noFill/>
            <a:miter lim="800000"/>
            <a:headEnd/>
            <a:tailEnd/>
          </a:ln>
        </p:spPr>
        <p:txBody>
          <a:bodyPr lIns="92075" tIns="46038" rIns="92075" bIns="46038"/>
          <a:lstStyle/>
          <a:p>
            <a:pPr marL="342900" indent="-342900" eaLnBrk="0" hangingPunct="0">
              <a:lnSpc>
                <a:spcPct val="130000"/>
              </a:lnSpc>
              <a:spcBef>
                <a:spcPct val="20000"/>
              </a:spcBef>
              <a:buClr>
                <a:srgbClr val="000000"/>
              </a:buClr>
              <a:buFont typeface="Wingdings" pitchFamily="2" charset="2"/>
              <a:buNone/>
              <a:defRPr/>
            </a:pPr>
            <a:r>
              <a:rPr lang="en-US" b="1" kern="0" dirty="0">
                <a:solidFill>
                  <a:srgbClr val="1A1A74"/>
                </a:solidFill>
                <a:latin typeface="+mn-lt"/>
              </a:rPr>
              <a:t>Conclusion</a:t>
            </a:r>
            <a:r>
              <a:rPr lang="en-US" kern="0" dirty="0">
                <a:solidFill>
                  <a:srgbClr val="1A1A74"/>
                </a:solidFill>
                <a:latin typeface="+mn-lt"/>
              </a:rPr>
              <a:t>: </a:t>
            </a:r>
          </a:p>
          <a:p>
            <a:pPr marL="342900" indent="-342900" eaLnBrk="0" hangingPunct="0">
              <a:lnSpc>
                <a:spcPct val="130000"/>
              </a:lnSpc>
              <a:spcBef>
                <a:spcPct val="20000"/>
              </a:spcBef>
              <a:buClr>
                <a:srgbClr val="000000"/>
              </a:buClr>
              <a:buFont typeface="Wingdings" pitchFamily="2" charset="2"/>
              <a:buNone/>
              <a:defRPr/>
            </a:pPr>
            <a:r>
              <a:rPr lang="en-US" kern="0" dirty="0">
                <a:solidFill>
                  <a:srgbClr val="1A1A74"/>
                </a:solidFill>
                <a:latin typeface="+mn-lt"/>
              </a:rPr>
              <a:t>Wholesaler should purchase at least 2000 units.</a:t>
            </a:r>
            <a:endParaRPr lang="en-US" b="1" kern="0" dirty="0">
              <a:solidFill>
                <a:srgbClr val="1A1A74"/>
              </a:solidFill>
              <a:latin typeface="+mn-lt"/>
            </a:endParaRPr>
          </a:p>
        </p:txBody>
      </p:sp>
      <p:sp>
        <p:nvSpPr>
          <p:cNvPr id="6" name="Rectangle 3"/>
          <p:cNvSpPr txBox="1">
            <a:spLocks noChangeArrowheads="1"/>
          </p:cNvSpPr>
          <p:nvPr/>
        </p:nvSpPr>
        <p:spPr bwMode="auto">
          <a:xfrm>
            <a:off x="358775" y="4041068"/>
            <a:ext cx="7165553" cy="126014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marR="0" lvl="0" algn="l" defTabSz="914400" rtl="0" eaLnBrk="0" fontAlgn="base" latinLnBrk="0" hangingPunct="0">
              <a:lnSpc>
                <a:spcPct val="105000"/>
              </a:lnSpc>
              <a:spcBef>
                <a:spcPct val="20000"/>
              </a:spcBef>
              <a:spcAft>
                <a:spcPct val="0"/>
              </a:spcAft>
              <a:buClr>
                <a:srgbClr val="000000"/>
              </a:buClr>
              <a:buSzTx/>
              <a:buFont typeface="Wingdings" pitchFamily="2" charset="2"/>
              <a:buNone/>
              <a:tabLst/>
              <a:defRPr/>
            </a:pPr>
            <a:r>
              <a:rPr kumimoji="0" lang="en-US" sz="2400" b="0" i="0" u="none" strike="noStrike" kern="0" cap="none" spc="0" normalizeH="0" baseline="0" noProof="0" dirty="0" smtClean="0">
                <a:ln>
                  <a:noFill/>
                </a:ln>
                <a:solidFill>
                  <a:srgbClr val="1A1A74"/>
                </a:solidFill>
                <a:effectLst/>
                <a:uLnTx/>
                <a:uFillTx/>
                <a:latin typeface="+mn-lt"/>
                <a:ea typeface="+mn-ea"/>
                <a:cs typeface="+mn-cs"/>
              </a:rPr>
              <a:t>Assuming that the initial purchasing quantity is between 1000 and 2000, then by purchasing an additional unit exactly the same savings will be achieved.</a:t>
            </a:r>
          </a:p>
          <a:p>
            <a:pPr marL="342900" marR="0" lvl="0" indent="-342900" algn="l" defTabSz="914400" rtl="0" eaLnBrk="0" fontAlgn="base" latinLnBrk="0" hangingPunct="0">
              <a:lnSpc>
                <a:spcPct val="105000"/>
              </a:lnSpc>
              <a:spcBef>
                <a:spcPct val="20000"/>
              </a:spcBef>
              <a:spcAft>
                <a:spcPct val="0"/>
              </a:spcAft>
              <a:buClr>
                <a:srgbClr val="000000"/>
              </a:buClr>
              <a:buSzTx/>
              <a:buFont typeface="Wingdings" pitchFamily="2" charset="2"/>
              <a:buNone/>
              <a:tabLst/>
              <a:defRPr/>
            </a:pPr>
            <a:endParaRPr kumimoji="0" lang="en-US" sz="2400" b="1" i="0" u="none" strike="noStrike" kern="0" cap="none" spc="0" normalizeH="0" baseline="0" noProof="0" dirty="0" smtClean="0">
              <a:ln>
                <a:noFill/>
              </a:ln>
              <a:solidFill>
                <a:srgbClr val="1A1A74"/>
              </a:solidFill>
              <a:effectLst/>
              <a:uLnTx/>
              <a:uFillTx/>
              <a:latin typeface="+mn-lt"/>
              <a:ea typeface="+mn-ea"/>
              <a:cs typeface="+mn-cs"/>
            </a:endParaRPr>
          </a:p>
          <a:p>
            <a:pPr marL="342900" marR="0" lvl="0" indent="-342900" algn="l" defTabSz="914400" rtl="0" eaLnBrk="0" fontAlgn="base" latinLnBrk="0" hangingPunct="0">
              <a:lnSpc>
                <a:spcPct val="105000"/>
              </a:lnSpc>
              <a:spcBef>
                <a:spcPct val="20000"/>
              </a:spcBef>
              <a:spcAft>
                <a:spcPct val="0"/>
              </a:spcAft>
              <a:buClr>
                <a:srgbClr val="000000"/>
              </a:buClr>
              <a:buSzTx/>
              <a:buFont typeface="Wingdings" pitchFamily="2" charset="2"/>
              <a:buNone/>
              <a:tabLst/>
              <a:defRPr/>
            </a:pPr>
            <a:endParaRPr kumimoji="0" lang="en-US" sz="2400" b="1" i="0" u="none" strike="noStrike" kern="0" cap="none" spc="0" normalizeH="0" baseline="0" noProof="0" dirty="0" smtClean="0">
              <a:ln>
                <a:noFill/>
              </a:ln>
              <a:solidFill>
                <a:srgbClr val="1A1A74"/>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dissolve">
                                      <p:cBhvr>
                                        <p:cTn id="7" dur="500"/>
                                        <p:tgtEl>
                                          <p:spTgt spid="337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3795">
                                            <p:txEl>
                                              <p:pRg st="1" end="1"/>
                                            </p:txEl>
                                          </p:spTgt>
                                        </p:tgtEl>
                                        <p:attrNameLst>
                                          <p:attrName>style.visibility</p:attrName>
                                        </p:attrNameLst>
                                      </p:cBhvr>
                                      <p:to>
                                        <p:strVal val="visible"/>
                                      </p:to>
                                    </p:set>
                                    <p:animEffect transition="in" filter="dissolve">
                                      <p:cBhvr>
                                        <p:cTn id="12" dur="500"/>
                                        <p:tgtEl>
                                          <p:spTgt spid="337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3795">
                                            <p:txEl>
                                              <p:pRg st="2" end="2"/>
                                            </p:txEl>
                                          </p:spTgt>
                                        </p:tgtEl>
                                        <p:attrNameLst>
                                          <p:attrName>style.visibility</p:attrName>
                                        </p:attrNameLst>
                                      </p:cBhvr>
                                      <p:to>
                                        <p:strVal val="visible"/>
                                      </p:to>
                                    </p:set>
                                    <p:animEffect transition="in" filter="dissolve">
                                      <p:cBhvr>
                                        <p:cTn id="17" dur="500"/>
                                        <p:tgtEl>
                                          <p:spTgt spid="3379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3795">
                                            <p:txEl>
                                              <p:pRg st="3" end="3"/>
                                            </p:txEl>
                                          </p:spTgt>
                                        </p:tgtEl>
                                        <p:attrNameLst>
                                          <p:attrName>style.visibility</p:attrName>
                                        </p:attrNameLst>
                                      </p:cBhvr>
                                      <p:to>
                                        <p:strVal val="visible"/>
                                      </p:to>
                                    </p:set>
                                    <p:animEffect transition="in" filter="dissolve">
                                      <p:cBhvr>
                                        <p:cTn id="22" dur="500"/>
                                        <p:tgtEl>
                                          <p:spTgt spid="3379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3795">
                                            <p:txEl>
                                              <p:pRg st="4" end="4"/>
                                            </p:txEl>
                                          </p:spTgt>
                                        </p:tgtEl>
                                        <p:attrNameLst>
                                          <p:attrName>style.visibility</p:attrName>
                                        </p:attrNameLst>
                                      </p:cBhvr>
                                      <p:to>
                                        <p:strVal val="visible"/>
                                      </p:to>
                                    </p:set>
                                    <p:animEffect transition="in" filter="dissolve">
                                      <p:cBhvr>
                                        <p:cTn id="27" dur="500"/>
                                        <p:tgtEl>
                                          <p:spTgt spid="3379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3795">
                                            <p:txEl>
                                              <p:pRg st="5" end="5"/>
                                            </p:txEl>
                                          </p:spTgt>
                                        </p:tgtEl>
                                        <p:attrNameLst>
                                          <p:attrName>style.visibility</p:attrName>
                                        </p:attrNameLst>
                                      </p:cBhvr>
                                      <p:to>
                                        <p:strVal val="visible"/>
                                      </p:to>
                                    </p:set>
                                    <p:animEffect transition="in" filter="dissolve">
                                      <p:cBhvr>
                                        <p:cTn id="32" dur="500"/>
                                        <p:tgtEl>
                                          <p:spTgt spid="3379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Effect transition="in" filter="dissolve">
                                      <p:cBhvr>
                                        <p:cTn id="37" dur="500"/>
                                        <p:tgtEl>
                                          <p:spTgt spid="6">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dissolve">
                                      <p:cBhvr>
                                        <p:cTn id="4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P spid="8" grpId="0"/>
      <p:bldP spid="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sz="3200" smtClean="0"/>
              <a:t>Marginal Analysis</a:t>
            </a:r>
          </a:p>
        </p:txBody>
      </p:sp>
      <p:sp>
        <p:nvSpPr>
          <p:cNvPr id="29699" name="Rectangle 3"/>
          <p:cNvSpPr>
            <a:spLocks noGrp="1" noChangeArrowheads="1"/>
          </p:cNvSpPr>
          <p:nvPr>
            <p:ph type="body" idx="1"/>
          </p:nvPr>
        </p:nvSpPr>
        <p:spPr>
          <a:xfrm>
            <a:off x="395288" y="1520825"/>
            <a:ext cx="8748712" cy="971550"/>
          </a:xfrm>
        </p:spPr>
        <p:txBody>
          <a:bodyPr/>
          <a:lstStyle/>
          <a:p>
            <a:pPr>
              <a:buFont typeface="Wingdings" pitchFamily="2" charset="2"/>
              <a:buNone/>
            </a:pPr>
            <a:r>
              <a:rPr lang="en-US" b="1" smtClean="0"/>
              <a:t>Marginal analysis:</a:t>
            </a:r>
            <a:r>
              <a:rPr lang="en-US" smtClean="0">
                <a:solidFill>
                  <a:srgbClr val="FF3300"/>
                </a:solidFill>
              </a:rPr>
              <a:t> </a:t>
            </a:r>
            <a:r>
              <a:rPr lang="en-US" smtClean="0"/>
              <a:t>What is the value of an additional unit ordered? </a:t>
            </a:r>
          </a:p>
        </p:txBody>
      </p:sp>
      <p:pic>
        <p:nvPicPr>
          <p:cNvPr id="25604" name="Picture 6" descr="Picture11.png"/>
          <p:cNvPicPr>
            <a:picLocks noChangeAspect="1"/>
          </p:cNvPicPr>
          <p:nvPr/>
        </p:nvPicPr>
        <p:blipFill>
          <a:blip r:embed="rId3" cstate="print"/>
          <a:srcRect/>
          <a:stretch>
            <a:fillRect/>
          </a:stretch>
        </p:blipFill>
        <p:spPr bwMode="auto">
          <a:xfrm>
            <a:off x="6296025" y="3573016"/>
            <a:ext cx="2847975" cy="2874962"/>
          </a:xfrm>
          <a:prstGeom prst="rect">
            <a:avLst/>
          </a:prstGeom>
          <a:noFill/>
          <a:ln w="9525">
            <a:noFill/>
            <a:miter lim="800000"/>
            <a:headEnd/>
            <a:tailEnd/>
          </a:ln>
        </p:spPr>
      </p:pic>
      <p:sp>
        <p:nvSpPr>
          <p:cNvPr id="8" name="Rectangle 3"/>
          <p:cNvSpPr txBox="1">
            <a:spLocks noChangeArrowheads="1"/>
          </p:cNvSpPr>
          <p:nvPr/>
        </p:nvSpPr>
        <p:spPr bwMode="auto">
          <a:xfrm>
            <a:off x="431800" y="2141538"/>
            <a:ext cx="5940425" cy="3808412"/>
          </a:xfrm>
          <a:prstGeom prst="rect">
            <a:avLst/>
          </a:prstGeom>
          <a:noFill/>
          <a:ln w="9525">
            <a:noFill/>
            <a:miter lim="800000"/>
            <a:headEnd/>
            <a:tailEnd/>
          </a:ln>
        </p:spPr>
        <p:txBody>
          <a:bodyPr lIns="92075" tIns="46038" rIns="92075" bIns="46038"/>
          <a:lstStyle/>
          <a:p>
            <a:pPr marL="342900" indent="-342900" eaLnBrk="0" hangingPunct="0">
              <a:lnSpc>
                <a:spcPct val="130000"/>
              </a:lnSpc>
              <a:spcBef>
                <a:spcPct val="20000"/>
              </a:spcBef>
              <a:buClr>
                <a:srgbClr val="000000"/>
              </a:buClr>
              <a:buFont typeface="Wingdings" pitchFamily="2" charset="2"/>
              <a:buNone/>
              <a:defRPr/>
            </a:pPr>
            <a:r>
              <a:rPr lang="en-US" kern="0" dirty="0">
                <a:solidFill>
                  <a:srgbClr val="1A1A74"/>
                </a:solidFill>
                <a:latin typeface="+mn-lt"/>
              </a:rPr>
              <a:t>Suppose the </a:t>
            </a:r>
            <a:r>
              <a:rPr lang="en-US" kern="0" dirty="0" smtClean="0">
                <a:solidFill>
                  <a:srgbClr val="1A1A74"/>
                </a:solidFill>
                <a:latin typeface="+mn-lt"/>
              </a:rPr>
              <a:t>retailer  </a:t>
            </a:r>
            <a:r>
              <a:rPr lang="en-US" kern="0" dirty="0">
                <a:solidFill>
                  <a:srgbClr val="1A1A74"/>
                </a:solidFill>
                <a:latin typeface="+mn-lt"/>
              </a:rPr>
              <a:t>purchases </a:t>
            </a:r>
            <a:r>
              <a:rPr lang="en-US" kern="0" dirty="0" smtClean="0">
                <a:solidFill>
                  <a:srgbClr val="1A1A74"/>
                </a:solidFill>
                <a:latin typeface="+mn-lt"/>
              </a:rPr>
              <a:t>2000 </a:t>
            </a:r>
            <a:r>
              <a:rPr lang="en-US" kern="0" dirty="0">
                <a:solidFill>
                  <a:srgbClr val="1A1A74"/>
                </a:solidFill>
                <a:latin typeface="+mn-lt"/>
              </a:rPr>
              <a:t>units</a:t>
            </a:r>
          </a:p>
          <a:p>
            <a:pPr marL="342900" indent="-342900" eaLnBrk="0" hangingPunct="0">
              <a:lnSpc>
                <a:spcPct val="130000"/>
              </a:lnSpc>
              <a:spcBef>
                <a:spcPct val="20000"/>
              </a:spcBef>
              <a:buClr>
                <a:srgbClr val="000000"/>
              </a:buClr>
              <a:buFont typeface="Wingdings" pitchFamily="2" charset="2"/>
              <a:buNone/>
              <a:defRPr/>
            </a:pPr>
            <a:r>
              <a:rPr lang="en-US" kern="0" dirty="0">
                <a:solidFill>
                  <a:srgbClr val="1A1A74"/>
                </a:solidFill>
                <a:latin typeface="+mn-lt"/>
              </a:rPr>
              <a:t>What is the value of </a:t>
            </a:r>
            <a:r>
              <a:rPr lang="en-US" kern="0" dirty="0" smtClean="0">
                <a:solidFill>
                  <a:srgbClr val="1A1A74"/>
                </a:solidFill>
                <a:latin typeface="+mn-lt"/>
              </a:rPr>
              <a:t> having the 2001st </a:t>
            </a:r>
            <a:r>
              <a:rPr lang="en-US" kern="0" dirty="0">
                <a:solidFill>
                  <a:srgbClr val="1A1A74"/>
                </a:solidFill>
                <a:latin typeface="+mn-lt"/>
              </a:rPr>
              <a:t>unit? </a:t>
            </a:r>
          </a:p>
          <a:p>
            <a:pPr marL="342900" indent="-342900" eaLnBrk="0" hangingPunct="0">
              <a:lnSpc>
                <a:spcPct val="105000"/>
              </a:lnSpc>
              <a:spcBef>
                <a:spcPct val="20000"/>
              </a:spcBef>
              <a:buClr>
                <a:srgbClr val="000000"/>
              </a:buClr>
              <a:defRPr/>
            </a:pPr>
            <a:r>
              <a:rPr lang="en-US" b="1" kern="0" dirty="0" smtClean="0">
                <a:solidFill>
                  <a:srgbClr val="1A1A74"/>
                </a:solidFill>
                <a:latin typeface="+mn-lt"/>
              </a:rPr>
              <a:t>Marginal Cost</a:t>
            </a:r>
            <a:r>
              <a:rPr lang="en-US" kern="0" dirty="0" smtClean="0">
                <a:solidFill>
                  <a:srgbClr val="1A1A74"/>
                </a:solidFill>
                <a:latin typeface="+mn-lt"/>
              </a:rPr>
              <a:t>: </a:t>
            </a:r>
            <a:r>
              <a:rPr lang="en-US" kern="0" dirty="0">
                <a:solidFill>
                  <a:srgbClr val="1A1A74"/>
                </a:solidFill>
                <a:latin typeface="+mn-lt"/>
              </a:rPr>
              <a:t>The retailer must salvage the additional unit and losses $5 (10 – 5).  </a:t>
            </a:r>
          </a:p>
          <a:p>
            <a:pPr marL="342900" indent="-342900" eaLnBrk="0" hangingPunct="0">
              <a:lnSpc>
                <a:spcPct val="105000"/>
              </a:lnSpc>
              <a:spcBef>
                <a:spcPct val="20000"/>
              </a:spcBef>
              <a:buClr>
                <a:srgbClr val="000000"/>
              </a:buClr>
              <a:buFont typeface="Wingdings" pitchFamily="2" charset="2"/>
              <a:buNone/>
              <a:defRPr/>
            </a:pPr>
            <a:r>
              <a:rPr lang="en-US" kern="0" dirty="0" smtClean="0">
                <a:solidFill>
                  <a:srgbClr val="1A1A74"/>
                </a:solidFill>
                <a:latin typeface="+mn-lt"/>
              </a:rPr>
              <a:t>P(</a:t>
            </a:r>
            <a:r>
              <a:rPr lang="en-US" b="1" i="1" kern="0" dirty="0" smtClean="0">
                <a:solidFill>
                  <a:srgbClr val="1A1A74"/>
                </a:solidFill>
                <a:latin typeface="+mn-lt"/>
              </a:rPr>
              <a:t>R </a:t>
            </a:r>
            <a:r>
              <a:rPr lang="en-US" kern="0" dirty="0" smtClean="0">
                <a:solidFill>
                  <a:srgbClr val="1A1A74"/>
                </a:solidFill>
                <a:latin typeface="+mn-lt"/>
              </a:rPr>
              <a:t>≤ 2000) = 0.25</a:t>
            </a:r>
          </a:p>
          <a:p>
            <a:pPr marL="342900" indent="-342900" eaLnBrk="0" hangingPunct="0">
              <a:lnSpc>
                <a:spcPct val="105000"/>
              </a:lnSpc>
              <a:spcBef>
                <a:spcPct val="20000"/>
              </a:spcBef>
              <a:buClr>
                <a:srgbClr val="000000"/>
              </a:buClr>
              <a:buFont typeface="Wingdings" pitchFamily="2" charset="2"/>
              <a:buNone/>
              <a:defRPr/>
            </a:pPr>
            <a:r>
              <a:rPr lang="en-US" b="1" kern="0" dirty="0" smtClean="0">
                <a:solidFill>
                  <a:srgbClr val="1A1A74"/>
                </a:solidFill>
                <a:latin typeface="+mn-lt"/>
              </a:rPr>
              <a:t>Expected </a:t>
            </a:r>
            <a:r>
              <a:rPr lang="en-US" b="1" kern="0" dirty="0">
                <a:solidFill>
                  <a:srgbClr val="1A1A74"/>
                </a:solidFill>
                <a:latin typeface="+mn-lt"/>
              </a:rPr>
              <a:t>Marginal Cost =  </a:t>
            </a:r>
            <a:r>
              <a:rPr lang="en-US" b="1" kern="0" dirty="0" smtClean="0">
                <a:solidFill>
                  <a:srgbClr val="1A1A74"/>
                </a:solidFill>
                <a:latin typeface="+mn-lt"/>
              </a:rPr>
              <a:t>0.25(5</a:t>
            </a:r>
            <a:r>
              <a:rPr lang="en-US" b="1" kern="0" dirty="0">
                <a:solidFill>
                  <a:srgbClr val="1A1A74"/>
                </a:solidFill>
                <a:latin typeface="+mn-lt"/>
              </a:rPr>
              <a:t>) = </a:t>
            </a:r>
            <a:r>
              <a:rPr lang="en-US" b="1" kern="0" dirty="0" smtClean="0">
                <a:solidFill>
                  <a:srgbClr val="1A1A74"/>
                </a:solidFill>
                <a:latin typeface="+mn-lt"/>
              </a:rPr>
              <a:t>1.25</a:t>
            </a:r>
            <a:endParaRPr lang="en-US" kern="0" dirty="0">
              <a:solidFill>
                <a:srgbClr val="1A1A74"/>
              </a:solidFill>
              <a:latin typeface="+mn-lt"/>
            </a:endParaRPr>
          </a:p>
          <a:p>
            <a:pPr marL="342900" indent="-342900" eaLnBrk="0" hangingPunct="0">
              <a:lnSpc>
                <a:spcPct val="130000"/>
              </a:lnSpc>
              <a:spcBef>
                <a:spcPct val="20000"/>
              </a:spcBef>
              <a:buClr>
                <a:srgbClr val="000000"/>
              </a:buClr>
              <a:buFont typeface="Wingdings" pitchFamily="2" charset="2"/>
              <a:buNone/>
              <a:defRPr/>
            </a:pPr>
            <a:endParaRPr lang="en-US" kern="0" dirty="0">
              <a:solidFill>
                <a:srgbClr val="1A1A74"/>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dissolve">
                                      <p:cBhvr>
                                        <p:cTn id="7" dur="500"/>
                                        <p:tgtEl>
                                          <p:spTgt spid="296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dissolv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dissolve">
                                      <p:cBhvr>
                                        <p:cTn id="17" dur="5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dissolve">
                                      <p:cBhvr>
                                        <p:cTn id="22" dur="500"/>
                                        <p:tgtEl>
                                          <p:spTgt spid="8">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animEffect transition="in" filter="dissolve">
                                      <p:cBhvr>
                                        <p:cTn id="27" dur="500"/>
                                        <p:tgtEl>
                                          <p:spTgt spid="8">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8">
                                            <p:txEl>
                                              <p:pRg st="4" end="4"/>
                                            </p:txEl>
                                          </p:spTgt>
                                        </p:tgtEl>
                                        <p:attrNameLst>
                                          <p:attrName>style.visibility</p:attrName>
                                        </p:attrNameLst>
                                      </p:cBhvr>
                                      <p:to>
                                        <p:strVal val="visible"/>
                                      </p:to>
                                    </p:set>
                                    <p:animEffect transition="in" filter="dissolve">
                                      <p:cBhvr>
                                        <p:cTn id="32"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P spid="8"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sz="3200" dirty="0" smtClean="0"/>
              <a:t>Marginal Analysis</a:t>
            </a:r>
          </a:p>
        </p:txBody>
      </p:sp>
      <p:sp>
        <p:nvSpPr>
          <p:cNvPr id="31747" name="Rectangle 3"/>
          <p:cNvSpPr>
            <a:spLocks noGrp="1" noChangeArrowheads="1"/>
          </p:cNvSpPr>
          <p:nvPr>
            <p:ph type="body" idx="1"/>
          </p:nvPr>
        </p:nvSpPr>
        <p:spPr>
          <a:xfrm>
            <a:off x="250825" y="1304925"/>
            <a:ext cx="8893175" cy="3708251"/>
          </a:xfrm>
        </p:spPr>
        <p:txBody>
          <a:bodyPr/>
          <a:lstStyle/>
          <a:p>
            <a:pPr>
              <a:lnSpc>
                <a:spcPct val="105000"/>
              </a:lnSpc>
              <a:buNone/>
            </a:pPr>
            <a:r>
              <a:rPr lang="en-US" b="1" dirty="0" smtClean="0"/>
              <a:t>Marginal Profit: </a:t>
            </a:r>
            <a:r>
              <a:rPr lang="en-US" dirty="0" smtClean="0"/>
              <a:t>The retailer makes and extra profit of $20 (30 – 10)</a:t>
            </a:r>
          </a:p>
          <a:p>
            <a:pPr>
              <a:lnSpc>
                <a:spcPct val="105000"/>
              </a:lnSpc>
              <a:buNone/>
            </a:pPr>
            <a:r>
              <a:rPr lang="en-US" dirty="0" smtClean="0"/>
              <a:t>P(</a:t>
            </a:r>
            <a:r>
              <a:rPr lang="en-US" b="1" i="1" dirty="0" smtClean="0"/>
              <a:t>R</a:t>
            </a:r>
            <a:r>
              <a:rPr lang="en-US" dirty="0" smtClean="0"/>
              <a:t>  &gt; 2000) = 0.75 </a:t>
            </a:r>
          </a:p>
          <a:p>
            <a:pPr>
              <a:lnSpc>
                <a:spcPct val="105000"/>
              </a:lnSpc>
              <a:buFont typeface="Wingdings" pitchFamily="2" charset="2"/>
              <a:buNone/>
            </a:pPr>
            <a:r>
              <a:rPr lang="en-US" b="1" dirty="0" smtClean="0"/>
              <a:t>Expected Marginal Profit= 0.75(20) = 15</a:t>
            </a:r>
          </a:p>
          <a:p>
            <a:pPr>
              <a:lnSpc>
                <a:spcPct val="105000"/>
              </a:lnSpc>
              <a:buFont typeface="Wingdings" pitchFamily="2" charset="2"/>
              <a:buNone/>
            </a:pPr>
            <a:r>
              <a:rPr lang="en-US" b="1" dirty="0" smtClean="0"/>
              <a:t>MP ≥ MC</a:t>
            </a:r>
          </a:p>
          <a:p>
            <a:pPr>
              <a:lnSpc>
                <a:spcPct val="105000"/>
              </a:lnSpc>
              <a:buFont typeface="Wingdings" pitchFamily="2" charset="2"/>
              <a:buNone/>
            </a:pPr>
            <a:r>
              <a:rPr lang="en-US" b="1" dirty="0" smtClean="0"/>
              <a:t>Expected Value = 15-1.25 = 13.75</a:t>
            </a:r>
          </a:p>
          <a:p>
            <a:pPr marL="342900" lvl="1" indent="-342900">
              <a:lnSpc>
                <a:spcPct val="105000"/>
              </a:lnSpc>
              <a:buClr>
                <a:srgbClr val="000000"/>
              </a:buClr>
              <a:buFont typeface="Times New Roman" pitchFamily="18" charset="0"/>
              <a:buNone/>
            </a:pPr>
            <a:r>
              <a:rPr lang="en-US" dirty="0" smtClean="0"/>
              <a:t>By purchasing an additional unit, the expected profit increases by $13.75</a:t>
            </a:r>
          </a:p>
          <a:p>
            <a:pPr>
              <a:buFont typeface="Wingdings" pitchFamily="2" charset="2"/>
              <a:buNone/>
            </a:pPr>
            <a:r>
              <a:rPr lang="en-US" dirty="0" smtClean="0"/>
              <a:t>The retailer should purchase at least 2,001 units.</a:t>
            </a:r>
          </a:p>
          <a:p>
            <a:pPr marL="342900" lvl="1" indent="-342900">
              <a:lnSpc>
                <a:spcPct val="105000"/>
              </a:lnSpc>
              <a:buClr>
                <a:srgbClr val="000000"/>
              </a:buClr>
              <a:buFont typeface="Times New Roman" pitchFamily="18" charset="0"/>
              <a:buNone/>
            </a:pPr>
            <a:endParaRPr lang="en-US" dirty="0" smtClean="0"/>
          </a:p>
          <a:p>
            <a:pPr>
              <a:lnSpc>
                <a:spcPct val="105000"/>
              </a:lnSpc>
              <a:buFont typeface="Wingdings" pitchFamily="2" charset="2"/>
              <a:buNone/>
            </a:pPr>
            <a:endParaRPr lang="en-US" b="1" dirty="0" smtClean="0"/>
          </a:p>
        </p:txBody>
      </p:sp>
      <p:pic>
        <p:nvPicPr>
          <p:cNvPr id="26628" name="Picture 6" descr="Picture11.png"/>
          <p:cNvPicPr>
            <a:picLocks noChangeAspect="1"/>
          </p:cNvPicPr>
          <p:nvPr/>
        </p:nvPicPr>
        <p:blipFill>
          <a:blip r:embed="rId3" cstate="print"/>
          <a:srcRect/>
          <a:stretch>
            <a:fillRect/>
          </a:stretch>
        </p:blipFill>
        <p:spPr bwMode="auto">
          <a:xfrm>
            <a:off x="7099300" y="4497388"/>
            <a:ext cx="2044700" cy="2063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dissolve">
                                      <p:cBhvr>
                                        <p:cTn id="7" dur="500"/>
                                        <p:tgtEl>
                                          <p:spTgt spid="317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1747">
                                            <p:txEl>
                                              <p:pRg st="1" end="1"/>
                                            </p:txEl>
                                          </p:spTgt>
                                        </p:tgtEl>
                                        <p:attrNameLst>
                                          <p:attrName>style.visibility</p:attrName>
                                        </p:attrNameLst>
                                      </p:cBhvr>
                                      <p:to>
                                        <p:strVal val="visible"/>
                                      </p:to>
                                    </p:set>
                                    <p:animEffect transition="in" filter="dissolve">
                                      <p:cBhvr>
                                        <p:cTn id="12" dur="500"/>
                                        <p:tgtEl>
                                          <p:spTgt spid="317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1747">
                                            <p:txEl>
                                              <p:pRg st="2" end="2"/>
                                            </p:txEl>
                                          </p:spTgt>
                                        </p:tgtEl>
                                        <p:attrNameLst>
                                          <p:attrName>style.visibility</p:attrName>
                                        </p:attrNameLst>
                                      </p:cBhvr>
                                      <p:to>
                                        <p:strVal val="visible"/>
                                      </p:to>
                                    </p:set>
                                    <p:animEffect transition="in" filter="dissolve">
                                      <p:cBhvr>
                                        <p:cTn id="17" dur="500"/>
                                        <p:tgtEl>
                                          <p:spTgt spid="317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1747">
                                            <p:txEl>
                                              <p:pRg st="3" end="3"/>
                                            </p:txEl>
                                          </p:spTgt>
                                        </p:tgtEl>
                                        <p:attrNameLst>
                                          <p:attrName>style.visibility</p:attrName>
                                        </p:attrNameLst>
                                      </p:cBhvr>
                                      <p:to>
                                        <p:strVal val="visible"/>
                                      </p:to>
                                    </p:set>
                                    <p:animEffect transition="in" filter="dissolve">
                                      <p:cBhvr>
                                        <p:cTn id="22" dur="500"/>
                                        <p:tgtEl>
                                          <p:spTgt spid="3174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1747">
                                            <p:txEl>
                                              <p:pRg st="4" end="4"/>
                                            </p:txEl>
                                          </p:spTgt>
                                        </p:tgtEl>
                                        <p:attrNameLst>
                                          <p:attrName>style.visibility</p:attrName>
                                        </p:attrNameLst>
                                      </p:cBhvr>
                                      <p:to>
                                        <p:strVal val="visible"/>
                                      </p:to>
                                    </p:set>
                                    <p:animEffect transition="in" filter="dissolve">
                                      <p:cBhvr>
                                        <p:cTn id="27" dur="500"/>
                                        <p:tgtEl>
                                          <p:spTgt spid="31747">
                                            <p:txEl>
                                              <p:pRg st="4" end="4"/>
                                            </p:txEl>
                                          </p:spTgt>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31747">
                                            <p:txEl>
                                              <p:pRg st="5" end="5"/>
                                            </p:txEl>
                                          </p:spTgt>
                                        </p:tgtEl>
                                        <p:attrNameLst>
                                          <p:attrName>style.visibility</p:attrName>
                                        </p:attrNameLst>
                                      </p:cBhvr>
                                      <p:to>
                                        <p:strVal val="visible"/>
                                      </p:to>
                                    </p:set>
                                    <p:animEffect transition="in" filter="dissolve">
                                      <p:cBhvr>
                                        <p:cTn id="30" dur="500"/>
                                        <p:tgtEl>
                                          <p:spTgt spid="31747">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31747">
                                            <p:txEl>
                                              <p:pRg st="6" end="6"/>
                                            </p:txEl>
                                          </p:spTgt>
                                        </p:tgtEl>
                                        <p:attrNameLst>
                                          <p:attrName>style.visibility</p:attrName>
                                        </p:attrNameLst>
                                      </p:cBhvr>
                                      <p:to>
                                        <p:strVal val="visible"/>
                                      </p:to>
                                    </p:set>
                                    <p:animEffect transition="in" filter="dissolve">
                                      <p:cBhvr>
                                        <p:cTn id="35" dur="500"/>
                                        <p:tgtEl>
                                          <p:spTgt spid="317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sz="3200" dirty="0" smtClean="0"/>
              <a:t>Marginal Analysis</a:t>
            </a:r>
          </a:p>
        </p:txBody>
      </p:sp>
      <p:sp>
        <p:nvSpPr>
          <p:cNvPr id="33795" name="Rectangle 3"/>
          <p:cNvSpPr>
            <a:spLocks noGrp="1" noChangeArrowheads="1"/>
          </p:cNvSpPr>
          <p:nvPr>
            <p:ph type="body" idx="1"/>
          </p:nvPr>
        </p:nvSpPr>
        <p:spPr>
          <a:xfrm>
            <a:off x="358775" y="1304925"/>
            <a:ext cx="8785225" cy="2916163"/>
          </a:xfrm>
        </p:spPr>
        <p:txBody>
          <a:bodyPr/>
          <a:lstStyle/>
          <a:p>
            <a:pPr>
              <a:buFont typeface="Wingdings" pitchFamily="2" charset="2"/>
              <a:buNone/>
            </a:pPr>
            <a:r>
              <a:rPr lang="en-US" dirty="0" smtClean="0"/>
              <a:t>Should he purchase 2,002 units?</a:t>
            </a:r>
          </a:p>
          <a:p>
            <a:pPr>
              <a:lnSpc>
                <a:spcPct val="95000"/>
              </a:lnSpc>
              <a:buNone/>
            </a:pPr>
            <a:r>
              <a:rPr lang="en-US" b="1" dirty="0" smtClean="0"/>
              <a:t>Marginal Cost</a:t>
            </a:r>
            <a:r>
              <a:rPr lang="en-US" dirty="0" smtClean="0"/>
              <a:t>: $5 salvage </a:t>
            </a:r>
            <a:r>
              <a:rPr lang="en-US" dirty="0" smtClean="0">
                <a:sym typeface="Wingdings" pitchFamily="2" charset="2"/>
              </a:rPr>
              <a:t> </a:t>
            </a:r>
            <a:r>
              <a:rPr lang="en-US" dirty="0" smtClean="0"/>
              <a:t>P(</a:t>
            </a:r>
            <a:r>
              <a:rPr lang="en-US" b="1" i="1" dirty="0" smtClean="0"/>
              <a:t>R </a:t>
            </a:r>
            <a:r>
              <a:rPr lang="en-US" dirty="0" smtClean="0"/>
              <a:t>≤ 2001) = 0.25 </a:t>
            </a:r>
          </a:p>
          <a:p>
            <a:pPr>
              <a:lnSpc>
                <a:spcPct val="95000"/>
              </a:lnSpc>
              <a:buNone/>
            </a:pPr>
            <a:r>
              <a:rPr lang="en-US" b="1" dirty="0" smtClean="0">
                <a:sym typeface="Wingdings" pitchFamily="2" charset="2"/>
              </a:rPr>
              <a:t>Expected Marginal Cost = </a:t>
            </a:r>
            <a:r>
              <a:rPr lang="en-US" b="1" dirty="0" smtClean="0"/>
              <a:t>1.25</a:t>
            </a:r>
          </a:p>
          <a:p>
            <a:pPr>
              <a:lnSpc>
                <a:spcPct val="95000"/>
              </a:lnSpc>
              <a:buNone/>
            </a:pPr>
            <a:r>
              <a:rPr lang="en-US" b="1" dirty="0" smtClean="0"/>
              <a:t>Marginal Profit</a:t>
            </a:r>
            <a:r>
              <a:rPr lang="en-US" dirty="0" smtClean="0"/>
              <a:t>: $20 profit  </a:t>
            </a:r>
            <a:r>
              <a:rPr lang="en-US" dirty="0" smtClean="0">
                <a:sym typeface="Wingdings" pitchFamily="2" charset="2"/>
              </a:rPr>
              <a:t> </a:t>
            </a:r>
            <a:r>
              <a:rPr lang="en-US" dirty="0" smtClean="0"/>
              <a:t>P(</a:t>
            </a:r>
            <a:r>
              <a:rPr lang="en-US" b="1" i="1" dirty="0" smtClean="0"/>
              <a:t>R</a:t>
            </a:r>
            <a:r>
              <a:rPr lang="en-US" dirty="0" smtClean="0"/>
              <a:t> &gt;2002) = 0.75 </a:t>
            </a:r>
          </a:p>
          <a:p>
            <a:pPr>
              <a:lnSpc>
                <a:spcPct val="105000"/>
              </a:lnSpc>
              <a:buNone/>
            </a:pPr>
            <a:r>
              <a:rPr lang="en-US" b="1" dirty="0" smtClean="0">
                <a:sym typeface="Wingdings" pitchFamily="2" charset="2"/>
              </a:rPr>
              <a:t>Expected Marginal Profit = </a:t>
            </a:r>
            <a:r>
              <a:rPr lang="en-US" b="1" dirty="0" smtClean="0"/>
              <a:t>15</a:t>
            </a:r>
          </a:p>
          <a:p>
            <a:pPr>
              <a:lnSpc>
                <a:spcPct val="105000"/>
              </a:lnSpc>
              <a:buFont typeface="Wingdings" pitchFamily="2" charset="2"/>
              <a:buNone/>
            </a:pPr>
            <a:r>
              <a:rPr lang="en-US" b="1" dirty="0" smtClean="0"/>
              <a:t>Expected Value </a:t>
            </a:r>
            <a:r>
              <a:rPr lang="en-US" b="1" smtClean="0"/>
              <a:t>= 15-1.25 </a:t>
            </a:r>
            <a:r>
              <a:rPr lang="en-US" b="1" dirty="0" smtClean="0"/>
              <a:t>= 13.75</a:t>
            </a:r>
          </a:p>
          <a:p>
            <a:pPr>
              <a:lnSpc>
                <a:spcPct val="105000"/>
              </a:lnSpc>
              <a:buFont typeface="Wingdings" pitchFamily="2" charset="2"/>
              <a:buNone/>
            </a:pPr>
            <a:endParaRPr lang="en-US" b="1" dirty="0" smtClean="0"/>
          </a:p>
          <a:p>
            <a:pPr>
              <a:lnSpc>
                <a:spcPct val="105000"/>
              </a:lnSpc>
              <a:buFont typeface="Wingdings" pitchFamily="2" charset="2"/>
              <a:buNone/>
            </a:pPr>
            <a:endParaRPr lang="en-US" b="1" dirty="0" smtClean="0"/>
          </a:p>
        </p:txBody>
      </p:sp>
      <p:pic>
        <p:nvPicPr>
          <p:cNvPr id="27652" name="Picture 6" descr="Picture11.png"/>
          <p:cNvPicPr>
            <a:picLocks noChangeAspect="1"/>
          </p:cNvPicPr>
          <p:nvPr/>
        </p:nvPicPr>
        <p:blipFill>
          <a:blip r:embed="rId3" cstate="print"/>
          <a:srcRect/>
          <a:stretch>
            <a:fillRect/>
          </a:stretch>
        </p:blipFill>
        <p:spPr bwMode="auto">
          <a:xfrm>
            <a:off x="7027800" y="4461594"/>
            <a:ext cx="2044700" cy="2063750"/>
          </a:xfrm>
          <a:prstGeom prst="rect">
            <a:avLst/>
          </a:prstGeom>
          <a:noFill/>
          <a:ln w="9525">
            <a:noFill/>
            <a:miter lim="800000"/>
            <a:headEnd/>
            <a:tailEnd/>
          </a:ln>
        </p:spPr>
      </p:pic>
      <p:sp>
        <p:nvSpPr>
          <p:cNvPr id="8" name="Rectangle 3"/>
          <p:cNvSpPr txBox="1">
            <a:spLocks noChangeArrowheads="1"/>
          </p:cNvSpPr>
          <p:nvPr/>
        </p:nvSpPr>
        <p:spPr bwMode="auto">
          <a:xfrm>
            <a:off x="431540" y="5229200"/>
            <a:ext cx="6516688" cy="1331912"/>
          </a:xfrm>
          <a:prstGeom prst="rect">
            <a:avLst/>
          </a:prstGeom>
          <a:noFill/>
          <a:ln w="9525">
            <a:noFill/>
            <a:miter lim="800000"/>
            <a:headEnd/>
            <a:tailEnd/>
          </a:ln>
        </p:spPr>
        <p:txBody>
          <a:bodyPr lIns="92075" tIns="46038" rIns="92075" bIns="46038"/>
          <a:lstStyle/>
          <a:p>
            <a:pPr marL="342900" indent="-342900" eaLnBrk="0" hangingPunct="0">
              <a:lnSpc>
                <a:spcPct val="130000"/>
              </a:lnSpc>
              <a:spcBef>
                <a:spcPct val="20000"/>
              </a:spcBef>
              <a:buClr>
                <a:srgbClr val="000000"/>
              </a:buClr>
              <a:buFont typeface="Wingdings" pitchFamily="2" charset="2"/>
              <a:buNone/>
              <a:defRPr/>
            </a:pPr>
            <a:r>
              <a:rPr lang="en-US" b="1" kern="0" dirty="0">
                <a:solidFill>
                  <a:srgbClr val="1A1A74"/>
                </a:solidFill>
                <a:latin typeface="+mn-lt"/>
              </a:rPr>
              <a:t>Conclusion</a:t>
            </a:r>
            <a:r>
              <a:rPr lang="en-US" kern="0" dirty="0">
                <a:solidFill>
                  <a:srgbClr val="1A1A74"/>
                </a:solidFill>
                <a:latin typeface="+mn-lt"/>
              </a:rPr>
              <a:t>: </a:t>
            </a:r>
          </a:p>
          <a:p>
            <a:pPr marL="342900" indent="-342900" eaLnBrk="0" hangingPunct="0">
              <a:lnSpc>
                <a:spcPct val="130000"/>
              </a:lnSpc>
              <a:spcBef>
                <a:spcPct val="20000"/>
              </a:spcBef>
              <a:buClr>
                <a:srgbClr val="000000"/>
              </a:buClr>
              <a:buFont typeface="Wingdings" pitchFamily="2" charset="2"/>
              <a:buNone/>
              <a:defRPr/>
            </a:pPr>
            <a:r>
              <a:rPr lang="en-US" kern="0" dirty="0">
                <a:solidFill>
                  <a:srgbClr val="1A1A74"/>
                </a:solidFill>
                <a:latin typeface="+mn-lt"/>
              </a:rPr>
              <a:t>Wholesaler should purchase at least </a:t>
            </a:r>
            <a:r>
              <a:rPr lang="en-US" kern="0" dirty="0" smtClean="0">
                <a:solidFill>
                  <a:srgbClr val="1A1A74"/>
                </a:solidFill>
                <a:latin typeface="+mn-lt"/>
              </a:rPr>
              <a:t>3000 </a:t>
            </a:r>
            <a:r>
              <a:rPr lang="en-US" kern="0" dirty="0">
                <a:solidFill>
                  <a:srgbClr val="1A1A74"/>
                </a:solidFill>
                <a:latin typeface="+mn-lt"/>
              </a:rPr>
              <a:t>units.</a:t>
            </a:r>
            <a:endParaRPr lang="en-US" b="1" kern="0" dirty="0">
              <a:solidFill>
                <a:srgbClr val="1A1A74"/>
              </a:solidFill>
              <a:latin typeface="+mn-lt"/>
            </a:endParaRPr>
          </a:p>
        </p:txBody>
      </p:sp>
      <p:sp>
        <p:nvSpPr>
          <p:cNvPr id="6" name="Rectangle 3"/>
          <p:cNvSpPr txBox="1">
            <a:spLocks noChangeArrowheads="1"/>
          </p:cNvSpPr>
          <p:nvPr/>
        </p:nvSpPr>
        <p:spPr bwMode="auto">
          <a:xfrm>
            <a:off x="358775" y="4041068"/>
            <a:ext cx="7165553" cy="126014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marR="0" lvl="0" algn="l" defTabSz="914400" rtl="0" eaLnBrk="0" fontAlgn="base" latinLnBrk="0" hangingPunct="0">
              <a:lnSpc>
                <a:spcPct val="105000"/>
              </a:lnSpc>
              <a:spcBef>
                <a:spcPct val="20000"/>
              </a:spcBef>
              <a:spcAft>
                <a:spcPct val="0"/>
              </a:spcAft>
              <a:buClr>
                <a:srgbClr val="000000"/>
              </a:buClr>
              <a:buSzTx/>
              <a:buFont typeface="Wingdings" pitchFamily="2" charset="2"/>
              <a:buNone/>
              <a:tabLst/>
              <a:defRPr/>
            </a:pPr>
            <a:r>
              <a:rPr kumimoji="0" lang="en-US" sz="2400" b="0" i="0" u="none" strike="noStrike" kern="0" cap="none" spc="0" normalizeH="0" baseline="0" noProof="0" dirty="0" smtClean="0">
                <a:ln>
                  <a:noFill/>
                </a:ln>
                <a:solidFill>
                  <a:srgbClr val="1A1A74"/>
                </a:solidFill>
                <a:effectLst/>
                <a:uLnTx/>
                <a:uFillTx/>
                <a:latin typeface="+mn-lt"/>
                <a:ea typeface="+mn-ea"/>
                <a:cs typeface="+mn-cs"/>
              </a:rPr>
              <a:t>Assuming that the initial purchasing quantity is between 2000 and 3000, then by purchasing an additional unit exactly the same savings will be achieved.</a:t>
            </a:r>
          </a:p>
          <a:p>
            <a:pPr marL="342900" marR="0" lvl="0" indent="-342900" algn="l" defTabSz="914400" rtl="0" eaLnBrk="0" fontAlgn="base" latinLnBrk="0" hangingPunct="0">
              <a:lnSpc>
                <a:spcPct val="105000"/>
              </a:lnSpc>
              <a:spcBef>
                <a:spcPct val="20000"/>
              </a:spcBef>
              <a:spcAft>
                <a:spcPct val="0"/>
              </a:spcAft>
              <a:buClr>
                <a:srgbClr val="000000"/>
              </a:buClr>
              <a:buSzTx/>
              <a:buFont typeface="Wingdings" pitchFamily="2" charset="2"/>
              <a:buNone/>
              <a:tabLst/>
              <a:defRPr/>
            </a:pPr>
            <a:endParaRPr kumimoji="0" lang="en-US" sz="2400" b="1" i="0" u="none" strike="noStrike" kern="0" cap="none" spc="0" normalizeH="0" baseline="0" noProof="0" dirty="0" smtClean="0">
              <a:ln>
                <a:noFill/>
              </a:ln>
              <a:solidFill>
                <a:srgbClr val="1A1A74"/>
              </a:solidFill>
              <a:effectLst/>
              <a:uLnTx/>
              <a:uFillTx/>
              <a:latin typeface="+mn-lt"/>
              <a:ea typeface="+mn-ea"/>
              <a:cs typeface="+mn-cs"/>
            </a:endParaRPr>
          </a:p>
          <a:p>
            <a:pPr marL="342900" marR="0" lvl="0" indent="-342900" algn="l" defTabSz="914400" rtl="0" eaLnBrk="0" fontAlgn="base" latinLnBrk="0" hangingPunct="0">
              <a:lnSpc>
                <a:spcPct val="105000"/>
              </a:lnSpc>
              <a:spcBef>
                <a:spcPct val="20000"/>
              </a:spcBef>
              <a:spcAft>
                <a:spcPct val="0"/>
              </a:spcAft>
              <a:buClr>
                <a:srgbClr val="000000"/>
              </a:buClr>
              <a:buSzTx/>
              <a:buFont typeface="Wingdings" pitchFamily="2" charset="2"/>
              <a:buNone/>
              <a:tabLst/>
              <a:defRPr/>
            </a:pPr>
            <a:endParaRPr kumimoji="0" lang="en-US" sz="2400" b="1" i="0" u="none" strike="noStrike" kern="0" cap="none" spc="0" normalizeH="0" baseline="0" noProof="0" dirty="0" smtClean="0">
              <a:ln>
                <a:noFill/>
              </a:ln>
              <a:solidFill>
                <a:srgbClr val="1A1A74"/>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dissolve">
                                      <p:cBhvr>
                                        <p:cTn id="7" dur="500"/>
                                        <p:tgtEl>
                                          <p:spTgt spid="337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3795">
                                            <p:txEl>
                                              <p:pRg st="1" end="1"/>
                                            </p:txEl>
                                          </p:spTgt>
                                        </p:tgtEl>
                                        <p:attrNameLst>
                                          <p:attrName>style.visibility</p:attrName>
                                        </p:attrNameLst>
                                      </p:cBhvr>
                                      <p:to>
                                        <p:strVal val="visible"/>
                                      </p:to>
                                    </p:set>
                                    <p:animEffect transition="in" filter="dissolve">
                                      <p:cBhvr>
                                        <p:cTn id="12" dur="500"/>
                                        <p:tgtEl>
                                          <p:spTgt spid="337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3795">
                                            <p:txEl>
                                              <p:pRg st="2" end="2"/>
                                            </p:txEl>
                                          </p:spTgt>
                                        </p:tgtEl>
                                        <p:attrNameLst>
                                          <p:attrName>style.visibility</p:attrName>
                                        </p:attrNameLst>
                                      </p:cBhvr>
                                      <p:to>
                                        <p:strVal val="visible"/>
                                      </p:to>
                                    </p:set>
                                    <p:animEffect transition="in" filter="dissolve">
                                      <p:cBhvr>
                                        <p:cTn id="17" dur="500"/>
                                        <p:tgtEl>
                                          <p:spTgt spid="3379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3795">
                                            <p:txEl>
                                              <p:pRg st="3" end="3"/>
                                            </p:txEl>
                                          </p:spTgt>
                                        </p:tgtEl>
                                        <p:attrNameLst>
                                          <p:attrName>style.visibility</p:attrName>
                                        </p:attrNameLst>
                                      </p:cBhvr>
                                      <p:to>
                                        <p:strVal val="visible"/>
                                      </p:to>
                                    </p:set>
                                    <p:animEffect transition="in" filter="dissolve">
                                      <p:cBhvr>
                                        <p:cTn id="22" dur="500"/>
                                        <p:tgtEl>
                                          <p:spTgt spid="3379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3795">
                                            <p:txEl>
                                              <p:pRg st="4" end="4"/>
                                            </p:txEl>
                                          </p:spTgt>
                                        </p:tgtEl>
                                        <p:attrNameLst>
                                          <p:attrName>style.visibility</p:attrName>
                                        </p:attrNameLst>
                                      </p:cBhvr>
                                      <p:to>
                                        <p:strVal val="visible"/>
                                      </p:to>
                                    </p:set>
                                    <p:animEffect transition="in" filter="dissolve">
                                      <p:cBhvr>
                                        <p:cTn id="27" dur="500"/>
                                        <p:tgtEl>
                                          <p:spTgt spid="3379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3795">
                                            <p:txEl>
                                              <p:pRg st="5" end="5"/>
                                            </p:txEl>
                                          </p:spTgt>
                                        </p:tgtEl>
                                        <p:attrNameLst>
                                          <p:attrName>style.visibility</p:attrName>
                                        </p:attrNameLst>
                                      </p:cBhvr>
                                      <p:to>
                                        <p:strVal val="visible"/>
                                      </p:to>
                                    </p:set>
                                    <p:animEffect transition="in" filter="dissolve">
                                      <p:cBhvr>
                                        <p:cTn id="32" dur="500"/>
                                        <p:tgtEl>
                                          <p:spTgt spid="3379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Effect transition="in" filter="dissolve">
                                      <p:cBhvr>
                                        <p:cTn id="37" dur="500"/>
                                        <p:tgtEl>
                                          <p:spTgt spid="6">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dissolve">
                                      <p:cBhvr>
                                        <p:cTn id="4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P spid="8" grpId="0"/>
      <p:bldP spid="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3200" smtClean="0"/>
              <a:t>Optimal Service Level:  The Newsvendor Problem</a:t>
            </a:r>
          </a:p>
        </p:txBody>
      </p:sp>
      <p:pic>
        <p:nvPicPr>
          <p:cNvPr id="22531" name="Picture 3" descr="MCj03871960000[1]"/>
          <p:cNvPicPr>
            <a:picLocks noChangeAspect="1" noChangeArrowheads="1"/>
          </p:cNvPicPr>
          <p:nvPr/>
        </p:nvPicPr>
        <p:blipFill>
          <a:blip r:embed="rId3" cstate="print"/>
          <a:srcRect/>
          <a:stretch>
            <a:fillRect/>
          </a:stretch>
        </p:blipFill>
        <p:spPr bwMode="auto">
          <a:xfrm>
            <a:off x="3095625" y="1852613"/>
            <a:ext cx="3025775" cy="2692400"/>
          </a:xfrm>
          <a:prstGeom prst="rect">
            <a:avLst/>
          </a:prstGeom>
          <a:noFill/>
          <a:ln w="9525">
            <a:noFill/>
            <a:miter lim="800000"/>
            <a:headEnd/>
            <a:tailEnd/>
          </a:ln>
        </p:spPr>
      </p:pic>
      <p:sp>
        <p:nvSpPr>
          <p:cNvPr id="25604" name="Text Box 4"/>
          <p:cNvSpPr txBox="1">
            <a:spLocks noChangeArrowheads="1"/>
          </p:cNvSpPr>
          <p:nvPr/>
        </p:nvSpPr>
        <p:spPr bwMode="auto">
          <a:xfrm>
            <a:off x="431800" y="2752725"/>
            <a:ext cx="2627313" cy="1200150"/>
          </a:xfrm>
          <a:prstGeom prst="rect">
            <a:avLst/>
          </a:prstGeom>
          <a:noFill/>
          <a:ln w="9525">
            <a:noFill/>
            <a:miter lim="800000"/>
            <a:headEnd/>
            <a:tailEnd/>
          </a:ln>
        </p:spPr>
        <p:txBody>
          <a:bodyPr>
            <a:spAutoFit/>
          </a:bodyPr>
          <a:lstStyle/>
          <a:p>
            <a:pPr>
              <a:spcBef>
                <a:spcPct val="50000"/>
              </a:spcBef>
              <a:defRPr/>
            </a:pPr>
            <a:r>
              <a:rPr lang="en-US" dirty="0">
                <a:latin typeface="+mn-lt"/>
              </a:rPr>
              <a:t>Cost of ordering too much: holding cost, salvage</a:t>
            </a:r>
          </a:p>
        </p:txBody>
      </p:sp>
      <p:sp>
        <p:nvSpPr>
          <p:cNvPr id="25605" name="Text Box 5"/>
          <p:cNvSpPr txBox="1">
            <a:spLocks noChangeArrowheads="1"/>
          </p:cNvSpPr>
          <p:nvPr/>
        </p:nvSpPr>
        <p:spPr bwMode="auto">
          <a:xfrm>
            <a:off x="6011862" y="3436938"/>
            <a:ext cx="3132138" cy="1200329"/>
          </a:xfrm>
          <a:prstGeom prst="rect">
            <a:avLst/>
          </a:prstGeom>
          <a:noFill/>
          <a:ln w="9525">
            <a:noFill/>
            <a:miter lim="800000"/>
            <a:headEnd/>
            <a:tailEnd/>
          </a:ln>
        </p:spPr>
        <p:txBody>
          <a:bodyPr wrap="square">
            <a:spAutoFit/>
          </a:bodyPr>
          <a:lstStyle/>
          <a:p>
            <a:pPr>
              <a:spcBef>
                <a:spcPct val="50000"/>
              </a:spcBef>
              <a:defRPr/>
            </a:pPr>
            <a:r>
              <a:rPr lang="en-US" dirty="0">
                <a:latin typeface="+mn-lt"/>
              </a:rPr>
              <a:t>Cost of </a:t>
            </a:r>
            <a:r>
              <a:rPr lang="en-US" dirty="0" smtClean="0">
                <a:latin typeface="+mn-lt"/>
              </a:rPr>
              <a:t>ordering </a:t>
            </a:r>
            <a:r>
              <a:rPr lang="en-US" dirty="0">
                <a:latin typeface="+mn-lt"/>
              </a:rPr>
              <a:t>too little: </a:t>
            </a:r>
            <a:r>
              <a:rPr lang="en-US" dirty="0" smtClean="0">
                <a:latin typeface="+mn-lt"/>
              </a:rPr>
              <a:t>loss </a:t>
            </a:r>
            <a:r>
              <a:rPr lang="en-US" dirty="0">
                <a:latin typeface="+mn-lt"/>
              </a:rPr>
              <a:t>of sale, low service level</a:t>
            </a:r>
          </a:p>
        </p:txBody>
      </p:sp>
      <p:sp>
        <p:nvSpPr>
          <p:cNvPr id="818184" name="Text Box 8"/>
          <p:cNvSpPr txBox="1">
            <a:spLocks noChangeArrowheads="1"/>
          </p:cNvSpPr>
          <p:nvPr/>
        </p:nvSpPr>
        <p:spPr bwMode="auto">
          <a:xfrm>
            <a:off x="322263" y="5218113"/>
            <a:ext cx="8821737" cy="1200150"/>
          </a:xfrm>
          <a:prstGeom prst="rect">
            <a:avLst/>
          </a:prstGeom>
          <a:noFill/>
          <a:ln w="9525">
            <a:noFill/>
            <a:miter lim="800000"/>
            <a:headEnd/>
            <a:tailEnd/>
          </a:ln>
        </p:spPr>
        <p:txBody>
          <a:bodyPr>
            <a:spAutoFit/>
          </a:bodyPr>
          <a:lstStyle/>
          <a:p>
            <a:pPr>
              <a:spcBef>
                <a:spcPct val="50000"/>
              </a:spcBef>
              <a:defRPr/>
            </a:pPr>
            <a:r>
              <a:rPr lang="en-US" dirty="0">
                <a:latin typeface="+mn-lt"/>
              </a:rPr>
              <a:t>The decision maker balances the expected costs of ordering too much with the expected costs of ordering too little to determine the optimal order quantity.</a:t>
            </a:r>
          </a:p>
        </p:txBody>
      </p:sp>
      <p:sp>
        <p:nvSpPr>
          <p:cNvPr id="25609" name="Text Box 9"/>
          <p:cNvSpPr txBox="1">
            <a:spLocks noChangeArrowheads="1"/>
          </p:cNvSpPr>
          <p:nvPr/>
        </p:nvSpPr>
        <p:spPr bwMode="auto">
          <a:xfrm>
            <a:off x="250825" y="1341438"/>
            <a:ext cx="8424863" cy="457200"/>
          </a:xfrm>
          <a:prstGeom prst="rect">
            <a:avLst/>
          </a:prstGeom>
          <a:noFill/>
          <a:ln w="9525">
            <a:noFill/>
            <a:miter lim="800000"/>
            <a:headEnd/>
            <a:tailEnd/>
          </a:ln>
        </p:spPr>
        <p:txBody>
          <a:bodyPr>
            <a:spAutoFit/>
          </a:bodyPr>
          <a:lstStyle/>
          <a:p>
            <a:pPr>
              <a:spcBef>
                <a:spcPct val="50000"/>
              </a:spcBef>
              <a:defRPr/>
            </a:pPr>
            <a:r>
              <a:rPr lang="en-US" dirty="0">
                <a:latin typeface="+mn-lt"/>
              </a:rPr>
              <a:t>How do we choose what level of service a firm should offer?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18184"/>
                                        </p:tgtEl>
                                        <p:attrNameLst>
                                          <p:attrName>style.visibility</p:attrName>
                                        </p:attrNameLst>
                                      </p:cBhvr>
                                      <p:to>
                                        <p:strVal val="visible"/>
                                      </p:to>
                                    </p:set>
                                    <p:animEffect transition="in" filter="dissolve">
                                      <p:cBhvr>
                                        <p:cTn id="7" dur="500"/>
                                        <p:tgtEl>
                                          <p:spTgt spid="8181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818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sz="3200" dirty="0" smtClean="0"/>
              <a:t>Marginal Analysis</a:t>
            </a:r>
          </a:p>
        </p:txBody>
      </p:sp>
      <p:sp>
        <p:nvSpPr>
          <p:cNvPr id="8" name="Rectangle 3"/>
          <p:cNvSpPr txBox="1">
            <a:spLocks noChangeArrowheads="1"/>
          </p:cNvSpPr>
          <p:nvPr/>
        </p:nvSpPr>
        <p:spPr bwMode="auto">
          <a:xfrm>
            <a:off x="431800" y="1448780"/>
            <a:ext cx="8328025" cy="2196207"/>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r>
              <a:rPr kumimoji="0" lang="en-US" sz="2400" b="0" i="0" u="none" strike="noStrike" kern="0" cap="none" spc="0" normalizeH="0" baseline="0" noProof="0" smtClean="0">
                <a:ln>
                  <a:noFill/>
                </a:ln>
                <a:solidFill>
                  <a:srgbClr val="1A1A74"/>
                </a:solidFill>
                <a:effectLst/>
                <a:uLnTx/>
                <a:uFillTx/>
                <a:latin typeface="+mn-lt"/>
                <a:ea typeface="+mn-ea"/>
                <a:cs typeface="+mn-cs"/>
              </a:rPr>
              <a:t>Why does the </a:t>
            </a:r>
            <a:r>
              <a:rPr kumimoji="0" lang="en-US" sz="2400" b="1" i="0" u="none" strike="noStrike" kern="0" cap="none" spc="0" normalizeH="0" baseline="0" noProof="0" smtClean="0">
                <a:ln>
                  <a:noFill/>
                </a:ln>
                <a:solidFill>
                  <a:srgbClr val="1A1A74"/>
                </a:solidFill>
                <a:effectLst/>
                <a:uLnTx/>
                <a:uFillTx/>
                <a:latin typeface="+mn-lt"/>
                <a:ea typeface="+mn-ea"/>
                <a:cs typeface="+mn-cs"/>
              </a:rPr>
              <a:t>marginal value</a:t>
            </a:r>
            <a:r>
              <a:rPr kumimoji="0" lang="en-US" sz="2400" b="0" i="0" u="none" strike="noStrike" kern="0" cap="none" spc="0" normalizeH="0" baseline="0" noProof="0" smtClean="0">
                <a:ln>
                  <a:noFill/>
                </a:ln>
                <a:solidFill>
                  <a:srgbClr val="1A1A74"/>
                </a:solidFill>
                <a:effectLst/>
                <a:uLnTx/>
                <a:uFillTx/>
                <a:latin typeface="+mn-lt"/>
                <a:ea typeface="+mn-ea"/>
                <a:cs typeface="+mn-cs"/>
              </a:rPr>
              <a:t> of an additional unit decrease, as the purchasing quantity increases?</a:t>
            </a:r>
          </a:p>
          <a:p>
            <a:pPr marL="742950" marR="0" lvl="1" indent="-285750" algn="l" defTabSz="914400" rtl="0" eaLnBrk="0" fontAlgn="base" latinLnBrk="0" hangingPunct="0">
              <a:lnSpc>
                <a:spcPct val="130000"/>
              </a:lnSpc>
              <a:spcBef>
                <a:spcPct val="20000"/>
              </a:spcBef>
              <a:spcAft>
                <a:spcPct val="0"/>
              </a:spcAft>
              <a:buClr>
                <a:srgbClr val="1A1A74"/>
              </a:buClr>
              <a:buSzTx/>
              <a:buFont typeface="Times New Roman" pitchFamily="18" charset="0"/>
              <a:buChar char="–"/>
              <a:tabLst/>
              <a:defRPr/>
            </a:pPr>
            <a:r>
              <a:rPr kumimoji="0" lang="en-US" sz="2400" b="0" i="0" u="none" strike="noStrike" kern="0" cap="none" spc="0" normalizeH="0" baseline="0" noProof="0" smtClean="0">
                <a:ln>
                  <a:noFill/>
                </a:ln>
                <a:solidFill>
                  <a:srgbClr val="1A1A74"/>
                </a:solidFill>
                <a:effectLst/>
                <a:uLnTx/>
                <a:uFillTx/>
                <a:latin typeface="+mn-lt"/>
              </a:rPr>
              <a:t>Expected cost of an additional unit increases</a:t>
            </a:r>
          </a:p>
          <a:p>
            <a:pPr marL="742950" marR="0" lvl="1" indent="-285750" algn="l" defTabSz="914400" rtl="0" eaLnBrk="0" fontAlgn="base" latinLnBrk="0" hangingPunct="0">
              <a:lnSpc>
                <a:spcPct val="130000"/>
              </a:lnSpc>
              <a:spcBef>
                <a:spcPct val="20000"/>
              </a:spcBef>
              <a:spcAft>
                <a:spcPct val="0"/>
              </a:spcAft>
              <a:buClr>
                <a:srgbClr val="1A1A74"/>
              </a:buClr>
              <a:buSzTx/>
              <a:buFont typeface="Times New Roman" pitchFamily="18" charset="0"/>
              <a:buChar char="–"/>
              <a:tabLst/>
              <a:defRPr/>
            </a:pPr>
            <a:r>
              <a:rPr kumimoji="0" lang="en-US" sz="2400" b="0" i="0" u="none" strike="noStrike" kern="0" cap="none" spc="0" normalizeH="0" baseline="0" noProof="0" smtClean="0">
                <a:ln>
                  <a:noFill/>
                </a:ln>
                <a:solidFill>
                  <a:srgbClr val="1A1A74"/>
                </a:solidFill>
                <a:effectLst/>
                <a:uLnTx/>
                <a:uFillTx/>
                <a:latin typeface="+mn-lt"/>
              </a:rPr>
              <a:t>Expected savings of an additional unit decreases</a:t>
            </a:r>
            <a:endParaRPr kumimoji="0" lang="en-US" sz="2400" b="0" i="0" u="none" strike="noStrike" kern="0" cap="none" spc="0" normalizeH="0" baseline="0" noProof="0" dirty="0" smtClean="0">
              <a:ln>
                <a:noFill/>
              </a:ln>
              <a:solidFill>
                <a:srgbClr val="1A1A74"/>
              </a:solidFill>
              <a:effectLst/>
              <a:uLnTx/>
              <a:uFillTx/>
              <a:latin typeface="+mn-lt"/>
            </a:endParaRPr>
          </a:p>
        </p:txBody>
      </p:sp>
      <p:graphicFrame>
        <p:nvGraphicFramePr>
          <p:cNvPr id="56321" name="Object 1"/>
          <p:cNvGraphicFramePr>
            <a:graphicFrameLocks noChangeAspect="1"/>
          </p:cNvGraphicFramePr>
          <p:nvPr/>
        </p:nvGraphicFramePr>
        <p:xfrm>
          <a:off x="1042988" y="3860800"/>
          <a:ext cx="7027862" cy="2520950"/>
        </p:xfrm>
        <a:graphic>
          <a:graphicData uri="http://schemas.openxmlformats.org/presentationml/2006/ole">
            <p:oleObj spid="_x0000_s56321" name="Worksheet" r:id="rId4" imgW="4886228" imgH="1752722" progId="Excel.Sheet.12">
              <p:embed/>
            </p:oleObj>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z="3200" dirty="0" smtClean="0"/>
              <a:t>Marginal Analysis</a:t>
            </a:r>
          </a:p>
        </p:txBody>
      </p:sp>
      <p:sp>
        <p:nvSpPr>
          <p:cNvPr id="31747" name="Rectangle 3"/>
          <p:cNvSpPr>
            <a:spLocks noGrp="1" noChangeArrowheads="1"/>
          </p:cNvSpPr>
          <p:nvPr>
            <p:ph type="body" idx="1"/>
          </p:nvPr>
        </p:nvSpPr>
        <p:spPr>
          <a:xfrm>
            <a:off x="409575" y="1311275"/>
            <a:ext cx="8734425" cy="1643063"/>
          </a:xfrm>
        </p:spPr>
        <p:txBody>
          <a:bodyPr/>
          <a:lstStyle/>
          <a:p>
            <a:pPr>
              <a:buFont typeface="Wingdings" pitchFamily="2" charset="2"/>
              <a:buNone/>
            </a:pPr>
            <a:r>
              <a:rPr lang="en-US" smtClean="0"/>
              <a:t>What is the optimal purchasing quantity?</a:t>
            </a:r>
          </a:p>
          <a:p>
            <a:pPr lvl="1"/>
            <a:r>
              <a:rPr lang="en-US" smtClean="0"/>
              <a:t>Answer: Choose the quantity that makes marginal value: zero</a:t>
            </a:r>
          </a:p>
        </p:txBody>
      </p:sp>
      <p:sp>
        <p:nvSpPr>
          <p:cNvPr id="31748" name="Line 4"/>
          <p:cNvSpPr>
            <a:spLocks noChangeShapeType="1"/>
          </p:cNvSpPr>
          <p:nvPr/>
        </p:nvSpPr>
        <p:spPr bwMode="auto">
          <a:xfrm flipV="1">
            <a:off x="1463675" y="3009900"/>
            <a:ext cx="0" cy="2286000"/>
          </a:xfrm>
          <a:prstGeom prst="line">
            <a:avLst/>
          </a:prstGeom>
          <a:noFill/>
          <a:ln w="9525">
            <a:solidFill>
              <a:schemeClr val="tx1"/>
            </a:solidFill>
            <a:round/>
            <a:headEnd/>
            <a:tailEnd type="triangle" w="med" len="med"/>
          </a:ln>
        </p:spPr>
        <p:txBody>
          <a:bodyPr/>
          <a:lstStyle/>
          <a:p>
            <a:endParaRPr lang="en-US"/>
          </a:p>
        </p:txBody>
      </p:sp>
      <p:sp>
        <p:nvSpPr>
          <p:cNvPr id="31749" name="Line 5"/>
          <p:cNvSpPr>
            <a:spLocks noChangeShapeType="1"/>
          </p:cNvSpPr>
          <p:nvPr/>
        </p:nvSpPr>
        <p:spPr bwMode="auto">
          <a:xfrm>
            <a:off x="1463675" y="4914900"/>
            <a:ext cx="6553200" cy="0"/>
          </a:xfrm>
          <a:prstGeom prst="line">
            <a:avLst/>
          </a:prstGeom>
          <a:noFill/>
          <a:ln w="9525">
            <a:solidFill>
              <a:schemeClr val="tx1"/>
            </a:solidFill>
            <a:round/>
            <a:headEnd/>
            <a:tailEnd type="triangle" w="med" len="med"/>
          </a:ln>
        </p:spPr>
        <p:txBody>
          <a:bodyPr/>
          <a:lstStyle/>
          <a:p>
            <a:endParaRPr lang="en-US"/>
          </a:p>
        </p:txBody>
      </p:sp>
      <p:sp>
        <p:nvSpPr>
          <p:cNvPr id="31750" name="Text Box 6"/>
          <p:cNvSpPr txBox="1">
            <a:spLocks noChangeArrowheads="1"/>
          </p:cNvSpPr>
          <p:nvPr/>
        </p:nvSpPr>
        <p:spPr bwMode="auto">
          <a:xfrm>
            <a:off x="7864475" y="4748213"/>
            <a:ext cx="1035050" cy="366712"/>
          </a:xfrm>
          <a:prstGeom prst="rect">
            <a:avLst/>
          </a:prstGeom>
          <a:noFill/>
          <a:ln w="9525">
            <a:noFill/>
            <a:miter lim="800000"/>
            <a:headEnd/>
            <a:tailEnd/>
          </a:ln>
        </p:spPr>
        <p:txBody>
          <a:bodyPr wrap="none">
            <a:spAutoFit/>
          </a:bodyPr>
          <a:lstStyle/>
          <a:p>
            <a:r>
              <a:rPr lang="en-US" sz="1800"/>
              <a:t>Quantity</a:t>
            </a:r>
          </a:p>
        </p:txBody>
      </p:sp>
      <p:sp>
        <p:nvSpPr>
          <p:cNvPr id="31751" name="Text Box 7"/>
          <p:cNvSpPr txBox="1">
            <a:spLocks noChangeArrowheads="1"/>
          </p:cNvSpPr>
          <p:nvPr/>
        </p:nvSpPr>
        <p:spPr bwMode="auto">
          <a:xfrm>
            <a:off x="838200" y="2589213"/>
            <a:ext cx="1670050" cy="366712"/>
          </a:xfrm>
          <a:prstGeom prst="rect">
            <a:avLst/>
          </a:prstGeom>
          <a:noFill/>
          <a:ln w="9525">
            <a:noFill/>
            <a:miter lim="800000"/>
            <a:headEnd/>
            <a:tailEnd/>
          </a:ln>
        </p:spPr>
        <p:txBody>
          <a:bodyPr wrap="none">
            <a:spAutoFit/>
          </a:bodyPr>
          <a:lstStyle/>
          <a:p>
            <a:r>
              <a:rPr lang="en-US" sz="1800"/>
              <a:t>Marginal value</a:t>
            </a:r>
          </a:p>
        </p:txBody>
      </p:sp>
      <p:sp>
        <p:nvSpPr>
          <p:cNvPr id="31752" name="Line 8"/>
          <p:cNvSpPr>
            <a:spLocks noChangeShapeType="1"/>
          </p:cNvSpPr>
          <p:nvPr/>
        </p:nvSpPr>
        <p:spPr bwMode="auto">
          <a:xfrm>
            <a:off x="2225675" y="4762500"/>
            <a:ext cx="0" cy="457200"/>
          </a:xfrm>
          <a:prstGeom prst="line">
            <a:avLst/>
          </a:prstGeom>
          <a:noFill/>
          <a:ln w="9525">
            <a:solidFill>
              <a:schemeClr val="tx1"/>
            </a:solidFill>
            <a:round/>
            <a:headEnd/>
            <a:tailEnd/>
          </a:ln>
        </p:spPr>
        <p:txBody>
          <a:bodyPr/>
          <a:lstStyle/>
          <a:p>
            <a:endParaRPr lang="en-US"/>
          </a:p>
        </p:txBody>
      </p:sp>
      <p:sp>
        <p:nvSpPr>
          <p:cNvPr id="31753" name="Line 9"/>
          <p:cNvSpPr>
            <a:spLocks noChangeShapeType="1"/>
          </p:cNvSpPr>
          <p:nvPr/>
        </p:nvSpPr>
        <p:spPr bwMode="auto">
          <a:xfrm>
            <a:off x="2987675" y="4762500"/>
            <a:ext cx="0" cy="457200"/>
          </a:xfrm>
          <a:prstGeom prst="line">
            <a:avLst/>
          </a:prstGeom>
          <a:noFill/>
          <a:ln w="9525">
            <a:solidFill>
              <a:schemeClr val="tx1"/>
            </a:solidFill>
            <a:round/>
            <a:headEnd/>
            <a:tailEnd/>
          </a:ln>
        </p:spPr>
        <p:txBody>
          <a:bodyPr/>
          <a:lstStyle/>
          <a:p>
            <a:endParaRPr lang="en-US"/>
          </a:p>
        </p:txBody>
      </p:sp>
      <p:sp>
        <p:nvSpPr>
          <p:cNvPr id="31754" name="Line 10"/>
          <p:cNvSpPr>
            <a:spLocks noChangeShapeType="1"/>
          </p:cNvSpPr>
          <p:nvPr/>
        </p:nvSpPr>
        <p:spPr bwMode="auto">
          <a:xfrm>
            <a:off x="3749675" y="4762500"/>
            <a:ext cx="0" cy="457200"/>
          </a:xfrm>
          <a:prstGeom prst="line">
            <a:avLst/>
          </a:prstGeom>
          <a:noFill/>
          <a:ln w="9525">
            <a:solidFill>
              <a:schemeClr val="tx1"/>
            </a:solidFill>
            <a:round/>
            <a:headEnd/>
            <a:tailEnd/>
          </a:ln>
        </p:spPr>
        <p:txBody>
          <a:bodyPr/>
          <a:lstStyle/>
          <a:p>
            <a:endParaRPr lang="en-US"/>
          </a:p>
        </p:txBody>
      </p:sp>
      <p:sp>
        <p:nvSpPr>
          <p:cNvPr id="31755" name="Line 11"/>
          <p:cNvSpPr>
            <a:spLocks noChangeShapeType="1"/>
          </p:cNvSpPr>
          <p:nvPr/>
        </p:nvSpPr>
        <p:spPr bwMode="auto">
          <a:xfrm>
            <a:off x="4511675" y="4762500"/>
            <a:ext cx="0" cy="457200"/>
          </a:xfrm>
          <a:prstGeom prst="line">
            <a:avLst/>
          </a:prstGeom>
          <a:noFill/>
          <a:ln w="9525">
            <a:solidFill>
              <a:schemeClr val="tx1"/>
            </a:solidFill>
            <a:round/>
            <a:headEnd/>
            <a:tailEnd/>
          </a:ln>
        </p:spPr>
        <p:txBody>
          <a:bodyPr/>
          <a:lstStyle/>
          <a:p>
            <a:endParaRPr lang="en-US"/>
          </a:p>
        </p:txBody>
      </p:sp>
      <p:sp>
        <p:nvSpPr>
          <p:cNvPr id="31756" name="Line 12"/>
          <p:cNvSpPr>
            <a:spLocks noChangeShapeType="1"/>
          </p:cNvSpPr>
          <p:nvPr/>
        </p:nvSpPr>
        <p:spPr bwMode="auto">
          <a:xfrm>
            <a:off x="5273675" y="4762500"/>
            <a:ext cx="0" cy="457200"/>
          </a:xfrm>
          <a:prstGeom prst="line">
            <a:avLst/>
          </a:prstGeom>
          <a:noFill/>
          <a:ln w="9525">
            <a:solidFill>
              <a:schemeClr val="tx1"/>
            </a:solidFill>
            <a:round/>
            <a:headEnd/>
            <a:tailEnd/>
          </a:ln>
        </p:spPr>
        <p:txBody>
          <a:bodyPr/>
          <a:lstStyle/>
          <a:p>
            <a:endParaRPr lang="en-US"/>
          </a:p>
        </p:txBody>
      </p:sp>
      <p:sp>
        <p:nvSpPr>
          <p:cNvPr id="31757" name="Line 13"/>
          <p:cNvSpPr>
            <a:spLocks noChangeShapeType="1"/>
          </p:cNvSpPr>
          <p:nvPr/>
        </p:nvSpPr>
        <p:spPr bwMode="auto">
          <a:xfrm>
            <a:off x="6035675" y="4762500"/>
            <a:ext cx="0" cy="457200"/>
          </a:xfrm>
          <a:prstGeom prst="line">
            <a:avLst/>
          </a:prstGeom>
          <a:noFill/>
          <a:ln w="9525">
            <a:solidFill>
              <a:schemeClr val="tx1"/>
            </a:solidFill>
            <a:round/>
            <a:headEnd/>
            <a:tailEnd/>
          </a:ln>
        </p:spPr>
        <p:txBody>
          <a:bodyPr/>
          <a:lstStyle/>
          <a:p>
            <a:endParaRPr lang="en-US"/>
          </a:p>
        </p:txBody>
      </p:sp>
      <p:sp>
        <p:nvSpPr>
          <p:cNvPr id="31758" name="Line 14"/>
          <p:cNvSpPr>
            <a:spLocks noChangeShapeType="1"/>
          </p:cNvSpPr>
          <p:nvPr/>
        </p:nvSpPr>
        <p:spPr bwMode="auto">
          <a:xfrm>
            <a:off x="6797675" y="4762500"/>
            <a:ext cx="0" cy="457200"/>
          </a:xfrm>
          <a:prstGeom prst="line">
            <a:avLst/>
          </a:prstGeom>
          <a:noFill/>
          <a:ln w="9525">
            <a:solidFill>
              <a:schemeClr val="tx1"/>
            </a:solidFill>
            <a:round/>
            <a:headEnd/>
            <a:tailEnd/>
          </a:ln>
        </p:spPr>
        <p:txBody>
          <a:bodyPr/>
          <a:lstStyle/>
          <a:p>
            <a:endParaRPr lang="en-US"/>
          </a:p>
        </p:txBody>
      </p:sp>
      <p:sp>
        <p:nvSpPr>
          <p:cNvPr id="31759" name="Line 15"/>
          <p:cNvSpPr>
            <a:spLocks noChangeShapeType="1"/>
          </p:cNvSpPr>
          <p:nvPr/>
        </p:nvSpPr>
        <p:spPr bwMode="auto">
          <a:xfrm>
            <a:off x="7483475" y="4762500"/>
            <a:ext cx="0" cy="457200"/>
          </a:xfrm>
          <a:prstGeom prst="line">
            <a:avLst/>
          </a:prstGeom>
          <a:noFill/>
          <a:ln w="9525">
            <a:solidFill>
              <a:schemeClr val="tx1"/>
            </a:solidFill>
            <a:round/>
            <a:headEnd/>
            <a:tailEnd/>
          </a:ln>
        </p:spPr>
        <p:txBody>
          <a:bodyPr/>
          <a:lstStyle/>
          <a:p>
            <a:endParaRPr lang="en-US"/>
          </a:p>
        </p:txBody>
      </p:sp>
      <p:sp>
        <p:nvSpPr>
          <p:cNvPr id="31760" name="Text Box 16"/>
          <p:cNvSpPr txBox="1">
            <a:spLocks noChangeArrowheads="1"/>
          </p:cNvSpPr>
          <p:nvPr/>
        </p:nvSpPr>
        <p:spPr bwMode="auto">
          <a:xfrm>
            <a:off x="1828800" y="5256213"/>
            <a:ext cx="692150" cy="366712"/>
          </a:xfrm>
          <a:prstGeom prst="rect">
            <a:avLst/>
          </a:prstGeom>
          <a:noFill/>
          <a:ln w="9525">
            <a:noFill/>
            <a:miter lim="800000"/>
            <a:headEnd/>
            <a:tailEnd/>
          </a:ln>
        </p:spPr>
        <p:txBody>
          <a:bodyPr wrap="none">
            <a:spAutoFit/>
          </a:bodyPr>
          <a:lstStyle/>
          <a:p>
            <a:r>
              <a:rPr lang="en-US" sz="1800"/>
              <a:t>1000</a:t>
            </a:r>
          </a:p>
        </p:txBody>
      </p:sp>
      <p:sp>
        <p:nvSpPr>
          <p:cNvPr id="31761" name="Text Box 17"/>
          <p:cNvSpPr txBox="1">
            <a:spLocks noChangeArrowheads="1"/>
          </p:cNvSpPr>
          <p:nvPr/>
        </p:nvSpPr>
        <p:spPr bwMode="auto">
          <a:xfrm>
            <a:off x="2590800" y="5233988"/>
            <a:ext cx="692150" cy="366712"/>
          </a:xfrm>
          <a:prstGeom prst="rect">
            <a:avLst/>
          </a:prstGeom>
          <a:noFill/>
          <a:ln w="9525">
            <a:noFill/>
            <a:miter lim="800000"/>
            <a:headEnd/>
            <a:tailEnd/>
          </a:ln>
        </p:spPr>
        <p:txBody>
          <a:bodyPr wrap="none">
            <a:spAutoFit/>
          </a:bodyPr>
          <a:lstStyle/>
          <a:p>
            <a:r>
              <a:rPr lang="en-US" sz="1800"/>
              <a:t>2000</a:t>
            </a:r>
          </a:p>
        </p:txBody>
      </p:sp>
      <p:sp>
        <p:nvSpPr>
          <p:cNvPr id="31762" name="Text Box 18"/>
          <p:cNvSpPr txBox="1">
            <a:spLocks noChangeArrowheads="1"/>
          </p:cNvSpPr>
          <p:nvPr/>
        </p:nvSpPr>
        <p:spPr bwMode="auto">
          <a:xfrm>
            <a:off x="3429000" y="5233988"/>
            <a:ext cx="692150" cy="366712"/>
          </a:xfrm>
          <a:prstGeom prst="rect">
            <a:avLst/>
          </a:prstGeom>
          <a:noFill/>
          <a:ln w="9525">
            <a:noFill/>
            <a:miter lim="800000"/>
            <a:headEnd/>
            <a:tailEnd/>
          </a:ln>
        </p:spPr>
        <p:txBody>
          <a:bodyPr wrap="none">
            <a:spAutoFit/>
          </a:bodyPr>
          <a:lstStyle/>
          <a:p>
            <a:r>
              <a:rPr lang="en-US" sz="1800"/>
              <a:t>3000</a:t>
            </a:r>
          </a:p>
        </p:txBody>
      </p:sp>
      <p:sp>
        <p:nvSpPr>
          <p:cNvPr id="31763" name="Text Box 19"/>
          <p:cNvSpPr txBox="1">
            <a:spLocks noChangeArrowheads="1"/>
          </p:cNvSpPr>
          <p:nvPr/>
        </p:nvSpPr>
        <p:spPr bwMode="auto">
          <a:xfrm>
            <a:off x="4130675" y="5233988"/>
            <a:ext cx="692150" cy="366712"/>
          </a:xfrm>
          <a:prstGeom prst="rect">
            <a:avLst/>
          </a:prstGeom>
          <a:noFill/>
          <a:ln w="9525">
            <a:noFill/>
            <a:miter lim="800000"/>
            <a:headEnd/>
            <a:tailEnd/>
          </a:ln>
        </p:spPr>
        <p:txBody>
          <a:bodyPr wrap="none">
            <a:spAutoFit/>
          </a:bodyPr>
          <a:lstStyle/>
          <a:p>
            <a:r>
              <a:rPr lang="en-US" sz="1800"/>
              <a:t>4000</a:t>
            </a:r>
          </a:p>
        </p:txBody>
      </p:sp>
      <p:sp>
        <p:nvSpPr>
          <p:cNvPr id="31764" name="Text Box 20"/>
          <p:cNvSpPr txBox="1">
            <a:spLocks noChangeArrowheads="1"/>
          </p:cNvSpPr>
          <p:nvPr/>
        </p:nvSpPr>
        <p:spPr bwMode="auto">
          <a:xfrm>
            <a:off x="4886325" y="5233988"/>
            <a:ext cx="692150" cy="366712"/>
          </a:xfrm>
          <a:prstGeom prst="rect">
            <a:avLst/>
          </a:prstGeom>
          <a:noFill/>
          <a:ln w="9525">
            <a:noFill/>
            <a:miter lim="800000"/>
            <a:headEnd/>
            <a:tailEnd/>
          </a:ln>
        </p:spPr>
        <p:txBody>
          <a:bodyPr wrap="none">
            <a:spAutoFit/>
          </a:bodyPr>
          <a:lstStyle/>
          <a:p>
            <a:r>
              <a:rPr lang="en-US" sz="1800"/>
              <a:t>5000</a:t>
            </a:r>
          </a:p>
        </p:txBody>
      </p:sp>
      <p:sp>
        <p:nvSpPr>
          <p:cNvPr id="31765" name="Text Box 21"/>
          <p:cNvSpPr txBox="1">
            <a:spLocks noChangeArrowheads="1"/>
          </p:cNvSpPr>
          <p:nvPr/>
        </p:nvSpPr>
        <p:spPr bwMode="auto">
          <a:xfrm>
            <a:off x="5638800" y="5233988"/>
            <a:ext cx="692150" cy="366712"/>
          </a:xfrm>
          <a:prstGeom prst="rect">
            <a:avLst/>
          </a:prstGeom>
          <a:noFill/>
          <a:ln w="9525">
            <a:noFill/>
            <a:miter lim="800000"/>
            <a:headEnd/>
            <a:tailEnd/>
          </a:ln>
        </p:spPr>
        <p:txBody>
          <a:bodyPr wrap="none">
            <a:spAutoFit/>
          </a:bodyPr>
          <a:lstStyle/>
          <a:p>
            <a:r>
              <a:rPr lang="en-US" sz="1800"/>
              <a:t>6000</a:t>
            </a:r>
          </a:p>
        </p:txBody>
      </p:sp>
      <p:sp>
        <p:nvSpPr>
          <p:cNvPr id="31766" name="Text Box 22"/>
          <p:cNvSpPr txBox="1">
            <a:spLocks noChangeArrowheads="1"/>
          </p:cNvSpPr>
          <p:nvPr/>
        </p:nvSpPr>
        <p:spPr bwMode="auto">
          <a:xfrm>
            <a:off x="6416675" y="5233988"/>
            <a:ext cx="692150" cy="366712"/>
          </a:xfrm>
          <a:prstGeom prst="rect">
            <a:avLst/>
          </a:prstGeom>
          <a:noFill/>
          <a:ln w="9525">
            <a:noFill/>
            <a:miter lim="800000"/>
            <a:headEnd/>
            <a:tailEnd/>
          </a:ln>
        </p:spPr>
        <p:txBody>
          <a:bodyPr wrap="none">
            <a:spAutoFit/>
          </a:bodyPr>
          <a:lstStyle/>
          <a:p>
            <a:r>
              <a:rPr lang="en-US" sz="1800"/>
              <a:t>7000</a:t>
            </a:r>
          </a:p>
        </p:txBody>
      </p:sp>
      <p:sp>
        <p:nvSpPr>
          <p:cNvPr id="31767" name="Text Box 23"/>
          <p:cNvSpPr txBox="1">
            <a:spLocks noChangeArrowheads="1"/>
          </p:cNvSpPr>
          <p:nvPr/>
        </p:nvSpPr>
        <p:spPr bwMode="auto">
          <a:xfrm>
            <a:off x="7102475" y="5233988"/>
            <a:ext cx="692150" cy="366712"/>
          </a:xfrm>
          <a:prstGeom prst="rect">
            <a:avLst/>
          </a:prstGeom>
          <a:noFill/>
          <a:ln w="9525">
            <a:noFill/>
            <a:miter lim="800000"/>
            <a:headEnd/>
            <a:tailEnd/>
          </a:ln>
        </p:spPr>
        <p:txBody>
          <a:bodyPr wrap="none">
            <a:spAutoFit/>
          </a:bodyPr>
          <a:lstStyle/>
          <a:p>
            <a:r>
              <a:rPr lang="en-US" sz="1800"/>
              <a:t>8000</a:t>
            </a:r>
          </a:p>
        </p:txBody>
      </p:sp>
      <p:sp>
        <p:nvSpPr>
          <p:cNvPr id="31768" name="Line 24"/>
          <p:cNvSpPr>
            <a:spLocks noChangeShapeType="1"/>
          </p:cNvSpPr>
          <p:nvPr/>
        </p:nvSpPr>
        <p:spPr bwMode="auto">
          <a:xfrm>
            <a:off x="2225675" y="3238500"/>
            <a:ext cx="762000" cy="0"/>
          </a:xfrm>
          <a:prstGeom prst="line">
            <a:avLst/>
          </a:prstGeom>
          <a:noFill/>
          <a:ln w="25400">
            <a:solidFill>
              <a:srgbClr val="147627"/>
            </a:solidFill>
            <a:round/>
            <a:headEnd/>
            <a:tailEnd/>
          </a:ln>
        </p:spPr>
        <p:txBody>
          <a:bodyPr/>
          <a:lstStyle/>
          <a:p>
            <a:endParaRPr lang="en-US"/>
          </a:p>
        </p:txBody>
      </p:sp>
      <p:sp>
        <p:nvSpPr>
          <p:cNvPr id="31769" name="Text Box 25"/>
          <p:cNvSpPr txBox="1">
            <a:spLocks noChangeArrowheads="1"/>
          </p:cNvSpPr>
          <p:nvPr/>
        </p:nvSpPr>
        <p:spPr bwMode="auto">
          <a:xfrm>
            <a:off x="777875" y="3009900"/>
            <a:ext cx="688975" cy="366713"/>
          </a:xfrm>
          <a:prstGeom prst="rect">
            <a:avLst/>
          </a:prstGeom>
          <a:noFill/>
          <a:ln w="9525">
            <a:noFill/>
            <a:miter lim="800000"/>
            <a:headEnd/>
            <a:tailEnd/>
          </a:ln>
        </p:spPr>
        <p:txBody>
          <a:bodyPr>
            <a:spAutoFit/>
          </a:bodyPr>
          <a:lstStyle/>
          <a:p>
            <a:r>
              <a:rPr lang="en-US" sz="1800"/>
              <a:t>17.5</a:t>
            </a:r>
          </a:p>
        </p:txBody>
      </p:sp>
      <p:sp>
        <p:nvSpPr>
          <p:cNvPr id="31770" name="Line 26"/>
          <p:cNvSpPr>
            <a:spLocks noChangeShapeType="1"/>
          </p:cNvSpPr>
          <p:nvPr/>
        </p:nvSpPr>
        <p:spPr bwMode="auto">
          <a:xfrm>
            <a:off x="2987675" y="3543300"/>
            <a:ext cx="762000" cy="0"/>
          </a:xfrm>
          <a:prstGeom prst="line">
            <a:avLst/>
          </a:prstGeom>
          <a:noFill/>
          <a:ln w="25400">
            <a:solidFill>
              <a:srgbClr val="147627"/>
            </a:solidFill>
            <a:round/>
            <a:headEnd/>
            <a:tailEnd/>
          </a:ln>
        </p:spPr>
        <p:txBody>
          <a:bodyPr/>
          <a:lstStyle/>
          <a:p>
            <a:endParaRPr lang="en-US"/>
          </a:p>
        </p:txBody>
      </p:sp>
      <p:sp>
        <p:nvSpPr>
          <p:cNvPr id="31771" name="Text Box 27"/>
          <p:cNvSpPr txBox="1">
            <a:spLocks noChangeArrowheads="1"/>
          </p:cNvSpPr>
          <p:nvPr/>
        </p:nvSpPr>
        <p:spPr bwMode="auto">
          <a:xfrm>
            <a:off x="701675" y="3390900"/>
            <a:ext cx="815975" cy="366713"/>
          </a:xfrm>
          <a:prstGeom prst="rect">
            <a:avLst/>
          </a:prstGeom>
          <a:noFill/>
          <a:ln w="9525">
            <a:noFill/>
            <a:miter lim="800000"/>
            <a:headEnd/>
            <a:tailEnd/>
          </a:ln>
        </p:spPr>
        <p:txBody>
          <a:bodyPr>
            <a:spAutoFit/>
          </a:bodyPr>
          <a:lstStyle/>
          <a:p>
            <a:r>
              <a:rPr lang="en-US" sz="1800" dirty="0"/>
              <a:t>13.75</a:t>
            </a:r>
          </a:p>
        </p:txBody>
      </p:sp>
      <p:sp>
        <p:nvSpPr>
          <p:cNvPr id="31772" name="Line 28"/>
          <p:cNvSpPr>
            <a:spLocks noChangeShapeType="1"/>
          </p:cNvSpPr>
          <p:nvPr/>
        </p:nvSpPr>
        <p:spPr bwMode="auto">
          <a:xfrm>
            <a:off x="3749675" y="4914900"/>
            <a:ext cx="762000" cy="0"/>
          </a:xfrm>
          <a:prstGeom prst="line">
            <a:avLst/>
          </a:prstGeom>
          <a:noFill/>
          <a:ln w="9525">
            <a:solidFill>
              <a:schemeClr val="tx1"/>
            </a:solidFill>
            <a:round/>
            <a:headEnd/>
            <a:tailEnd/>
          </a:ln>
        </p:spPr>
        <p:txBody>
          <a:bodyPr/>
          <a:lstStyle/>
          <a:p>
            <a:endParaRPr lang="en-US"/>
          </a:p>
        </p:txBody>
      </p:sp>
      <p:sp>
        <p:nvSpPr>
          <p:cNvPr id="31773" name="Text Box 29"/>
          <p:cNvSpPr txBox="1">
            <a:spLocks noChangeArrowheads="1"/>
          </p:cNvSpPr>
          <p:nvPr/>
        </p:nvSpPr>
        <p:spPr bwMode="auto">
          <a:xfrm>
            <a:off x="854075" y="3771900"/>
            <a:ext cx="438150" cy="366713"/>
          </a:xfrm>
          <a:prstGeom prst="rect">
            <a:avLst/>
          </a:prstGeom>
          <a:noFill/>
          <a:ln w="9525">
            <a:noFill/>
            <a:miter lim="800000"/>
            <a:headEnd/>
            <a:tailEnd/>
          </a:ln>
        </p:spPr>
        <p:txBody>
          <a:bodyPr wrap="none">
            <a:spAutoFit/>
          </a:bodyPr>
          <a:lstStyle/>
          <a:p>
            <a:r>
              <a:rPr lang="en-US" sz="1800" dirty="0"/>
              <a:t>10</a:t>
            </a:r>
          </a:p>
        </p:txBody>
      </p:sp>
      <p:sp>
        <p:nvSpPr>
          <p:cNvPr id="31774" name="Line 30"/>
          <p:cNvSpPr>
            <a:spLocks noChangeShapeType="1"/>
          </p:cNvSpPr>
          <p:nvPr/>
        </p:nvSpPr>
        <p:spPr bwMode="auto">
          <a:xfrm>
            <a:off x="3749675" y="3848100"/>
            <a:ext cx="762000" cy="0"/>
          </a:xfrm>
          <a:prstGeom prst="line">
            <a:avLst/>
          </a:prstGeom>
          <a:noFill/>
          <a:ln w="25400">
            <a:solidFill>
              <a:srgbClr val="147627"/>
            </a:solidFill>
            <a:round/>
            <a:headEnd/>
            <a:tailEnd/>
          </a:ln>
        </p:spPr>
        <p:txBody>
          <a:bodyPr/>
          <a:lstStyle/>
          <a:p>
            <a:endParaRPr lang="en-US"/>
          </a:p>
        </p:txBody>
      </p:sp>
      <p:sp>
        <p:nvSpPr>
          <p:cNvPr id="31775" name="Text Box 31"/>
          <p:cNvSpPr txBox="1">
            <a:spLocks noChangeArrowheads="1"/>
          </p:cNvSpPr>
          <p:nvPr/>
        </p:nvSpPr>
        <p:spPr bwMode="auto">
          <a:xfrm>
            <a:off x="930275" y="4152900"/>
            <a:ext cx="311150" cy="366713"/>
          </a:xfrm>
          <a:prstGeom prst="rect">
            <a:avLst/>
          </a:prstGeom>
          <a:noFill/>
          <a:ln w="9525">
            <a:noFill/>
            <a:miter lim="800000"/>
            <a:headEnd/>
            <a:tailEnd/>
          </a:ln>
        </p:spPr>
        <p:txBody>
          <a:bodyPr wrap="none">
            <a:spAutoFit/>
          </a:bodyPr>
          <a:lstStyle/>
          <a:p>
            <a:r>
              <a:rPr lang="en-US" sz="1800"/>
              <a:t>5</a:t>
            </a:r>
          </a:p>
        </p:txBody>
      </p:sp>
      <p:sp>
        <p:nvSpPr>
          <p:cNvPr id="31776" name="Line 32"/>
          <p:cNvSpPr>
            <a:spLocks noChangeShapeType="1"/>
          </p:cNvSpPr>
          <p:nvPr/>
        </p:nvSpPr>
        <p:spPr bwMode="auto">
          <a:xfrm>
            <a:off x="4511675" y="4305300"/>
            <a:ext cx="762000" cy="0"/>
          </a:xfrm>
          <a:prstGeom prst="line">
            <a:avLst/>
          </a:prstGeom>
          <a:noFill/>
          <a:ln w="25400">
            <a:solidFill>
              <a:srgbClr val="147627"/>
            </a:solidFill>
            <a:round/>
            <a:headEnd/>
            <a:tailEnd/>
          </a:ln>
        </p:spPr>
        <p:txBody>
          <a:bodyPr/>
          <a:lstStyle/>
          <a:p>
            <a:endParaRPr lang="en-US"/>
          </a:p>
        </p:txBody>
      </p:sp>
      <p:sp>
        <p:nvSpPr>
          <p:cNvPr id="31777" name="Text Box 33"/>
          <p:cNvSpPr txBox="1">
            <a:spLocks noChangeArrowheads="1"/>
          </p:cNvSpPr>
          <p:nvPr/>
        </p:nvSpPr>
        <p:spPr bwMode="auto">
          <a:xfrm>
            <a:off x="777875" y="4533900"/>
            <a:ext cx="501650" cy="366713"/>
          </a:xfrm>
          <a:prstGeom prst="rect">
            <a:avLst/>
          </a:prstGeom>
          <a:noFill/>
          <a:ln w="9525">
            <a:noFill/>
            <a:miter lim="800000"/>
            <a:headEnd/>
            <a:tailEnd/>
          </a:ln>
        </p:spPr>
        <p:txBody>
          <a:bodyPr wrap="none">
            <a:spAutoFit/>
          </a:bodyPr>
          <a:lstStyle/>
          <a:p>
            <a:r>
              <a:rPr lang="en-US" sz="1800"/>
              <a:t>1.3</a:t>
            </a:r>
          </a:p>
        </p:txBody>
      </p:sp>
      <p:sp>
        <p:nvSpPr>
          <p:cNvPr id="31778" name="Text Box 34"/>
          <p:cNvSpPr txBox="1">
            <a:spLocks noChangeArrowheads="1"/>
          </p:cNvSpPr>
          <p:nvPr/>
        </p:nvSpPr>
        <p:spPr bwMode="auto">
          <a:xfrm>
            <a:off x="701675" y="5219700"/>
            <a:ext cx="577850" cy="366713"/>
          </a:xfrm>
          <a:prstGeom prst="rect">
            <a:avLst/>
          </a:prstGeom>
          <a:noFill/>
          <a:ln w="9525">
            <a:noFill/>
            <a:miter lim="800000"/>
            <a:headEnd/>
            <a:tailEnd/>
          </a:ln>
        </p:spPr>
        <p:txBody>
          <a:bodyPr wrap="none">
            <a:spAutoFit/>
          </a:bodyPr>
          <a:lstStyle/>
          <a:p>
            <a:r>
              <a:rPr lang="en-US" sz="1800"/>
              <a:t>-2.5</a:t>
            </a:r>
          </a:p>
        </p:txBody>
      </p:sp>
      <p:sp>
        <p:nvSpPr>
          <p:cNvPr id="31779" name="Line 35"/>
          <p:cNvSpPr>
            <a:spLocks noChangeShapeType="1"/>
          </p:cNvSpPr>
          <p:nvPr/>
        </p:nvSpPr>
        <p:spPr bwMode="auto">
          <a:xfrm>
            <a:off x="5273675" y="4610100"/>
            <a:ext cx="762000" cy="0"/>
          </a:xfrm>
          <a:prstGeom prst="line">
            <a:avLst/>
          </a:prstGeom>
          <a:noFill/>
          <a:ln w="25400">
            <a:solidFill>
              <a:srgbClr val="147627"/>
            </a:solidFill>
            <a:round/>
            <a:headEnd/>
            <a:tailEnd/>
          </a:ln>
        </p:spPr>
        <p:txBody>
          <a:bodyPr/>
          <a:lstStyle/>
          <a:p>
            <a:endParaRPr lang="en-US"/>
          </a:p>
        </p:txBody>
      </p:sp>
      <p:sp>
        <p:nvSpPr>
          <p:cNvPr id="31780" name="Oval 36"/>
          <p:cNvSpPr>
            <a:spLocks noChangeArrowheads="1"/>
          </p:cNvSpPr>
          <p:nvPr/>
        </p:nvSpPr>
        <p:spPr bwMode="auto">
          <a:xfrm>
            <a:off x="5959475" y="4838700"/>
            <a:ext cx="152400" cy="152400"/>
          </a:xfrm>
          <a:prstGeom prst="ellipse">
            <a:avLst/>
          </a:prstGeom>
          <a:solidFill>
            <a:srgbClr val="FF0000"/>
          </a:solidFill>
          <a:ln w="9525">
            <a:solidFill>
              <a:schemeClr val="tx1"/>
            </a:solidFill>
            <a:round/>
            <a:headEnd/>
            <a:tailEnd/>
          </a:ln>
        </p:spPr>
        <p:txBody>
          <a:bodyPr wrap="none" anchor="ctr"/>
          <a:lstStyle/>
          <a:p>
            <a:endParaRPr lang="en-US"/>
          </a:p>
        </p:txBody>
      </p:sp>
      <p:sp>
        <p:nvSpPr>
          <p:cNvPr id="31781" name="Line 37"/>
          <p:cNvSpPr>
            <a:spLocks noChangeShapeType="1"/>
          </p:cNvSpPr>
          <p:nvPr/>
        </p:nvSpPr>
        <p:spPr bwMode="auto">
          <a:xfrm>
            <a:off x="6035675" y="5448300"/>
            <a:ext cx="762000" cy="0"/>
          </a:xfrm>
          <a:prstGeom prst="line">
            <a:avLst/>
          </a:prstGeom>
          <a:noFill/>
          <a:ln w="25400">
            <a:solidFill>
              <a:srgbClr val="FF0000"/>
            </a:solidFill>
            <a:round/>
            <a:headEnd/>
            <a:tailEnd/>
          </a:ln>
        </p:spPr>
        <p:txBody>
          <a:bodyPr/>
          <a:lstStyle/>
          <a:p>
            <a:endParaRPr lang="en-US"/>
          </a:p>
        </p:txBody>
      </p:sp>
      <p:sp>
        <p:nvSpPr>
          <p:cNvPr id="31782" name="Text Box 38"/>
          <p:cNvSpPr txBox="1">
            <a:spLocks noChangeArrowheads="1"/>
          </p:cNvSpPr>
          <p:nvPr/>
        </p:nvSpPr>
        <p:spPr bwMode="auto">
          <a:xfrm>
            <a:off x="847725" y="5676900"/>
            <a:ext cx="387350" cy="366713"/>
          </a:xfrm>
          <a:prstGeom prst="rect">
            <a:avLst/>
          </a:prstGeom>
          <a:noFill/>
          <a:ln w="9525">
            <a:noFill/>
            <a:miter lim="800000"/>
            <a:headEnd/>
            <a:tailEnd/>
          </a:ln>
        </p:spPr>
        <p:txBody>
          <a:bodyPr wrap="none">
            <a:spAutoFit/>
          </a:bodyPr>
          <a:lstStyle/>
          <a:p>
            <a:r>
              <a:rPr lang="en-US" sz="1800"/>
              <a:t>-5</a:t>
            </a:r>
          </a:p>
        </p:txBody>
      </p:sp>
      <p:sp>
        <p:nvSpPr>
          <p:cNvPr id="31783" name="Line 39"/>
          <p:cNvSpPr>
            <a:spLocks noChangeShapeType="1"/>
          </p:cNvSpPr>
          <p:nvPr/>
        </p:nvSpPr>
        <p:spPr bwMode="auto">
          <a:xfrm>
            <a:off x="6797675" y="5905500"/>
            <a:ext cx="762000" cy="0"/>
          </a:xfrm>
          <a:prstGeom prst="line">
            <a:avLst/>
          </a:prstGeom>
          <a:noFill/>
          <a:ln w="25400">
            <a:solidFill>
              <a:srgbClr val="FF0000"/>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300038" y="288925"/>
            <a:ext cx="7772400" cy="685800"/>
          </a:xfrm>
        </p:spPr>
        <p:txBody>
          <a:bodyPr/>
          <a:lstStyle/>
          <a:p>
            <a:r>
              <a:rPr lang="en-US" sz="3200" dirty="0" smtClean="0"/>
              <a:t>Additional Example</a:t>
            </a:r>
          </a:p>
        </p:txBody>
      </p:sp>
      <p:sp>
        <p:nvSpPr>
          <p:cNvPr id="44035" name="Rectangle 3"/>
          <p:cNvSpPr>
            <a:spLocks noGrp="1" noChangeArrowheads="1"/>
          </p:cNvSpPr>
          <p:nvPr>
            <p:ph type="body" idx="1"/>
          </p:nvPr>
        </p:nvSpPr>
        <p:spPr>
          <a:xfrm>
            <a:off x="251520" y="1304764"/>
            <a:ext cx="8302625" cy="3960440"/>
          </a:xfrm>
        </p:spPr>
        <p:txBody>
          <a:bodyPr/>
          <a:lstStyle/>
          <a:p>
            <a:pPr marL="0" indent="0">
              <a:buFont typeface="Wingdings" pitchFamily="2" charset="2"/>
              <a:buNone/>
            </a:pPr>
            <a:r>
              <a:rPr lang="en-US" dirty="0" smtClean="0"/>
              <a:t>On consecutive Sundays, Mac, the owner of your local newsstand, purchases a number of copies of “The Computer Journal”. He pays 25 cents for each copy and sells each for 75 cents. Copies he has not sold during the week can be returned to his supplier for 10 cents each. The supplier is able to salvage the paper for printing future issues. Mac has kept careful records of the demand each week for the journal.  The observed demand during the past weeks has the following distribution:</a:t>
            </a:r>
          </a:p>
          <a:p>
            <a:pPr marL="0" indent="0">
              <a:buFont typeface="Wingdings" pitchFamily="2" charset="2"/>
              <a:buNone/>
            </a:pPr>
            <a:endParaRPr lang="en-US" dirty="0" smtClean="0"/>
          </a:p>
          <a:p>
            <a:pPr marL="0" indent="0">
              <a:buFont typeface="Wingdings" pitchFamily="2" charset="2"/>
              <a:buNone/>
            </a:pPr>
            <a:endParaRPr lang="en-US" sz="2000" dirty="0" smtClean="0"/>
          </a:p>
        </p:txBody>
      </p:sp>
      <p:graphicFrame>
        <p:nvGraphicFramePr>
          <p:cNvPr id="44040" name="Object 8"/>
          <p:cNvGraphicFramePr>
            <a:graphicFrameLocks noChangeAspect="1"/>
          </p:cNvGraphicFramePr>
          <p:nvPr/>
        </p:nvGraphicFramePr>
        <p:xfrm>
          <a:off x="431540" y="5157192"/>
          <a:ext cx="8114071" cy="792088"/>
        </p:xfrm>
        <a:graphic>
          <a:graphicData uri="http://schemas.openxmlformats.org/presentationml/2006/ole">
            <p:oleObj spid="_x0000_s44040" name="Worksheet" r:id="rId4" imgW="4000602" imgH="390661" progId="Excel.Sheet.12">
              <p:embed/>
            </p:oleObj>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300038" y="288925"/>
            <a:ext cx="7772400" cy="685800"/>
          </a:xfrm>
        </p:spPr>
        <p:txBody>
          <a:bodyPr/>
          <a:lstStyle/>
          <a:p>
            <a:r>
              <a:rPr lang="en-US" sz="3200" smtClean="0"/>
              <a:t>Additional Example</a:t>
            </a:r>
          </a:p>
        </p:txBody>
      </p:sp>
      <p:sp>
        <p:nvSpPr>
          <p:cNvPr id="44035" name="Rectangle 3"/>
          <p:cNvSpPr>
            <a:spLocks noGrp="1" noChangeArrowheads="1"/>
          </p:cNvSpPr>
          <p:nvPr>
            <p:ph type="body" idx="1"/>
          </p:nvPr>
        </p:nvSpPr>
        <p:spPr>
          <a:xfrm>
            <a:off x="287524" y="2132856"/>
            <a:ext cx="8302625" cy="4284476"/>
          </a:xfrm>
        </p:spPr>
        <p:txBody>
          <a:bodyPr/>
          <a:lstStyle/>
          <a:p>
            <a:pPr marL="457200" indent="-457200">
              <a:buNone/>
            </a:pPr>
            <a:r>
              <a:rPr lang="en-US" dirty="0" smtClean="0"/>
              <a:t>a) How many units are sold if we have ordered 7 units</a:t>
            </a:r>
          </a:p>
          <a:p>
            <a:pPr marL="457200" indent="-457200">
              <a:buNone/>
            </a:pPr>
            <a:r>
              <a:rPr lang="en-US" dirty="0" smtClean="0"/>
              <a:t>There is 0.18 + 0.20 + 0.10 + 0.10 + 0.08 + 0.04 + 0.04 = 0.74</a:t>
            </a:r>
          </a:p>
          <a:p>
            <a:pPr marL="457200" indent="-457200">
              <a:buNone/>
            </a:pPr>
            <a:r>
              <a:rPr lang="en-US" dirty="0" smtClean="0"/>
              <a:t>There is </a:t>
            </a:r>
            <a:r>
              <a:rPr lang="en-US" b="1" dirty="0" smtClean="0">
                <a:solidFill>
                  <a:srgbClr val="FF0000"/>
                </a:solidFill>
              </a:rPr>
              <a:t>0.74</a:t>
            </a:r>
            <a:r>
              <a:rPr lang="en-US" dirty="0" smtClean="0"/>
              <a:t> probability that demand is greater than or equal to </a:t>
            </a:r>
            <a:r>
              <a:rPr lang="en-US" b="1" dirty="0" smtClean="0">
                <a:solidFill>
                  <a:srgbClr val="FF0000"/>
                </a:solidFill>
              </a:rPr>
              <a:t>7</a:t>
            </a:r>
            <a:r>
              <a:rPr lang="en-US" dirty="0" smtClean="0"/>
              <a:t>.</a:t>
            </a:r>
          </a:p>
          <a:p>
            <a:pPr marL="457200" indent="-457200">
              <a:buNone/>
            </a:pPr>
            <a:r>
              <a:rPr lang="en-US" dirty="0" smtClean="0"/>
              <a:t>There is </a:t>
            </a:r>
            <a:r>
              <a:rPr lang="en-US" b="1" dirty="0" smtClean="0">
                <a:solidFill>
                  <a:srgbClr val="FF0000"/>
                </a:solidFill>
              </a:rPr>
              <a:t>0.16</a:t>
            </a:r>
            <a:r>
              <a:rPr lang="en-US" dirty="0" smtClean="0"/>
              <a:t> probability that demand is equal to </a:t>
            </a:r>
            <a:r>
              <a:rPr lang="en-US" b="1" dirty="0" smtClean="0">
                <a:solidFill>
                  <a:srgbClr val="FF0000"/>
                </a:solidFill>
              </a:rPr>
              <a:t>6</a:t>
            </a:r>
            <a:r>
              <a:rPr lang="en-US" dirty="0" smtClean="0"/>
              <a:t>.</a:t>
            </a:r>
          </a:p>
          <a:p>
            <a:pPr marL="457200" indent="-457200">
              <a:buNone/>
            </a:pPr>
            <a:r>
              <a:rPr lang="en-US" dirty="0" smtClean="0"/>
              <a:t>There is </a:t>
            </a:r>
            <a:r>
              <a:rPr lang="en-US" b="1" dirty="0" smtClean="0">
                <a:solidFill>
                  <a:srgbClr val="FF0000"/>
                </a:solidFill>
              </a:rPr>
              <a:t>0.06</a:t>
            </a:r>
            <a:r>
              <a:rPr lang="en-US" dirty="0" smtClean="0"/>
              <a:t> probability that demand is equal to </a:t>
            </a:r>
            <a:r>
              <a:rPr lang="en-US" b="1" dirty="0" smtClean="0">
                <a:solidFill>
                  <a:srgbClr val="FF0000"/>
                </a:solidFill>
              </a:rPr>
              <a:t>5</a:t>
            </a:r>
            <a:r>
              <a:rPr lang="en-US" dirty="0" smtClean="0"/>
              <a:t>.</a:t>
            </a:r>
          </a:p>
          <a:p>
            <a:pPr marL="0" indent="0">
              <a:buNone/>
            </a:pPr>
            <a:r>
              <a:rPr lang="en-US" dirty="0" smtClean="0"/>
              <a:t>There is </a:t>
            </a:r>
            <a:r>
              <a:rPr lang="en-US" b="1" dirty="0" smtClean="0">
                <a:solidFill>
                  <a:srgbClr val="FF0000"/>
                </a:solidFill>
              </a:rPr>
              <a:t>0.04</a:t>
            </a:r>
            <a:r>
              <a:rPr lang="en-US" dirty="0" smtClean="0"/>
              <a:t> probability that demand is equal to </a:t>
            </a:r>
            <a:r>
              <a:rPr lang="en-US" b="1" dirty="0" smtClean="0">
                <a:solidFill>
                  <a:srgbClr val="FF0000"/>
                </a:solidFill>
              </a:rPr>
              <a:t>4</a:t>
            </a:r>
            <a:r>
              <a:rPr lang="en-US" dirty="0" smtClean="0"/>
              <a:t>.</a:t>
            </a:r>
          </a:p>
          <a:p>
            <a:pPr marL="0" indent="0">
              <a:buNone/>
            </a:pPr>
            <a:r>
              <a:rPr lang="en-US" dirty="0" smtClean="0"/>
              <a:t>The expected number of units sold is</a:t>
            </a:r>
          </a:p>
          <a:p>
            <a:pPr marL="457200" indent="-457200">
              <a:buNone/>
            </a:pPr>
            <a:r>
              <a:rPr lang="en-US" b="1" dirty="0" smtClean="0">
                <a:solidFill>
                  <a:srgbClr val="FF0000"/>
                </a:solidFill>
              </a:rPr>
              <a:t>0.74(7) + 0.16 (6) + 0.06 (5) + 0.04 (4) = 6.6 </a:t>
            </a:r>
          </a:p>
          <a:p>
            <a:pPr marL="0" indent="0">
              <a:buNone/>
            </a:pPr>
            <a:endParaRPr lang="en-US" dirty="0" smtClean="0"/>
          </a:p>
          <a:p>
            <a:pPr marL="0" indent="0">
              <a:buFont typeface="Wingdings" pitchFamily="2" charset="2"/>
              <a:buNone/>
            </a:pPr>
            <a:endParaRPr lang="en-US" sz="2000" dirty="0" smtClean="0"/>
          </a:p>
        </p:txBody>
      </p:sp>
      <p:graphicFrame>
        <p:nvGraphicFramePr>
          <p:cNvPr id="44040" name="Object 8"/>
          <p:cNvGraphicFramePr>
            <a:graphicFrameLocks noChangeAspect="1"/>
          </p:cNvGraphicFramePr>
          <p:nvPr/>
        </p:nvGraphicFramePr>
        <p:xfrm>
          <a:off x="395536" y="1340768"/>
          <a:ext cx="8114071" cy="792088"/>
        </p:xfrm>
        <a:graphic>
          <a:graphicData uri="http://schemas.openxmlformats.org/presentationml/2006/ole">
            <p:oleObj spid="_x0000_s96258" name="Worksheet" r:id="rId4" imgW="4000602" imgH="390661" progId="Excel.Sheet.12">
              <p:embed/>
            </p:oleObj>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300038" y="288925"/>
            <a:ext cx="7772400" cy="685800"/>
          </a:xfrm>
        </p:spPr>
        <p:txBody>
          <a:bodyPr/>
          <a:lstStyle/>
          <a:p>
            <a:r>
              <a:rPr lang="en-US" sz="3200" smtClean="0"/>
              <a:t>Additional Example</a:t>
            </a:r>
          </a:p>
        </p:txBody>
      </p:sp>
      <p:sp>
        <p:nvSpPr>
          <p:cNvPr id="44035" name="Rectangle 3"/>
          <p:cNvSpPr>
            <a:spLocks noGrp="1" noChangeArrowheads="1"/>
          </p:cNvSpPr>
          <p:nvPr>
            <p:ph type="body" idx="1"/>
          </p:nvPr>
        </p:nvSpPr>
        <p:spPr>
          <a:xfrm>
            <a:off x="287524" y="2132856"/>
            <a:ext cx="8748972" cy="4284476"/>
          </a:xfrm>
        </p:spPr>
        <p:txBody>
          <a:bodyPr/>
          <a:lstStyle/>
          <a:p>
            <a:pPr marL="457200" indent="-457200">
              <a:buNone/>
            </a:pPr>
            <a:r>
              <a:rPr lang="en-US" dirty="0" smtClean="0"/>
              <a:t>b) How many units are salvaged?</a:t>
            </a:r>
          </a:p>
          <a:p>
            <a:pPr marL="457200" indent="-457200">
              <a:buNone/>
            </a:pPr>
            <a:r>
              <a:rPr lang="en-US" b="1" dirty="0" smtClean="0">
                <a:solidFill>
                  <a:srgbClr val="FF0000"/>
                </a:solidFill>
              </a:rPr>
              <a:t>7-6.6 = 0.4</a:t>
            </a:r>
            <a:r>
              <a:rPr lang="en-US" dirty="0" smtClean="0"/>
              <a:t>. Alternatively, we can compute it directly </a:t>
            </a:r>
          </a:p>
          <a:p>
            <a:pPr marL="457200" indent="-457200">
              <a:buNone/>
            </a:pPr>
            <a:r>
              <a:rPr lang="en-US" dirty="0" smtClean="0"/>
              <a:t>There is </a:t>
            </a:r>
            <a:r>
              <a:rPr lang="en-US" b="1" dirty="0" smtClean="0">
                <a:solidFill>
                  <a:srgbClr val="FF0000"/>
                </a:solidFill>
              </a:rPr>
              <a:t>0.74</a:t>
            </a:r>
            <a:r>
              <a:rPr lang="en-US" dirty="0" smtClean="0"/>
              <a:t> probability that we salvage 7 – 7 = </a:t>
            </a:r>
            <a:r>
              <a:rPr lang="en-US" b="1" dirty="0" smtClean="0">
                <a:solidFill>
                  <a:srgbClr val="FF0000"/>
                </a:solidFill>
              </a:rPr>
              <a:t>0</a:t>
            </a:r>
            <a:r>
              <a:rPr lang="en-US" dirty="0" smtClean="0"/>
              <a:t> units</a:t>
            </a:r>
          </a:p>
          <a:p>
            <a:pPr marL="457200" indent="-457200">
              <a:buNone/>
            </a:pPr>
            <a:r>
              <a:rPr lang="en-US" dirty="0" smtClean="0"/>
              <a:t>There is </a:t>
            </a:r>
            <a:r>
              <a:rPr lang="en-US" b="1" dirty="0" smtClean="0">
                <a:solidFill>
                  <a:srgbClr val="FF0000"/>
                </a:solidFill>
              </a:rPr>
              <a:t>0.16</a:t>
            </a:r>
            <a:r>
              <a:rPr lang="en-US" dirty="0" smtClean="0"/>
              <a:t> probability that we salvage 7- 6 = </a:t>
            </a:r>
            <a:r>
              <a:rPr lang="en-US" b="1" dirty="0" smtClean="0">
                <a:solidFill>
                  <a:srgbClr val="FF0000"/>
                </a:solidFill>
              </a:rPr>
              <a:t>1 </a:t>
            </a:r>
            <a:r>
              <a:rPr lang="en-US" dirty="0" smtClean="0"/>
              <a:t>units</a:t>
            </a:r>
          </a:p>
          <a:p>
            <a:pPr marL="457200" indent="-457200">
              <a:buNone/>
            </a:pPr>
            <a:r>
              <a:rPr lang="en-US" dirty="0" smtClean="0"/>
              <a:t>There is </a:t>
            </a:r>
            <a:r>
              <a:rPr lang="en-US" b="1" dirty="0" smtClean="0">
                <a:solidFill>
                  <a:srgbClr val="FF0000"/>
                </a:solidFill>
              </a:rPr>
              <a:t>0.06</a:t>
            </a:r>
            <a:r>
              <a:rPr lang="en-US" dirty="0" smtClean="0"/>
              <a:t> probability that we salvage 7- 5 = </a:t>
            </a:r>
            <a:r>
              <a:rPr lang="en-US" b="1" dirty="0" smtClean="0">
                <a:solidFill>
                  <a:srgbClr val="FF0000"/>
                </a:solidFill>
              </a:rPr>
              <a:t>2 </a:t>
            </a:r>
            <a:r>
              <a:rPr lang="en-US" dirty="0" smtClean="0"/>
              <a:t>units</a:t>
            </a:r>
          </a:p>
          <a:p>
            <a:pPr marL="0" indent="0">
              <a:buNone/>
            </a:pPr>
            <a:r>
              <a:rPr lang="en-US" dirty="0" smtClean="0"/>
              <a:t>There is </a:t>
            </a:r>
            <a:r>
              <a:rPr lang="en-US" b="1" dirty="0" smtClean="0">
                <a:solidFill>
                  <a:srgbClr val="FF0000"/>
                </a:solidFill>
              </a:rPr>
              <a:t>0.04</a:t>
            </a:r>
            <a:r>
              <a:rPr lang="en-US" dirty="0" smtClean="0"/>
              <a:t> probability that we salvage 7-4 = </a:t>
            </a:r>
            <a:r>
              <a:rPr lang="en-US" b="1" dirty="0" smtClean="0">
                <a:solidFill>
                  <a:srgbClr val="FF0000"/>
                </a:solidFill>
              </a:rPr>
              <a:t>3</a:t>
            </a:r>
            <a:r>
              <a:rPr lang="en-US" dirty="0" smtClean="0"/>
              <a:t> units</a:t>
            </a:r>
          </a:p>
          <a:p>
            <a:pPr marL="0" indent="0">
              <a:buNone/>
            </a:pPr>
            <a:r>
              <a:rPr lang="en-US" dirty="0" smtClean="0"/>
              <a:t>The expected number of units salvaged is</a:t>
            </a:r>
          </a:p>
          <a:p>
            <a:pPr marL="457200" indent="-457200">
              <a:buNone/>
            </a:pPr>
            <a:r>
              <a:rPr lang="en-US" b="1" dirty="0" smtClean="0">
                <a:solidFill>
                  <a:srgbClr val="FF0000"/>
                </a:solidFill>
              </a:rPr>
              <a:t>0.74(0) + 0.16 (1) + 0.06 (2) + 0.04 (3) = 0.4  </a:t>
            </a:r>
            <a:r>
              <a:rPr lang="en-US" b="1" dirty="0" smtClean="0">
                <a:solidFill>
                  <a:srgbClr val="147627"/>
                </a:solidFill>
              </a:rPr>
              <a:t>and 7-0.4 = 6.6 sold</a:t>
            </a:r>
          </a:p>
        </p:txBody>
      </p:sp>
      <p:graphicFrame>
        <p:nvGraphicFramePr>
          <p:cNvPr id="44040" name="Object 8"/>
          <p:cNvGraphicFramePr>
            <a:graphicFrameLocks noChangeAspect="1"/>
          </p:cNvGraphicFramePr>
          <p:nvPr/>
        </p:nvGraphicFramePr>
        <p:xfrm>
          <a:off x="395536" y="1340768"/>
          <a:ext cx="8114071" cy="792088"/>
        </p:xfrm>
        <a:graphic>
          <a:graphicData uri="http://schemas.openxmlformats.org/presentationml/2006/ole">
            <p:oleObj spid="_x0000_s97282" name="Worksheet" r:id="rId4" imgW="4000602" imgH="390661" progId="Excel.Sheet.12">
              <p:embed/>
            </p:oleObj>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300038" y="288925"/>
            <a:ext cx="7772400" cy="685800"/>
          </a:xfrm>
        </p:spPr>
        <p:txBody>
          <a:bodyPr/>
          <a:lstStyle/>
          <a:p>
            <a:r>
              <a:rPr lang="en-US" sz="3200" smtClean="0"/>
              <a:t>Additional Example</a:t>
            </a:r>
          </a:p>
        </p:txBody>
      </p:sp>
      <p:sp>
        <p:nvSpPr>
          <p:cNvPr id="44035" name="Rectangle 3"/>
          <p:cNvSpPr>
            <a:spLocks noGrp="1" noChangeArrowheads="1"/>
          </p:cNvSpPr>
          <p:nvPr>
            <p:ph type="body" idx="1"/>
          </p:nvPr>
        </p:nvSpPr>
        <p:spPr>
          <a:xfrm>
            <a:off x="251520" y="1304764"/>
            <a:ext cx="8748972" cy="3384376"/>
          </a:xfrm>
        </p:spPr>
        <p:txBody>
          <a:bodyPr/>
          <a:lstStyle/>
          <a:p>
            <a:pPr marL="457200" indent="-457200">
              <a:buNone/>
            </a:pPr>
            <a:r>
              <a:rPr lang="en-US" dirty="0" smtClean="0"/>
              <a:t>c) Compute the total profit if we order 7 units.</a:t>
            </a:r>
          </a:p>
          <a:p>
            <a:pPr marL="457200" indent="-457200">
              <a:buNone/>
            </a:pPr>
            <a:r>
              <a:rPr lang="en-US" dirty="0" smtClean="0"/>
              <a:t>Out of 7 units, 6.6 sold, 0.4 salvaged.</a:t>
            </a:r>
          </a:p>
          <a:p>
            <a:pPr marL="457200" indent="-457200">
              <a:buNone/>
            </a:pPr>
            <a:r>
              <a:rPr lang="en-US" dirty="0" smtClean="0"/>
              <a:t>P = 75, c= 25, v=10.</a:t>
            </a:r>
          </a:p>
          <a:p>
            <a:pPr marL="457200" indent="-457200">
              <a:buNone/>
            </a:pPr>
            <a:r>
              <a:rPr lang="en-US" dirty="0" smtClean="0">
                <a:solidFill>
                  <a:srgbClr val="147627"/>
                </a:solidFill>
              </a:rPr>
              <a:t>Profit per unit sold  = 75-25 = 50</a:t>
            </a:r>
          </a:p>
          <a:p>
            <a:pPr marL="457200" indent="-457200">
              <a:buNone/>
            </a:pPr>
            <a:r>
              <a:rPr lang="en-US" dirty="0" smtClean="0">
                <a:solidFill>
                  <a:srgbClr val="FF0000"/>
                </a:solidFill>
              </a:rPr>
              <a:t>Cost per unit salvaged  = 25-10 = 15</a:t>
            </a:r>
          </a:p>
          <a:p>
            <a:pPr marL="457200" indent="-457200">
              <a:buNone/>
            </a:pPr>
            <a:r>
              <a:rPr lang="en-US" b="1" dirty="0" smtClean="0">
                <a:solidFill>
                  <a:srgbClr val="FF0000"/>
                </a:solidFill>
              </a:rPr>
              <a:t>Total Profit =  </a:t>
            </a:r>
            <a:r>
              <a:rPr lang="en-US" b="1" dirty="0" smtClean="0">
                <a:solidFill>
                  <a:srgbClr val="147627"/>
                </a:solidFill>
              </a:rPr>
              <a:t>6.6(50) </a:t>
            </a:r>
            <a:r>
              <a:rPr lang="en-US" dirty="0" smtClean="0"/>
              <a:t>+</a:t>
            </a:r>
            <a:r>
              <a:rPr lang="en-US" b="1" dirty="0" smtClean="0">
                <a:solidFill>
                  <a:srgbClr val="147627"/>
                </a:solidFill>
              </a:rPr>
              <a:t> </a:t>
            </a:r>
            <a:r>
              <a:rPr lang="en-US" b="1" dirty="0" smtClean="0">
                <a:solidFill>
                  <a:srgbClr val="FF0000"/>
                </a:solidFill>
              </a:rPr>
              <a:t>0.4(15)  </a:t>
            </a:r>
            <a:r>
              <a:rPr lang="en-US" dirty="0" smtClean="0"/>
              <a:t>=</a:t>
            </a:r>
            <a:r>
              <a:rPr lang="en-US" b="1" dirty="0" smtClean="0">
                <a:solidFill>
                  <a:srgbClr val="FF0000"/>
                </a:solidFill>
              </a:rPr>
              <a:t> </a:t>
            </a:r>
            <a:r>
              <a:rPr lang="en-US" b="1" dirty="0" smtClean="0">
                <a:solidFill>
                  <a:srgbClr val="147627"/>
                </a:solidFill>
              </a:rPr>
              <a:t>330 </a:t>
            </a:r>
            <a:r>
              <a:rPr lang="en-US" dirty="0" smtClean="0"/>
              <a:t>- </a:t>
            </a:r>
            <a:r>
              <a:rPr lang="en-US" b="1" dirty="0" smtClean="0">
                <a:solidFill>
                  <a:srgbClr val="FF0000"/>
                </a:solidFill>
              </a:rPr>
              <a:t>6 = </a:t>
            </a:r>
            <a:r>
              <a:rPr lang="en-US" b="1" dirty="0" smtClean="0">
                <a:solidFill>
                  <a:srgbClr val="147627"/>
                </a:solidFill>
              </a:rPr>
              <a:t>324</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300038" y="288925"/>
            <a:ext cx="7772400" cy="685800"/>
          </a:xfrm>
        </p:spPr>
        <p:txBody>
          <a:bodyPr/>
          <a:lstStyle/>
          <a:p>
            <a:r>
              <a:rPr lang="en-US" sz="3200" smtClean="0"/>
              <a:t>Additional Example</a:t>
            </a:r>
          </a:p>
        </p:txBody>
      </p:sp>
      <p:sp>
        <p:nvSpPr>
          <p:cNvPr id="44035" name="Rectangle 3"/>
          <p:cNvSpPr>
            <a:spLocks noGrp="1" noChangeArrowheads="1"/>
          </p:cNvSpPr>
          <p:nvPr>
            <p:ph type="body" idx="1"/>
          </p:nvPr>
        </p:nvSpPr>
        <p:spPr>
          <a:xfrm>
            <a:off x="251520" y="2204864"/>
            <a:ext cx="8748972" cy="4392488"/>
          </a:xfrm>
        </p:spPr>
        <p:txBody>
          <a:bodyPr/>
          <a:lstStyle/>
          <a:p>
            <a:pPr marL="457200" indent="-457200">
              <a:buNone/>
            </a:pPr>
            <a:r>
              <a:rPr lang="en-US" dirty="0" smtClean="0"/>
              <a:t>d) Compute the expected Marginal profit of ordering the 8</a:t>
            </a:r>
            <a:r>
              <a:rPr lang="en-US" baseline="30000" dirty="0" smtClean="0"/>
              <a:t>th</a:t>
            </a:r>
            <a:r>
              <a:rPr lang="en-US" dirty="0" smtClean="0"/>
              <a:t> unit.</a:t>
            </a:r>
          </a:p>
          <a:p>
            <a:pPr marL="457200" indent="-457200">
              <a:buNone/>
            </a:pPr>
            <a:r>
              <a:rPr lang="en-US" dirty="0" smtClean="0">
                <a:solidFill>
                  <a:srgbClr val="147627"/>
                </a:solidFill>
              </a:rPr>
              <a:t>MP = 75-25 = 50</a:t>
            </a:r>
          </a:p>
          <a:p>
            <a:pPr marL="457200" indent="-457200">
              <a:buNone/>
            </a:pPr>
            <a:r>
              <a:rPr lang="en-US" dirty="0" smtClean="0">
                <a:solidFill>
                  <a:srgbClr val="147627"/>
                </a:solidFill>
              </a:rPr>
              <a:t>P(R ≥ 8) =  0.2 + 0.1 + 0.1 + 0.08 + 0.04 + 0.04 = 0.56</a:t>
            </a:r>
          </a:p>
          <a:p>
            <a:pPr marL="457200" indent="-457200">
              <a:buNone/>
            </a:pPr>
            <a:r>
              <a:rPr lang="en-US" dirty="0" smtClean="0">
                <a:solidFill>
                  <a:srgbClr val="147627"/>
                </a:solidFill>
              </a:rPr>
              <a:t>Expected Marginal profit = 0.56(50) = 28</a:t>
            </a:r>
          </a:p>
          <a:p>
            <a:pPr marL="457200" indent="-457200">
              <a:buNone/>
            </a:pPr>
            <a:r>
              <a:rPr lang="en-US" dirty="0" smtClean="0"/>
              <a:t>e</a:t>
            </a:r>
            <a:r>
              <a:rPr lang="en-US" smtClean="0"/>
              <a:t>) </a:t>
            </a:r>
            <a:r>
              <a:rPr lang="en-US" dirty="0" smtClean="0"/>
              <a:t>Compute the expected Marginal cost of ordering the 8</a:t>
            </a:r>
            <a:r>
              <a:rPr lang="en-US" baseline="30000" dirty="0" smtClean="0"/>
              <a:t>th</a:t>
            </a:r>
            <a:r>
              <a:rPr lang="en-US" dirty="0" smtClean="0"/>
              <a:t> unit.</a:t>
            </a:r>
          </a:p>
          <a:p>
            <a:pPr marL="457200" indent="-457200">
              <a:buNone/>
            </a:pPr>
            <a:r>
              <a:rPr lang="en-US" dirty="0" smtClean="0">
                <a:solidFill>
                  <a:srgbClr val="FF0000"/>
                </a:solidFill>
              </a:rPr>
              <a:t>MC = 25 – 10  = 15</a:t>
            </a:r>
          </a:p>
          <a:p>
            <a:pPr marL="457200" indent="-457200">
              <a:buNone/>
            </a:pPr>
            <a:r>
              <a:rPr lang="en-US" dirty="0" smtClean="0">
                <a:solidFill>
                  <a:srgbClr val="FF0000"/>
                </a:solidFill>
              </a:rPr>
              <a:t>P(R ≤ 7) =  1-0.56 = 0.44</a:t>
            </a:r>
          </a:p>
          <a:p>
            <a:pPr marL="457200" indent="-457200">
              <a:buNone/>
            </a:pPr>
            <a:r>
              <a:rPr lang="en-US" dirty="0" smtClean="0">
                <a:solidFill>
                  <a:srgbClr val="FF0000"/>
                </a:solidFill>
              </a:rPr>
              <a:t>Expected Marginal cost  = 0.44(15) = 6.6</a:t>
            </a:r>
          </a:p>
          <a:p>
            <a:pPr marL="457200" indent="-457200">
              <a:buNone/>
            </a:pPr>
            <a:endParaRPr lang="en-US" dirty="0" smtClean="0"/>
          </a:p>
          <a:p>
            <a:pPr marL="457200" indent="-457200">
              <a:buNone/>
            </a:pPr>
            <a:endParaRPr lang="en-US" b="1" dirty="0" smtClean="0">
              <a:solidFill>
                <a:srgbClr val="147627"/>
              </a:solidFill>
            </a:endParaRPr>
          </a:p>
        </p:txBody>
      </p:sp>
      <p:graphicFrame>
        <p:nvGraphicFramePr>
          <p:cNvPr id="99330" name="Object 8"/>
          <p:cNvGraphicFramePr>
            <a:graphicFrameLocks noChangeAspect="1"/>
          </p:cNvGraphicFramePr>
          <p:nvPr/>
        </p:nvGraphicFramePr>
        <p:xfrm>
          <a:off x="395288" y="1341438"/>
          <a:ext cx="8113712" cy="792162"/>
        </p:xfrm>
        <a:graphic>
          <a:graphicData uri="http://schemas.openxmlformats.org/presentationml/2006/ole">
            <p:oleObj spid="_x0000_s99330" name="Worksheet" r:id="rId4" imgW="4000602" imgH="390661" progId="Excel.Sheet.12">
              <p:embed/>
            </p:oleObj>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a:xfrm>
            <a:off x="431800" y="1520825"/>
            <a:ext cx="8328025" cy="2016187"/>
          </a:xfrm>
        </p:spPr>
        <p:txBody>
          <a:bodyPr/>
          <a:lstStyle/>
          <a:p>
            <a:pPr marL="0" indent="0">
              <a:lnSpc>
                <a:spcPct val="100000"/>
              </a:lnSpc>
              <a:buNone/>
            </a:pPr>
            <a:r>
              <a:rPr lang="en-US" dirty="0" smtClean="0"/>
              <a:t>Swell Productions (The Retailer) is sponsoring an outdoor conclave for owners of collectible and classic Fords. The concession stand in the T-Bird area will sell clothing such as official Thunderbird racing jerseys.  The following table shows the probability of jerseys sales quantities. </a:t>
            </a:r>
          </a:p>
          <a:p>
            <a:endParaRPr lang="en-US" dirty="0"/>
          </a:p>
        </p:txBody>
      </p:sp>
      <p:graphicFrame>
        <p:nvGraphicFramePr>
          <p:cNvPr id="6" name="Table 5"/>
          <p:cNvGraphicFramePr>
            <a:graphicFrameLocks noGrp="1"/>
          </p:cNvGraphicFramePr>
          <p:nvPr/>
        </p:nvGraphicFramePr>
        <p:xfrm>
          <a:off x="1763688" y="3537012"/>
          <a:ext cx="5544615" cy="612068"/>
        </p:xfrm>
        <a:graphic>
          <a:graphicData uri="http://schemas.openxmlformats.org/drawingml/2006/table">
            <a:tbl>
              <a:tblPr/>
              <a:tblGrid>
                <a:gridCol w="1196580"/>
                <a:gridCol w="724286"/>
                <a:gridCol w="725059"/>
                <a:gridCol w="724286"/>
                <a:gridCol w="725059"/>
                <a:gridCol w="724286"/>
                <a:gridCol w="725059"/>
              </a:tblGrid>
              <a:tr h="306034">
                <a:tc>
                  <a:txBody>
                    <a:bodyPr/>
                    <a:lstStyle/>
                    <a:p>
                      <a:pPr marL="0" marR="0">
                        <a:lnSpc>
                          <a:spcPct val="115000"/>
                        </a:lnSpc>
                        <a:spcBef>
                          <a:spcPts val="0"/>
                        </a:spcBef>
                        <a:spcAft>
                          <a:spcPts val="0"/>
                        </a:spcAft>
                      </a:pPr>
                      <a:r>
                        <a:rPr lang="en-US" sz="1600" dirty="0">
                          <a:latin typeface="Times New Roman"/>
                          <a:ea typeface="MS Mincho"/>
                        </a:rPr>
                        <a:t>Probability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MS Mincho"/>
                        </a:rPr>
                        <a:t>0.05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MS Mincho"/>
                        </a:rPr>
                        <a:t>0.10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MS Mincho"/>
                        </a:rPr>
                        <a:t>0.30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MS Mincho"/>
                        </a:rPr>
                        <a:t>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MS Mincho"/>
                        </a:rPr>
                        <a:t>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MS Mincho"/>
                        </a:rPr>
                        <a:t>0.15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6034">
                <a:tc>
                  <a:txBody>
                    <a:bodyPr/>
                    <a:lstStyle/>
                    <a:p>
                      <a:pPr marL="0" marR="0">
                        <a:lnSpc>
                          <a:spcPct val="115000"/>
                        </a:lnSpc>
                        <a:spcBef>
                          <a:spcPts val="0"/>
                        </a:spcBef>
                        <a:spcAft>
                          <a:spcPts val="0"/>
                        </a:spcAft>
                      </a:pPr>
                      <a:r>
                        <a:rPr lang="en-US" sz="1600" dirty="0">
                          <a:latin typeface="Times New Roman"/>
                          <a:ea typeface="MS Mincho"/>
                        </a:rPr>
                        <a:t>Demand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MS Mincho"/>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MS Mincho"/>
                        </a:rPr>
                        <a:t>200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MS Mincho"/>
                        </a:rPr>
                        <a:t>300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MS Mincho"/>
                        </a:rPr>
                        <a:t>400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MS Mincho"/>
                        </a:rPr>
                        <a:t>500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MS Mincho"/>
                        </a:rPr>
                        <a:t>600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4336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8" name="Content Placeholder 2"/>
          <p:cNvSpPr txBox="1">
            <a:spLocks/>
          </p:cNvSpPr>
          <p:nvPr/>
        </p:nvSpPr>
        <p:spPr bwMode="auto">
          <a:xfrm>
            <a:off x="575556" y="4149081"/>
            <a:ext cx="8328025" cy="756084"/>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marL="282575" indent="-282575"/>
            <a:r>
              <a:rPr lang="en-US" dirty="0" smtClean="0">
                <a:solidFill>
                  <a:srgbClr val="1A1A74"/>
                </a:solidFill>
                <a:latin typeface="+mn-lt"/>
              </a:rPr>
              <a:t>A) Compute the average demand (units that can be sold) for Swell Productions jerseys.</a:t>
            </a:r>
          </a:p>
          <a:p>
            <a:pPr marL="342900" marR="0" lvl="0" indent="-342900" algn="l" defTabSz="914400" rtl="0" eaLnBrk="0" fontAlgn="base" latinLnBrk="0" hangingPunct="0">
              <a:lnSpc>
                <a:spcPct val="130000"/>
              </a:lnSpc>
              <a:spcBef>
                <a:spcPct val="20000"/>
              </a:spcBef>
              <a:spcAft>
                <a:spcPct val="0"/>
              </a:spcAft>
              <a:buClr>
                <a:srgbClr val="000000"/>
              </a:buClr>
              <a:buSzTx/>
              <a:buFont typeface="Wingdings" pitchFamily="2" charset="2"/>
              <a:buChar char="•"/>
              <a:tabLst/>
              <a:defRPr/>
            </a:pPr>
            <a:endParaRPr kumimoji="0" lang="en-US" sz="2400" b="0" i="0" u="none" strike="noStrike" kern="0" cap="none" spc="0" normalizeH="0" baseline="0" noProof="0" dirty="0">
              <a:ln>
                <a:noFill/>
              </a:ln>
              <a:solidFill>
                <a:srgbClr val="1A1A74"/>
              </a:solidFill>
              <a:effectLst/>
              <a:uLnTx/>
              <a:uFillTx/>
              <a:latin typeface="+mn-lt"/>
              <a:ea typeface="+mn-ea"/>
              <a:cs typeface="+mn-cs"/>
            </a:endParaRPr>
          </a:p>
        </p:txBody>
      </p:sp>
      <p:graphicFrame>
        <p:nvGraphicFramePr>
          <p:cNvPr id="143364" name="Object 4"/>
          <p:cNvGraphicFramePr>
            <a:graphicFrameLocks noChangeAspect="1"/>
          </p:cNvGraphicFramePr>
          <p:nvPr/>
        </p:nvGraphicFramePr>
        <p:xfrm>
          <a:off x="6084168" y="4761148"/>
          <a:ext cx="1838325" cy="1476375"/>
        </p:xfrm>
        <a:graphic>
          <a:graphicData uri="http://schemas.openxmlformats.org/presentationml/2006/ole">
            <p:oleObj spid="_x0000_s143364" name="Worksheet" r:id="rId3" imgW="1838228" imgH="1476370" progId="Excel.Sheet.12">
              <p:embed/>
            </p:oleObj>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a:xfrm>
            <a:off x="431800" y="1520825"/>
            <a:ext cx="8328025" cy="4788495"/>
          </a:xfrm>
        </p:spPr>
        <p:txBody>
          <a:bodyPr/>
          <a:lstStyle/>
          <a:p>
            <a:pPr marL="282575" indent="-282575">
              <a:buNone/>
            </a:pPr>
            <a:r>
              <a:rPr lang="en-US" dirty="0" smtClean="0"/>
              <a:t>B) Given the average demand you have obtained in the previous part. How many units should Swell Productions order to be able to have the average number of units sold equal to the average demand</a:t>
            </a:r>
            <a:r>
              <a:rPr lang="en-US" dirty="0" smtClean="0"/>
              <a:t>.</a:t>
            </a:r>
          </a:p>
          <a:p>
            <a:pPr marL="282575" lvl="0" indent="-282575">
              <a:buNone/>
            </a:pPr>
            <a:r>
              <a:rPr lang="en-US" dirty="0" smtClean="0"/>
              <a:t>600</a:t>
            </a:r>
          </a:p>
          <a:p>
            <a:pPr marL="282575" lvl="0" indent="-282575">
              <a:buNone/>
            </a:pPr>
            <a:r>
              <a:rPr lang="en-US" dirty="0" smtClean="0"/>
              <a:t>C) Supposed Swell Productions has ordered  400 units.  Compute the marginal profit of ordering one more unit</a:t>
            </a:r>
            <a:r>
              <a:rPr lang="en-US" dirty="0" smtClean="0"/>
              <a:t>.</a:t>
            </a:r>
          </a:p>
          <a:p>
            <a:pPr marL="282575" indent="-282575">
              <a:buNone/>
            </a:pPr>
            <a:r>
              <a:rPr lang="en-US" dirty="0" smtClean="0"/>
              <a:t>40(0.35) = 14</a:t>
            </a:r>
          </a:p>
          <a:p>
            <a:pPr marL="0" lvl="0" indent="0">
              <a:buNone/>
            </a:pPr>
            <a:endParaRPr lang="en-US" dirty="0" smtClean="0"/>
          </a:p>
          <a:p>
            <a:pPr marL="0" indent="0">
              <a:buNone/>
            </a:pPr>
            <a:endParaRPr lang="en-US" dirty="0" smtClean="0"/>
          </a:p>
          <a:p>
            <a:endParaRPr lang="en-US" dirty="0"/>
          </a:p>
        </p:txBody>
      </p:sp>
      <p:sp>
        <p:nvSpPr>
          <p:cNvPr id="4" name="Content Placeholder 2"/>
          <p:cNvSpPr txBox="1">
            <a:spLocks/>
          </p:cNvSpPr>
          <p:nvPr/>
        </p:nvSpPr>
        <p:spPr bwMode="auto">
          <a:xfrm>
            <a:off x="611561" y="3681029"/>
            <a:ext cx="648072" cy="54006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30000"/>
              </a:lnSpc>
              <a:spcBef>
                <a:spcPct val="20000"/>
              </a:spcBef>
              <a:spcAft>
                <a:spcPct val="0"/>
              </a:spcAft>
              <a:buClr>
                <a:srgbClr val="000000"/>
              </a:buClr>
              <a:buSzTx/>
              <a:buFont typeface="Wingdings" pitchFamily="2" charset="2"/>
              <a:buChar char="•"/>
              <a:tabLst/>
              <a:defRPr/>
            </a:pPr>
            <a:endParaRPr kumimoji="0" lang="en-US" sz="2400" b="0" i="0" u="none" strike="noStrike" kern="0" cap="none" spc="0" normalizeH="0" baseline="0" noProof="0" dirty="0">
              <a:ln>
                <a:noFill/>
              </a:ln>
              <a:solidFill>
                <a:srgbClr val="1A1A74"/>
              </a:solidFill>
              <a:effectLst/>
              <a:uLnTx/>
              <a:uFillTx/>
              <a:latin typeface="+mn-lt"/>
              <a:ea typeface="+mn-ea"/>
              <a:cs typeface="+mn-cs"/>
            </a:endParaRPr>
          </a:p>
        </p:txBody>
      </p:sp>
      <p:sp>
        <p:nvSpPr>
          <p:cNvPr id="5" name="Content Placeholder 2"/>
          <p:cNvSpPr txBox="1">
            <a:spLocks/>
          </p:cNvSpPr>
          <p:nvPr/>
        </p:nvSpPr>
        <p:spPr bwMode="auto">
          <a:xfrm>
            <a:off x="539552" y="4293097"/>
            <a:ext cx="8328025" cy="936104"/>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r>
              <a:rPr lang="en-US" dirty="0" smtClean="0">
                <a:solidFill>
                  <a:srgbClr val="1A1A74"/>
                </a:solidFill>
                <a:latin typeface="+mn-lt"/>
              </a:rPr>
              <a:t> </a:t>
            </a:r>
            <a:endParaRPr lang="en-US" dirty="0" smtClean="0">
              <a:solidFill>
                <a:srgbClr val="1A1A74"/>
              </a:solidFill>
              <a:latin typeface="+mn-lt"/>
            </a:endParaRPr>
          </a:p>
          <a:p>
            <a:pPr marL="342900" marR="0" lvl="0" indent="-342900" algn="l" defTabSz="914400" rtl="0" eaLnBrk="0" fontAlgn="base" latinLnBrk="0" hangingPunct="0">
              <a:lnSpc>
                <a:spcPct val="130000"/>
              </a:lnSpc>
              <a:spcBef>
                <a:spcPct val="20000"/>
              </a:spcBef>
              <a:spcAft>
                <a:spcPct val="0"/>
              </a:spcAft>
              <a:buClr>
                <a:srgbClr val="000000"/>
              </a:buClr>
              <a:buSzTx/>
              <a:buFont typeface="Wingdings" pitchFamily="2" charset="2"/>
              <a:buChar char="•"/>
              <a:tabLst/>
              <a:defRPr/>
            </a:pPr>
            <a:endParaRPr kumimoji="0" lang="en-US" sz="2400" b="0" i="0" u="none" strike="noStrike" kern="0" cap="none" spc="0" normalizeH="0" baseline="0" noProof="0" dirty="0">
              <a:ln>
                <a:noFill/>
              </a:ln>
              <a:solidFill>
                <a:srgbClr val="1A1A74"/>
              </a:solidFill>
              <a:effectLst/>
              <a:uLnTx/>
              <a:uFillTx/>
              <a:latin typeface="+mn-lt"/>
              <a:ea typeface="+mn-ea"/>
              <a:cs typeface="+mn-c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a:xfrm>
            <a:off x="431800" y="1520825"/>
            <a:ext cx="8328025" cy="4176427"/>
          </a:xfrm>
        </p:spPr>
        <p:txBody>
          <a:bodyPr/>
          <a:lstStyle/>
          <a:p>
            <a:pPr>
              <a:buNone/>
            </a:pPr>
            <a:r>
              <a:rPr lang="en-US" dirty="0" smtClean="0"/>
              <a:t>D)  Supposed Swell Productions has ordered  400 units.  Compute the marginal cost of ordering one more unit. </a:t>
            </a:r>
          </a:p>
          <a:p>
            <a:pPr>
              <a:buNone/>
            </a:pPr>
            <a:r>
              <a:rPr lang="en-US" dirty="0" smtClean="0"/>
              <a:t>20(0.65) = 13</a:t>
            </a:r>
          </a:p>
          <a:p>
            <a:pPr>
              <a:buNone/>
            </a:pPr>
            <a:r>
              <a:rPr lang="en-US" dirty="0" smtClean="0"/>
              <a:t>E) Suppose your computations indicates that it is at Swell Productions’ benefit to order 401 units (this may or may not the correct answer).  How many units should Swell Productions order? </a:t>
            </a:r>
            <a:endParaRPr lang="en-US" dirty="0" smtClean="0"/>
          </a:p>
          <a:p>
            <a:pPr>
              <a:buNone/>
            </a:pPr>
            <a:r>
              <a:rPr lang="en-US" dirty="0" smtClean="0"/>
              <a:t>500</a:t>
            </a:r>
          </a:p>
          <a:p>
            <a:pPr>
              <a:buNone/>
            </a:pPr>
            <a:endParaRPr lang="en-US" dirty="0" smtClean="0"/>
          </a:p>
          <a:p>
            <a:pPr>
              <a:buNone/>
            </a:pPr>
            <a:endParaRPr lang="en-US" dirty="0" smtClean="0"/>
          </a:p>
          <a:p>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sz="3200" dirty="0" smtClean="0"/>
              <a:t>News Vendor Model; Assumptions</a:t>
            </a:r>
          </a:p>
        </p:txBody>
      </p:sp>
      <p:sp>
        <p:nvSpPr>
          <p:cNvPr id="26627" name="Rectangle 3"/>
          <p:cNvSpPr>
            <a:spLocks noGrp="1" noChangeArrowheads="1"/>
          </p:cNvSpPr>
          <p:nvPr>
            <p:ph type="body" idx="1"/>
          </p:nvPr>
        </p:nvSpPr>
        <p:spPr>
          <a:xfrm>
            <a:off x="215900" y="1304925"/>
            <a:ext cx="7958138" cy="4892675"/>
          </a:xfrm>
        </p:spPr>
        <p:txBody>
          <a:bodyPr/>
          <a:lstStyle/>
          <a:p>
            <a:pPr marL="460375" lvl="1" indent="-349250">
              <a:lnSpc>
                <a:spcPct val="80000"/>
              </a:lnSpc>
              <a:buFont typeface="Wingdings" pitchFamily="2" charset="2"/>
              <a:buChar char="v"/>
              <a:defRPr/>
            </a:pPr>
            <a:r>
              <a:rPr lang="en-US" b="1" dirty="0" smtClean="0"/>
              <a:t>Demand is random</a:t>
            </a:r>
          </a:p>
          <a:p>
            <a:pPr marL="460375" lvl="1" indent="-349250">
              <a:lnSpc>
                <a:spcPct val="80000"/>
              </a:lnSpc>
              <a:buFont typeface="Wingdings" pitchFamily="2" charset="2"/>
              <a:buChar char="v"/>
              <a:defRPr/>
            </a:pPr>
            <a:r>
              <a:rPr lang="en-US" b="1" dirty="0" smtClean="0"/>
              <a:t>Distribution of demand is known</a:t>
            </a:r>
          </a:p>
          <a:p>
            <a:pPr marL="460375" lvl="1" indent="-349250">
              <a:lnSpc>
                <a:spcPct val="80000"/>
              </a:lnSpc>
              <a:buFont typeface="Wingdings" pitchFamily="2" charset="2"/>
              <a:buChar char="v"/>
              <a:defRPr/>
            </a:pPr>
            <a:r>
              <a:rPr lang="en-US" dirty="0" smtClean="0"/>
              <a:t>No initial inventory</a:t>
            </a:r>
          </a:p>
          <a:p>
            <a:pPr marL="460375" lvl="1" indent="-349250">
              <a:lnSpc>
                <a:spcPct val="80000"/>
              </a:lnSpc>
              <a:buFont typeface="Wingdings" pitchFamily="2" charset="2"/>
              <a:buChar char="v"/>
              <a:defRPr/>
            </a:pPr>
            <a:r>
              <a:rPr lang="en-US" dirty="0" smtClean="0"/>
              <a:t>Set-up cost is zero</a:t>
            </a:r>
          </a:p>
          <a:p>
            <a:pPr marL="460375" lvl="1" indent="-349250">
              <a:lnSpc>
                <a:spcPct val="80000"/>
              </a:lnSpc>
              <a:buFont typeface="Wingdings" pitchFamily="2" charset="2"/>
              <a:buChar char="v"/>
              <a:defRPr/>
            </a:pPr>
            <a:r>
              <a:rPr lang="en-US" dirty="0" smtClean="0"/>
              <a:t>Single period</a:t>
            </a:r>
          </a:p>
          <a:p>
            <a:pPr marL="460375" lvl="1" indent="-349250">
              <a:lnSpc>
                <a:spcPct val="80000"/>
              </a:lnSpc>
              <a:buFont typeface="Wingdings" pitchFamily="2" charset="2"/>
              <a:buChar char="v"/>
              <a:defRPr/>
            </a:pPr>
            <a:r>
              <a:rPr lang="en-US" dirty="0" smtClean="0"/>
              <a:t>Zero lead time</a:t>
            </a:r>
          </a:p>
          <a:p>
            <a:pPr marL="460375" lvl="1" indent="-349250">
              <a:lnSpc>
                <a:spcPct val="80000"/>
              </a:lnSpc>
              <a:buFont typeface="Wingdings" pitchFamily="2" charset="2"/>
              <a:buChar char="v"/>
              <a:defRPr/>
            </a:pPr>
            <a:r>
              <a:rPr lang="en-US" dirty="0" smtClean="0"/>
              <a:t>Linear costs</a:t>
            </a:r>
          </a:p>
          <a:p>
            <a:pPr lvl="1">
              <a:lnSpc>
                <a:spcPct val="80000"/>
              </a:lnSpc>
              <a:buFont typeface="Wingdings" pitchFamily="2" charset="2"/>
              <a:buChar char="§"/>
              <a:defRPr/>
            </a:pPr>
            <a:r>
              <a:rPr lang="en-US" sz="2000" dirty="0" smtClean="0"/>
              <a:t>Purchasing (production)</a:t>
            </a:r>
          </a:p>
          <a:p>
            <a:pPr lvl="1">
              <a:lnSpc>
                <a:spcPct val="80000"/>
              </a:lnSpc>
              <a:buFont typeface="Wingdings" pitchFamily="2" charset="2"/>
              <a:buChar char="§"/>
              <a:defRPr/>
            </a:pPr>
            <a:r>
              <a:rPr lang="en-US" sz="2000" dirty="0" smtClean="0"/>
              <a:t>Salvage value</a:t>
            </a:r>
          </a:p>
          <a:p>
            <a:pPr lvl="1">
              <a:lnSpc>
                <a:spcPct val="80000"/>
              </a:lnSpc>
              <a:buFont typeface="Wingdings" pitchFamily="2" charset="2"/>
              <a:buChar char="§"/>
              <a:defRPr/>
            </a:pPr>
            <a:r>
              <a:rPr lang="en-US" sz="2000" dirty="0" smtClean="0"/>
              <a:t>Revenue</a:t>
            </a:r>
          </a:p>
          <a:p>
            <a:pPr lvl="1">
              <a:lnSpc>
                <a:spcPct val="80000"/>
              </a:lnSpc>
              <a:buFont typeface="Wingdings" pitchFamily="2" charset="2"/>
              <a:buChar char="§"/>
              <a:defRPr/>
            </a:pPr>
            <a:r>
              <a:rPr lang="en-US" sz="2000" dirty="0" smtClean="0"/>
              <a:t>Goodwill</a:t>
            </a:r>
          </a:p>
          <a:p>
            <a:pPr lvl="2">
              <a:lnSpc>
                <a:spcPct val="80000"/>
              </a:lnSpc>
              <a:buFont typeface="Wingdings" pitchFamily="2" charset="2"/>
              <a:buNone/>
              <a:defRPr/>
            </a:pPr>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a:xfrm>
            <a:off x="431800" y="1520825"/>
            <a:ext cx="8328025" cy="3636367"/>
          </a:xfrm>
        </p:spPr>
        <p:txBody>
          <a:bodyPr/>
          <a:lstStyle/>
          <a:p>
            <a:pPr>
              <a:buNone/>
            </a:pPr>
            <a:r>
              <a:rPr lang="en-US" dirty="0" smtClean="0"/>
              <a:t>F) Suppose Swell Productions has ordered  500 units. Compute the expected value of the number of units salvaged.</a:t>
            </a:r>
          </a:p>
          <a:p>
            <a:pPr>
              <a:buNone/>
            </a:pPr>
            <a:r>
              <a:rPr lang="en-US" dirty="0" smtClean="0"/>
              <a:t>0.05(400</a:t>
            </a:r>
            <a:r>
              <a:rPr lang="en-US" dirty="0" smtClean="0"/>
              <a:t>)+0.1(300) +0.3 (200) + 0.2 (100) = </a:t>
            </a:r>
          </a:p>
          <a:p>
            <a:pPr>
              <a:buNone/>
            </a:pPr>
            <a:r>
              <a:rPr lang="en-US" dirty="0" smtClean="0"/>
              <a:t>20+30+60+20 = </a:t>
            </a:r>
            <a:r>
              <a:rPr lang="en-US" dirty="0" smtClean="0"/>
              <a:t>130</a:t>
            </a:r>
            <a:endParaRPr lang="en-US" dirty="0" smtClean="0"/>
          </a:p>
          <a:p>
            <a:pPr>
              <a:buNone/>
            </a:pPr>
            <a:r>
              <a:rPr lang="en-US" dirty="0" smtClean="0"/>
              <a:t>G) Suppose Swell Productions orders 500 jerseys. Compute the expected number of </a:t>
            </a:r>
            <a:r>
              <a:rPr lang="en-US" dirty="0" smtClean="0"/>
              <a:t> </a:t>
            </a:r>
            <a:r>
              <a:rPr lang="en-US" dirty="0" smtClean="0"/>
              <a:t>jerseys that can be sold. </a:t>
            </a:r>
            <a:endParaRPr lang="en-US" dirty="0" smtClean="0"/>
          </a:p>
          <a:p>
            <a:pPr>
              <a:buNone/>
            </a:pPr>
            <a:r>
              <a:rPr lang="en-US" dirty="0" smtClean="0"/>
              <a:t>500-130</a:t>
            </a:r>
            <a:r>
              <a:rPr lang="en-US" dirty="0" smtClean="0"/>
              <a:t>= 370</a:t>
            </a:r>
          </a:p>
          <a:p>
            <a:endParaRPr lang="en-US" dirty="0"/>
          </a:p>
        </p:txBody>
      </p:sp>
      <p:sp>
        <p:nvSpPr>
          <p:cNvPr id="14541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45409" name="Object 1"/>
          <p:cNvGraphicFramePr>
            <a:graphicFrameLocks noChangeAspect="1"/>
          </p:cNvGraphicFramePr>
          <p:nvPr/>
        </p:nvGraphicFramePr>
        <p:xfrm>
          <a:off x="5832140" y="4653136"/>
          <a:ext cx="2842180" cy="1620180"/>
        </p:xfrm>
        <a:graphic>
          <a:graphicData uri="http://schemas.openxmlformats.org/presentationml/2006/ole">
            <p:oleObj spid="_x0000_s145409" name="Worksheet" r:id="rId3" imgW="1838147" imgH="1152389" progId="Excel.Sheet.12">
              <p:embed/>
            </p:oleObj>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p:txBody>
          <a:bodyPr/>
          <a:lstStyle/>
          <a:p>
            <a:pPr>
              <a:buNone/>
            </a:pPr>
            <a:r>
              <a:rPr lang="en-US" dirty="0" smtClean="0"/>
              <a:t>H) Supposed Swell Productions has ordered  500 units.  Compute the expected value of Swell Productions’  total net profit. </a:t>
            </a:r>
          </a:p>
          <a:p>
            <a:pPr>
              <a:buNone/>
            </a:pPr>
            <a:r>
              <a:rPr lang="en-US" dirty="0" smtClean="0"/>
              <a:t>-</a:t>
            </a:r>
            <a:r>
              <a:rPr lang="en-US" dirty="0" smtClean="0"/>
              <a:t>130(20) + 370(40) = -2600+ 14800 = </a:t>
            </a:r>
            <a:r>
              <a:rPr lang="en-US" dirty="0" smtClean="0"/>
              <a:t>12200</a:t>
            </a:r>
          </a:p>
          <a:p>
            <a:pPr>
              <a:buNone/>
            </a:pPr>
            <a:r>
              <a:rPr lang="en-US" dirty="0" smtClean="0"/>
              <a:t>I) At what purchasing price (current purchasing  price is $40 and current salvage value is 20) will you  order   600 units?</a:t>
            </a:r>
          </a:p>
          <a:p>
            <a:pPr>
              <a:buNone/>
            </a:pPr>
            <a:r>
              <a:rPr lang="en-US" dirty="0" smtClean="0"/>
              <a:t>MC=0.85 (c-20)  = 0.85c -17</a:t>
            </a:r>
          </a:p>
          <a:p>
            <a:pPr>
              <a:buNone/>
            </a:pPr>
            <a:r>
              <a:rPr lang="en-US" dirty="0" smtClean="0"/>
              <a:t>MP = 0.15(80-c) = 12- 0.15c</a:t>
            </a:r>
          </a:p>
          <a:p>
            <a:pPr>
              <a:buNone/>
            </a:pPr>
            <a:r>
              <a:rPr lang="en-US" dirty="0" smtClean="0"/>
              <a:t>12-0.15c&gt; 0.85c-17</a:t>
            </a:r>
          </a:p>
          <a:p>
            <a:pPr>
              <a:buNone/>
            </a:pPr>
            <a:r>
              <a:rPr lang="en-US" dirty="0" smtClean="0"/>
              <a:t>29&gt; c</a:t>
            </a:r>
          </a:p>
          <a:p>
            <a:pPr>
              <a:buNone/>
            </a:pPr>
            <a:endParaRPr lang="en-US" dirty="0" smtClean="0"/>
          </a:p>
          <a:p>
            <a:pPr>
              <a:buNone/>
            </a:pP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a:xfrm>
            <a:off x="431800" y="1520825"/>
            <a:ext cx="8328025" cy="5040523"/>
          </a:xfrm>
        </p:spPr>
        <p:txBody>
          <a:bodyPr/>
          <a:lstStyle/>
          <a:p>
            <a:pPr>
              <a:buNone/>
            </a:pPr>
            <a:r>
              <a:rPr lang="en-US" dirty="0" smtClean="0"/>
              <a:t>It really does not make sense to say the break-even point is where</a:t>
            </a:r>
          </a:p>
          <a:p>
            <a:pPr>
              <a:buNone/>
            </a:pPr>
            <a:r>
              <a:rPr lang="en-US" dirty="0" smtClean="0"/>
              <a:t>385(40) = </a:t>
            </a:r>
            <a:r>
              <a:rPr lang="en-US" dirty="0" smtClean="0"/>
              <a:t>215X. Because  </a:t>
            </a:r>
            <a:r>
              <a:rPr lang="en-US" dirty="0" smtClean="0"/>
              <a:t>X and 40 are not independent. </a:t>
            </a:r>
            <a:endParaRPr lang="en-US" dirty="0" smtClean="0"/>
          </a:p>
          <a:p>
            <a:pPr>
              <a:buNone/>
            </a:pPr>
            <a:r>
              <a:rPr lang="en-US" dirty="0" smtClean="0"/>
              <a:t>To </a:t>
            </a:r>
            <a:r>
              <a:rPr lang="en-US" dirty="0" smtClean="0"/>
              <a:t>correct the above statement, one may say: the break-even point is </a:t>
            </a:r>
            <a:r>
              <a:rPr lang="en-US" dirty="0" smtClean="0"/>
              <a:t>where 385(80-c</a:t>
            </a:r>
            <a:r>
              <a:rPr lang="en-US" dirty="0" smtClean="0"/>
              <a:t>) = 215(c-20) </a:t>
            </a:r>
            <a:endParaRPr lang="en-US" dirty="0" smtClean="0"/>
          </a:p>
          <a:p>
            <a:pPr>
              <a:buNone/>
            </a:pPr>
            <a:r>
              <a:rPr lang="en-US" dirty="0" smtClean="0"/>
              <a:t>O</a:t>
            </a:r>
            <a:r>
              <a:rPr lang="en-US" dirty="0" smtClean="0"/>
              <a:t>ne </a:t>
            </a:r>
            <a:r>
              <a:rPr lang="en-US" dirty="0" smtClean="0"/>
              <a:t>may try to solve the above equation. But it does not make sense because in that case and under the price of c, we will make 0 profit if we order 600. While we already make $12200, by ordering 500. Therefore no matter what c value comes out of the above equation, it makes our profit equal 0. Why we should order 600 for 0 profit compared to 500 with $12200 profit.</a:t>
            </a:r>
          </a:p>
          <a:p>
            <a:r>
              <a:rPr lang="en-US" dirty="0" smtClean="0"/>
              <a:t> </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a:xfrm>
            <a:off x="431800" y="1520825"/>
            <a:ext cx="8712200" cy="5040523"/>
          </a:xfrm>
        </p:spPr>
        <p:txBody>
          <a:bodyPr/>
          <a:lstStyle/>
          <a:p>
            <a:pPr>
              <a:buNone/>
            </a:pPr>
            <a:r>
              <a:rPr lang="en-US" dirty="0" smtClean="0"/>
              <a:t>A correct second </a:t>
            </a:r>
            <a:r>
              <a:rPr lang="en-US" dirty="0" smtClean="0"/>
              <a:t>procedure to solve the problem is to say; we order 600 if its total expected revenue is greater than ordering 500.  </a:t>
            </a:r>
            <a:endParaRPr lang="en-US" dirty="0" smtClean="0"/>
          </a:p>
          <a:p>
            <a:pPr>
              <a:buNone/>
            </a:pPr>
            <a:r>
              <a:rPr lang="en-US" dirty="0" smtClean="0"/>
              <a:t>Ordering 500 </a:t>
            </a:r>
            <a:r>
              <a:rPr lang="en-US" dirty="0" smtClean="0">
                <a:sym typeface="Wingdings" pitchFamily="2" charset="2"/>
              </a:rPr>
              <a:t> </a:t>
            </a:r>
            <a:r>
              <a:rPr lang="en-US" dirty="0" smtClean="0"/>
              <a:t># </a:t>
            </a:r>
            <a:r>
              <a:rPr lang="en-US" dirty="0" smtClean="0"/>
              <a:t>of units sold is 370 and salvaged 130</a:t>
            </a:r>
          </a:p>
          <a:p>
            <a:pPr>
              <a:buNone/>
            </a:pPr>
            <a:r>
              <a:rPr lang="en-US" dirty="0" smtClean="0"/>
              <a:t>Ordering </a:t>
            </a:r>
            <a:r>
              <a:rPr lang="en-US" dirty="0" smtClean="0"/>
              <a:t>600 </a:t>
            </a:r>
            <a:r>
              <a:rPr lang="en-US" dirty="0" smtClean="0">
                <a:sym typeface="Wingdings" pitchFamily="2" charset="2"/>
              </a:rPr>
              <a:t> </a:t>
            </a:r>
            <a:r>
              <a:rPr lang="en-US" dirty="0" smtClean="0"/>
              <a:t># </a:t>
            </a:r>
            <a:r>
              <a:rPr lang="en-US" dirty="0" smtClean="0"/>
              <a:t>of units sold is 385 and salvaged 215</a:t>
            </a:r>
          </a:p>
          <a:p>
            <a:pPr>
              <a:buNone/>
            </a:pPr>
            <a:r>
              <a:rPr lang="en-US" dirty="0" smtClean="0"/>
              <a:t>For </a:t>
            </a:r>
            <a:r>
              <a:rPr lang="en-US" dirty="0" smtClean="0"/>
              <a:t>sale we get (80-c) for salvage we pay (c-20)</a:t>
            </a:r>
          </a:p>
          <a:p>
            <a:pPr>
              <a:buNone/>
            </a:pPr>
            <a:r>
              <a:rPr lang="en-US" dirty="0" smtClean="0"/>
              <a:t>Therefore</a:t>
            </a:r>
            <a:r>
              <a:rPr lang="en-US" dirty="0" smtClean="0"/>
              <a:t>, total revenue of 600 must be greater than that of 500</a:t>
            </a:r>
          </a:p>
          <a:p>
            <a:pPr>
              <a:buNone/>
            </a:pPr>
            <a:r>
              <a:rPr lang="en-US" dirty="0" smtClean="0"/>
              <a:t>385(80-c</a:t>
            </a:r>
            <a:r>
              <a:rPr lang="en-US" dirty="0" smtClean="0"/>
              <a:t>) – 215(c-20) &gt; 370(80-c) – 130(c-20)</a:t>
            </a:r>
          </a:p>
          <a:p>
            <a:pPr>
              <a:buNone/>
            </a:pPr>
            <a:r>
              <a:rPr lang="en-US" dirty="0" smtClean="0"/>
              <a:t>By solving this equation we will get </a:t>
            </a:r>
            <a:r>
              <a:rPr lang="en-US" dirty="0" smtClean="0"/>
              <a:t>29&gt;c</a:t>
            </a:r>
            <a:endParaRPr lang="en-US"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a:xfrm>
            <a:off x="431800" y="1520825"/>
            <a:ext cx="8712200" cy="5040523"/>
          </a:xfrm>
        </p:spPr>
        <p:txBody>
          <a:bodyPr/>
          <a:lstStyle/>
          <a:p>
            <a:pPr>
              <a:buNone/>
            </a:pPr>
            <a:r>
              <a:rPr lang="en-US" dirty="0" smtClean="0"/>
              <a:t>Indeed </a:t>
            </a:r>
            <a:r>
              <a:rPr lang="en-US" dirty="0" smtClean="0"/>
              <a:t>we could have also said that by ordering 600 we sell 15 units more and salvage 85 units more. And the sale revenue must be greater than salvaged marginal cost</a:t>
            </a:r>
          </a:p>
          <a:p>
            <a:pPr>
              <a:buNone/>
            </a:pPr>
            <a:r>
              <a:rPr lang="en-US" dirty="0" smtClean="0"/>
              <a:t>15(80-c) &gt; 85(c-20) </a:t>
            </a:r>
          </a:p>
          <a:p>
            <a:pPr>
              <a:buNone/>
            </a:pPr>
            <a:r>
              <a:rPr lang="en-US" dirty="0" smtClean="0"/>
              <a:t>29&gt;c</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pPr eaLnBrk="1" hangingPunct="1"/>
            <a:r>
              <a:rPr lang="en-US" sz="3200" smtClean="0"/>
              <a:t>Optimal Service Level:  The Newsvendor Problem</a:t>
            </a:r>
          </a:p>
        </p:txBody>
      </p:sp>
      <p:graphicFrame>
        <p:nvGraphicFramePr>
          <p:cNvPr id="1026" name="Object 73"/>
          <p:cNvGraphicFramePr>
            <a:graphicFrameLocks noChangeAspect="1"/>
          </p:cNvGraphicFramePr>
          <p:nvPr>
            <p:ph sz="half" idx="1"/>
          </p:nvPr>
        </p:nvGraphicFramePr>
        <p:xfrm>
          <a:off x="539750" y="2024844"/>
          <a:ext cx="2663825" cy="2497138"/>
        </p:xfrm>
        <a:graphic>
          <a:graphicData uri="http://schemas.openxmlformats.org/presentationml/2006/ole">
            <p:oleObj spid="_x0000_s1026" name="Worksheet" r:id="rId4" imgW="2124253" imgH="1990861" progId="Excel.Sheet.8">
              <p:embed/>
            </p:oleObj>
          </a:graphicData>
        </a:graphic>
      </p:graphicFrame>
      <p:sp>
        <p:nvSpPr>
          <p:cNvPr id="1028" name="Text Box 69"/>
          <p:cNvSpPr txBox="1">
            <a:spLocks noChangeArrowheads="1"/>
          </p:cNvSpPr>
          <p:nvPr/>
        </p:nvSpPr>
        <p:spPr bwMode="auto">
          <a:xfrm>
            <a:off x="287338" y="1268760"/>
            <a:ext cx="8856662" cy="701675"/>
          </a:xfrm>
          <a:prstGeom prst="rect">
            <a:avLst/>
          </a:prstGeom>
          <a:noFill/>
          <a:ln w="9525">
            <a:noFill/>
            <a:miter lim="800000"/>
            <a:headEnd/>
            <a:tailEnd/>
          </a:ln>
        </p:spPr>
        <p:txBody>
          <a:bodyPr>
            <a:spAutoFit/>
          </a:bodyPr>
          <a:lstStyle/>
          <a:p>
            <a:r>
              <a:rPr lang="en-US" sz="2000">
                <a:latin typeface="Times New Roman" pitchFamily="18" charset="0"/>
              </a:rPr>
              <a:t>Cost =1800, Sales Price = 2500, Salvage Price = 1700</a:t>
            </a:r>
          </a:p>
          <a:p>
            <a:r>
              <a:rPr lang="en-US" sz="2000">
                <a:latin typeface="Times New Roman" pitchFamily="18" charset="0"/>
              </a:rPr>
              <a:t>Underage Cost = 2500-1800 = 700, Overage Cost = 1800-1700 = 100</a:t>
            </a:r>
          </a:p>
        </p:txBody>
      </p:sp>
      <p:sp>
        <p:nvSpPr>
          <p:cNvPr id="1029" name="Text Box 76"/>
          <p:cNvSpPr txBox="1">
            <a:spLocks noChangeArrowheads="1"/>
          </p:cNvSpPr>
          <p:nvPr/>
        </p:nvSpPr>
        <p:spPr bwMode="auto">
          <a:xfrm>
            <a:off x="287524" y="4639357"/>
            <a:ext cx="7345362" cy="1311275"/>
          </a:xfrm>
          <a:prstGeom prst="rect">
            <a:avLst/>
          </a:prstGeom>
          <a:noFill/>
          <a:ln w="9525">
            <a:noFill/>
            <a:miter lim="800000"/>
            <a:headEnd/>
            <a:tailEnd/>
          </a:ln>
        </p:spPr>
        <p:txBody>
          <a:bodyPr>
            <a:spAutoFit/>
          </a:bodyPr>
          <a:lstStyle/>
          <a:p>
            <a:r>
              <a:rPr lang="en-US" sz="2000">
                <a:latin typeface="Times New Roman" pitchFamily="18" charset="0"/>
              </a:rPr>
              <a:t>What is probability of demand to be equal to 130? </a:t>
            </a:r>
          </a:p>
          <a:p>
            <a:r>
              <a:rPr lang="en-US" sz="2000">
                <a:latin typeface="Times New Roman" pitchFamily="18" charset="0"/>
              </a:rPr>
              <a:t>What is probability of demand to be less than or equal to 140?</a:t>
            </a:r>
          </a:p>
          <a:p>
            <a:r>
              <a:rPr lang="en-US" sz="2000">
                <a:latin typeface="Times New Roman" pitchFamily="18" charset="0"/>
              </a:rPr>
              <a:t>What is probability of demand to be greater than or equal to 140?</a:t>
            </a:r>
          </a:p>
          <a:p>
            <a:r>
              <a:rPr lang="en-US" sz="2000">
                <a:latin typeface="Times New Roman" pitchFamily="18" charset="0"/>
              </a:rPr>
              <a:t>What is probability of demand to be equal to 133?</a:t>
            </a:r>
          </a:p>
        </p:txBody>
      </p:sp>
      <p:pic>
        <p:nvPicPr>
          <p:cNvPr id="1030" name="Picture 100"/>
          <p:cNvPicPr>
            <a:picLocks noChangeAspect="1" noChangeArrowheads="1"/>
          </p:cNvPicPr>
          <p:nvPr/>
        </p:nvPicPr>
        <p:blipFill>
          <a:blip r:embed="rId5" cstate="print"/>
          <a:srcRect/>
          <a:stretch>
            <a:fillRect/>
          </a:stretch>
        </p:blipFill>
        <p:spPr bwMode="auto">
          <a:xfrm>
            <a:off x="3959225" y="2264557"/>
            <a:ext cx="4295775" cy="2352675"/>
          </a:xfrm>
          <a:prstGeom prst="rect">
            <a:avLst/>
          </a:prstGeom>
          <a:noFill/>
          <a:ln w="9525">
            <a:noFill/>
            <a:miter lim="800000"/>
            <a:headEnd/>
            <a:tailEnd/>
          </a:ln>
        </p:spPr>
      </p:pic>
      <p:sp>
        <p:nvSpPr>
          <p:cNvPr id="10" name="TextBox 9"/>
          <p:cNvSpPr txBox="1">
            <a:spLocks noChangeArrowheads="1"/>
          </p:cNvSpPr>
          <p:nvPr/>
        </p:nvSpPr>
        <p:spPr bwMode="auto">
          <a:xfrm>
            <a:off x="5531036" y="4617132"/>
            <a:ext cx="784225" cy="461962"/>
          </a:xfrm>
          <a:prstGeom prst="rect">
            <a:avLst/>
          </a:prstGeom>
          <a:noFill/>
          <a:ln w="9525">
            <a:noFill/>
            <a:miter lim="800000"/>
            <a:headEnd/>
            <a:tailEnd/>
          </a:ln>
        </p:spPr>
        <p:txBody>
          <a:bodyPr wrap="none">
            <a:spAutoFit/>
          </a:bodyPr>
          <a:lstStyle/>
          <a:p>
            <a:r>
              <a:rPr lang="en-US">
                <a:solidFill>
                  <a:srgbClr val="FF0000"/>
                </a:solidFill>
              </a:rPr>
              <a:t>0.09</a:t>
            </a:r>
          </a:p>
        </p:txBody>
      </p:sp>
      <p:sp>
        <p:nvSpPr>
          <p:cNvPr id="11" name="TextBox 10"/>
          <p:cNvSpPr txBox="1">
            <a:spLocks noChangeArrowheads="1"/>
          </p:cNvSpPr>
          <p:nvPr/>
        </p:nvSpPr>
        <p:spPr bwMode="auto">
          <a:xfrm>
            <a:off x="6647049" y="5014007"/>
            <a:ext cx="2430462" cy="307975"/>
          </a:xfrm>
          <a:prstGeom prst="rect">
            <a:avLst/>
          </a:prstGeom>
          <a:noFill/>
          <a:ln w="9525">
            <a:noFill/>
            <a:miter lim="800000"/>
            <a:headEnd/>
            <a:tailEnd/>
          </a:ln>
        </p:spPr>
        <p:txBody>
          <a:bodyPr wrap="none">
            <a:spAutoFit/>
          </a:bodyPr>
          <a:lstStyle/>
          <a:p>
            <a:r>
              <a:rPr lang="en-US" sz="1400">
                <a:solidFill>
                  <a:srgbClr val="FF0000"/>
                </a:solidFill>
              </a:rPr>
              <a:t>0.02+0.05+0.08+0.09+0.11=</a:t>
            </a:r>
          </a:p>
        </p:txBody>
      </p:sp>
      <p:sp>
        <p:nvSpPr>
          <p:cNvPr id="12" name="TextBox 11"/>
          <p:cNvSpPr txBox="1">
            <a:spLocks noChangeArrowheads="1"/>
          </p:cNvSpPr>
          <p:nvPr/>
        </p:nvSpPr>
        <p:spPr bwMode="auto">
          <a:xfrm>
            <a:off x="8310749" y="4690157"/>
            <a:ext cx="784225" cy="460375"/>
          </a:xfrm>
          <a:prstGeom prst="rect">
            <a:avLst/>
          </a:prstGeom>
          <a:noFill/>
          <a:ln w="9525">
            <a:noFill/>
            <a:miter lim="800000"/>
            <a:headEnd/>
            <a:tailEnd/>
          </a:ln>
        </p:spPr>
        <p:txBody>
          <a:bodyPr wrap="none">
            <a:spAutoFit/>
          </a:bodyPr>
          <a:lstStyle/>
          <a:p>
            <a:r>
              <a:rPr lang="en-US">
                <a:solidFill>
                  <a:srgbClr val="FF0000"/>
                </a:solidFill>
              </a:rPr>
              <a:t>0.35</a:t>
            </a:r>
          </a:p>
        </p:txBody>
      </p:sp>
      <p:sp>
        <p:nvSpPr>
          <p:cNvPr id="13" name="TextBox 12"/>
          <p:cNvSpPr txBox="1">
            <a:spLocks noChangeArrowheads="1"/>
          </p:cNvSpPr>
          <p:nvPr/>
        </p:nvSpPr>
        <p:spPr bwMode="auto">
          <a:xfrm>
            <a:off x="7007411" y="5301344"/>
            <a:ext cx="1233488" cy="307975"/>
          </a:xfrm>
          <a:prstGeom prst="rect">
            <a:avLst/>
          </a:prstGeom>
          <a:noFill/>
          <a:ln w="9525">
            <a:noFill/>
            <a:miter lim="800000"/>
            <a:headEnd/>
            <a:tailEnd/>
          </a:ln>
        </p:spPr>
        <p:txBody>
          <a:bodyPr wrap="none">
            <a:spAutoFit/>
          </a:bodyPr>
          <a:lstStyle/>
          <a:p>
            <a:r>
              <a:rPr lang="en-US" sz="1400">
                <a:solidFill>
                  <a:srgbClr val="FF0000"/>
                </a:solidFill>
              </a:rPr>
              <a:t>1-0.35+0.11=</a:t>
            </a:r>
          </a:p>
        </p:txBody>
      </p:sp>
      <p:sp>
        <p:nvSpPr>
          <p:cNvPr id="14" name="TextBox 13"/>
          <p:cNvSpPr txBox="1">
            <a:spLocks noChangeArrowheads="1"/>
          </p:cNvSpPr>
          <p:nvPr/>
        </p:nvSpPr>
        <p:spPr bwMode="auto">
          <a:xfrm>
            <a:off x="8274236" y="5193394"/>
            <a:ext cx="784225" cy="461963"/>
          </a:xfrm>
          <a:prstGeom prst="rect">
            <a:avLst/>
          </a:prstGeom>
          <a:noFill/>
          <a:ln w="9525">
            <a:noFill/>
            <a:miter lim="800000"/>
            <a:headEnd/>
            <a:tailEnd/>
          </a:ln>
        </p:spPr>
        <p:txBody>
          <a:bodyPr wrap="none">
            <a:spAutoFit/>
          </a:bodyPr>
          <a:lstStyle/>
          <a:p>
            <a:r>
              <a:rPr lang="en-US">
                <a:solidFill>
                  <a:srgbClr val="FF0000"/>
                </a:solidFill>
              </a:rPr>
              <a:t>0.76</a:t>
            </a:r>
          </a:p>
        </p:txBody>
      </p:sp>
      <p:sp>
        <p:nvSpPr>
          <p:cNvPr id="15" name="TextBox 14"/>
          <p:cNvSpPr txBox="1">
            <a:spLocks noChangeArrowheads="1"/>
          </p:cNvSpPr>
          <p:nvPr/>
        </p:nvSpPr>
        <p:spPr bwMode="auto">
          <a:xfrm>
            <a:off x="5565961" y="5482319"/>
            <a:ext cx="357188" cy="460375"/>
          </a:xfrm>
          <a:prstGeom prst="rect">
            <a:avLst/>
          </a:prstGeom>
          <a:noFill/>
          <a:ln w="9525">
            <a:noFill/>
            <a:miter lim="800000"/>
            <a:headEnd/>
            <a:tailEnd/>
          </a:ln>
        </p:spPr>
        <p:txBody>
          <a:bodyPr wrap="none">
            <a:spAutoFit/>
          </a:bodyPr>
          <a:lstStyle/>
          <a:p>
            <a:r>
              <a:rPr lang="en-US">
                <a:solidFill>
                  <a:srgbClr val="FF0000"/>
                </a:solidFill>
              </a:rPr>
              <a:t>0</a:t>
            </a:r>
          </a:p>
        </p:txBody>
      </p:sp>
      <p:sp>
        <p:nvSpPr>
          <p:cNvPr id="16" name="TextBox 15"/>
          <p:cNvSpPr txBox="1"/>
          <p:nvPr/>
        </p:nvSpPr>
        <p:spPr>
          <a:xfrm>
            <a:off x="503238" y="6023619"/>
            <a:ext cx="4480714" cy="461665"/>
          </a:xfrm>
          <a:prstGeom prst="rect">
            <a:avLst/>
          </a:prstGeom>
          <a:noFill/>
        </p:spPr>
        <p:txBody>
          <a:bodyPr wrap="none">
            <a:spAutoFit/>
          </a:bodyPr>
          <a:lstStyle/>
          <a:p>
            <a:pPr>
              <a:defRPr/>
            </a:pPr>
            <a:r>
              <a:rPr lang="en-US" dirty="0" smtClean="0">
                <a:solidFill>
                  <a:srgbClr val="FF0000"/>
                </a:solidFill>
                <a:latin typeface="+mn-lt"/>
              </a:rPr>
              <a:t>P(</a:t>
            </a:r>
            <a:r>
              <a:rPr lang="en-US" b="1" i="1" dirty="0" smtClean="0">
                <a:solidFill>
                  <a:srgbClr val="FF0000"/>
                </a:solidFill>
                <a:latin typeface="+mn-lt"/>
              </a:rPr>
              <a:t>R  </a:t>
            </a:r>
            <a:r>
              <a:rPr lang="en-US" dirty="0" smtClean="0">
                <a:solidFill>
                  <a:srgbClr val="FF0000"/>
                </a:solidFill>
                <a:latin typeface="+mn-lt"/>
              </a:rPr>
              <a:t>≥ Q ) </a:t>
            </a:r>
            <a:r>
              <a:rPr lang="en-US" dirty="0">
                <a:solidFill>
                  <a:srgbClr val="FF0000"/>
                </a:solidFill>
                <a:latin typeface="+mn-lt"/>
              </a:rPr>
              <a:t>= </a:t>
            </a:r>
            <a:r>
              <a:rPr lang="en-US" dirty="0" smtClean="0">
                <a:solidFill>
                  <a:srgbClr val="FF0000"/>
                </a:solidFill>
                <a:latin typeface="+mn-lt"/>
              </a:rPr>
              <a:t>1-P(</a:t>
            </a:r>
            <a:r>
              <a:rPr lang="en-US" b="1" i="1" dirty="0" smtClean="0">
                <a:solidFill>
                  <a:srgbClr val="FF0000"/>
                </a:solidFill>
                <a:latin typeface="+mn-lt"/>
              </a:rPr>
              <a:t>R </a:t>
            </a:r>
            <a:r>
              <a:rPr lang="en-US" dirty="0" smtClean="0">
                <a:solidFill>
                  <a:srgbClr val="FF0000"/>
                </a:solidFill>
                <a:latin typeface="+mn-lt"/>
              </a:rPr>
              <a:t>≤ Q)+P(</a:t>
            </a:r>
            <a:r>
              <a:rPr lang="en-US" b="1" i="1" dirty="0">
                <a:solidFill>
                  <a:srgbClr val="FF0000"/>
                </a:solidFill>
                <a:latin typeface="+mn-lt"/>
              </a:rPr>
              <a:t>R</a:t>
            </a:r>
            <a:r>
              <a:rPr lang="en-US" b="1" i="1" dirty="0" smtClean="0">
                <a:solidFill>
                  <a:srgbClr val="FF0000"/>
                </a:solidFill>
                <a:latin typeface="+mn-lt"/>
              </a:rPr>
              <a:t> </a:t>
            </a:r>
            <a:r>
              <a:rPr lang="en-US" dirty="0" smtClean="0">
                <a:solidFill>
                  <a:srgbClr val="FF0000"/>
                </a:solidFill>
                <a:latin typeface="+mn-lt"/>
              </a:rPr>
              <a:t>= Q)</a:t>
            </a:r>
            <a:endParaRPr lang="en-US" dirty="0">
              <a:solidFill>
                <a:srgbClr val="FF0000"/>
              </a:solidFill>
              <a:latin typeface="+mn-lt"/>
            </a:endParaRPr>
          </a:p>
        </p:txBody>
      </p:sp>
      <p:sp>
        <p:nvSpPr>
          <p:cNvPr id="17" name="TextBox 16"/>
          <p:cNvSpPr txBox="1"/>
          <p:nvPr/>
        </p:nvSpPr>
        <p:spPr>
          <a:xfrm>
            <a:off x="5738626" y="6048581"/>
            <a:ext cx="2337499" cy="584775"/>
          </a:xfrm>
          <a:prstGeom prst="rect">
            <a:avLst/>
          </a:prstGeom>
          <a:solidFill>
            <a:schemeClr val="accent2">
              <a:lumMod val="20000"/>
              <a:lumOff val="80000"/>
            </a:schemeClr>
          </a:solidFill>
          <a:ln>
            <a:solidFill>
              <a:schemeClr val="tx1"/>
            </a:solidFill>
          </a:ln>
        </p:spPr>
        <p:txBody>
          <a:bodyPr wrap="none" rtlCol="0">
            <a:spAutoFit/>
          </a:bodyPr>
          <a:lstStyle/>
          <a:p>
            <a:r>
              <a:rPr lang="en-US" sz="1600" b="1" i="1" dirty="0" smtClean="0">
                <a:solidFill>
                  <a:srgbClr val="FF0000"/>
                </a:solidFill>
                <a:latin typeface="+mn-lt"/>
              </a:rPr>
              <a:t>R is quantity of demand</a:t>
            </a:r>
          </a:p>
          <a:p>
            <a:r>
              <a:rPr lang="en-US" sz="1600" b="1" i="1" dirty="0" smtClean="0">
                <a:solidFill>
                  <a:srgbClr val="FF0000"/>
                </a:solidFill>
                <a:latin typeface="+mn-lt"/>
              </a:rPr>
              <a:t>Q is the quantity ordered</a:t>
            </a:r>
            <a:endParaRPr lang="en-US" sz="1600" b="1" i="1" dirty="0">
              <a:solidFill>
                <a:srgbClr val="FF000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dissolv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dissolv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dissolv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dissolve">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dissolve">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dissolve">
                                      <p:cBhvr>
                                        <p:cTn id="37" dur="500"/>
                                        <p:tgtEl>
                                          <p:spTgt spid="16"/>
                                        </p:tgtEl>
                                      </p:cBhvr>
                                    </p:animEffect>
                                  </p:childTnLst>
                                </p:cTn>
                              </p:par>
                            </p:childTnLst>
                          </p:cTn>
                        </p:par>
                        <p:par>
                          <p:cTn id="38" fill="hold">
                            <p:stCondLst>
                              <p:cond delay="500"/>
                            </p:stCondLst>
                            <p:childTnLst>
                              <p:par>
                                <p:cTn id="39" presetID="1" presetClass="entr" presetSubtype="0" fill="hold" grpId="0" nodeType="afterEffect">
                                  <p:stCondLst>
                                    <p:cond delay="150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P spid="15" grpId="0"/>
      <p:bldP spid="16" grpId="0"/>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2" name="Rectangle 2"/>
          <p:cNvSpPr>
            <a:spLocks noGrp="1" noChangeArrowheads="1"/>
          </p:cNvSpPr>
          <p:nvPr>
            <p:ph type="title"/>
          </p:nvPr>
        </p:nvSpPr>
        <p:spPr/>
        <p:txBody>
          <a:bodyPr/>
          <a:lstStyle/>
          <a:p>
            <a:pPr eaLnBrk="1" hangingPunct="1"/>
            <a:r>
              <a:rPr lang="en-US" sz="3200" smtClean="0"/>
              <a:t>Optimal Service Level:  The Newsvendor Problem</a:t>
            </a:r>
          </a:p>
        </p:txBody>
      </p:sp>
      <p:graphicFrame>
        <p:nvGraphicFramePr>
          <p:cNvPr id="2050" name="Object 4"/>
          <p:cNvGraphicFramePr>
            <a:graphicFrameLocks noChangeAspect="1"/>
          </p:cNvGraphicFramePr>
          <p:nvPr>
            <p:ph sz="half" idx="1"/>
          </p:nvPr>
        </p:nvGraphicFramePr>
        <p:xfrm>
          <a:off x="250825" y="1449388"/>
          <a:ext cx="2124075" cy="1828800"/>
        </p:xfrm>
        <a:graphic>
          <a:graphicData uri="http://schemas.openxmlformats.org/presentationml/2006/ole">
            <p:oleObj spid="_x0000_s2050" name="Worksheet" r:id="rId4" imgW="2124009" imgH="1828800" progId="Excel.Sheet.8">
              <p:embed/>
            </p:oleObj>
          </a:graphicData>
        </a:graphic>
      </p:graphicFrame>
      <p:sp>
        <p:nvSpPr>
          <p:cNvPr id="2053" name="Text Box 5"/>
          <p:cNvSpPr txBox="1">
            <a:spLocks noChangeArrowheads="1"/>
          </p:cNvSpPr>
          <p:nvPr/>
        </p:nvSpPr>
        <p:spPr bwMode="auto">
          <a:xfrm>
            <a:off x="215900" y="3392488"/>
            <a:ext cx="7345363" cy="1311275"/>
          </a:xfrm>
          <a:prstGeom prst="rect">
            <a:avLst/>
          </a:prstGeom>
          <a:noFill/>
          <a:ln w="9525">
            <a:noFill/>
            <a:miter lim="800000"/>
            <a:headEnd/>
            <a:tailEnd/>
          </a:ln>
        </p:spPr>
        <p:txBody>
          <a:bodyPr>
            <a:spAutoFit/>
          </a:bodyPr>
          <a:lstStyle/>
          <a:p>
            <a:r>
              <a:rPr lang="en-US" sz="2000">
                <a:latin typeface="Times New Roman" pitchFamily="18" charset="0"/>
              </a:rPr>
              <a:t>What is probability of demand to be equal to 116?</a:t>
            </a:r>
          </a:p>
          <a:p>
            <a:r>
              <a:rPr lang="en-US" sz="2000">
                <a:latin typeface="Times New Roman" pitchFamily="18" charset="0"/>
              </a:rPr>
              <a:t>What is probability of demand to be less than or equal to 116?</a:t>
            </a:r>
          </a:p>
          <a:p>
            <a:r>
              <a:rPr lang="en-US" sz="2000">
                <a:latin typeface="Times New Roman" pitchFamily="18" charset="0"/>
              </a:rPr>
              <a:t>What is probability of demand to be greater than or equal to 116?</a:t>
            </a:r>
          </a:p>
          <a:p>
            <a:r>
              <a:rPr lang="en-US" sz="2000">
                <a:latin typeface="Times New Roman" pitchFamily="18" charset="0"/>
              </a:rPr>
              <a:t>What is probability of demand to be equal to 113.3?</a:t>
            </a:r>
          </a:p>
        </p:txBody>
      </p:sp>
      <p:graphicFrame>
        <p:nvGraphicFramePr>
          <p:cNvPr id="2051" name="Object 8"/>
          <p:cNvGraphicFramePr>
            <a:graphicFrameLocks noChangeAspect="1"/>
          </p:cNvGraphicFramePr>
          <p:nvPr>
            <p:ph sz="quarter" idx="3"/>
          </p:nvPr>
        </p:nvGraphicFramePr>
        <p:xfrm>
          <a:off x="2336800" y="1450975"/>
          <a:ext cx="2147888" cy="1828800"/>
        </p:xfrm>
        <a:graphic>
          <a:graphicData uri="http://schemas.openxmlformats.org/presentationml/2006/ole">
            <p:oleObj spid="_x0000_s2051" name="Worksheet" r:id="rId5" imgW="2124253" imgH="1828800" progId="Excel.Sheet.8">
              <p:embed/>
            </p:oleObj>
          </a:graphicData>
        </a:graphic>
      </p:graphicFrame>
      <p:sp>
        <p:nvSpPr>
          <p:cNvPr id="9" name="TextBox 8"/>
          <p:cNvSpPr txBox="1">
            <a:spLocks noChangeArrowheads="1"/>
          </p:cNvSpPr>
          <p:nvPr/>
        </p:nvSpPr>
        <p:spPr bwMode="auto">
          <a:xfrm>
            <a:off x="5364163" y="3384550"/>
            <a:ext cx="955675" cy="461963"/>
          </a:xfrm>
          <a:prstGeom prst="rect">
            <a:avLst/>
          </a:prstGeom>
          <a:noFill/>
          <a:ln w="9525">
            <a:noFill/>
            <a:miter lim="800000"/>
            <a:headEnd/>
            <a:tailEnd/>
          </a:ln>
        </p:spPr>
        <p:txBody>
          <a:bodyPr wrap="none">
            <a:spAutoFit/>
          </a:bodyPr>
          <a:lstStyle/>
          <a:p>
            <a:r>
              <a:rPr lang="en-US">
                <a:solidFill>
                  <a:srgbClr val="FF0000"/>
                </a:solidFill>
              </a:rPr>
              <a:t>0.005</a:t>
            </a:r>
          </a:p>
        </p:txBody>
      </p:sp>
      <p:sp>
        <p:nvSpPr>
          <p:cNvPr id="10" name="TextBox 9"/>
          <p:cNvSpPr txBox="1">
            <a:spLocks noChangeArrowheads="1"/>
          </p:cNvSpPr>
          <p:nvPr/>
        </p:nvSpPr>
        <p:spPr bwMode="auto">
          <a:xfrm>
            <a:off x="6588125" y="3752850"/>
            <a:ext cx="1287463" cy="307975"/>
          </a:xfrm>
          <a:prstGeom prst="rect">
            <a:avLst/>
          </a:prstGeom>
          <a:noFill/>
          <a:ln w="9525">
            <a:noFill/>
            <a:miter lim="800000"/>
            <a:headEnd/>
            <a:tailEnd/>
          </a:ln>
        </p:spPr>
        <p:txBody>
          <a:bodyPr wrap="none">
            <a:spAutoFit/>
          </a:bodyPr>
          <a:lstStyle/>
          <a:p>
            <a:r>
              <a:rPr lang="en-US" sz="1400">
                <a:solidFill>
                  <a:srgbClr val="FF0000"/>
                </a:solidFill>
              </a:rPr>
              <a:t>0.02+0.035 = </a:t>
            </a:r>
          </a:p>
        </p:txBody>
      </p:sp>
      <p:sp>
        <p:nvSpPr>
          <p:cNvPr id="11" name="TextBox 10"/>
          <p:cNvSpPr txBox="1">
            <a:spLocks noChangeArrowheads="1"/>
          </p:cNvSpPr>
          <p:nvPr/>
        </p:nvSpPr>
        <p:spPr bwMode="auto">
          <a:xfrm>
            <a:off x="7667625" y="3681413"/>
            <a:ext cx="955675" cy="461962"/>
          </a:xfrm>
          <a:prstGeom prst="rect">
            <a:avLst/>
          </a:prstGeom>
          <a:noFill/>
          <a:ln w="9525">
            <a:noFill/>
            <a:miter lim="800000"/>
            <a:headEnd/>
            <a:tailEnd/>
          </a:ln>
        </p:spPr>
        <p:txBody>
          <a:bodyPr wrap="none">
            <a:spAutoFit/>
          </a:bodyPr>
          <a:lstStyle/>
          <a:p>
            <a:r>
              <a:rPr lang="en-US">
                <a:solidFill>
                  <a:srgbClr val="FF0000"/>
                </a:solidFill>
              </a:rPr>
              <a:t>0.055</a:t>
            </a:r>
          </a:p>
        </p:txBody>
      </p:sp>
      <p:sp>
        <p:nvSpPr>
          <p:cNvPr id="12" name="TextBox 11"/>
          <p:cNvSpPr txBox="1">
            <a:spLocks noChangeArrowheads="1"/>
          </p:cNvSpPr>
          <p:nvPr/>
        </p:nvSpPr>
        <p:spPr bwMode="auto">
          <a:xfrm>
            <a:off x="6985000" y="4041775"/>
            <a:ext cx="1495425" cy="306388"/>
          </a:xfrm>
          <a:prstGeom prst="rect">
            <a:avLst/>
          </a:prstGeom>
          <a:noFill/>
          <a:ln w="9525">
            <a:noFill/>
            <a:miter lim="800000"/>
            <a:headEnd/>
            <a:tailEnd/>
          </a:ln>
        </p:spPr>
        <p:txBody>
          <a:bodyPr wrap="none">
            <a:spAutoFit/>
          </a:bodyPr>
          <a:lstStyle/>
          <a:p>
            <a:r>
              <a:rPr lang="en-US" sz="1400">
                <a:solidFill>
                  <a:srgbClr val="FF0000"/>
                </a:solidFill>
              </a:rPr>
              <a:t>1-0.055+0.005 =</a:t>
            </a:r>
          </a:p>
        </p:txBody>
      </p:sp>
      <p:sp>
        <p:nvSpPr>
          <p:cNvPr id="13" name="TextBox 12"/>
          <p:cNvSpPr txBox="1">
            <a:spLocks noChangeArrowheads="1"/>
          </p:cNvSpPr>
          <p:nvPr/>
        </p:nvSpPr>
        <p:spPr bwMode="auto">
          <a:xfrm>
            <a:off x="8359775" y="3968750"/>
            <a:ext cx="784225" cy="461963"/>
          </a:xfrm>
          <a:prstGeom prst="rect">
            <a:avLst/>
          </a:prstGeom>
          <a:noFill/>
          <a:ln w="9525">
            <a:noFill/>
            <a:miter lim="800000"/>
            <a:headEnd/>
            <a:tailEnd/>
          </a:ln>
        </p:spPr>
        <p:txBody>
          <a:bodyPr wrap="none">
            <a:spAutoFit/>
          </a:bodyPr>
          <a:lstStyle/>
          <a:p>
            <a:r>
              <a:rPr lang="en-US">
                <a:solidFill>
                  <a:srgbClr val="FF0000"/>
                </a:solidFill>
              </a:rPr>
              <a:t>0.95</a:t>
            </a:r>
          </a:p>
        </p:txBody>
      </p:sp>
      <p:sp>
        <p:nvSpPr>
          <p:cNvPr id="14" name="TextBox 13"/>
          <p:cNvSpPr txBox="1">
            <a:spLocks noChangeArrowheads="1"/>
          </p:cNvSpPr>
          <p:nvPr/>
        </p:nvSpPr>
        <p:spPr bwMode="auto">
          <a:xfrm>
            <a:off x="5616575" y="4292600"/>
            <a:ext cx="355600" cy="461963"/>
          </a:xfrm>
          <a:prstGeom prst="rect">
            <a:avLst/>
          </a:prstGeom>
          <a:noFill/>
          <a:ln w="9525">
            <a:noFill/>
            <a:miter lim="800000"/>
            <a:headEnd/>
            <a:tailEnd/>
          </a:ln>
        </p:spPr>
        <p:txBody>
          <a:bodyPr wrap="none">
            <a:spAutoFit/>
          </a:bodyPr>
          <a:lstStyle/>
          <a:p>
            <a:r>
              <a:rPr lang="en-US">
                <a:solidFill>
                  <a:srgbClr val="FF0000"/>
                </a:solidFill>
              </a:rPr>
              <a:t>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ssolv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dissolv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dissolv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dissolv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dissolve">
                                      <p:cBhvr>
                                        <p:cTn id="3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p:txBody>
          <a:bodyPr/>
          <a:lstStyle/>
          <a:p>
            <a:pPr eaLnBrk="1" hangingPunct="1"/>
            <a:r>
              <a:rPr lang="en-US" sz="3200" smtClean="0"/>
              <a:t>Optimal Service Level:  The Newsvendor Problem</a:t>
            </a:r>
          </a:p>
        </p:txBody>
      </p:sp>
      <p:pic>
        <p:nvPicPr>
          <p:cNvPr id="3076" name="Picture 25"/>
          <p:cNvPicPr>
            <a:picLocks noChangeAspect="1" noChangeArrowheads="1"/>
          </p:cNvPicPr>
          <p:nvPr/>
        </p:nvPicPr>
        <p:blipFill>
          <a:blip r:embed="rId4" cstate="print"/>
          <a:srcRect/>
          <a:stretch>
            <a:fillRect/>
          </a:stretch>
        </p:blipFill>
        <p:spPr bwMode="auto">
          <a:xfrm>
            <a:off x="4584700" y="1311275"/>
            <a:ext cx="4295775" cy="2352675"/>
          </a:xfrm>
          <a:prstGeom prst="rect">
            <a:avLst/>
          </a:prstGeom>
          <a:noFill/>
          <a:ln w="9525">
            <a:noFill/>
            <a:miter lim="800000"/>
            <a:headEnd/>
            <a:tailEnd/>
          </a:ln>
        </p:spPr>
      </p:pic>
      <p:sp>
        <p:nvSpPr>
          <p:cNvPr id="3077" name="Rectangle 7"/>
          <p:cNvSpPr>
            <a:spLocks noChangeArrowheads="1"/>
          </p:cNvSpPr>
          <p:nvPr/>
        </p:nvSpPr>
        <p:spPr bwMode="auto">
          <a:xfrm>
            <a:off x="5010150" y="2881313"/>
            <a:ext cx="401638" cy="549275"/>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3078" name="Rectangle 10"/>
          <p:cNvSpPr>
            <a:spLocks noChangeArrowheads="1"/>
          </p:cNvSpPr>
          <p:nvPr/>
        </p:nvSpPr>
        <p:spPr bwMode="auto">
          <a:xfrm>
            <a:off x="5411788" y="2589213"/>
            <a:ext cx="395287" cy="839787"/>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3079" name="Rectangle 11"/>
          <p:cNvSpPr>
            <a:spLocks noChangeArrowheads="1"/>
          </p:cNvSpPr>
          <p:nvPr/>
        </p:nvSpPr>
        <p:spPr bwMode="auto">
          <a:xfrm>
            <a:off x="5805488" y="2479675"/>
            <a:ext cx="401637" cy="949325"/>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3080" name="Rectangle 12"/>
          <p:cNvSpPr>
            <a:spLocks noChangeArrowheads="1"/>
          </p:cNvSpPr>
          <p:nvPr/>
        </p:nvSpPr>
        <p:spPr bwMode="auto">
          <a:xfrm>
            <a:off x="4608513" y="3136900"/>
            <a:ext cx="401637" cy="2921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3081" name="Rectangle 13"/>
          <p:cNvSpPr>
            <a:spLocks noChangeArrowheads="1"/>
          </p:cNvSpPr>
          <p:nvPr/>
        </p:nvSpPr>
        <p:spPr bwMode="auto">
          <a:xfrm>
            <a:off x="6192838" y="2297113"/>
            <a:ext cx="423862" cy="1131887"/>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3082" name="Rectangle 14"/>
          <p:cNvSpPr>
            <a:spLocks noChangeArrowheads="1"/>
          </p:cNvSpPr>
          <p:nvPr/>
        </p:nvSpPr>
        <p:spPr bwMode="auto">
          <a:xfrm>
            <a:off x="6580188" y="1785938"/>
            <a:ext cx="392112" cy="1643062"/>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3083" name="Rectangle 15"/>
          <p:cNvSpPr>
            <a:spLocks noChangeArrowheads="1"/>
          </p:cNvSpPr>
          <p:nvPr/>
        </p:nvSpPr>
        <p:spPr bwMode="auto">
          <a:xfrm>
            <a:off x="6972300" y="1420813"/>
            <a:ext cx="374650" cy="2008187"/>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3084" name="Rectangle 16"/>
          <p:cNvSpPr>
            <a:spLocks noChangeArrowheads="1"/>
          </p:cNvSpPr>
          <p:nvPr/>
        </p:nvSpPr>
        <p:spPr bwMode="auto">
          <a:xfrm>
            <a:off x="7346950" y="1858963"/>
            <a:ext cx="401638" cy="1570037"/>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3085" name="Rectangle 17"/>
          <p:cNvSpPr>
            <a:spLocks noChangeArrowheads="1"/>
          </p:cNvSpPr>
          <p:nvPr/>
        </p:nvSpPr>
        <p:spPr bwMode="auto">
          <a:xfrm>
            <a:off x="7748588" y="2625725"/>
            <a:ext cx="412750" cy="803275"/>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3086" name="Rectangle 18"/>
          <p:cNvSpPr>
            <a:spLocks noChangeArrowheads="1"/>
          </p:cNvSpPr>
          <p:nvPr/>
        </p:nvSpPr>
        <p:spPr bwMode="auto">
          <a:xfrm>
            <a:off x="8161338" y="2881313"/>
            <a:ext cx="390525" cy="547687"/>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3087" name="Rectangle 19"/>
          <p:cNvSpPr>
            <a:spLocks noChangeArrowheads="1"/>
          </p:cNvSpPr>
          <p:nvPr/>
        </p:nvSpPr>
        <p:spPr bwMode="auto">
          <a:xfrm>
            <a:off x="8551863" y="3209925"/>
            <a:ext cx="358775" cy="219075"/>
          </a:xfrm>
          <a:prstGeom prst="rect">
            <a:avLst/>
          </a:prstGeom>
          <a:solidFill>
            <a:schemeClr val="accent1"/>
          </a:solidFill>
          <a:ln w="9525">
            <a:solidFill>
              <a:schemeClr val="tx1"/>
            </a:solidFill>
            <a:miter lim="800000"/>
            <a:headEnd/>
            <a:tailEnd/>
          </a:ln>
        </p:spPr>
        <p:txBody>
          <a:bodyPr wrap="none" anchor="ctr"/>
          <a:lstStyle/>
          <a:p>
            <a:endParaRPr lang="en-US"/>
          </a:p>
        </p:txBody>
      </p:sp>
      <p:pic>
        <p:nvPicPr>
          <p:cNvPr id="972822" name="Picture 22"/>
          <p:cNvPicPr>
            <a:picLocks noChangeAspect="1" noChangeArrowheads="1"/>
          </p:cNvPicPr>
          <p:nvPr/>
        </p:nvPicPr>
        <p:blipFill>
          <a:blip r:embed="rId4" cstate="print"/>
          <a:srcRect/>
          <a:stretch>
            <a:fillRect/>
          </a:stretch>
        </p:blipFill>
        <p:spPr bwMode="auto">
          <a:xfrm>
            <a:off x="287338" y="1341438"/>
            <a:ext cx="4295775" cy="2352675"/>
          </a:xfrm>
          <a:prstGeom prst="rect">
            <a:avLst/>
          </a:prstGeom>
          <a:noFill/>
          <a:ln w="9525">
            <a:noFill/>
            <a:miter lim="800000"/>
            <a:headEnd/>
            <a:tailEnd/>
          </a:ln>
        </p:spPr>
      </p:pic>
      <p:sp>
        <p:nvSpPr>
          <p:cNvPr id="972824" name="Text Box 24"/>
          <p:cNvSpPr txBox="1">
            <a:spLocks noChangeArrowheads="1"/>
          </p:cNvSpPr>
          <p:nvPr/>
        </p:nvSpPr>
        <p:spPr bwMode="auto">
          <a:xfrm>
            <a:off x="3851275" y="3856038"/>
            <a:ext cx="4895850" cy="708025"/>
          </a:xfrm>
          <a:prstGeom prst="rect">
            <a:avLst/>
          </a:prstGeom>
          <a:noFill/>
          <a:ln w="9525">
            <a:noFill/>
            <a:miter lim="800000"/>
            <a:headEnd/>
            <a:tailEnd/>
          </a:ln>
        </p:spPr>
        <p:txBody>
          <a:bodyPr>
            <a:spAutoFit/>
          </a:bodyPr>
          <a:lstStyle/>
          <a:p>
            <a:r>
              <a:rPr lang="en-US" sz="2000">
                <a:latin typeface="Times New Roman" pitchFamily="18" charset="0"/>
              </a:rPr>
              <a:t>What is probability of demand to be equal to 130?</a:t>
            </a:r>
          </a:p>
        </p:txBody>
      </p:sp>
      <p:graphicFrame>
        <p:nvGraphicFramePr>
          <p:cNvPr id="972827" name="Object 27"/>
          <p:cNvGraphicFramePr>
            <a:graphicFrameLocks noChangeAspect="1"/>
          </p:cNvGraphicFramePr>
          <p:nvPr>
            <p:ph sz="half" idx="1"/>
          </p:nvPr>
        </p:nvGraphicFramePr>
        <p:xfrm>
          <a:off x="325438" y="3867150"/>
          <a:ext cx="3136900" cy="2511425"/>
        </p:xfrm>
        <a:graphic>
          <a:graphicData uri="http://schemas.openxmlformats.org/presentationml/2006/ole">
            <p:oleObj spid="_x0000_s104450" name="Worksheet" r:id="rId5" imgW="2485949" imgH="1990861" progId="Excel.Sheet.8">
              <p:embed/>
            </p:oleObj>
          </a:graphicData>
        </a:graphic>
      </p:graphicFrame>
      <p:sp>
        <p:nvSpPr>
          <p:cNvPr id="21" name="TextBox 20"/>
          <p:cNvSpPr txBox="1">
            <a:spLocks noChangeArrowheads="1"/>
          </p:cNvSpPr>
          <p:nvPr/>
        </p:nvSpPr>
        <p:spPr bwMode="auto">
          <a:xfrm>
            <a:off x="4679950" y="4149725"/>
            <a:ext cx="355600" cy="460375"/>
          </a:xfrm>
          <a:prstGeom prst="rect">
            <a:avLst/>
          </a:prstGeom>
          <a:noFill/>
          <a:ln w="9525">
            <a:noFill/>
            <a:miter lim="800000"/>
            <a:headEnd/>
            <a:tailEnd/>
          </a:ln>
        </p:spPr>
        <p:txBody>
          <a:bodyPr wrap="none">
            <a:spAutoFit/>
          </a:bodyPr>
          <a:lstStyle/>
          <a:p>
            <a:r>
              <a:rPr lang="en-US">
                <a:solidFill>
                  <a:srgbClr val="FF0000"/>
                </a:solidFill>
              </a:rPr>
              <a:t>0</a:t>
            </a:r>
          </a:p>
        </p:txBody>
      </p:sp>
      <p:sp>
        <p:nvSpPr>
          <p:cNvPr id="22" name="Text Box 24"/>
          <p:cNvSpPr txBox="1">
            <a:spLocks noChangeArrowheads="1"/>
          </p:cNvSpPr>
          <p:nvPr/>
        </p:nvSpPr>
        <p:spPr bwMode="auto">
          <a:xfrm>
            <a:off x="3816350" y="4689475"/>
            <a:ext cx="4895850" cy="708025"/>
          </a:xfrm>
          <a:prstGeom prst="rect">
            <a:avLst/>
          </a:prstGeom>
          <a:noFill/>
          <a:ln w="9525">
            <a:noFill/>
            <a:miter lim="800000"/>
            <a:headEnd/>
            <a:tailEnd/>
          </a:ln>
        </p:spPr>
        <p:txBody>
          <a:bodyPr>
            <a:spAutoFit/>
          </a:bodyPr>
          <a:lstStyle/>
          <a:p>
            <a:r>
              <a:rPr lang="en-US" sz="2000">
                <a:latin typeface="Times New Roman" pitchFamily="18" charset="0"/>
              </a:rPr>
              <a:t>What is probability of demand to be less than or equal to 145?</a:t>
            </a:r>
          </a:p>
        </p:txBody>
      </p:sp>
      <p:sp>
        <p:nvSpPr>
          <p:cNvPr id="23" name="Text Box 24"/>
          <p:cNvSpPr txBox="1">
            <a:spLocks noChangeArrowheads="1"/>
          </p:cNvSpPr>
          <p:nvPr/>
        </p:nvSpPr>
        <p:spPr bwMode="auto">
          <a:xfrm>
            <a:off x="3851275" y="5516563"/>
            <a:ext cx="4895850" cy="708025"/>
          </a:xfrm>
          <a:prstGeom prst="rect">
            <a:avLst/>
          </a:prstGeom>
          <a:noFill/>
          <a:ln w="9525">
            <a:noFill/>
            <a:miter lim="800000"/>
            <a:headEnd/>
            <a:tailEnd/>
          </a:ln>
        </p:spPr>
        <p:txBody>
          <a:bodyPr>
            <a:spAutoFit/>
          </a:bodyPr>
          <a:lstStyle/>
          <a:p>
            <a:r>
              <a:rPr lang="en-US" sz="2000" dirty="0">
                <a:latin typeface="Times New Roman" pitchFamily="18" charset="0"/>
              </a:rPr>
              <a:t>What is probability of demand to be greater than  </a:t>
            </a:r>
            <a:r>
              <a:rPr lang="en-US" sz="2000" dirty="0" smtClean="0">
                <a:latin typeface="Times New Roman" pitchFamily="18" charset="0"/>
              </a:rPr>
              <a:t>or equal to 145</a:t>
            </a:r>
            <a:r>
              <a:rPr lang="en-US" sz="2000" dirty="0">
                <a:latin typeface="Times New Roman" pitchFamily="18" charset="0"/>
              </a:rPr>
              <a:t>?</a:t>
            </a:r>
          </a:p>
        </p:txBody>
      </p:sp>
      <p:sp>
        <p:nvSpPr>
          <p:cNvPr id="24" name="TextBox 23"/>
          <p:cNvSpPr txBox="1">
            <a:spLocks noChangeArrowheads="1"/>
          </p:cNvSpPr>
          <p:nvPr/>
        </p:nvSpPr>
        <p:spPr bwMode="auto">
          <a:xfrm>
            <a:off x="5580063" y="5049838"/>
            <a:ext cx="2530475" cy="306387"/>
          </a:xfrm>
          <a:prstGeom prst="rect">
            <a:avLst/>
          </a:prstGeom>
          <a:noFill/>
          <a:ln w="9525">
            <a:noFill/>
            <a:miter lim="800000"/>
            <a:headEnd/>
            <a:tailEnd/>
          </a:ln>
        </p:spPr>
        <p:txBody>
          <a:bodyPr wrap="none">
            <a:spAutoFit/>
          </a:bodyPr>
          <a:lstStyle/>
          <a:p>
            <a:r>
              <a:rPr lang="en-US" sz="1400">
                <a:solidFill>
                  <a:srgbClr val="FF0000"/>
                </a:solidFill>
              </a:rPr>
              <a:t>0.02+0.05+0.08+0.09+0.11 = </a:t>
            </a:r>
          </a:p>
        </p:txBody>
      </p:sp>
      <p:sp>
        <p:nvSpPr>
          <p:cNvPr id="25" name="TextBox 24"/>
          <p:cNvSpPr txBox="1">
            <a:spLocks noChangeArrowheads="1"/>
          </p:cNvSpPr>
          <p:nvPr/>
        </p:nvSpPr>
        <p:spPr bwMode="auto">
          <a:xfrm>
            <a:off x="8027988" y="4976813"/>
            <a:ext cx="784225" cy="461962"/>
          </a:xfrm>
          <a:prstGeom prst="rect">
            <a:avLst/>
          </a:prstGeom>
          <a:noFill/>
          <a:ln w="9525">
            <a:noFill/>
            <a:miter lim="800000"/>
            <a:headEnd/>
            <a:tailEnd/>
          </a:ln>
        </p:spPr>
        <p:txBody>
          <a:bodyPr wrap="none">
            <a:spAutoFit/>
          </a:bodyPr>
          <a:lstStyle/>
          <a:p>
            <a:r>
              <a:rPr lang="en-US" dirty="0">
                <a:solidFill>
                  <a:srgbClr val="FF0000"/>
                </a:solidFill>
              </a:rPr>
              <a:t>0.35</a:t>
            </a:r>
          </a:p>
        </p:txBody>
      </p:sp>
      <p:sp>
        <p:nvSpPr>
          <p:cNvPr id="26" name="TextBox 25"/>
          <p:cNvSpPr txBox="1">
            <a:spLocks noChangeArrowheads="1"/>
          </p:cNvSpPr>
          <p:nvPr/>
        </p:nvSpPr>
        <p:spPr bwMode="auto">
          <a:xfrm>
            <a:off x="6156176" y="5876925"/>
            <a:ext cx="846138" cy="307975"/>
          </a:xfrm>
          <a:prstGeom prst="rect">
            <a:avLst/>
          </a:prstGeom>
          <a:noFill/>
          <a:ln w="9525">
            <a:noFill/>
            <a:miter lim="800000"/>
            <a:headEnd/>
            <a:tailEnd/>
          </a:ln>
        </p:spPr>
        <p:txBody>
          <a:bodyPr wrap="none">
            <a:spAutoFit/>
          </a:bodyPr>
          <a:lstStyle/>
          <a:p>
            <a:r>
              <a:rPr lang="en-US" sz="1400">
                <a:solidFill>
                  <a:srgbClr val="FF0000"/>
                </a:solidFill>
              </a:rPr>
              <a:t>1-0.35 =</a:t>
            </a:r>
          </a:p>
        </p:txBody>
      </p:sp>
      <p:sp>
        <p:nvSpPr>
          <p:cNvPr id="27" name="TextBox 26"/>
          <p:cNvSpPr txBox="1">
            <a:spLocks noChangeArrowheads="1"/>
          </p:cNvSpPr>
          <p:nvPr/>
        </p:nvSpPr>
        <p:spPr bwMode="auto">
          <a:xfrm>
            <a:off x="6911826" y="5805488"/>
            <a:ext cx="784225" cy="461962"/>
          </a:xfrm>
          <a:prstGeom prst="rect">
            <a:avLst/>
          </a:prstGeom>
          <a:noFill/>
          <a:ln w="9525">
            <a:noFill/>
            <a:miter lim="800000"/>
            <a:headEnd/>
            <a:tailEnd/>
          </a:ln>
        </p:spPr>
        <p:txBody>
          <a:bodyPr wrap="none">
            <a:spAutoFit/>
          </a:bodyPr>
          <a:lstStyle/>
          <a:p>
            <a:r>
              <a:rPr lang="en-US">
                <a:solidFill>
                  <a:srgbClr val="FF0000"/>
                </a:solidFill>
              </a:rPr>
              <a:t>0.65</a:t>
            </a:r>
          </a:p>
        </p:txBody>
      </p:sp>
      <p:sp>
        <p:nvSpPr>
          <p:cNvPr id="28" name="TextBox 27"/>
          <p:cNvSpPr txBox="1"/>
          <p:nvPr/>
        </p:nvSpPr>
        <p:spPr>
          <a:xfrm>
            <a:off x="3959225" y="6165850"/>
            <a:ext cx="3004349" cy="461665"/>
          </a:xfrm>
          <a:prstGeom prst="rect">
            <a:avLst/>
          </a:prstGeom>
          <a:noFill/>
        </p:spPr>
        <p:txBody>
          <a:bodyPr wrap="none">
            <a:spAutoFit/>
          </a:bodyPr>
          <a:lstStyle/>
          <a:p>
            <a:pPr>
              <a:defRPr/>
            </a:pPr>
            <a:r>
              <a:rPr lang="en-US" dirty="0" smtClean="0">
                <a:solidFill>
                  <a:srgbClr val="FF0000"/>
                </a:solidFill>
                <a:latin typeface="+mn-lt"/>
              </a:rPr>
              <a:t>P(</a:t>
            </a:r>
            <a:r>
              <a:rPr lang="en-US" b="1" i="1" dirty="0" smtClean="0">
                <a:solidFill>
                  <a:srgbClr val="FF0000"/>
                </a:solidFill>
                <a:latin typeface="+mn-lt"/>
              </a:rPr>
              <a:t>R </a:t>
            </a:r>
            <a:r>
              <a:rPr lang="en-US" dirty="0" smtClean="0">
                <a:solidFill>
                  <a:srgbClr val="FF0000"/>
                </a:solidFill>
                <a:latin typeface="+mn-lt"/>
              </a:rPr>
              <a:t>≥ Q) </a:t>
            </a:r>
            <a:r>
              <a:rPr lang="en-US" dirty="0">
                <a:solidFill>
                  <a:srgbClr val="FF0000"/>
                </a:solidFill>
                <a:latin typeface="+mn-lt"/>
              </a:rPr>
              <a:t>= </a:t>
            </a:r>
            <a:r>
              <a:rPr lang="en-US" dirty="0" smtClean="0">
                <a:solidFill>
                  <a:srgbClr val="FF0000"/>
                </a:solidFill>
                <a:latin typeface="+mn-lt"/>
              </a:rPr>
              <a:t>1-P(</a:t>
            </a:r>
            <a:r>
              <a:rPr lang="en-US" b="1" i="1" dirty="0" smtClean="0">
                <a:solidFill>
                  <a:srgbClr val="FF0000"/>
                </a:solidFill>
                <a:latin typeface="+mn-lt"/>
              </a:rPr>
              <a:t>R </a:t>
            </a:r>
            <a:r>
              <a:rPr lang="en-US" dirty="0" smtClean="0">
                <a:solidFill>
                  <a:srgbClr val="FF0000"/>
                </a:solidFill>
                <a:latin typeface="+mn-lt"/>
              </a:rPr>
              <a:t>≤ Q)</a:t>
            </a:r>
            <a:endParaRPr lang="en-US" dirty="0">
              <a:solidFill>
                <a:srgbClr val="FF000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972827"/>
                                        </p:tgtEl>
                                        <p:attrNameLst>
                                          <p:attrName>style.visibility</p:attrName>
                                        </p:attrNameLst>
                                      </p:cBhvr>
                                      <p:to>
                                        <p:strVal val="visible"/>
                                      </p:to>
                                    </p:set>
                                    <p:animEffect transition="in" filter="dissolve">
                                      <p:cBhvr>
                                        <p:cTn id="7" dur="500"/>
                                        <p:tgtEl>
                                          <p:spTgt spid="972827"/>
                                        </p:tgtEl>
                                      </p:cBhvr>
                                    </p:animEffect>
                                  </p:childTnLst>
                                </p:cTn>
                              </p:par>
                              <p:par>
                                <p:cTn id="8" presetID="9" presetClass="exit" presetSubtype="0" fill="hold" nodeType="withEffect">
                                  <p:stCondLst>
                                    <p:cond delay="0"/>
                                  </p:stCondLst>
                                  <p:childTnLst>
                                    <p:animEffect transition="out" filter="dissolve">
                                      <p:cBhvr>
                                        <p:cTn id="9" dur="500"/>
                                        <p:tgtEl>
                                          <p:spTgt spid="972822"/>
                                        </p:tgtEl>
                                      </p:cBhvr>
                                    </p:animEffect>
                                    <p:set>
                                      <p:cBhvr>
                                        <p:cTn id="10" dur="1" fill="hold">
                                          <p:stCondLst>
                                            <p:cond delay="499"/>
                                          </p:stCondLst>
                                        </p:cTn>
                                        <p:tgtEl>
                                          <p:spTgt spid="972822"/>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972824">
                                            <p:txEl>
                                              <p:pRg st="0" end="0"/>
                                            </p:txEl>
                                          </p:spTgt>
                                        </p:tgtEl>
                                        <p:attrNameLst>
                                          <p:attrName>style.visibility</p:attrName>
                                        </p:attrNameLst>
                                      </p:cBhvr>
                                      <p:to>
                                        <p:strVal val="visible"/>
                                      </p:to>
                                    </p:set>
                                    <p:animEffect transition="in" filter="dissolve">
                                      <p:cBhvr>
                                        <p:cTn id="15" dur="500"/>
                                        <p:tgtEl>
                                          <p:spTgt spid="972824">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dissolve">
                                      <p:cBhvr>
                                        <p:cTn id="20" dur="500"/>
                                        <p:tgtEl>
                                          <p:spTgt spid="21"/>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22">
                                            <p:txEl>
                                              <p:pRg st="0" end="0"/>
                                            </p:txEl>
                                          </p:spTgt>
                                        </p:tgtEl>
                                        <p:attrNameLst>
                                          <p:attrName>style.visibility</p:attrName>
                                        </p:attrNameLst>
                                      </p:cBhvr>
                                      <p:to>
                                        <p:strVal val="visible"/>
                                      </p:to>
                                    </p:set>
                                    <p:animEffect transition="in" filter="dissolve">
                                      <p:cBhvr>
                                        <p:cTn id="25" dur="500"/>
                                        <p:tgtEl>
                                          <p:spTgt spid="22">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24"/>
                                        </p:tgtEl>
                                        <p:attrNameLst>
                                          <p:attrName>style.visibility</p:attrName>
                                        </p:attrNameLst>
                                      </p:cBhvr>
                                      <p:to>
                                        <p:strVal val="visible"/>
                                      </p:to>
                                    </p:set>
                                    <p:animEffect transition="in" filter="dissolve">
                                      <p:cBhvr>
                                        <p:cTn id="30" dur="500"/>
                                        <p:tgtEl>
                                          <p:spTgt spid="24"/>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dissolve">
                                      <p:cBhvr>
                                        <p:cTn id="35" dur="500"/>
                                        <p:tgtEl>
                                          <p:spTgt spid="25"/>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23">
                                            <p:txEl>
                                              <p:pRg st="0" end="0"/>
                                            </p:txEl>
                                          </p:spTgt>
                                        </p:tgtEl>
                                        <p:attrNameLst>
                                          <p:attrName>style.visibility</p:attrName>
                                        </p:attrNameLst>
                                      </p:cBhvr>
                                      <p:to>
                                        <p:strVal val="visible"/>
                                      </p:to>
                                    </p:set>
                                    <p:animEffect transition="in" filter="dissolve">
                                      <p:cBhvr>
                                        <p:cTn id="40" dur="500"/>
                                        <p:tgtEl>
                                          <p:spTgt spid="23">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26"/>
                                        </p:tgtEl>
                                        <p:attrNameLst>
                                          <p:attrName>style.visibility</p:attrName>
                                        </p:attrNameLst>
                                      </p:cBhvr>
                                      <p:to>
                                        <p:strVal val="visible"/>
                                      </p:to>
                                    </p:set>
                                    <p:animEffect transition="in" filter="dissolve">
                                      <p:cBhvr>
                                        <p:cTn id="45" dur="500"/>
                                        <p:tgtEl>
                                          <p:spTgt spid="26"/>
                                        </p:tgtEl>
                                      </p:cBhvr>
                                    </p:animEffect>
                                  </p:childTnLst>
                                </p:cTn>
                              </p:par>
                            </p:childTnLst>
                          </p:cTn>
                        </p:par>
                      </p:childTnLst>
                    </p:cTn>
                  </p:par>
                  <p:par>
                    <p:cTn id="46" fill="hold">
                      <p:stCondLst>
                        <p:cond delay="indefinite"/>
                      </p:stCondLst>
                      <p:childTnLst>
                        <p:par>
                          <p:cTn id="47" fill="hold">
                            <p:stCondLst>
                              <p:cond delay="0"/>
                            </p:stCondLst>
                            <p:childTnLst>
                              <p:par>
                                <p:cTn id="48" presetID="9" presetClass="entr" presetSubtype="0" fill="hold" grpId="0" nodeType="clickEffect">
                                  <p:stCondLst>
                                    <p:cond delay="0"/>
                                  </p:stCondLst>
                                  <p:childTnLst>
                                    <p:set>
                                      <p:cBhvr>
                                        <p:cTn id="49" dur="1" fill="hold">
                                          <p:stCondLst>
                                            <p:cond delay="0"/>
                                          </p:stCondLst>
                                        </p:cTn>
                                        <p:tgtEl>
                                          <p:spTgt spid="27"/>
                                        </p:tgtEl>
                                        <p:attrNameLst>
                                          <p:attrName>style.visibility</p:attrName>
                                        </p:attrNameLst>
                                      </p:cBhvr>
                                      <p:to>
                                        <p:strVal val="visible"/>
                                      </p:to>
                                    </p:set>
                                    <p:animEffect transition="in" filter="dissolve">
                                      <p:cBhvr>
                                        <p:cTn id="50" dur="500"/>
                                        <p:tgtEl>
                                          <p:spTgt spid="27"/>
                                        </p:tgtEl>
                                      </p:cBhvr>
                                    </p:animEffect>
                                  </p:childTnLst>
                                </p:cTn>
                              </p:par>
                            </p:childTnLst>
                          </p:cTn>
                        </p:par>
                      </p:childTnLst>
                    </p:cTn>
                  </p:par>
                  <p:par>
                    <p:cTn id="51" fill="hold">
                      <p:stCondLst>
                        <p:cond delay="indefinite"/>
                      </p:stCondLst>
                      <p:childTnLst>
                        <p:par>
                          <p:cTn id="52" fill="hold">
                            <p:stCondLst>
                              <p:cond delay="0"/>
                            </p:stCondLst>
                            <p:childTnLst>
                              <p:par>
                                <p:cTn id="53" presetID="9" presetClass="entr" presetSubtype="0" fill="hold" grpId="0" nodeType="clickEffect">
                                  <p:stCondLst>
                                    <p:cond delay="0"/>
                                  </p:stCondLst>
                                  <p:childTnLst>
                                    <p:set>
                                      <p:cBhvr>
                                        <p:cTn id="54" dur="1" fill="hold">
                                          <p:stCondLst>
                                            <p:cond delay="0"/>
                                          </p:stCondLst>
                                        </p:cTn>
                                        <p:tgtEl>
                                          <p:spTgt spid="28"/>
                                        </p:tgtEl>
                                        <p:attrNameLst>
                                          <p:attrName>style.visibility</p:attrName>
                                        </p:attrNameLst>
                                      </p:cBhvr>
                                      <p:to>
                                        <p:strVal val="visible"/>
                                      </p:to>
                                    </p:set>
                                    <p:animEffect transition="in" filter="dissolve">
                                      <p:cBhvr>
                                        <p:cTn id="55"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24" grpId="0" build="p"/>
      <p:bldP spid="21" grpId="0"/>
      <p:bldP spid="22" grpId="0" build="p"/>
      <p:bldP spid="23" grpId="0" build="p"/>
      <p:bldP spid="24" grpId="0"/>
      <p:bldP spid="25" grpId="0"/>
      <p:bldP spid="26" grpId="0"/>
      <p:bldP spid="27" grpId="0"/>
      <p:bldP spid="28"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p:txBody>
          <a:bodyPr/>
          <a:lstStyle/>
          <a:p>
            <a:pPr eaLnBrk="1" hangingPunct="1"/>
            <a:r>
              <a:rPr lang="en-US" sz="3200" smtClean="0"/>
              <a:t>Compute the Average Demand</a:t>
            </a:r>
          </a:p>
        </p:txBody>
      </p:sp>
      <p:graphicFrame>
        <p:nvGraphicFramePr>
          <p:cNvPr id="4098" name="Object 4"/>
          <p:cNvGraphicFramePr>
            <a:graphicFrameLocks noChangeAspect="1"/>
          </p:cNvGraphicFramePr>
          <p:nvPr>
            <p:ph sz="half" idx="1"/>
          </p:nvPr>
        </p:nvGraphicFramePr>
        <p:xfrm>
          <a:off x="5165725" y="1457325"/>
          <a:ext cx="3708400" cy="3508375"/>
        </p:xfrm>
        <a:graphic>
          <a:graphicData uri="http://schemas.openxmlformats.org/presentationml/2006/ole">
            <p:oleObj spid="_x0000_s4098" name="Worksheet" r:id="rId4" imgW="2124253" imgH="2009639" progId="Excel.Sheet.8">
              <p:embed/>
            </p:oleObj>
          </a:graphicData>
        </a:graphic>
      </p:graphicFrame>
      <p:graphicFrame>
        <p:nvGraphicFramePr>
          <p:cNvPr id="933894" name="Object 6"/>
          <p:cNvGraphicFramePr>
            <a:graphicFrameLocks noChangeAspect="1"/>
          </p:cNvGraphicFramePr>
          <p:nvPr>
            <p:ph sz="half" idx="2"/>
          </p:nvPr>
        </p:nvGraphicFramePr>
        <p:xfrm>
          <a:off x="596900" y="1350963"/>
          <a:ext cx="3968750" cy="762000"/>
        </p:xfrm>
        <a:graphic>
          <a:graphicData uri="http://schemas.openxmlformats.org/presentationml/2006/ole">
            <p:oleObj spid="_x0000_s4099" name="Equation" r:id="rId5" imgW="2247840" imgH="431640" progId="Equation.3">
              <p:embed/>
            </p:oleObj>
          </a:graphicData>
        </a:graphic>
      </p:graphicFrame>
      <p:sp>
        <p:nvSpPr>
          <p:cNvPr id="933896" name="Text Box 8"/>
          <p:cNvSpPr txBox="1">
            <a:spLocks noChangeArrowheads="1"/>
          </p:cNvSpPr>
          <p:nvPr/>
        </p:nvSpPr>
        <p:spPr bwMode="auto">
          <a:xfrm>
            <a:off x="287338" y="2225675"/>
            <a:ext cx="4752975" cy="2282825"/>
          </a:xfrm>
          <a:prstGeom prst="rect">
            <a:avLst/>
          </a:prstGeom>
          <a:noFill/>
          <a:ln w="9525">
            <a:noFill/>
            <a:miter lim="800000"/>
            <a:headEnd/>
            <a:tailEnd/>
          </a:ln>
        </p:spPr>
        <p:txBody>
          <a:bodyPr>
            <a:spAutoFit/>
          </a:bodyPr>
          <a:lstStyle/>
          <a:p>
            <a:r>
              <a:rPr lang="en-US">
                <a:solidFill>
                  <a:srgbClr val="000000"/>
                </a:solidFill>
                <a:latin typeface="Times New Roman" pitchFamily="18" charset="0"/>
              </a:rPr>
              <a:t>Average Demand = </a:t>
            </a:r>
          </a:p>
          <a:p>
            <a:r>
              <a:rPr lang="en-US">
                <a:solidFill>
                  <a:srgbClr val="000000"/>
                </a:solidFill>
                <a:latin typeface="Times New Roman" pitchFamily="18" charset="0"/>
              </a:rPr>
              <a:t>+100</a:t>
            </a:r>
            <a:r>
              <a:rPr lang="en-US">
                <a:solidFill>
                  <a:srgbClr val="000000"/>
                </a:solidFill>
                <a:latin typeface="Times New Roman" pitchFamily="18" charset="0"/>
                <a:cs typeface="Times New Roman" pitchFamily="18" charset="0"/>
              </a:rPr>
              <a:t>×0.02 </a:t>
            </a:r>
            <a:r>
              <a:rPr lang="en-US">
                <a:solidFill>
                  <a:srgbClr val="000000"/>
                </a:solidFill>
                <a:latin typeface="Times New Roman" pitchFamily="18" charset="0"/>
              </a:rPr>
              <a:t>+110</a:t>
            </a:r>
            <a:r>
              <a:rPr lang="en-US">
                <a:solidFill>
                  <a:srgbClr val="000000"/>
                </a:solidFill>
                <a:latin typeface="Times New Roman" pitchFamily="18" charset="0"/>
                <a:cs typeface="Times New Roman" pitchFamily="18" charset="0"/>
              </a:rPr>
              <a:t>×0.05</a:t>
            </a:r>
            <a:r>
              <a:rPr lang="en-US">
                <a:solidFill>
                  <a:srgbClr val="000000"/>
                </a:solidFill>
                <a:latin typeface="Times New Roman" pitchFamily="18" charset="0"/>
              </a:rPr>
              <a:t>+120</a:t>
            </a:r>
            <a:r>
              <a:rPr lang="en-US">
                <a:solidFill>
                  <a:srgbClr val="000000"/>
                </a:solidFill>
                <a:latin typeface="Times New Roman" pitchFamily="18" charset="0"/>
                <a:cs typeface="Times New Roman" pitchFamily="18" charset="0"/>
              </a:rPr>
              <a:t>×0.08</a:t>
            </a:r>
            <a:r>
              <a:rPr lang="en-US">
                <a:solidFill>
                  <a:srgbClr val="000000"/>
                </a:solidFill>
                <a:latin typeface="Times New Roman" pitchFamily="18" charset="0"/>
              </a:rPr>
              <a:t> +130</a:t>
            </a:r>
            <a:r>
              <a:rPr lang="en-US">
                <a:solidFill>
                  <a:srgbClr val="000000"/>
                </a:solidFill>
                <a:latin typeface="Times New Roman" pitchFamily="18" charset="0"/>
                <a:cs typeface="Times New Roman" pitchFamily="18" charset="0"/>
              </a:rPr>
              <a:t>×0.09</a:t>
            </a:r>
            <a:r>
              <a:rPr lang="en-US">
                <a:solidFill>
                  <a:srgbClr val="000000"/>
                </a:solidFill>
                <a:latin typeface="Times New Roman" pitchFamily="18" charset="0"/>
              </a:rPr>
              <a:t>+140</a:t>
            </a:r>
            <a:r>
              <a:rPr lang="en-US">
                <a:solidFill>
                  <a:srgbClr val="000000"/>
                </a:solidFill>
                <a:latin typeface="Times New Roman" pitchFamily="18" charset="0"/>
                <a:cs typeface="Times New Roman" pitchFamily="18" charset="0"/>
              </a:rPr>
              <a:t>×0.11</a:t>
            </a:r>
            <a:r>
              <a:rPr lang="en-US">
                <a:solidFill>
                  <a:srgbClr val="000000"/>
                </a:solidFill>
                <a:latin typeface="Times New Roman" pitchFamily="18" charset="0"/>
              </a:rPr>
              <a:t> +150</a:t>
            </a:r>
            <a:r>
              <a:rPr lang="en-US">
                <a:solidFill>
                  <a:srgbClr val="000000"/>
                </a:solidFill>
                <a:latin typeface="Times New Roman" pitchFamily="18" charset="0"/>
                <a:cs typeface="Times New Roman" pitchFamily="18" charset="0"/>
              </a:rPr>
              <a:t>×0.16</a:t>
            </a:r>
          </a:p>
          <a:p>
            <a:r>
              <a:rPr lang="en-US">
                <a:solidFill>
                  <a:srgbClr val="000000"/>
                </a:solidFill>
                <a:latin typeface="Times New Roman" pitchFamily="18" charset="0"/>
              </a:rPr>
              <a:t>+160</a:t>
            </a:r>
            <a:r>
              <a:rPr lang="en-US">
                <a:solidFill>
                  <a:srgbClr val="000000"/>
                </a:solidFill>
                <a:latin typeface="Times New Roman" pitchFamily="18" charset="0"/>
                <a:cs typeface="Times New Roman" pitchFamily="18" charset="0"/>
              </a:rPr>
              <a:t>×0.20</a:t>
            </a:r>
            <a:r>
              <a:rPr lang="en-US">
                <a:solidFill>
                  <a:srgbClr val="000000"/>
                </a:solidFill>
                <a:latin typeface="Times New Roman" pitchFamily="18" charset="0"/>
              </a:rPr>
              <a:t> +170</a:t>
            </a:r>
            <a:r>
              <a:rPr lang="en-US">
                <a:solidFill>
                  <a:srgbClr val="000000"/>
                </a:solidFill>
                <a:latin typeface="Times New Roman" pitchFamily="18" charset="0"/>
                <a:cs typeface="Times New Roman" pitchFamily="18" charset="0"/>
              </a:rPr>
              <a:t>×0.15 </a:t>
            </a:r>
            <a:r>
              <a:rPr lang="en-US">
                <a:solidFill>
                  <a:srgbClr val="000000"/>
                </a:solidFill>
                <a:latin typeface="Times New Roman" pitchFamily="18" charset="0"/>
              </a:rPr>
              <a:t>+180</a:t>
            </a:r>
            <a:r>
              <a:rPr lang="en-US">
                <a:solidFill>
                  <a:srgbClr val="000000"/>
                </a:solidFill>
                <a:latin typeface="Times New Roman" pitchFamily="18" charset="0"/>
                <a:cs typeface="Times New Roman" pitchFamily="18" charset="0"/>
              </a:rPr>
              <a:t>×0.08</a:t>
            </a:r>
            <a:r>
              <a:rPr lang="en-US">
                <a:solidFill>
                  <a:srgbClr val="000000"/>
                </a:solidFill>
                <a:latin typeface="Times New Roman" pitchFamily="18" charset="0"/>
              </a:rPr>
              <a:t> +190</a:t>
            </a:r>
            <a:r>
              <a:rPr lang="en-US">
                <a:solidFill>
                  <a:srgbClr val="000000"/>
                </a:solidFill>
                <a:latin typeface="Times New Roman" pitchFamily="18" charset="0"/>
                <a:cs typeface="Times New Roman" pitchFamily="18" charset="0"/>
              </a:rPr>
              <a:t>×0.05</a:t>
            </a:r>
            <a:r>
              <a:rPr lang="en-US">
                <a:solidFill>
                  <a:srgbClr val="000000"/>
                </a:solidFill>
                <a:latin typeface="Times New Roman" pitchFamily="18" charset="0"/>
              </a:rPr>
              <a:t>+200</a:t>
            </a:r>
            <a:r>
              <a:rPr lang="en-US">
                <a:solidFill>
                  <a:srgbClr val="000000"/>
                </a:solidFill>
                <a:latin typeface="Times New Roman" pitchFamily="18" charset="0"/>
                <a:cs typeface="Times New Roman" pitchFamily="18" charset="0"/>
              </a:rPr>
              <a:t>×0.01</a:t>
            </a:r>
          </a:p>
          <a:p>
            <a:r>
              <a:rPr lang="en-US">
                <a:solidFill>
                  <a:srgbClr val="000000"/>
                </a:solidFill>
                <a:latin typeface="Times New Roman" pitchFamily="18" charset="0"/>
                <a:cs typeface="Times New Roman" pitchFamily="18" charset="0"/>
              </a:rPr>
              <a:t>Average Demand = 151.6 </a:t>
            </a:r>
          </a:p>
        </p:txBody>
      </p:sp>
      <p:sp>
        <p:nvSpPr>
          <p:cNvPr id="933897" name="Text Box 9"/>
          <p:cNvSpPr txBox="1">
            <a:spLocks noChangeArrowheads="1"/>
          </p:cNvSpPr>
          <p:nvPr/>
        </p:nvSpPr>
        <p:spPr bwMode="auto">
          <a:xfrm>
            <a:off x="287338" y="5013325"/>
            <a:ext cx="8856662" cy="1138773"/>
          </a:xfrm>
          <a:prstGeom prst="rect">
            <a:avLst/>
          </a:prstGeom>
          <a:noFill/>
          <a:ln w="9525">
            <a:noFill/>
            <a:miter lim="800000"/>
            <a:headEnd/>
            <a:tailEnd/>
          </a:ln>
        </p:spPr>
        <p:txBody>
          <a:bodyPr wrap="square">
            <a:spAutoFit/>
          </a:bodyPr>
          <a:lstStyle/>
          <a:p>
            <a:r>
              <a:rPr lang="en-US" dirty="0">
                <a:latin typeface="Times New Roman" pitchFamily="18" charset="0"/>
              </a:rPr>
              <a:t>How many units should I have to sell 151.6 units (on average)? </a:t>
            </a:r>
          </a:p>
          <a:p>
            <a:r>
              <a:rPr lang="en-US" dirty="0">
                <a:latin typeface="Times New Roman" pitchFamily="18" charset="0"/>
              </a:rPr>
              <a:t>How many units do I sell (on average) if I have 100 units</a:t>
            </a:r>
            <a:r>
              <a:rPr lang="en-US" sz="2000" dirty="0">
                <a:latin typeface="Times New Roman" pitchFamily="18" charset="0"/>
              </a:rPr>
              <a:t>?</a:t>
            </a:r>
          </a:p>
          <a:p>
            <a:endParaRPr lang="en-US" sz="2000" dirty="0">
              <a:latin typeface="Times New Roman" pitchFamily="18" charset="0"/>
            </a:endParaRPr>
          </a:p>
        </p:txBody>
      </p:sp>
      <p:sp>
        <p:nvSpPr>
          <p:cNvPr id="7" name="TextBox 6"/>
          <p:cNvSpPr txBox="1">
            <a:spLocks noChangeArrowheads="1"/>
          </p:cNvSpPr>
          <p:nvPr/>
        </p:nvSpPr>
        <p:spPr bwMode="auto">
          <a:xfrm>
            <a:off x="8085238" y="5019563"/>
            <a:ext cx="699230" cy="461665"/>
          </a:xfrm>
          <a:prstGeom prst="rect">
            <a:avLst/>
          </a:prstGeom>
          <a:noFill/>
          <a:ln w="9525">
            <a:noFill/>
            <a:miter lim="800000"/>
            <a:headEnd/>
            <a:tailEnd/>
          </a:ln>
        </p:spPr>
        <p:txBody>
          <a:bodyPr wrap="none">
            <a:spAutoFit/>
          </a:bodyPr>
          <a:lstStyle/>
          <a:p>
            <a:r>
              <a:rPr lang="en-US" dirty="0" smtClean="0">
                <a:solidFill>
                  <a:srgbClr val="FF0000"/>
                </a:solidFill>
              </a:rPr>
              <a:t>200</a:t>
            </a:r>
            <a:endParaRPr lang="en-US" dirty="0">
              <a:solidFill>
                <a:srgbClr val="FF0000"/>
              </a:solidFill>
            </a:endParaRPr>
          </a:p>
        </p:txBody>
      </p:sp>
      <p:sp>
        <p:nvSpPr>
          <p:cNvPr id="8" name="TextBox 7"/>
          <p:cNvSpPr txBox="1">
            <a:spLocks noChangeArrowheads="1"/>
          </p:cNvSpPr>
          <p:nvPr/>
        </p:nvSpPr>
        <p:spPr bwMode="auto">
          <a:xfrm>
            <a:off x="7668344" y="5445224"/>
            <a:ext cx="699230" cy="461665"/>
          </a:xfrm>
          <a:prstGeom prst="rect">
            <a:avLst/>
          </a:prstGeom>
          <a:noFill/>
          <a:ln w="9525">
            <a:noFill/>
            <a:miter lim="800000"/>
            <a:headEnd/>
            <a:tailEnd/>
          </a:ln>
        </p:spPr>
        <p:txBody>
          <a:bodyPr wrap="none">
            <a:spAutoFit/>
          </a:bodyPr>
          <a:lstStyle/>
          <a:p>
            <a:r>
              <a:rPr lang="en-US" dirty="0" smtClean="0">
                <a:solidFill>
                  <a:srgbClr val="FF0000"/>
                </a:solidFill>
              </a:rPr>
              <a:t>100</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933894"/>
                                        </p:tgtEl>
                                        <p:attrNameLst>
                                          <p:attrName>style.visibility</p:attrName>
                                        </p:attrNameLst>
                                      </p:cBhvr>
                                      <p:to>
                                        <p:strVal val="visible"/>
                                      </p:to>
                                    </p:set>
                                    <p:animEffect transition="in" filter="dissolve">
                                      <p:cBhvr>
                                        <p:cTn id="7" dur="500"/>
                                        <p:tgtEl>
                                          <p:spTgt spid="93389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33896"/>
                                        </p:tgtEl>
                                        <p:attrNameLst>
                                          <p:attrName>style.visibility</p:attrName>
                                        </p:attrNameLst>
                                      </p:cBhvr>
                                      <p:to>
                                        <p:strVal val="visible"/>
                                      </p:to>
                                    </p:set>
                                    <p:animEffect transition="in" filter="dissolve">
                                      <p:cBhvr>
                                        <p:cTn id="12" dur="500"/>
                                        <p:tgtEl>
                                          <p:spTgt spid="93389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33897">
                                            <p:txEl>
                                              <p:pRg st="0" end="0"/>
                                            </p:txEl>
                                          </p:spTgt>
                                        </p:tgtEl>
                                        <p:attrNameLst>
                                          <p:attrName>style.visibility</p:attrName>
                                        </p:attrNameLst>
                                      </p:cBhvr>
                                      <p:to>
                                        <p:strVal val="visible"/>
                                      </p:to>
                                    </p:set>
                                    <p:animEffect transition="in" filter="dissolve">
                                      <p:cBhvr>
                                        <p:cTn id="17" dur="500"/>
                                        <p:tgtEl>
                                          <p:spTgt spid="93389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33897">
                                            <p:txEl>
                                              <p:pRg st="1" end="1"/>
                                            </p:txEl>
                                          </p:spTgt>
                                        </p:tgtEl>
                                        <p:attrNameLst>
                                          <p:attrName>style.visibility</p:attrName>
                                        </p:attrNameLst>
                                      </p:cBhvr>
                                      <p:to>
                                        <p:strVal val="visible"/>
                                      </p:to>
                                    </p:set>
                                    <p:animEffect transition="in" filter="dissolve">
                                      <p:cBhvr>
                                        <p:cTn id="22" dur="500"/>
                                        <p:tgtEl>
                                          <p:spTgt spid="933897">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dissolv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dissolve">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3896" grpId="0"/>
      <p:bldP spid="933897" grpId="0" build="p"/>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5124" name="Text Box 4"/>
          <p:cNvSpPr txBox="1">
            <a:spLocks noChangeArrowheads="1"/>
          </p:cNvSpPr>
          <p:nvPr/>
        </p:nvSpPr>
        <p:spPr bwMode="auto">
          <a:xfrm>
            <a:off x="336550" y="1412875"/>
            <a:ext cx="8807450" cy="1200150"/>
          </a:xfrm>
          <a:prstGeom prst="rect">
            <a:avLst/>
          </a:prstGeom>
          <a:noFill/>
          <a:ln w="9525">
            <a:noFill/>
            <a:miter lim="800000"/>
            <a:headEnd/>
            <a:tailEnd/>
          </a:ln>
        </p:spPr>
        <p:txBody>
          <a:bodyPr>
            <a:spAutoFit/>
          </a:bodyPr>
          <a:lstStyle/>
          <a:p>
            <a:pPr marL="342900" indent="-342900">
              <a:defRPr/>
            </a:pPr>
            <a:r>
              <a:rPr lang="en-US" dirty="0">
                <a:latin typeface="+mn-lt"/>
              </a:rPr>
              <a:t>Suppose I have ordered 140 </a:t>
            </a:r>
            <a:r>
              <a:rPr lang="en-US" dirty="0" smtClean="0">
                <a:latin typeface="+mn-lt"/>
              </a:rPr>
              <a:t>units.</a:t>
            </a:r>
            <a:endParaRPr lang="en-US" dirty="0">
              <a:latin typeface="+mn-lt"/>
            </a:endParaRPr>
          </a:p>
          <a:p>
            <a:pPr marL="342900" indent="-342900">
              <a:defRPr/>
            </a:pPr>
            <a:r>
              <a:rPr lang="en-US" dirty="0">
                <a:latin typeface="+mn-lt"/>
              </a:rPr>
              <a:t>On average, how many of them are sold? In other words, what is the expected value of the number of sold units</a:t>
            </a:r>
            <a:r>
              <a:rPr lang="en-US" i="1" dirty="0">
                <a:latin typeface="+mn-lt"/>
              </a:rPr>
              <a:t>?  </a:t>
            </a:r>
          </a:p>
        </p:txBody>
      </p:sp>
      <p:sp>
        <p:nvSpPr>
          <p:cNvPr id="876549" name="Text Box 5"/>
          <p:cNvSpPr txBox="1">
            <a:spLocks noChangeArrowheads="1"/>
          </p:cNvSpPr>
          <p:nvPr/>
        </p:nvSpPr>
        <p:spPr bwMode="auto">
          <a:xfrm>
            <a:off x="336550" y="2636838"/>
            <a:ext cx="8915400" cy="3786187"/>
          </a:xfrm>
          <a:prstGeom prst="rect">
            <a:avLst/>
          </a:prstGeom>
          <a:noFill/>
          <a:ln w="9525">
            <a:noFill/>
            <a:miter lim="800000"/>
            <a:headEnd/>
            <a:tailEnd/>
          </a:ln>
        </p:spPr>
        <p:txBody>
          <a:bodyPr>
            <a:spAutoFit/>
          </a:bodyPr>
          <a:lstStyle/>
          <a:p>
            <a:pPr marL="342900" indent="-342900">
              <a:defRPr/>
            </a:pPr>
            <a:r>
              <a:rPr lang="en-US" dirty="0">
                <a:latin typeface="+mn-lt"/>
              </a:rPr>
              <a:t>When I can sell all 140 units? </a:t>
            </a:r>
          </a:p>
          <a:p>
            <a:pPr marL="342900" indent="-342900">
              <a:defRPr/>
            </a:pPr>
            <a:r>
              <a:rPr lang="en-US" dirty="0">
                <a:latin typeface="+mn-lt"/>
              </a:rPr>
              <a:t>I can sell all 140 units if </a:t>
            </a:r>
            <a:r>
              <a:rPr lang="en-US" dirty="0">
                <a:latin typeface="+mn-lt"/>
                <a:sym typeface="Wingdings" pitchFamily="2" charset="2"/>
              </a:rPr>
              <a:t></a:t>
            </a:r>
            <a:r>
              <a:rPr lang="en-US" dirty="0">
                <a:latin typeface="+mn-lt"/>
              </a:rPr>
              <a:t> </a:t>
            </a:r>
            <a:r>
              <a:rPr lang="en-US" b="1" i="1" dirty="0" smtClean="0">
                <a:latin typeface="+mn-lt"/>
              </a:rPr>
              <a:t>R</a:t>
            </a:r>
            <a:r>
              <a:rPr lang="en-US" dirty="0" smtClean="0">
                <a:latin typeface="+mn-lt"/>
              </a:rPr>
              <a:t> </a:t>
            </a:r>
            <a:r>
              <a:rPr lang="en-US" dirty="0">
                <a:latin typeface="+mn-lt"/>
                <a:cs typeface="Arial" pitchFamily="34" charset="0"/>
              </a:rPr>
              <a:t>≥ 140</a:t>
            </a:r>
          </a:p>
          <a:p>
            <a:pPr marL="342900" indent="-342900">
              <a:defRPr/>
            </a:pPr>
            <a:r>
              <a:rPr lang="en-US" dirty="0" err="1" smtClean="0">
                <a:latin typeface="+mn-lt"/>
                <a:cs typeface="Arial" pitchFamily="34" charset="0"/>
              </a:rPr>
              <a:t>Prob</a:t>
            </a:r>
            <a:r>
              <a:rPr lang="en-US" dirty="0" smtClean="0">
                <a:latin typeface="+mn-lt"/>
                <a:cs typeface="Arial" pitchFamily="34" charset="0"/>
              </a:rPr>
              <a:t>(</a:t>
            </a:r>
            <a:r>
              <a:rPr lang="en-US" b="1" i="1" dirty="0" smtClean="0">
                <a:latin typeface="+mn-lt"/>
              </a:rPr>
              <a:t>R </a:t>
            </a:r>
            <a:r>
              <a:rPr lang="en-US" dirty="0" smtClean="0">
                <a:latin typeface="+mn-lt"/>
              </a:rPr>
              <a:t>≥ </a:t>
            </a:r>
            <a:r>
              <a:rPr lang="en-US" dirty="0">
                <a:latin typeface="+mn-lt"/>
              </a:rPr>
              <a:t>140) = 0.76</a:t>
            </a:r>
          </a:p>
          <a:p>
            <a:pPr marL="342900" indent="-342900">
              <a:defRPr/>
            </a:pPr>
            <a:r>
              <a:rPr lang="en-US" dirty="0">
                <a:latin typeface="+mn-lt"/>
              </a:rPr>
              <a:t>The  expected number of units sold –for this part- is</a:t>
            </a:r>
          </a:p>
          <a:p>
            <a:pPr marL="342900" indent="-342900">
              <a:defRPr/>
            </a:pPr>
            <a:r>
              <a:rPr lang="en-US" dirty="0">
                <a:latin typeface="+mn-lt"/>
              </a:rPr>
              <a:t>(0.76)(140) = 106.4</a:t>
            </a:r>
          </a:p>
          <a:p>
            <a:pPr marL="342900" indent="-342900">
              <a:defRPr/>
            </a:pPr>
            <a:r>
              <a:rPr lang="en-US" dirty="0">
                <a:latin typeface="+mn-lt"/>
              </a:rPr>
              <a:t>Also, there is 0.02 probability that I sell 100 units</a:t>
            </a:r>
            <a:r>
              <a:rPr lang="en-US" dirty="0">
                <a:latin typeface="+mn-lt"/>
                <a:sym typeface="Wingdings" pitchFamily="2" charset="2"/>
              </a:rPr>
              <a:t> 2 units</a:t>
            </a:r>
            <a:endParaRPr lang="en-US" dirty="0">
              <a:latin typeface="+mn-lt"/>
            </a:endParaRPr>
          </a:p>
          <a:p>
            <a:pPr marL="342900" indent="-342900">
              <a:defRPr/>
            </a:pPr>
            <a:r>
              <a:rPr lang="en-US" dirty="0">
                <a:latin typeface="+mn-lt"/>
              </a:rPr>
              <a:t>Also, there is 0.05 probability that I sell 110 units</a:t>
            </a:r>
            <a:r>
              <a:rPr lang="en-US" dirty="0">
                <a:latin typeface="+mn-lt"/>
                <a:sym typeface="Wingdings" pitchFamily="2" charset="2"/>
              </a:rPr>
              <a:t>5.5</a:t>
            </a:r>
            <a:endParaRPr lang="en-US" dirty="0">
              <a:latin typeface="+mn-lt"/>
            </a:endParaRPr>
          </a:p>
          <a:p>
            <a:pPr marL="342900" indent="-342900">
              <a:defRPr/>
            </a:pPr>
            <a:r>
              <a:rPr lang="en-US" dirty="0">
                <a:latin typeface="+mn-lt"/>
              </a:rPr>
              <a:t>Also, there is 0.08 probability that I sell 120 units</a:t>
            </a:r>
            <a:r>
              <a:rPr lang="en-US" dirty="0">
                <a:latin typeface="+mn-lt"/>
                <a:sym typeface="Wingdings" pitchFamily="2" charset="2"/>
              </a:rPr>
              <a:t> 9.6</a:t>
            </a:r>
            <a:endParaRPr lang="en-US" dirty="0">
              <a:latin typeface="+mn-lt"/>
            </a:endParaRPr>
          </a:p>
          <a:p>
            <a:pPr marL="342900" indent="-342900">
              <a:defRPr/>
            </a:pPr>
            <a:r>
              <a:rPr lang="en-US" dirty="0">
                <a:latin typeface="+mn-lt"/>
              </a:rPr>
              <a:t>Also, there is 0.09 probability that I sell 130 units</a:t>
            </a:r>
            <a:r>
              <a:rPr lang="en-US" dirty="0">
                <a:latin typeface="+mn-lt"/>
                <a:sym typeface="Wingdings" pitchFamily="2" charset="2"/>
              </a:rPr>
              <a:t> 11.7</a:t>
            </a:r>
          </a:p>
          <a:p>
            <a:pPr marL="342900" indent="-342900">
              <a:defRPr/>
            </a:pPr>
            <a:r>
              <a:rPr lang="en-US" dirty="0">
                <a:latin typeface="+mn-lt"/>
                <a:sym typeface="Wingdings" pitchFamily="2" charset="2"/>
              </a:rPr>
              <a:t>106.4 + 2 + 5.5 + 9.6 + 11.7 = </a:t>
            </a:r>
            <a:r>
              <a:rPr lang="en-US" b="1" dirty="0">
                <a:latin typeface="+mn-lt"/>
                <a:sym typeface="Wingdings" pitchFamily="2" charset="2"/>
              </a:rPr>
              <a:t>135.2</a:t>
            </a:r>
            <a:endParaRPr lang="en-US" b="1" dirty="0">
              <a:latin typeface="+mn-lt"/>
            </a:endParaRPr>
          </a:p>
        </p:txBody>
      </p:sp>
      <p:graphicFrame>
        <p:nvGraphicFramePr>
          <p:cNvPr id="5122" name="Object 6"/>
          <p:cNvGraphicFramePr>
            <a:graphicFrameLocks noChangeAspect="1"/>
          </p:cNvGraphicFramePr>
          <p:nvPr/>
        </p:nvGraphicFramePr>
        <p:xfrm>
          <a:off x="250825" y="230188"/>
          <a:ext cx="8713788" cy="935037"/>
        </p:xfrm>
        <a:graphic>
          <a:graphicData uri="http://schemas.openxmlformats.org/presentationml/2006/ole">
            <p:oleObj spid="_x0000_s5122" name="Worksheet" r:id="rId4" imgW="5857850" imgH="714375" progId="Excel.Sheet.8">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76549">
                                            <p:txEl>
                                              <p:pRg st="0" end="0"/>
                                            </p:txEl>
                                          </p:spTgt>
                                        </p:tgtEl>
                                        <p:attrNameLst>
                                          <p:attrName>style.visibility</p:attrName>
                                        </p:attrNameLst>
                                      </p:cBhvr>
                                      <p:to>
                                        <p:strVal val="visible"/>
                                      </p:to>
                                    </p:set>
                                    <p:animEffect transition="in" filter="dissolve">
                                      <p:cBhvr>
                                        <p:cTn id="7" dur="500"/>
                                        <p:tgtEl>
                                          <p:spTgt spid="87654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76549">
                                            <p:txEl>
                                              <p:pRg st="1" end="1"/>
                                            </p:txEl>
                                          </p:spTgt>
                                        </p:tgtEl>
                                        <p:attrNameLst>
                                          <p:attrName>style.visibility</p:attrName>
                                        </p:attrNameLst>
                                      </p:cBhvr>
                                      <p:to>
                                        <p:strVal val="visible"/>
                                      </p:to>
                                    </p:set>
                                    <p:animEffect transition="in" filter="dissolve">
                                      <p:cBhvr>
                                        <p:cTn id="12" dur="500"/>
                                        <p:tgtEl>
                                          <p:spTgt spid="87654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76549">
                                            <p:txEl>
                                              <p:pRg st="2" end="2"/>
                                            </p:txEl>
                                          </p:spTgt>
                                        </p:tgtEl>
                                        <p:attrNameLst>
                                          <p:attrName>style.visibility</p:attrName>
                                        </p:attrNameLst>
                                      </p:cBhvr>
                                      <p:to>
                                        <p:strVal val="visible"/>
                                      </p:to>
                                    </p:set>
                                    <p:animEffect transition="in" filter="dissolve">
                                      <p:cBhvr>
                                        <p:cTn id="17" dur="500"/>
                                        <p:tgtEl>
                                          <p:spTgt spid="87654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76549">
                                            <p:txEl>
                                              <p:pRg st="3" end="3"/>
                                            </p:txEl>
                                          </p:spTgt>
                                        </p:tgtEl>
                                        <p:attrNameLst>
                                          <p:attrName>style.visibility</p:attrName>
                                        </p:attrNameLst>
                                      </p:cBhvr>
                                      <p:to>
                                        <p:strVal val="visible"/>
                                      </p:to>
                                    </p:set>
                                    <p:animEffect transition="in" filter="dissolve">
                                      <p:cBhvr>
                                        <p:cTn id="22" dur="500"/>
                                        <p:tgtEl>
                                          <p:spTgt spid="87654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876549">
                                            <p:txEl>
                                              <p:pRg st="4" end="4"/>
                                            </p:txEl>
                                          </p:spTgt>
                                        </p:tgtEl>
                                        <p:attrNameLst>
                                          <p:attrName>style.visibility</p:attrName>
                                        </p:attrNameLst>
                                      </p:cBhvr>
                                      <p:to>
                                        <p:strVal val="visible"/>
                                      </p:to>
                                    </p:set>
                                    <p:animEffect transition="in" filter="dissolve">
                                      <p:cBhvr>
                                        <p:cTn id="27" dur="500"/>
                                        <p:tgtEl>
                                          <p:spTgt spid="87654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876549">
                                            <p:txEl>
                                              <p:pRg st="5" end="5"/>
                                            </p:txEl>
                                          </p:spTgt>
                                        </p:tgtEl>
                                        <p:attrNameLst>
                                          <p:attrName>style.visibility</p:attrName>
                                        </p:attrNameLst>
                                      </p:cBhvr>
                                      <p:to>
                                        <p:strVal val="visible"/>
                                      </p:to>
                                    </p:set>
                                    <p:animEffect transition="in" filter="dissolve">
                                      <p:cBhvr>
                                        <p:cTn id="32" dur="500"/>
                                        <p:tgtEl>
                                          <p:spTgt spid="87654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876549">
                                            <p:txEl>
                                              <p:pRg st="6" end="6"/>
                                            </p:txEl>
                                          </p:spTgt>
                                        </p:tgtEl>
                                        <p:attrNameLst>
                                          <p:attrName>style.visibility</p:attrName>
                                        </p:attrNameLst>
                                      </p:cBhvr>
                                      <p:to>
                                        <p:strVal val="visible"/>
                                      </p:to>
                                    </p:set>
                                    <p:animEffect transition="in" filter="dissolve">
                                      <p:cBhvr>
                                        <p:cTn id="37" dur="500"/>
                                        <p:tgtEl>
                                          <p:spTgt spid="87654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876549">
                                            <p:txEl>
                                              <p:pRg st="7" end="7"/>
                                            </p:txEl>
                                          </p:spTgt>
                                        </p:tgtEl>
                                        <p:attrNameLst>
                                          <p:attrName>style.visibility</p:attrName>
                                        </p:attrNameLst>
                                      </p:cBhvr>
                                      <p:to>
                                        <p:strVal val="visible"/>
                                      </p:to>
                                    </p:set>
                                    <p:animEffect transition="in" filter="dissolve">
                                      <p:cBhvr>
                                        <p:cTn id="42" dur="500"/>
                                        <p:tgtEl>
                                          <p:spTgt spid="87654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876549">
                                            <p:txEl>
                                              <p:pRg st="8" end="8"/>
                                            </p:txEl>
                                          </p:spTgt>
                                        </p:tgtEl>
                                        <p:attrNameLst>
                                          <p:attrName>style.visibility</p:attrName>
                                        </p:attrNameLst>
                                      </p:cBhvr>
                                      <p:to>
                                        <p:strVal val="visible"/>
                                      </p:to>
                                    </p:set>
                                    <p:animEffect transition="in" filter="dissolve">
                                      <p:cBhvr>
                                        <p:cTn id="47" dur="500"/>
                                        <p:tgtEl>
                                          <p:spTgt spid="876549">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876549">
                                            <p:txEl>
                                              <p:pRg st="9" end="9"/>
                                            </p:txEl>
                                          </p:spTgt>
                                        </p:tgtEl>
                                        <p:attrNameLst>
                                          <p:attrName>style.visibility</p:attrName>
                                        </p:attrNameLst>
                                      </p:cBhvr>
                                      <p:to>
                                        <p:strVal val="visible"/>
                                      </p:to>
                                    </p:set>
                                    <p:animEffect transition="in" filter="dissolve">
                                      <p:cBhvr>
                                        <p:cTn id="52" dur="500"/>
                                        <p:tgtEl>
                                          <p:spTgt spid="87654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654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6148" name="Text Box 4"/>
          <p:cNvSpPr txBox="1">
            <a:spLocks noChangeArrowheads="1"/>
          </p:cNvSpPr>
          <p:nvPr/>
        </p:nvSpPr>
        <p:spPr bwMode="auto">
          <a:xfrm>
            <a:off x="360363" y="1387475"/>
            <a:ext cx="8915400" cy="1200150"/>
          </a:xfrm>
          <a:prstGeom prst="rect">
            <a:avLst/>
          </a:prstGeom>
          <a:noFill/>
          <a:ln w="9525">
            <a:noFill/>
            <a:miter lim="800000"/>
            <a:headEnd/>
            <a:tailEnd/>
          </a:ln>
        </p:spPr>
        <p:txBody>
          <a:bodyPr>
            <a:spAutoFit/>
          </a:bodyPr>
          <a:lstStyle/>
          <a:p>
            <a:pPr marL="342900" indent="-342900">
              <a:defRPr/>
            </a:pPr>
            <a:r>
              <a:rPr lang="en-US" dirty="0">
                <a:latin typeface="+mn-lt"/>
              </a:rPr>
              <a:t>Suppose I have ordered 140 </a:t>
            </a:r>
            <a:r>
              <a:rPr lang="en-US" dirty="0" smtClean="0">
                <a:latin typeface="+mn-lt"/>
              </a:rPr>
              <a:t>units.</a:t>
            </a:r>
            <a:endParaRPr lang="en-US" dirty="0">
              <a:latin typeface="+mn-lt"/>
            </a:endParaRPr>
          </a:p>
          <a:p>
            <a:pPr marL="342900" indent="-342900">
              <a:defRPr/>
            </a:pPr>
            <a:r>
              <a:rPr lang="en-US" dirty="0">
                <a:latin typeface="+mn-lt"/>
              </a:rPr>
              <a:t>On average, how many of them are salvaged? In other words, what is the expected value of the number of salvaged units</a:t>
            </a:r>
            <a:r>
              <a:rPr lang="en-US" i="1" dirty="0">
                <a:latin typeface="+mn-lt"/>
              </a:rPr>
              <a:t>?  </a:t>
            </a:r>
          </a:p>
        </p:txBody>
      </p:sp>
      <p:sp>
        <p:nvSpPr>
          <p:cNvPr id="877573" name="Text Box 5"/>
          <p:cNvSpPr txBox="1">
            <a:spLocks noChangeArrowheads="1"/>
          </p:cNvSpPr>
          <p:nvPr/>
        </p:nvSpPr>
        <p:spPr bwMode="auto">
          <a:xfrm>
            <a:off x="360363" y="2673350"/>
            <a:ext cx="8783637" cy="3786188"/>
          </a:xfrm>
          <a:prstGeom prst="rect">
            <a:avLst/>
          </a:prstGeom>
          <a:noFill/>
          <a:ln w="9525">
            <a:noFill/>
            <a:miter lim="800000"/>
            <a:headEnd/>
            <a:tailEnd/>
          </a:ln>
        </p:spPr>
        <p:txBody>
          <a:bodyPr>
            <a:spAutoFit/>
          </a:bodyPr>
          <a:lstStyle/>
          <a:p>
            <a:pPr marL="342900" indent="-342900">
              <a:defRPr/>
            </a:pPr>
            <a:r>
              <a:rPr lang="en-US" dirty="0">
                <a:latin typeface="+mn-lt"/>
              </a:rPr>
              <a:t>0.02 probability that I sell 100 units. </a:t>
            </a:r>
          </a:p>
          <a:p>
            <a:pPr marL="342900" indent="-342900">
              <a:defRPr/>
            </a:pPr>
            <a:r>
              <a:rPr lang="en-US" dirty="0">
                <a:latin typeface="+mn-lt"/>
              </a:rPr>
              <a:t>In that case 40 units are salvaged </a:t>
            </a:r>
            <a:r>
              <a:rPr lang="en-US" dirty="0">
                <a:latin typeface="+mn-lt"/>
                <a:sym typeface="Wingdings" pitchFamily="2" charset="2"/>
              </a:rPr>
              <a:t> 0.02(40) = .8</a:t>
            </a:r>
          </a:p>
          <a:p>
            <a:pPr marL="342900" indent="-342900">
              <a:defRPr/>
            </a:pPr>
            <a:r>
              <a:rPr lang="en-US" dirty="0">
                <a:latin typeface="+mn-lt"/>
                <a:sym typeface="Wingdings" pitchFamily="2" charset="2"/>
              </a:rPr>
              <a:t>0.05 probability to sell 110  30 salvaged  0.05(30)= 1.5 </a:t>
            </a:r>
          </a:p>
          <a:p>
            <a:pPr marL="342900" indent="-342900">
              <a:defRPr/>
            </a:pPr>
            <a:r>
              <a:rPr lang="en-US" dirty="0">
                <a:latin typeface="+mn-lt"/>
                <a:sym typeface="Wingdings" pitchFamily="2" charset="2"/>
              </a:rPr>
              <a:t>0.08 probability to sell 120  20 salvaged  0.08(20) = 1.6</a:t>
            </a:r>
          </a:p>
          <a:p>
            <a:pPr marL="342900" indent="-342900">
              <a:defRPr/>
            </a:pPr>
            <a:r>
              <a:rPr lang="en-US" dirty="0">
                <a:latin typeface="+mn-lt"/>
                <a:sym typeface="Wingdings" pitchFamily="2" charset="2"/>
              </a:rPr>
              <a:t>0.09 probability to sell 130  10 salvaged  0.09(10) =0.9 </a:t>
            </a:r>
          </a:p>
          <a:p>
            <a:pPr marL="342900" indent="-342900">
              <a:defRPr/>
            </a:pPr>
            <a:r>
              <a:rPr lang="en-US" dirty="0">
                <a:latin typeface="+mn-lt"/>
                <a:sym typeface="Wingdings" pitchFamily="2" charset="2"/>
              </a:rPr>
              <a:t>0.8 + 1.5 + 1.6 + 0.9 =  </a:t>
            </a:r>
            <a:r>
              <a:rPr lang="en-US" b="1" dirty="0">
                <a:latin typeface="+mn-lt"/>
                <a:sym typeface="Wingdings" pitchFamily="2" charset="2"/>
              </a:rPr>
              <a:t>4.8</a:t>
            </a:r>
          </a:p>
          <a:p>
            <a:pPr marL="342900" indent="-342900">
              <a:defRPr/>
            </a:pPr>
            <a:endParaRPr lang="en-US" b="1" dirty="0">
              <a:latin typeface="+mn-lt"/>
              <a:sym typeface="Wingdings" pitchFamily="2" charset="2"/>
            </a:endParaRPr>
          </a:p>
          <a:p>
            <a:pPr marL="342900" indent="-342900">
              <a:defRPr/>
            </a:pPr>
            <a:r>
              <a:rPr lang="en-US" b="1" dirty="0">
                <a:solidFill>
                  <a:srgbClr val="00B050"/>
                </a:solidFill>
                <a:latin typeface="+mn-lt"/>
                <a:sym typeface="Wingdings" pitchFamily="2" charset="2"/>
              </a:rPr>
              <a:t>Total number Sold </a:t>
            </a:r>
            <a:r>
              <a:rPr lang="en-US" b="1" dirty="0" smtClean="0">
                <a:solidFill>
                  <a:srgbClr val="00B050"/>
                </a:solidFill>
                <a:latin typeface="+mn-lt"/>
                <a:sym typeface="Wingdings" pitchFamily="2" charset="2"/>
              </a:rPr>
              <a:t>       135.2 </a:t>
            </a:r>
            <a:r>
              <a:rPr lang="en-US" b="1" dirty="0">
                <a:solidFill>
                  <a:srgbClr val="00B050"/>
                </a:solidFill>
                <a:latin typeface="+mn-lt"/>
                <a:sym typeface="Wingdings" pitchFamily="2" charset="2"/>
              </a:rPr>
              <a:t>@ </a:t>
            </a:r>
            <a:r>
              <a:rPr lang="en-US" b="1" dirty="0" smtClean="0">
                <a:solidFill>
                  <a:srgbClr val="00B050"/>
                </a:solidFill>
                <a:latin typeface="+mn-lt"/>
                <a:sym typeface="Wingdings" pitchFamily="2" charset="2"/>
              </a:rPr>
              <a:t> 700  </a:t>
            </a:r>
            <a:r>
              <a:rPr lang="en-US" b="1" dirty="0">
                <a:solidFill>
                  <a:srgbClr val="00B050"/>
                </a:solidFill>
                <a:latin typeface="+mn-lt"/>
                <a:sym typeface="Wingdings" pitchFamily="2" charset="2"/>
              </a:rPr>
              <a:t>= </a:t>
            </a:r>
            <a:r>
              <a:rPr lang="en-US" b="1" dirty="0" smtClean="0">
                <a:solidFill>
                  <a:srgbClr val="00B050"/>
                </a:solidFill>
                <a:latin typeface="+mn-lt"/>
                <a:sym typeface="Wingdings" pitchFamily="2" charset="2"/>
              </a:rPr>
              <a:t> 94640</a:t>
            </a:r>
            <a:endParaRPr lang="en-US" b="1" dirty="0">
              <a:solidFill>
                <a:srgbClr val="00B050"/>
              </a:solidFill>
              <a:latin typeface="+mn-lt"/>
              <a:sym typeface="Wingdings" pitchFamily="2" charset="2"/>
            </a:endParaRPr>
          </a:p>
          <a:p>
            <a:pPr marL="342900" indent="-342900">
              <a:defRPr/>
            </a:pPr>
            <a:r>
              <a:rPr lang="en-US" b="1" dirty="0">
                <a:solidFill>
                  <a:srgbClr val="FF0000"/>
                </a:solidFill>
                <a:latin typeface="+mn-lt"/>
                <a:sym typeface="Wingdings" pitchFamily="2" charset="2"/>
              </a:rPr>
              <a:t>Total number Salvaged </a:t>
            </a:r>
            <a:r>
              <a:rPr lang="en-US" b="1" dirty="0" smtClean="0">
                <a:solidFill>
                  <a:srgbClr val="FF0000"/>
                </a:solidFill>
                <a:latin typeface="+mn-lt"/>
                <a:sym typeface="Wingdings" pitchFamily="2" charset="2"/>
              </a:rPr>
              <a:t>   4.8 </a:t>
            </a:r>
            <a:r>
              <a:rPr lang="en-US" b="1" dirty="0">
                <a:solidFill>
                  <a:srgbClr val="FF0000"/>
                </a:solidFill>
                <a:latin typeface="+mn-lt"/>
                <a:sym typeface="Wingdings" pitchFamily="2" charset="2"/>
              </a:rPr>
              <a:t>@ -100 </a:t>
            </a:r>
            <a:r>
              <a:rPr lang="en-US" b="1" dirty="0" smtClean="0">
                <a:solidFill>
                  <a:srgbClr val="FF0000"/>
                </a:solidFill>
                <a:latin typeface="+mn-lt"/>
                <a:sym typeface="Wingdings" pitchFamily="2" charset="2"/>
              </a:rPr>
              <a:t> = </a:t>
            </a:r>
            <a:r>
              <a:rPr lang="en-US" b="1" dirty="0">
                <a:solidFill>
                  <a:srgbClr val="FF0000"/>
                </a:solidFill>
                <a:latin typeface="+mn-lt"/>
                <a:sym typeface="Wingdings" pitchFamily="2" charset="2"/>
              </a:rPr>
              <a:t>-480</a:t>
            </a:r>
          </a:p>
          <a:p>
            <a:pPr marL="342900" indent="-342900">
              <a:defRPr/>
            </a:pPr>
            <a:r>
              <a:rPr lang="en-US" b="1" dirty="0">
                <a:latin typeface="+mn-lt"/>
                <a:sym typeface="Wingdings" pitchFamily="2" charset="2"/>
              </a:rPr>
              <a:t>Expected Profit = </a:t>
            </a:r>
            <a:r>
              <a:rPr lang="en-US" b="1" dirty="0">
                <a:solidFill>
                  <a:srgbClr val="00B050"/>
                </a:solidFill>
                <a:latin typeface="+mn-lt"/>
                <a:sym typeface="Wingdings" pitchFamily="2" charset="2"/>
              </a:rPr>
              <a:t>94640</a:t>
            </a:r>
            <a:r>
              <a:rPr lang="en-US" b="1" dirty="0">
                <a:latin typeface="+mn-lt"/>
                <a:sym typeface="Wingdings" pitchFamily="2" charset="2"/>
              </a:rPr>
              <a:t> – </a:t>
            </a:r>
            <a:r>
              <a:rPr lang="en-US" b="1" dirty="0">
                <a:solidFill>
                  <a:srgbClr val="FF0000"/>
                </a:solidFill>
                <a:latin typeface="+mn-lt"/>
                <a:sym typeface="Wingdings" pitchFamily="2" charset="2"/>
              </a:rPr>
              <a:t>480</a:t>
            </a:r>
            <a:r>
              <a:rPr lang="en-US" b="1" dirty="0">
                <a:latin typeface="+mn-lt"/>
                <a:sym typeface="Wingdings" pitchFamily="2" charset="2"/>
              </a:rPr>
              <a:t> </a:t>
            </a:r>
            <a:r>
              <a:rPr lang="en-US" b="1" dirty="0" smtClean="0">
                <a:latin typeface="+mn-lt"/>
                <a:sym typeface="Wingdings" pitchFamily="2" charset="2"/>
              </a:rPr>
              <a:t>=             </a:t>
            </a:r>
            <a:r>
              <a:rPr lang="en-US" b="1" dirty="0">
                <a:latin typeface="+mn-lt"/>
                <a:sym typeface="Wingdings" pitchFamily="2" charset="2"/>
              </a:rPr>
              <a:t>94,160</a:t>
            </a:r>
          </a:p>
        </p:txBody>
      </p:sp>
      <p:graphicFrame>
        <p:nvGraphicFramePr>
          <p:cNvPr id="6153" name="Object 6"/>
          <p:cNvGraphicFramePr>
            <a:graphicFrameLocks noChangeAspect="1"/>
          </p:cNvGraphicFramePr>
          <p:nvPr/>
        </p:nvGraphicFramePr>
        <p:xfrm>
          <a:off x="250825" y="230188"/>
          <a:ext cx="8713788" cy="935037"/>
        </p:xfrm>
        <a:graphic>
          <a:graphicData uri="http://schemas.openxmlformats.org/presentationml/2006/ole">
            <p:oleObj spid="_x0000_s6153" name="Worksheet" r:id="rId4" imgW="5857850" imgH="714375" progId="Excel.Sheet.8">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77573">
                                            <p:txEl>
                                              <p:pRg st="0" end="0"/>
                                            </p:txEl>
                                          </p:spTgt>
                                        </p:tgtEl>
                                        <p:attrNameLst>
                                          <p:attrName>style.visibility</p:attrName>
                                        </p:attrNameLst>
                                      </p:cBhvr>
                                      <p:to>
                                        <p:strVal val="visible"/>
                                      </p:to>
                                    </p:set>
                                    <p:animEffect transition="in" filter="dissolve">
                                      <p:cBhvr>
                                        <p:cTn id="7" dur="500"/>
                                        <p:tgtEl>
                                          <p:spTgt spid="87757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77573">
                                            <p:txEl>
                                              <p:pRg st="1" end="1"/>
                                            </p:txEl>
                                          </p:spTgt>
                                        </p:tgtEl>
                                        <p:attrNameLst>
                                          <p:attrName>style.visibility</p:attrName>
                                        </p:attrNameLst>
                                      </p:cBhvr>
                                      <p:to>
                                        <p:strVal val="visible"/>
                                      </p:to>
                                    </p:set>
                                    <p:animEffect transition="in" filter="dissolve">
                                      <p:cBhvr>
                                        <p:cTn id="12" dur="500"/>
                                        <p:tgtEl>
                                          <p:spTgt spid="87757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77573">
                                            <p:txEl>
                                              <p:pRg st="2" end="2"/>
                                            </p:txEl>
                                          </p:spTgt>
                                        </p:tgtEl>
                                        <p:attrNameLst>
                                          <p:attrName>style.visibility</p:attrName>
                                        </p:attrNameLst>
                                      </p:cBhvr>
                                      <p:to>
                                        <p:strVal val="visible"/>
                                      </p:to>
                                    </p:set>
                                    <p:animEffect transition="in" filter="dissolve">
                                      <p:cBhvr>
                                        <p:cTn id="17" dur="500"/>
                                        <p:tgtEl>
                                          <p:spTgt spid="87757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77573">
                                            <p:txEl>
                                              <p:pRg st="3" end="3"/>
                                            </p:txEl>
                                          </p:spTgt>
                                        </p:tgtEl>
                                        <p:attrNameLst>
                                          <p:attrName>style.visibility</p:attrName>
                                        </p:attrNameLst>
                                      </p:cBhvr>
                                      <p:to>
                                        <p:strVal val="visible"/>
                                      </p:to>
                                    </p:set>
                                    <p:animEffect transition="in" filter="dissolve">
                                      <p:cBhvr>
                                        <p:cTn id="22" dur="500"/>
                                        <p:tgtEl>
                                          <p:spTgt spid="87757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877573">
                                            <p:txEl>
                                              <p:pRg st="4" end="4"/>
                                            </p:txEl>
                                          </p:spTgt>
                                        </p:tgtEl>
                                        <p:attrNameLst>
                                          <p:attrName>style.visibility</p:attrName>
                                        </p:attrNameLst>
                                      </p:cBhvr>
                                      <p:to>
                                        <p:strVal val="visible"/>
                                      </p:to>
                                    </p:set>
                                    <p:animEffect transition="in" filter="dissolve">
                                      <p:cBhvr>
                                        <p:cTn id="27" dur="500"/>
                                        <p:tgtEl>
                                          <p:spTgt spid="87757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877573">
                                            <p:txEl>
                                              <p:pRg st="5" end="5"/>
                                            </p:txEl>
                                          </p:spTgt>
                                        </p:tgtEl>
                                        <p:attrNameLst>
                                          <p:attrName>style.visibility</p:attrName>
                                        </p:attrNameLst>
                                      </p:cBhvr>
                                      <p:to>
                                        <p:strVal val="visible"/>
                                      </p:to>
                                    </p:set>
                                    <p:animEffect transition="in" filter="dissolve">
                                      <p:cBhvr>
                                        <p:cTn id="32" dur="500"/>
                                        <p:tgtEl>
                                          <p:spTgt spid="87757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877573">
                                            <p:txEl>
                                              <p:pRg st="7" end="7"/>
                                            </p:txEl>
                                          </p:spTgt>
                                        </p:tgtEl>
                                        <p:attrNameLst>
                                          <p:attrName>style.visibility</p:attrName>
                                        </p:attrNameLst>
                                      </p:cBhvr>
                                      <p:to>
                                        <p:strVal val="visible"/>
                                      </p:to>
                                    </p:set>
                                    <p:animEffect transition="in" filter="dissolve">
                                      <p:cBhvr>
                                        <p:cTn id="37" dur="500"/>
                                        <p:tgtEl>
                                          <p:spTgt spid="87757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877573">
                                            <p:txEl>
                                              <p:pRg st="8" end="8"/>
                                            </p:txEl>
                                          </p:spTgt>
                                        </p:tgtEl>
                                        <p:attrNameLst>
                                          <p:attrName>style.visibility</p:attrName>
                                        </p:attrNameLst>
                                      </p:cBhvr>
                                      <p:to>
                                        <p:strVal val="visible"/>
                                      </p:to>
                                    </p:set>
                                    <p:animEffect transition="in" filter="dissolve">
                                      <p:cBhvr>
                                        <p:cTn id="42" dur="500"/>
                                        <p:tgtEl>
                                          <p:spTgt spid="87757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877573">
                                            <p:txEl>
                                              <p:pRg st="9" end="9"/>
                                            </p:txEl>
                                          </p:spTgt>
                                        </p:tgtEl>
                                        <p:attrNameLst>
                                          <p:attrName>style.visibility</p:attrName>
                                        </p:attrNameLst>
                                      </p:cBhvr>
                                      <p:to>
                                        <p:strVal val="visible"/>
                                      </p:to>
                                    </p:set>
                                    <p:animEffect transition="in" filter="dissolve">
                                      <p:cBhvr>
                                        <p:cTn id="47" dur="500"/>
                                        <p:tgtEl>
                                          <p:spTgt spid="87757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7573" grpId="0" build="p"/>
    </p:bldLst>
  </p:timing>
</p:sld>
</file>

<file path=ppt/theme/theme1.xml><?xml version="1.0" encoding="utf-8"?>
<a:theme xmlns:a="http://schemas.openxmlformats.org/drawingml/2006/main" name="Sample presentation slides with animation [2]">
  <a:themeElements>
    <a:clrScheme name="Sample presentation slides with animation [2] 1">
      <a:dk1>
        <a:srgbClr val="1A1A70"/>
      </a:dk1>
      <a:lt1>
        <a:srgbClr val="FFFFFF"/>
      </a:lt1>
      <a:dk2>
        <a:srgbClr val="12449E"/>
      </a:dk2>
      <a:lt2>
        <a:srgbClr val="C0C0C0"/>
      </a:lt2>
      <a:accent1>
        <a:srgbClr val="3167D3"/>
      </a:accent1>
      <a:accent2>
        <a:srgbClr val="87A3E9"/>
      </a:accent2>
      <a:accent3>
        <a:srgbClr val="FFFFFF"/>
      </a:accent3>
      <a:accent4>
        <a:srgbClr val="14145F"/>
      </a:accent4>
      <a:accent5>
        <a:srgbClr val="ADB8E6"/>
      </a:accent5>
      <a:accent6>
        <a:srgbClr val="7A93D3"/>
      </a:accent6>
      <a:hlink>
        <a:srgbClr val="90B54D"/>
      </a:hlink>
      <a:folHlink>
        <a:srgbClr val="F6A23C"/>
      </a:folHlink>
    </a:clrScheme>
    <a:fontScheme name="Sample presentation slides with animation [2]">
      <a:majorFont>
        <a:latin typeface="Impact"/>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ample presentation slides with animation [2] 1">
        <a:dk1>
          <a:srgbClr val="1A1A70"/>
        </a:dk1>
        <a:lt1>
          <a:srgbClr val="FFFFFF"/>
        </a:lt1>
        <a:dk2>
          <a:srgbClr val="12449E"/>
        </a:dk2>
        <a:lt2>
          <a:srgbClr val="C0C0C0"/>
        </a:lt2>
        <a:accent1>
          <a:srgbClr val="3167D3"/>
        </a:accent1>
        <a:accent2>
          <a:srgbClr val="87A3E9"/>
        </a:accent2>
        <a:accent3>
          <a:srgbClr val="FFFFFF"/>
        </a:accent3>
        <a:accent4>
          <a:srgbClr val="14145F"/>
        </a:accent4>
        <a:accent5>
          <a:srgbClr val="ADB8E6"/>
        </a:accent5>
        <a:accent6>
          <a:srgbClr val="7A93D3"/>
        </a:accent6>
        <a:hlink>
          <a:srgbClr val="90B54D"/>
        </a:hlink>
        <a:folHlink>
          <a:srgbClr val="F6A23C"/>
        </a:folHlink>
      </a:clrScheme>
      <a:clrMap bg1="lt1" tx1="dk1" bg2="lt2" tx2="dk2" accent1="accent1" accent2="accent2" accent3="accent3" accent4="accent4" accent5="accent5" accent6="accent6" hlink="hlink" folHlink="folHlink"/>
    </a:extraClrScheme>
    <a:extraClrScheme>
      <a:clrScheme name="Sample presentation slides with animation [2] 2">
        <a:dk1>
          <a:srgbClr val="0E5D92"/>
        </a:dk1>
        <a:lt1>
          <a:srgbClr val="FFFFFF"/>
        </a:lt1>
        <a:dk2>
          <a:srgbClr val="137C9D"/>
        </a:dk2>
        <a:lt2>
          <a:srgbClr val="C0C0C0"/>
        </a:lt2>
        <a:accent1>
          <a:srgbClr val="35AACF"/>
        </a:accent1>
        <a:accent2>
          <a:srgbClr val="75CDB2"/>
        </a:accent2>
        <a:accent3>
          <a:srgbClr val="FFFFFF"/>
        </a:accent3>
        <a:accent4>
          <a:srgbClr val="0A4E7C"/>
        </a:accent4>
        <a:accent5>
          <a:srgbClr val="AED2E4"/>
        </a:accent5>
        <a:accent6>
          <a:srgbClr val="69BAA1"/>
        </a:accent6>
        <a:hlink>
          <a:srgbClr val="E8C86E"/>
        </a:hlink>
        <a:folHlink>
          <a:srgbClr val="1E68D6"/>
        </a:folHlink>
      </a:clrScheme>
      <a:clrMap bg1="lt1" tx1="dk1" bg2="lt2" tx2="dk2" accent1="accent1" accent2="accent2" accent3="accent3" accent4="accent4" accent5="accent5" accent6="accent6" hlink="hlink" folHlink="folHlink"/>
    </a:extraClrScheme>
    <a:extraClrScheme>
      <a:clrScheme name="Sample presentation slides with animation [2] 3">
        <a:dk1>
          <a:srgbClr val="164D60"/>
        </a:dk1>
        <a:lt1>
          <a:srgbClr val="FFFFFF"/>
        </a:lt1>
        <a:dk2>
          <a:srgbClr val="2A8486"/>
        </a:dk2>
        <a:lt2>
          <a:srgbClr val="C0C0C0"/>
        </a:lt2>
        <a:accent1>
          <a:srgbClr val="48BC77"/>
        </a:accent1>
        <a:accent2>
          <a:srgbClr val="ECCA4C"/>
        </a:accent2>
        <a:accent3>
          <a:srgbClr val="FFFFFF"/>
        </a:accent3>
        <a:accent4>
          <a:srgbClr val="114051"/>
        </a:accent4>
        <a:accent5>
          <a:srgbClr val="B1DABD"/>
        </a:accent5>
        <a:accent6>
          <a:srgbClr val="D6B744"/>
        </a:accent6>
        <a:hlink>
          <a:srgbClr val="3191E9"/>
        </a:hlink>
        <a:folHlink>
          <a:srgbClr val="E3694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Sample presentation slides with animation [2]</Template>
  <TotalTime>10386</TotalTime>
  <Words>2306</Words>
  <Application>Microsoft Office PowerPoint</Application>
  <PresentationFormat>On-screen Show (4:3)</PresentationFormat>
  <Paragraphs>306</Paragraphs>
  <Slides>34</Slides>
  <Notes>26</Notes>
  <HiddenSlides>0</HiddenSlides>
  <MMClips>0</MMClips>
  <ScaleCrop>false</ScaleCrop>
  <HeadingPairs>
    <vt:vector size="6" baseType="variant">
      <vt:variant>
        <vt:lpstr>Theme</vt:lpstr>
      </vt:variant>
      <vt:variant>
        <vt:i4>1</vt:i4>
      </vt:variant>
      <vt:variant>
        <vt:lpstr>Embedded OLE Servers</vt:lpstr>
      </vt:variant>
      <vt:variant>
        <vt:i4>3</vt:i4>
      </vt:variant>
      <vt:variant>
        <vt:lpstr>Slide Titles</vt:lpstr>
      </vt:variant>
      <vt:variant>
        <vt:i4>34</vt:i4>
      </vt:variant>
    </vt:vector>
  </HeadingPairs>
  <TitlesOfParts>
    <vt:vector size="38" baseType="lpstr">
      <vt:lpstr>Sample presentation slides with animation [2]</vt:lpstr>
      <vt:lpstr>Worksheet</vt:lpstr>
      <vt:lpstr>Equation</vt:lpstr>
      <vt:lpstr>Microsoft Office Excel Worksheet</vt:lpstr>
      <vt:lpstr>The Magnitude of Shortages  (Out of Stock)</vt:lpstr>
      <vt:lpstr>Optimal Service Level:  The Newsvendor Problem</vt:lpstr>
      <vt:lpstr>News Vendor Model; Assumptions</vt:lpstr>
      <vt:lpstr>Optimal Service Level:  The Newsvendor Problem</vt:lpstr>
      <vt:lpstr>Optimal Service Level:  The Newsvendor Problem</vt:lpstr>
      <vt:lpstr>Optimal Service Level:  The Newsvendor Problem</vt:lpstr>
      <vt:lpstr>Compute the Average Demand</vt:lpstr>
      <vt:lpstr>Slide 8</vt:lpstr>
      <vt:lpstr>Slide 9</vt:lpstr>
      <vt:lpstr>Cumulative Probabilities</vt:lpstr>
      <vt:lpstr>Number of Units Sold, Salvaged</vt:lpstr>
      <vt:lpstr>Total Revenue for Different Ordering Policies</vt:lpstr>
      <vt:lpstr>Denim Wholesaler; Marginal Analysis </vt:lpstr>
      <vt:lpstr>Marginal Analysis</vt:lpstr>
      <vt:lpstr>Marginal Analysis</vt:lpstr>
      <vt:lpstr>Marginal Analysis</vt:lpstr>
      <vt:lpstr>Marginal Analysis</vt:lpstr>
      <vt:lpstr>Marginal Analysis</vt:lpstr>
      <vt:lpstr>Marginal Analysis</vt:lpstr>
      <vt:lpstr>Marginal Analysis</vt:lpstr>
      <vt:lpstr>Marginal Analysis</vt:lpstr>
      <vt:lpstr>Additional Example</vt:lpstr>
      <vt:lpstr>Additional Example</vt:lpstr>
      <vt:lpstr>Additional Example</vt:lpstr>
      <vt:lpstr>Additional Example</vt:lpstr>
      <vt:lpstr>Additional Example</vt:lpstr>
      <vt:lpstr>Another Example</vt:lpstr>
      <vt:lpstr>Another Example</vt:lpstr>
      <vt:lpstr>Another Example</vt:lpstr>
      <vt:lpstr>Another Example</vt:lpstr>
      <vt:lpstr>Another Example</vt:lpstr>
      <vt:lpstr>Another Example</vt:lpstr>
      <vt:lpstr>Another Example</vt:lpstr>
      <vt:lpstr>Another Example</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to add title</dc:title>
  <dc:subject/>
  <dc:creator>Tony Barnett</dc:creator>
  <cp:keywords/>
  <dc:description/>
  <cp:lastModifiedBy>aa2035</cp:lastModifiedBy>
  <cp:revision>275</cp:revision>
  <dcterms:created xsi:type="dcterms:W3CDTF">2005-11-30T06:54:40Z</dcterms:created>
  <dcterms:modified xsi:type="dcterms:W3CDTF">2011-11-08T00:04:46Z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TC011367991033</vt:lpwstr>
  </property>
</Properties>
</file>