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 id="2147483784" r:id="rId2"/>
    <p:sldMasterId id="2147483764" r:id="rId3"/>
    <p:sldMasterId id="2147483785" r:id="rId4"/>
  </p:sldMasterIdLst>
  <p:notesMasterIdLst>
    <p:notesMasterId r:id="rId33"/>
  </p:notesMasterIdLst>
  <p:handoutMasterIdLst>
    <p:handoutMasterId r:id="rId34"/>
  </p:handoutMasterIdLst>
  <p:sldIdLst>
    <p:sldId id="330" r:id="rId5"/>
    <p:sldId id="358" r:id="rId6"/>
    <p:sldId id="359" r:id="rId7"/>
    <p:sldId id="392" r:id="rId8"/>
    <p:sldId id="393" r:id="rId9"/>
    <p:sldId id="394" r:id="rId10"/>
    <p:sldId id="395" r:id="rId11"/>
    <p:sldId id="396" r:id="rId12"/>
    <p:sldId id="397" r:id="rId13"/>
    <p:sldId id="398" r:id="rId14"/>
    <p:sldId id="399" r:id="rId15"/>
    <p:sldId id="401" r:id="rId16"/>
    <p:sldId id="402" r:id="rId17"/>
    <p:sldId id="403" r:id="rId18"/>
    <p:sldId id="404" r:id="rId19"/>
    <p:sldId id="405" r:id="rId20"/>
    <p:sldId id="344" r:id="rId21"/>
    <p:sldId id="345" r:id="rId22"/>
    <p:sldId id="347" r:id="rId23"/>
    <p:sldId id="348" r:id="rId24"/>
    <p:sldId id="349" r:id="rId25"/>
    <p:sldId id="350" r:id="rId26"/>
    <p:sldId id="356" r:id="rId27"/>
    <p:sldId id="376" r:id="rId28"/>
    <p:sldId id="388" r:id="rId29"/>
    <p:sldId id="389" r:id="rId30"/>
    <p:sldId id="390" r:id="rId31"/>
    <p:sldId id="391"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5pPr>
    <a:lvl6pPr marL="2286000" algn="l" defTabSz="914400" rtl="0" eaLnBrk="1" latinLnBrk="0" hangingPunct="1">
      <a:defRPr kern="1200">
        <a:solidFill>
          <a:schemeClr val="tx1"/>
        </a:solidFill>
        <a:latin typeface="Verdana" pitchFamily="34" charset="0"/>
        <a:ea typeface="ＭＳ Ｐゴシック" charset="-128"/>
        <a:cs typeface="+mn-cs"/>
      </a:defRPr>
    </a:lvl6pPr>
    <a:lvl7pPr marL="2743200" algn="l" defTabSz="914400" rtl="0" eaLnBrk="1" latinLnBrk="0" hangingPunct="1">
      <a:defRPr kern="1200">
        <a:solidFill>
          <a:schemeClr val="tx1"/>
        </a:solidFill>
        <a:latin typeface="Verdana" pitchFamily="34" charset="0"/>
        <a:ea typeface="ＭＳ Ｐゴシック" charset="-128"/>
        <a:cs typeface="+mn-cs"/>
      </a:defRPr>
    </a:lvl7pPr>
    <a:lvl8pPr marL="3200400" algn="l" defTabSz="914400" rtl="0" eaLnBrk="1" latinLnBrk="0" hangingPunct="1">
      <a:defRPr kern="1200">
        <a:solidFill>
          <a:schemeClr val="tx1"/>
        </a:solidFill>
        <a:latin typeface="Verdana" pitchFamily="34" charset="0"/>
        <a:ea typeface="ＭＳ Ｐゴシック" charset="-128"/>
        <a:cs typeface="+mn-cs"/>
      </a:defRPr>
    </a:lvl8pPr>
    <a:lvl9pPr marL="3657600" algn="l" defTabSz="914400" rtl="0" eaLnBrk="1" latinLnBrk="0" hangingPunct="1">
      <a:defRPr kern="1200">
        <a:solidFill>
          <a:schemeClr val="tx1"/>
        </a:solidFill>
        <a:latin typeface="Verdana" pitchFamily="34"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78"/>
    <a:srgbClr val="00007D"/>
    <a:srgbClr val="D519B1"/>
    <a:srgbClr val="A50023"/>
    <a:srgbClr val="A8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51" autoAdjust="0"/>
    <p:restoredTop sz="94660"/>
  </p:normalViewPr>
  <p:slideViewPr>
    <p:cSldViewPr>
      <p:cViewPr varScale="1">
        <p:scale>
          <a:sx n="103" d="100"/>
          <a:sy n="103" d="100"/>
        </p:scale>
        <p:origin x="192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2" d="100"/>
          <a:sy n="42" d="100"/>
        </p:scale>
        <p:origin x="-1363"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slideMaster" Target="slideMasters/slideMaster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DC6186B-400D-4624-82D1-203DE0AF0EEF}" type="datetimeFigureOut">
              <a:rPr lang="en-US" smtClean="0"/>
              <a:pPr/>
              <a:t>3/2/2026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E32CB61-0B8C-464B-856B-111D8B5619C2}" type="slidenum">
              <a:rPr lang="en-US" smtClean="0"/>
              <a:pPr/>
              <a:t>‹#›</a:t>
            </a:fld>
            <a:endParaRPr lang="en-US"/>
          </a:p>
        </p:txBody>
      </p:sp>
    </p:spTree>
    <p:extLst>
      <p:ext uri="{BB962C8B-B14F-4D97-AF65-F5344CB8AC3E}">
        <p14:creationId xmlns:p14="http://schemas.microsoft.com/office/powerpoint/2010/main" val="2556533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FD8C8DB6-9E1D-439C-B96B-0657302EFE49}" type="datetime1">
              <a:rPr lang="en-US"/>
              <a:pPr/>
              <a:t>3/2/2026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7C678DA-66FA-46F9-8031-1CB2E52D81FB}" type="slidenum">
              <a:rPr lang="en-US"/>
              <a:pPr/>
              <a:t>‹#›</a:t>
            </a:fld>
            <a:endParaRPr lang="en-US"/>
          </a:p>
        </p:txBody>
      </p:sp>
    </p:spTree>
    <p:extLst>
      <p:ext uri="{BB962C8B-B14F-4D97-AF65-F5344CB8AC3E}">
        <p14:creationId xmlns:p14="http://schemas.microsoft.com/office/powerpoint/2010/main" val="169692151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107"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069F2268-5883-4D8B-AF28-9AB5BD54D36D}" type="slidenum">
              <a:rPr lang="en-US" smtClean="0">
                <a:latin typeface="Times" pitchFamily="34" charset="0"/>
              </a:rPr>
              <a:pPr/>
              <a:t>2</a:t>
            </a:fld>
            <a:endParaRPr lang="en-US" dirty="0">
              <a:latin typeface="Times" pitchFamily="34" charset="0"/>
            </a:endParaRPr>
          </a:p>
        </p:txBody>
      </p:sp>
      <p:sp>
        <p:nvSpPr>
          <p:cNvPr id="36867" name="Rectangle 2"/>
          <p:cNvSpPr>
            <a:spLocks noGrp="1" noRot="1" noChangeAspect="1" noChangeArrowheads="1" noTextEdit="1"/>
          </p:cNvSpPr>
          <p:nvPr>
            <p:ph type="sldImg"/>
          </p:nvPr>
        </p:nvSpPr>
        <p:spPr>
          <a:xfrm>
            <a:off x="1143000" y="685800"/>
            <a:ext cx="4572000" cy="3429000"/>
          </a:xfrm>
          <a:ln/>
        </p:spPr>
      </p:sp>
      <p:sp>
        <p:nvSpPr>
          <p:cNvPr id="36868" name="Rectangle 3"/>
          <p:cNvSpPr>
            <a:spLocks noGrp="1" noChangeArrowheads="1"/>
          </p:cNvSpPr>
          <p:nvPr>
            <p:ph type="body" idx="1"/>
          </p:nvPr>
        </p:nvSpPr>
        <p:spPr>
          <a:noFill/>
          <a:ln/>
        </p:spPr>
        <p:txBody>
          <a:bodyPr/>
          <a:lstStyle/>
          <a:p>
            <a:endParaRPr lang="en-US" dirty="0">
              <a:latin typeface="Times" pitchFamily="34" charset="0"/>
            </a:endParaRPr>
          </a:p>
        </p:txBody>
      </p:sp>
    </p:spTree>
    <p:extLst>
      <p:ext uri="{BB962C8B-B14F-4D97-AF65-F5344CB8AC3E}">
        <p14:creationId xmlns:p14="http://schemas.microsoft.com/office/powerpoint/2010/main" val="784323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57A6D1-3F8F-4ED2-BA7F-43120B067BF5}" type="slidenum">
              <a:rPr lang="en-US"/>
              <a:pPr/>
              <a:t>11</a:t>
            </a:fld>
            <a:endParaRPr lang="en-US"/>
          </a:p>
        </p:txBody>
      </p:sp>
      <p:sp>
        <p:nvSpPr>
          <p:cNvPr id="496642" name="Rectangle 2"/>
          <p:cNvSpPr>
            <a:spLocks noGrp="1" noRot="1" noChangeAspect="1" noChangeArrowheads="1" noTextEdit="1"/>
          </p:cNvSpPr>
          <p:nvPr>
            <p:ph type="sldImg"/>
          </p:nvPr>
        </p:nvSpPr>
        <p:spPr>
          <a:xfrm>
            <a:off x="1143000" y="685800"/>
            <a:ext cx="4572000" cy="3429000"/>
          </a:xfrm>
          <a:ln/>
        </p:spPr>
      </p:sp>
      <p:sp>
        <p:nvSpPr>
          <p:cNvPr id="4966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388502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034A3D-7FCD-44D6-981C-DB9E25C29AAF}" type="slidenum">
              <a:rPr lang="en-US"/>
              <a:pPr/>
              <a:t>12</a:t>
            </a:fld>
            <a:endParaRPr lang="en-US"/>
          </a:p>
        </p:txBody>
      </p:sp>
      <p:sp>
        <p:nvSpPr>
          <p:cNvPr id="433154" name="Rectangle 2"/>
          <p:cNvSpPr>
            <a:spLocks noGrp="1" noRot="1" noChangeAspect="1" noChangeArrowheads="1" noTextEdit="1"/>
          </p:cNvSpPr>
          <p:nvPr>
            <p:ph type="sldImg"/>
          </p:nvPr>
        </p:nvSpPr>
        <p:spPr>
          <a:xfrm>
            <a:off x="1143000" y="685800"/>
            <a:ext cx="4572000" cy="3429000"/>
          </a:xfrm>
          <a:ln/>
        </p:spPr>
      </p:sp>
      <p:sp>
        <p:nvSpPr>
          <p:cNvPr id="4331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051837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BFB4B3-03F6-4215-8F3E-D4ACDA8768E0}" type="slidenum">
              <a:rPr lang="en-US"/>
              <a:pPr/>
              <a:t>13</a:t>
            </a:fld>
            <a:endParaRPr lang="en-US"/>
          </a:p>
        </p:txBody>
      </p:sp>
      <p:sp>
        <p:nvSpPr>
          <p:cNvPr id="435202" name="Rectangle 2"/>
          <p:cNvSpPr>
            <a:spLocks noGrp="1" noRot="1" noChangeAspect="1" noChangeArrowheads="1" noTextEdit="1"/>
          </p:cNvSpPr>
          <p:nvPr>
            <p:ph type="sldImg"/>
          </p:nvPr>
        </p:nvSpPr>
        <p:spPr>
          <a:xfrm>
            <a:off x="1143000" y="685800"/>
            <a:ext cx="4572000" cy="3429000"/>
          </a:xfrm>
          <a:ln/>
        </p:spPr>
      </p:sp>
      <p:sp>
        <p:nvSpPr>
          <p:cNvPr id="4352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78865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1F32DA-C5E0-4EAF-9F13-334DC5ACCC6D}" type="slidenum">
              <a:rPr lang="en-US"/>
              <a:pPr/>
              <a:t>14</a:t>
            </a:fld>
            <a:endParaRPr lang="en-US"/>
          </a:p>
        </p:txBody>
      </p:sp>
      <p:sp>
        <p:nvSpPr>
          <p:cNvPr id="437250" name="Rectangle 2"/>
          <p:cNvSpPr>
            <a:spLocks noGrp="1" noRot="1" noChangeAspect="1" noChangeArrowheads="1" noTextEdit="1"/>
          </p:cNvSpPr>
          <p:nvPr>
            <p:ph type="sldImg"/>
          </p:nvPr>
        </p:nvSpPr>
        <p:spPr>
          <a:xfrm>
            <a:off x="1143000" y="685800"/>
            <a:ext cx="4572000" cy="3429000"/>
          </a:xfrm>
          <a:ln/>
        </p:spPr>
      </p:sp>
      <p:sp>
        <p:nvSpPr>
          <p:cNvPr id="437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9784026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1F32DA-C5E0-4EAF-9F13-334DC5ACCC6D}" type="slidenum">
              <a:rPr lang="en-US"/>
              <a:pPr/>
              <a:t>15</a:t>
            </a:fld>
            <a:endParaRPr lang="en-US"/>
          </a:p>
        </p:txBody>
      </p:sp>
      <p:sp>
        <p:nvSpPr>
          <p:cNvPr id="437250" name="Rectangle 2"/>
          <p:cNvSpPr>
            <a:spLocks noGrp="1" noRot="1" noChangeAspect="1" noChangeArrowheads="1" noTextEdit="1"/>
          </p:cNvSpPr>
          <p:nvPr>
            <p:ph type="sldImg"/>
          </p:nvPr>
        </p:nvSpPr>
        <p:spPr>
          <a:xfrm>
            <a:off x="1143000" y="685800"/>
            <a:ext cx="4572000" cy="3429000"/>
          </a:xfrm>
          <a:ln/>
        </p:spPr>
      </p:sp>
      <p:sp>
        <p:nvSpPr>
          <p:cNvPr id="437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31841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1F32DA-C5E0-4EAF-9F13-334DC5ACCC6D}" type="slidenum">
              <a:rPr lang="en-US"/>
              <a:pPr/>
              <a:t>16</a:t>
            </a:fld>
            <a:endParaRPr lang="en-US"/>
          </a:p>
        </p:txBody>
      </p:sp>
      <p:sp>
        <p:nvSpPr>
          <p:cNvPr id="437250" name="Rectangle 2"/>
          <p:cNvSpPr>
            <a:spLocks noGrp="1" noRot="1" noChangeAspect="1" noChangeArrowheads="1" noTextEdit="1"/>
          </p:cNvSpPr>
          <p:nvPr>
            <p:ph type="sldImg"/>
          </p:nvPr>
        </p:nvSpPr>
        <p:spPr>
          <a:xfrm>
            <a:off x="1143000" y="685800"/>
            <a:ext cx="4572000" cy="3429000"/>
          </a:xfrm>
          <a:ln/>
        </p:spPr>
      </p:sp>
      <p:sp>
        <p:nvSpPr>
          <p:cNvPr id="437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598357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C003B591-85F7-44D7-BDE8-CA9C93E74BCC}" type="slidenum">
              <a:rPr lang="en-US" smtClean="0">
                <a:latin typeface="Times" pitchFamily="34" charset="0"/>
              </a:rPr>
              <a:pPr/>
              <a:t>25</a:t>
            </a:fld>
            <a:endParaRPr lang="en-US">
              <a:latin typeface="Times" pitchFamily="34" charset="0"/>
            </a:endParaRPr>
          </a:p>
        </p:txBody>
      </p:sp>
      <p:sp>
        <p:nvSpPr>
          <p:cNvPr id="49155" name="Rectangle 2"/>
          <p:cNvSpPr>
            <a:spLocks noGrp="1" noRot="1" noChangeAspect="1" noChangeArrowheads="1" noTextEdit="1"/>
          </p:cNvSpPr>
          <p:nvPr>
            <p:ph type="sldImg"/>
          </p:nvPr>
        </p:nvSpPr>
        <p:spPr>
          <a:xfrm>
            <a:off x="1143000" y="685800"/>
            <a:ext cx="4572000" cy="3429000"/>
          </a:xfrm>
          <a:ln/>
        </p:spPr>
      </p:sp>
      <p:sp>
        <p:nvSpPr>
          <p:cNvPr id="49156" name="Rectangle 3"/>
          <p:cNvSpPr>
            <a:spLocks noGrp="1" noChangeArrowheads="1"/>
          </p:cNvSpPr>
          <p:nvPr>
            <p:ph type="body" idx="1"/>
          </p:nvPr>
        </p:nvSpPr>
        <p:spPr>
          <a:noFill/>
          <a:ln/>
        </p:spPr>
        <p:txBody>
          <a:bodyPr/>
          <a:lstStyle/>
          <a:p>
            <a:endParaRPr lang="en-US">
              <a:latin typeface="Times" pitchFamily="34" charset="0"/>
            </a:endParaRPr>
          </a:p>
        </p:txBody>
      </p:sp>
    </p:spTree>
    <p:extLst>
      <p:ext uri="{BB962C8B-B14F-4D97-AF65-F5344CB8AC3E}">
        <p14:creationId xmlns:p14="http://schemas.microsoft.com/office/powerpoint/2010/main" val="40584545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E0D6BE6F-7642-4C6A-8733-C863637BA5FF}" type="slidenum">
              <a:rPr lang="en-US" smtClean="0">
                <a:latin typeface="Times" pitchFamily="34" charset="0"/>
              </a:rPr>
              <a:pPr/>
              <a:t>26</a:t>
            </a:fld>
            <a:endParaRPr lang="en-US">
              <a:latin typeface="Times" pitchFamily="34" charset="0"/>
            </a:endParaRPr>
          </a:p>
        </p:txBody>
      </p:sp>
      <p:sp>
        <p:nvSpPr>
          <p:cNvPr id="50179" name="Rectangle 2"/>
          <p:cNvSpPr>
            <a:spLocks noGrp="1" noRot="1" noChangeAspect="1" noChangeArrowheads="1" noTextEdit="1"/>
          </p:cNvSpPr>
          <p:nvPr>
            <p:ph type="sldImg"/>
          </p:nvPr>
        </p:nvSpPr>
        <p:spPr>
          <a:xfrm>
            <a:off x="1143000" y="685800"/>
            <a:ext cx="4572000" cy="3429000"/>
          </a:xfrm>
          <a:ln/>
        </p:spPr>
      </p:sp>
      <p:sp>
        <p:nvSpPr>
          <p:cNvPr id="50180" name="Rectangle 3"/>
          <p:cNvSpPr>
            <a:spLocks noGrp="1" noChangeArrowheads="1"/>
          </p:cNvSpPr>
          <p:nvPr>
            <p:ph type="body" idx="1"/>
          </p:nvPr>
        </p:nvSpPr>
        <p:spPr>
          <a:noFill/>
          <a:ln/>
        </p:spPr>
        <p:txBody>
          <a:bodyPr/>
          <a:lstStyle/>
          <a:p>
            <a:endParaRPr lang="en-US">
              <a:latin typeface="Times" pitchFamily="34" charset="0"/>
            </a:endParaRPr>
          </a:p>
        </p:txBody>
      </p:sp>
    </p:spTree>
    <p:extLst>
      <p:ext uri="{BB962C8B-B14F-4D97-AF65-F5344CB8AC3E}">
        <p14:creationId xmlns:p14="http://schemas.microsoft.com/office/powerpoint/2010/main" val="25869058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6878B2C4-BD91-4B46-B5F3-3E7454329230}" type="slidenum">
              <a:rPr lang="en-US" smtClean="0">
                <a:latin typeface="Times" pitchFamily="34" charset="0"/>
              </a:rPr>
              <a:pPr/>
              <a:t>27</a:t>
            </a:fld>
            <a:endParaRPr lang="en-US">
              <a:latin typeface="Times" pitchFamily="34" charset="0"/>
            </a:endParaRPr>
          </a:p>
        </p:txBody>
      </p:sp>
      <p:sp>
        <p:nvSpPr>
          <p:cNvPr id="51203" name="Rectangle 2"/>
          <p:cNvSpPr>
            <a:spLocks noGrp="1" noRot="1" noChangeAspect="1" noChangeArrowheads="1" noTextEdit="1"/>
          </p:cNvSpPr>
          <p:nvPr>
            <p:ph type="sldImg"/>
          </p:nvPr>
        </p:nvSpPr>
        <p:spPr>
          <a:xfrm>
            <a:off x="1143000" y="685800"/>
            <a:ext cx="4572000" cy="3429000"/>
          </a:xfrm>
          <a:ln/>
        </p:spPr>
      </p:sp>
      <p:sp>
        <p:nvSpPr>
          <p:cNvPr id="51204" name="Rectangle 3"/>
          <p:cNvSpPr>
            <a:spLocks noGrp="1" noChangeArrowheads="1"/>
          </p:cNvSpPr>
          <p:nvPr>
            <p:ph type="body" idx="1"/>
          </p:nvPr>
        </p:nvSpPr>
        <p:spPr>
          <a:noFill/>
          <a:ln/>
        </p:spPr>
        <p:txBody>
          <a:bodyPr/>
          <a:lstStyle/>
          <a:p>
            <a:endParaRPr lang="en-US">
              <a:latin typeface="Times" pitchFamily="34" charset="0"/>
            </a:endParaRPr>
          </a:p>
        </p:txBody>
      </p:sp>
    </p:spTree>
    <p:extLst>
      <p:ext uri="{BB962C8B-B14F-4D97-AF65-F5344CB8AC3E}">
        <p14:creationId xmlns:p14="http://schemas.microsoft.com/office/powerpoint/2010/main" val="25642106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02A65976-83A8-4B0F-99BC-BFBD576EA281}" type="slidenum">
              <a:rPr lang="en-US" smtClean="0">
                <a:latin typeface="Times" pitchFamily="34" charset="0"/>
              </a:rPr>
              <a:pPr/>
              <a:t>28</a:t>
            </a:fld>
            <a:endParaRPr lang="en-US">
              <a:latin typeface="Times" pitchFamily="34" charset="0"/>
            </a:endParaRPr>
          </a:p>
        </p:txBody>
      </p:sp>
      <p:sp>
        <p:nvSpPr>
          <p:cNvPr id="52227" name="Rectangle 2"/>
          <p:cNvSpPr>
            <a:spLocks noGrp="1" noRot="1" noChangeAspect="1" noChangeArrowheads="1" noTextEdit="1"/>
          </p:cNvSpPr>
          <p:nvPr>
            <p:ph type="sldImg"/>
          </p:nvPr>
        </p:nvSpPr>
        <p:spPr>
          <a:xfrm>
            <a:off x="1143000" y="685800"/>
            <a:ext cx="4572000" cy="3429000"/>
          </a:xfrm>
          <a:ln/>
        </p:spPr>
      </p:sp>
      <p:sp>
        <p:nvSpPr>
          <p:cNvPr id="52228" name="Rectangle 3"/>
          <p:cNvSpPr>
            <a:spLocks noGrp="1" noChangeArrowheads="1"/>
          </p:cNvSpPr>
          <p:nvPr>
            <p:ph type="body" idx="1"/>
          </p:nvPr>
        </p:nvSpPr>
        <p:spPr>
          <a:noFill/>
          <a:ln/>
        </p:spPr>
        <p:txBody>
          <a:bodyPr/>
          <a:lstStyle/>
          <a:p>
            <a:endParaRPr lang="en-US">
              <a:latin typeface="Times" pitchFamily="34" charset="0"/>
            </a:endParaRPr>
          </a:p>
        </p:txBody>
      </p:sp>
    </p:spTree>
    <p:extLst>
      <p:ext uri="{BB962C8B-B14F-4D97-AF65-F5344CB8AC3E}">
        <p14:creationId xmlns:p14="http://schemas.microsoft.com/office/powerpoint/2010/main" val="1279205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2DEE46D0-F3B1-48E3-95DB-0EE8F7032FD7}" type="slidenum">
              <a:rPr lang="en-US" smtClean="0">
                <a:latin typeface="Times" pitchFamily="34" charset="0"/>
              </a:rPr>
              <a:pPr/>
              <a:t>3</a:t>
            </a:fld>
            <a:endParaRPr lang="en-US">
              <a:latin typeface="Times" pitchFamily="34" charset="0"/>
            </a:endParaRPr>
          </a:p>
        </p:txBody>
      </p:sp>
      <p:sp>
        <p:nvSpPr>
          <p:cNvPr id="37891" name="Rectangle 2"/>
          <p:cNvSpPr>
            <a:spLocks noGrp="1" noRot="1" noChangeAspect="1" noChangeArrowheads="1" noTextEdit="1"/>
          </p:cNvSpPr>
          <p:nvPr>
            <p:ph type="sldImg"/>
          </p:nvPr>
        </p:nvSpPr>
        <p:spPr>
          <a:xfrm>
            <a:off x="1143000" y="685800"/>
            <a:ext cx="4572000" cy="3429000"/>
          </a:xfrm>
          <a:ln/>
        </p:spPr>
      </p:sp>
      <p:sp>
        <p:nvSpPr>
          <p:cNvPr id="37892" name="Rectangle 3"/>
          <p:cNvSpPr>
            <a:spLocks noGrp="1" noChangeArrowheads="1"/>
          </p:cNvSpPr>
          <p:nvPr>
            <p:ph type="body" idx="1"/>
          </p:nvPr>
        </p:nvSpPr>
        <p:spPr>
          <a:noFill/>
          <a:ln/>
        </p:spPr>
        <p:txBody>
          <a:bodyPr/>
          <a:lstStyle/>
          <a:p>
            <a:endParaRPr lang="en-US">
              <a:latin typeface="Times" pitchFamily="34" charset="0"/>
            </a:endParaRPr>
          </a:p>
        </p:txBody>
      </p:sp>
    </p:spTree>
    <p:extLst>
      <p:ext uri="{BB962C8B-B14F-4D97-AF65-F5344CB8AC3E}">
        <p14:creationId xmlns:p14="http://schemas.microsoft.com/office/powerpoint/2010/main" val="716783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C003B591-85F7-44D7-BDE8-CA9C93E74BCC}" type="slidenum">
              <a:rPr lang="en-US" smtClean="0">
                <a:latin typeface="Times" pitchFamily="34" charset="0"/>
              </a:rPr>
              <a:pPr/>
              <a:t>4</a:t>
            </a:fld>
            <a:endParaRPr lang="en-US">
              <a:latin typeface="Times" pitchFamily="34" charset="0"/>
            </a:endParaRPr>
          </a:p>
        </p:txBody>
      </p:sp>
      <p:sp>
        <p:nvSpPr>
          <p:cNvPr id="49155" name="Rectangle 2"/>
          <p:cNvSpPr>
            <a:spLocks noGrp="1" noRot="1" noChangeAspect="1" noChangeArrowheads="1" noTextEdit="1"/>
          </p:cNvSpPr>
          <p:nvPr>
            <p:ph type="sldImg"/>
          </p:nvPr>
        </p:nvSpPr>
        <p:spPr>
          <a:xfrm>
            <a:off x="1143000" y="685800"/>
            <a:ext cx="4572000" cy="3429000"/>
          </a:xfrm>
          <a:ln/>
        </p:spPr>
      </p:sp>
      <p:sp>
        <p:nvSpPr>
          <p:cNvPr id="49156" name="Rectangle 3"/>
          <p:cNvSpPr>
            <a:spLocks noGrp="1" noChangeArrowheads="1"/>
          </p:cNvSpPr>
          <p:nvPr>
            <p:ph type="body" idx="1"/>
          </p:nvPr>
        </p:nvSpPr>
        <p:spPr>
          <a:noFill/>
          <a:ln/>
        </p:spPr>
        <p:txBody>
          <a:bodyPr/>
          <a:lstStyle/>
          <a:p>
            <a:endParaRPr lang="en-US">
              <a:latin typeface="Times" pitchFamily="34" charset="0"/>
            </a:endParaRPr>
          </a:p>
        </p:txBody>
      </p:sp>
    </p:spTree>
    <p:extLst>
      <p:ext uri="{BB962C8B-B14F-4D97-AF65-F5344CB8AC3E}">
        <p14:creationId xmlns:p14="http://schemas.microsoft.com/office/powerpoint/2010/main" val="1113486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C003B591-85F7-44D7-BDE8-CA9C93E74BCC}" type="slidenum">
              <a:rPr lang="en-US" smtClean="0">
                <a:latin typeface="Times" pitchFamily="34" charset="0"/>
              </a:rPr>
              <a:pPr/>
              <a:t>5</a:t>
            </a:fld>
            <a:endParaRPr lang="en-US">
              <a:latin typeface="Times" pitchFamily="34" charset="0"/>
            </a:endParaRPr>
          </a:p>
        </p:txBody>
      </p:sp>
      <p:sp>
        <p:nvSpPr>
          <p:cNvPr id="49155" name="Rectangle 2"/>
          <p:cNvSpPr>
            <a:spLocks noGrp="1" noRot="1" noChangeAspect="1" noChangeArrowheads="1" noTextEdit="1"/>
          </p:cNvSpPr>
          <p:nvPr>
            <p:ph type="sldImg"/>
          </p:nvPr>
        </p:nvSpPr>
        <p:spPr>
          <a:xfrm>
            <a:off x="1143000" y="685800"/>
            <a:ext cx="4572000" cy="3429000"/>
          </a:xfrm>
          <a:ln/>
        </p:spPr>
      </p:sp>
      <p:sp>
        <p:nvSpPr>
          <p:cNvPr id="49156" name="Rectangle 3"/>
          <p:cNvSpPr>
            <a:spLocks noGrp="1" noChangeArrowheads="1"/>
          </p:cNvSpPr>
          <p:nvPr>
            <p:ph type="body" idx="1"/>
          </p:nvPr>
        </p:nvSpPr>
        <p:spPr>
          <a:noFill/>
          <a:ln/>
        </p:spPr>
        <p:txBody>
          <a:bodyPr/>
          <a:lstStyle/>
          <a:p>
            <a:endParaRPr lang="en-US">
              <a:latin typeface="Times" pitchFamily="34" charset="0"/>
            </a:endParaRPr>
          </a:p>
        </p:txBody>
      </p:sp>
    </p:spTree>
    <p:extLst>
      <p:ext uri="{BB962C8B-B14F-4D97-AF65-F5344CB8AC3E}">
        <p14:creationId xmlns:p14="http://schemas.microsoft.com/office/powerpoint/2010/main" val="3524048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A9FDCB-DCA1-446C-A196-FD5F352E77CA}" type="slidenum">
              <a:rPr lang="en-US"/>
              <a:pPr/>
              <a:t>6</a:t>
            </a:fld>
            <a:endParaRPr lang="en-US"/>
          </a:p>
        </p:txBody>
      </p:sp>
      <p:sp>
        <p:nvSpPr>
          <p:cNvPr id="410626" name="Rectangle 2"/>
          <p:cNvSpPr>
            <a:spLocks noGrp="1" noRot="1" noChangeAspect="1" noChangeArrowheads="1" noTextEdit="1"/>
          </p:cNvSpPr>
          <p:nvPr>
            <p:ph type="sldImg"/>
          </p:nvPr>
        </p:nvSpPr>
        <p:spPr>
          <a:xfrm>
            <a:off x="1143000" y="685800"/>
            <a:ext cx="4572000" cy="3429000"/>
          </a:xfrm>
          <a:ln/>
        </p:spPr>
      </p:sp>
      <p:sp>
        <p:nvSpPr>
          <p:cNvPr id="4106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65087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025235-4C74-46F8-BAD4-E347D36F6261}" type="slidenum">
              <a:rPr lang="en-US"/>
              <a:pPr/>
              <a:t>7</a:t>
            </a:fld>
            <a:endParaRPr lang="en-US"/>
          </a:p>
        </p:txBody>
      </p:sp>
      <p:sp>
        <p:nvSpPr>
          <p:cNvPr id="412674" name="Rectangle 2"/>
          <p:cNvSpPr>
            <a:spLocks noGrp="1" noRot="1" noChangeAspect="1" noChangeArrowheads="1" noTextEdit="1"/>
          </p:cNvSpPr>
          <p:nvPr>
            <p:ph type="sldImg"/>
          </p:nvPr>
        </p:nvSpPr>
        <p:spPr>
          <a:xfrm>
            <a:off x="1143000" y="685800"/>
            <a:ext cx="4572000" cy="3429000"/>
          </a:xfrm>
          <a:ln/>
        </p:spPr>
      </p:sp>
      <p:sp>
        <p:nvSpPr>
          <p:cNvPr id="4126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0446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1B55B1-F30A-4AAE-9057-183097EC2440}" type="slidenum">
              <a:rPr lang="en-US"/>
              <a:pPr/>
              <a:t>8</a:t>
            </a:fld>
            <a:endParaRPr lang="en-US"/>
          </a:p>
        </p:txBody>
      </p:sp>
      <p:sp>
        <p:nvSpPr>
          <p:cNvPr id="427010" name="Rectangle 2"/>
          <p:cNvSpPr>
            <a:spLocks noGrp="1" noRot="1" noChangeAspect="1" noChangeArrowheads="1" noTextEdit="1"/>
          </p:cNvSpPr>
          <p:nvPr>
            <p:ph type="sldImg"/>
          </p:nvPr>
        </p:nvSpPr>
        <p:spPr>
          <a:xfrm>
            <a:off x="1143000" y="685800"/>
            <a:ext cx="4572000" cy="3429000"/>
          </a:xfrm>
          <a:ln/>
        </p:spPr>
      </p:sp>
      <p:sp>
        <p:nvSpPr>
          <p:cNvPr id="4270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11704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6509ED-FB5C-4A09-83C7-A1C698E2B60D}" type="slidenum">
              <a:rPr lang="en-US"/>
              <a:pPr/>
              <a:t>9</a:t>
            </a:fld>
            <a:endParaRPr lang="en-US"/>
          </a:p>
        </p:txBody>
      </p:sp>
      <p:sp>
        <p:nvSpPr>
          <p:cNvPr id="429058" name="Rectangle 2"/>
          <p:cNvSpPr>
            <a:spLocks noGrp="1" noRot="1" noChangeAspect="1" noChangeArrowheads="1" noTextEdit="1"/>
          </p:cNvSpPr>
          <p:nvPr>
            <p:ph type="sldImg"/>
          </p:nvPr>
        </p:nvSpPr>
        <p:spPr>
          <a:xfrm>
            <a:off x="1143000" y="685800"/>
            <a:ext cx="4572000" cy="3429000"/>
          </a:xfrm>
          <a:ln/>
        </p:spPr>
      </p:sp>
      <p:sp>
        <p:nvSpPr>
          <p:cNvPr id="4290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466588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6B523E-6830-4921-B7D4-5B8803DBCF7C}" type="slidenum">
              <a:rPr lang="en-US"/>
              <a:pPr/>
              <a:t>10</a:t>
            </a:fld>
            <a:endParaRPr lang="en-US"/>
          </a:p>
        </p:txBody>
      </p:sp>
      <p:sp>
        <p:nvSpPr>
          <p:cNvPr id="431106" name="Rectangle 2"/>
          <p:cNvSpPr>
            <a:spLocks noGrp="1" noRot="1" noChangeAspect="1" noChangeArrowheads="1" noTextEdit="1"/>
          </p:cNvSpPr>
          <p:nvPr>
            <p:ph type="sldImg"/>
          </p:nvPr>
        </p:nvSpPr>
        <p:spPr>
          <a:xfrm>
            <a:off x="1143000" y="685800"/>
            <a:ext cx="4572000" cy="3429000"/>
          </a:xfrm>
          <a:ln/>
        </p:spPr>
      </p:sp>
      <p:sp>
        <p:nvSpPr>
          <p:cNvPr id="4311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63092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chemeClr val="accent4">
              <a:lumMod val="65000"/>
              <a:lumOff val="3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112" charset="0"/>
            </a:endParaRPr>
          </a:p>
        </p:txBody>
      </p:sp>
      <p:sp>
        <p:nvSpPr>
          <p:cNvPr id="36866" name="Rectangle 2"/>
          <p:cNvSpPr>
            <a:spLocks noGrp="1" noChangeArrowheads="1"/>
          </p:cNvSpPr>
          <p:nvPr>
            <p:ph type="ctrTitle"/>
          </p:nvPr>
        </p:nvSpPr>
        <p:spPr>
          <a:xfrm>
            <a:off x="0" y="0"/>
            <a:ext cx="9144000" cy="2438400"/>
          </a:xfrm>
          <a:prstGeom prst="rect">
            <a:avLst/>
          </a:prstGeom>
          <a:ln>
            <a:solidFill>
              <a:schemeClr val="accent4">
                <a:lumMod val="65000"/>
                <a:lumOff val="35000"/>
              </a:schemeClr>
            </a:solidFill>
          </a:ln>
        </p:spPr>
        <p:txBody>
          <a:bodyPr/>
          <a:lstStyle>
            <a:lvl1pPr algn="ctr">
              <a:defRPr sz="5400" b="0" baseline="0">
                <a:solidFill>
                  <a:schemeClr val="bg1"/>
                </a:solidFill>
              </a:defRPr>
            </a:lvl1pPr>
          </a:lstStyle>
          <a:p>
            <a:r>
              <a:rPr lang="en-US" dirty="0"/>
              <a:t>Click to edit Master 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534400" cy="5486400"/>
          </a:xfrm>
          <a:prstGeom prst="rect">
            <a:avLst/>
          </a:prstGeom>
        </p:spPr>
        <p:txBody>
          <a:bodyPr/>
          <a:lstStyle>
            <a:lvl1pPr>
              <a:defRPr sz="2000">
                <a:latin typeface="Tahoma" pitchFamily="34" charset="0"/>
                <a:cs typeface="Tahoma" pitchFamily="34" charset="0"/>
              </a:defRPr>
            </a:lvl1pPr>
          </a:lstStyle>
          <a:p>
            <a:r>
              <a:rPr lang="en-US" dirty="0"/>
              <a:t>Click to edit Master title style</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3"/>
          <p:cNvSpPr>
            <a:spLocks noGrp="1" noChangeArrowheads="1"/>
          </p:cNvSpPr>
          <p:nvPr>
            <p:ph idx="1"/>
          </p:nvPr>
        </p:nvSpPr>
        <p:spPr bwMode="auto">
          <a:xfrm>
            <a:off x="381000" y="685802"/>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7"/>
            <a:ext cx="8915400" cy="4530725"/>
          </a:xfrm>
        </p:spPr>
        <p:txBody>
          <a:bodyPr/>
          <a:lstStyle>
            <a:lvl1pPr>
              <a:buSzPct val="88000"/>
              <a:defRPr>
                <a:solidFill>
                  <a:schemeClr val="tx1"/>
                </a:solidFill>
              </a:defRPr>
            </a:lvl1pPr>
            <a:lvl2pPr>
              <a:defRPr sz="2600">
                <a:solidFill>
                  <a:schemeClr val="tx1"/>
                </a:solidFill>
              </a:defRPr>
            </a:lvl2pPr>
            <a:lvl3pPr>
              <a:defRPr sz="2400">
                <a:solidFill>
                  <a:schemeClr val="tx1"/>
                </a:solidFill>
              </a:defRPr>
            </a:lvl3pPr>
            <a:lvl4pPr>
              <a:defRPr sz="2200">
                <a:solidFill>
                  <a:schemeClr val="tx1"/>
                </a:solidFill>
              </a:defRPr>
            </a:lvl4pPr>
            <a:lvl5pPr>
              <a:buClrTx/>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50"/>
          <p:cNvSpPr>
            <a:spLocks noGrp="1" noChangeArrowheads="1"/>
          </p:cNvSpPr>
          <p:nvPr>
            <p:ph type="title"/>
          </p:nvPr>
        </p:nvSpPr>
        <p:spPr bwMode="gray">
          <a:xfrm>
            <a:off x="250826" y="0"/>
            <a:ext cx="8893175" cy="1016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a:t>
            </a:r>
            <a:br>
              <a:rPr lang="en-US" dirty="0"/>
            </a:br>
            <a:r>
              <a:rPr lang="en-US" dirty="0"/>
              <a:t>title style</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0"/>
          <p:cNvSpPr>
            <a:spLocks noGrp="1" noChangeArrowheads="1"/>
          </p:cNvSpPr>
          <p:nvPr>
            <p:ph type="title"/>
          </p:nvPr>
        </p:nvSpPr>
        <p:spPr bwMode="gray">
          <a:xfrm>
            <a:off x="250826"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a:t>
            </a:r>
            <a:br>
              <a:rPr lang="en-US" dirty="0"/>
            </a:br>
            <a:r>
              <a:rPr lang="en-US" dirty="0"/>
              <a:t>title style</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6"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a:t>
            </a:r>
            <a:br>
              <a:rPr lang="en-US" dirty="0"/>
            </a:br>
            <a:r>
              <a:rPr lang="en-US" dirty="0"/>
              <a:t>title style</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2"/>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50"/>
          <p:cNvSpPr>
            <a:spLocks noGrp="1" noChangeArrowheads="1"/>
          </p:cNvSpPr>
          <p:nvPr>
            <p:ph type="title"/>
          </p:nvPr>
        </p:nvSpPr>
        <p:spPr bwMode="gray">
          <a:xfrm>
            <a:off x="250826"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a:t>
            </a:r>
            <a:br>
              <a:rPr lang="en-US" dirty="0"/>
            </a:br>
            <a:r>
              <a:rPr lang="en-US" dirty="0"/>
              <a:t>title style</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4" name="Slide Number Placeholder 3"/>
          <p:cNvSpPr>
            <a:spLocks noGrp="1"/>
          </p:cNvSpPr>
          <p:nvPr>
            <p:ph type="sldNum" sz="quarter" idx="12"/>
          </p:nvPr>
        </p:nvSpPr>
        <p:spPr>
          <a:xfrm>
            <a:off x="6553200" y="6248400"/>
            <a:ext cx="1905000" cy="457200"/>
          </a:xfrm>
          <a:prstGeom prst="rect">
            <a:avLst/>
          </a:prstGeom>
        </p:spPr>
        <p:txBody>
          <a:bodyPr/>
          <a:lstStyle>
            <a:lvl1pPr>
              <a:defRPr/>
            </a:lvl1pPr>
          </a:lstStyle>
          <a:p>
            <a:fld id="{57A38B6C-A118-48F7-8A6B-4E15AEFC0093}" type="slidenum">
              <a:rPr lang="en-US"/>
              <a:pPr/>
              <a:t>‹#›</a:t>
            </a:fld>
            <a:endParaRPr lang="en-US"/>
          </a:p>
        </p:txBody>
      </p:sp>
    </p:spTree>
    <p:extLst>
      <p:ext uri="{BB962C8B-B14F-4D97-AF65-F5344CB8AC3E}">
        <p14:creationId xmlns:p14="http://schemas.microsoft.com/office/powerpoint/2010/main" val="592596482"/>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7"/>
            <a:ext cx="8915400" cy="4530725"/>
          </a:xfrm>
        </p:spPr>
        <p:txBody>
          <a:bodyPr/>
          <a:lstStyle>
            <a:lvl1pPr>
              <a:defRPr>
                <a:solidFill>
                  <a:schemeClr val="tx1"/>
                </a:solidFill>
              </a:defRPr>
            </a:lvl1pPr>
            <a:lvl2pPr>
              <a:defRPr sz="2600">
                <a:solidFill>
                  <a:schemeClr val="tx1"/>
                </a:solidFill>
              </a:defRPr>
            </a:lvl2pPr>
            <a:lvl3pPr>
              <a:defRPr sz="2400">
                <a:solidFill>
                  <a:schemeClr val="tx1"/>
                </a:solidFill>
              </a:defRPr>
            </a:lvl3pPr>
            <a:lvl4pPr>
              <a:defRPr sz="2200">
                <a:solidFill>
                  <a:schemeClr val="tx1"/>
                </a:solidFill>
              </a:defRPr>
            </a:lvl4pPr>
            <a:lvl5pPr>
              <a:buClrTx/>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50"/>
          <p:cNvSpPr>
            <a:spLocks noGrp="1" noChangeArrowheads="1"/>
          </p:cNvSpPr>
          <p:nvPr>
            <p:ph type="title"/>
          </p:nvPr>
        </p:nvSpPr>
        <p:spPr bwMode="gray">
          <a:xfrm>
            <a:off x="250826" y="0"/>
            <a:ext cx="8893175" cy="1016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a:t>
            </a:r>
            <a:br>
              <a:rPr lang="en-US" dirty="0"/>
            </a:br>
            <a:r>
              <a:rPr lang="en-US" dirty="0"/>
              <a:t>title style</a:t>
            </a: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6"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a:t>
            </a:r>
            <a:br>
              <a:rPr lang="en-US" dirty="0"/>
            </a:br>
            <a:r>
              <a:rPr lang="en-US" dirty="0"/>
              <a:t>title style</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2"/>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50"/>
          <p:cNvSpPr>
            <a:spLocks noGrp="1" noChangeArrowheads="1"/>
          </p:cNvSpPr>
          <p:nvPr>
            <p:ph type="title"/>
          </p:nvPr>
        </p:nvSpPr>
        <p:spPr bwMode="gray">
          <a:xfrm>
            <a:off x="250826"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a:t>
            </a:r>
            <a:br>
              <a:rPr lang="en-US" dirty="0"/>
            </a:br>
            <a:r>
              <a:rPr lang="en-US" dirty="0"/>
              <a:t>title style</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1.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0" y="914400"/>
            <a:ext cx="8915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Text Box 57"/>
          <p:cNvSpPr txBox="1">
            <a:spLocks noChangeArrowheads="1"/>
          </p:cNvSpPr>
          <p:nvPr userDrawn="1"/>
        </p:nvSpPr>
        <p:spPr bwMode="auto">
          <a:xfrm>
            <a:off x="8458200" y="6581777"/>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chemeClr val="tx1"/>
                </a:solidFill>
              </a:rPr>
              <a:pPr algn="r">
                <a:defRPr/>
              </a:pPr>
              <a:t>‹#›</a:t>
            </a:fld>
            <a:endParaRPr lang="en-US" sz="1200" b="1" i="1" dirty="0">
              <a:solidFill>
                <a:schemeClr val="tx1"/>
              </a:solidFill>
            </a:endParaRPr>
          </a:p>
        </p:txBody>
      </p:sp>
      <p:sp>
        <p:nvSpPr>
          <p:cNvPr id="12" name="Text Box 57"/>
          <p:cNvSpPr txBox="1">
            <a:spLocks noChangeArrowheads="1"/>
          </p:cNvSpPr>
          <p:nvPr userDrawn="1"/>
        </p:nvSpPr>
        <p:spPr bwMode="auto">
          <a:xfrm>
            <a:off x="4171950" y="6553202"/>
            <a:ext cx="3067050" cy="276999"/>
          </a:xfrm>
          <a:prstGeom prst="rect">
            <a:avLst/>
          </a:prstGeom>
          <a:noFill/>
          <a:ln w="9525">
            <a:noFill/>
            <a:miter lim="800000"/>
            <a:headEnd/>
            <a:tailEnd/>
          </a:ln>
          <a:effectLst/>
        </p:spPr>
        <p:txBody>
          <a:bodyPr>
            <a:spAutoFit/>
          </a:bodyPr>
          <a:lstStyle/>
          <a:p>
            <a:pPr>
              <a:defRPr/>
            </a:pPr>
            <a:r>
              <a:rPr lang="en-US" sz="1200" b="1" i="1" kern="1200" dirty="0">
                <a:solidFill>
                  <a:schemeClr val="tx1"/>
                </a:solidFill>
                <a:latin typeface="Verdana" pitchFamily="34" charset="0"/>
                <a:ea typeface="ＭＳ Ｐゴシック" charset="-128"/>
                <a:cs typeface="+mn-cs"/>
              </a:rPr>
              <a:t>Ardavan Asef-Vaziri  </a:t>
            </a:r>
          </a:p>
        </p:txBody>
      </p:sp>
      <p:sp>
        <p:nvSpPr>
          <p:cNvPr id="13" name="Text Box 57"/>
          <p:cNvSpPr txBox="1">
            <a:spLocks noChangeArrowheads="1"/>
          </p:cNvSpPr>
          <p:nvPr userDrawn="1"/>
        </p:nvSpPr>
        <p:spPr bwMode="auto">
          <a:xfrm>
            <a:off x="0" y="6553202"/>
            <a:ext cx="4267200" cy="276999"/>
          </a:xfrm>
          <a:prstGeom prst="rect">
            <a:avLst/>
          </a:prstGeom>
          <a:noFill/>
          <a:ln w="9525">
            <a:noFill/>
            <a:miter lim="800000"/>
            <a:headEnd/>
            <a:tailEnd/>
          </a:ln>
          <a:effectLst/>
        </p:spPr>
        <p:txBody>
          <a:bodyPr wrap="square">
            <a:spAutoFit/>
          </a:bodyPr>
          <a:lstStyle/>
          <a:p>
            <a:pPr algn="l">
              <a:defRPr/>
            </a:pPr>
            <a:r>
              <a:rPr lang="en-US" sz="1200" b="1" i="1" baseline="0" dirty="0">
                <a:solidFill>
                  <a:schemeClr val="tx1"/>
                </a:solidFill>
              </a:rPr>
              <a:t>LP-Formulation</a:t>
            </a:r>
            <a:endParaRPr lang="en-US" sz="1200" b="1" i="1" dirty="0">
              <a:solidFill>
                <a:schemeClr val="tx1"/>
              </a:solidFill>
            </a:endParaRPr>
          </a:p>
        </p:txBody>
      </p:sp>
      <p:sp>
        <p:nvSpPr>
          <p:cNvPr id="14" name="Rectangle 50"/>
          <p:cNvSpPr>
            <a:spLocks noGrp="1" noChangeArrowheads="1"/>
          </p:cNvSpPr>
          <p:nvPr>
            <p:ph type="title"/>
          </p:nvPr>
        </p:nvSpPr>
        <p:spPr bwMode="gray">
          <a:xfrm>
            <a:off x="0" y="0"/>
            <a:ext cx="91440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cxnSp>
        <p:nvCxnSpPr>
          <p:cNvPr id="19" name="Straight Connector 18"/>
          <p:cNvCxnSpPr/>
          <p:nvPr userDrawn="1"/>
        </p:nvCxnSpPr>
        <p:spPr bwMode="auto">
          <a:xfrm>
            <a:off x="0" y="838200"/>
            <a:ext cx="9144000" cy="1588"/>
          </a:xfrm>
          <a:prstGeom prst="line">
            <a:avLst/>
          </a:prstGeom>
          <a:solidFill>
            <a:schemeClr val="accent1"/>
          </a:solidFill>
          <a:ln w="76200" cap="flat" cmpd="sng" algn="ctr">
            <a:solidFill>
              <a:schemeClr val="accent4"/>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noFill/>
            <a:prstDash val="solid"/>
            <a:round/>
            <a:headEnd type="none" w="med" len="med"/>
            <a:tailEnd type="none" w="med" len="med"/>
          </a:ln>
          <a:effectLst/>
        </p:spPr>
      </p:cxnSp>
      <p:cxnSp>
        <p:nvCxnSpPr>
          <p:cNvPr id="10" name="Straight Connector 9"/>
          <p:cNvCxnSpPr/>
          <p:nvPr userDrawn="1"/>
        </p:nvCxnSpPr>
        <p:spPr bwMode="auto">
          <a:xfrm>
            <a:off x="0" y="6477000"/>
            <a:ext cx="9144000" cy="15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763" r:id="rId1"/>
    <p:sldLayoutId id="2147483752" r:id="rId2"/>
    <p:sldLayoutId id="2147483756" r:id="rId3"/>
    <p:sldLayoutId id="2147483761" r:id="rId4"/>
    <p:sldLayoutId id="2147483762" r:id="rId5"/>
    <p:sldLayoutId id="2147483788" r:id="rId6"/>
  </p:sldLayoutIdLst>
  <p:transition/>
  <p:txStyles>
    <p:titleStyle>
      <a:lvl1pPr algn="l" rtl="0" eaLnBrk="1" fontAlgn="base" hangingPunct="1">
        <a:spcBef>
          <a:spcPct val="0"/>
        </a:spcBef>
        <a:spcAft>
          <a:spcPct val="0"/>
        </a:spcAft>
        <a:defRPr sz="32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
          <a:schemeClr val="tx1"/>
        </a:buClr>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
          <a:schemeClr val="tx1"/>
        </a:buClr>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
          <a:schemeClr val="tx1"/>
        </a:buClr>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685802"/>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a:p>
        </p:txBody>
      </p:sp>
      <p:sp>
        <p:nvSpPr>
          <p:cNvPr id="11" name="Text Box 57"/>
          <p:cNvSpPr txBox="1">
            <a:spLocks noChangeArrowheads="1"/>
          </p:cNvSpPr>
          <p:nvPr userDrawn="1"/>
        </p:nvSpPr>
        <p:spPr bwMode="auto">
          <a:xfrm>
            <a:off x="8458200" y="6581777"/>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B050"/>
                </a:solidFill>
              </a:rPr>
              <a:pPr algn="r">
                <a:defRPr/>
              </a:pPr>
              <a:t>‹#›</a:t>
            </a:fld>
            <a:endParaRPr lang="en-US" sz="1200" b="1" i="1" dirty="0">
              <a:solidFill>
                <a:srgbClr val="00B050"/>
              </a:solidFill>
            </a:endParaRPr>
          </a:p>
        </p:txBody>
      </p:sp>
      <p:sp>
        <p:nvSpPr>
          <p:cNvPr id="12" name="Text Box 57"/>
          <p:cNvSpPr txBox="1">
            <a:spLocks noChangeArrowheads="1"/>
          </p:cNvSpPr>
          <p:nvPr userDrawn="1"/>
        </p:nvSpPr>
        <p:spPr bwMode="auto">
          <a:xfrm>
            <a:off x="4171950" y="6553202"/>
            <a:ext cx="3067050" cy="276999"/>
          </a:xfrm>
          <a:prstGeom prst="rect">
            <a:avLst/>
          </a:prstGeom>
          <a:noFill/>
          <a:ln w="9525">
            <a:noFill/>
            <a:miter lim="800000"/>
            <a:headEnd/>
            <a:tailEnd/>
          </a:ln>
          <a:effectLst/>
        </p:spPr>
        <p:txBody>
          <a:bodyPr>
            <a:spAutoFit/>
          </a:bodyPr>
          <a:lstStyle/>
          <a:p>
            <a:pPr>
              <a:defRPr/>
            </a:pPr>
            <a:r>
              <a:rPr lang="en-US" sz="1200" b="1" i="1" dirty="0" err="1">
                <a:solidFill>
                  <a:srgbClr val="00B050"/>
                </a:solidFill>
              </a:rPr>
              <a:t>Ardavan</a:t>
            </a:r>
            <a:r>
              <a:rPr lang="en-US" sz="1200" b="1" i="1" dirty="0">
                <a:solidFill>
                  <a:srgbClr val="00B050"/>
                </a:solidFill>
              </a:rPr>
              <a:t> </a:t>
            </a:r>
            <a:r>
              <a:rPr lang="en-US" sz="1200" b="1" i="1" dirty="0" err="1">
                <a:solidFill>
                  <a:srgbClr val="00B050"/>
                </a:solidFill>
              </a:rPr>
              <a:t>Asef-Vaziri</a:t>
            </a:r>
            <a:r>
              <a:rPr lang="en-US" sz="1200" b="1" i="1" dirty="0">
                <a:solidFill>
                  <a:srgbClr val="00B050"/>
                </a:solidFill>
              </a:rPr>
              <a:t>    Jul-09</a:t>
            </a:r>
          </a:p>
        </p:txBody>
      </p:sp>
      <p:sp>
        <p:nvSpPr>
          <p:cNvPr id="13" name="Text Box 57"/>
          <p:cNvSpPr txBox="1">
            <a:spLocks noChangeArrowheads="1"/>
          </p:cNvSpPr>
          <p:nvPr userDrawn="1"/>
        </p:nvSpPr>
        <p:spPr bwMode="auto">
          <a:xfrm>
            <a:off x="0" y="6553202"/>
            <a:ext cx="4267200" cy="276999"/>
          </a:xfrm>
          <a:prstGeom prst="rect">
            <a:avLst/>
          </a:prstGeom>
          <a:noFill/>
          <a:ln w="9525">
            <a:noFill/>
            <a:miter lim="800000"/>
            <a:headEnd/>
            <a:tailEnd/>
          </a:ln>
          <a:effectLst/>
        </p:spPr>
        <p:txBody>
          <a:bodyPr wrap="square">
            <a:spAutoFit/>
          </a:bodyPr>
          <a:lstStyle/>
          <a:p>
            <a:pPr algn="l">
              <a:defRPr/>
            </a:pPr>
            <a:r>
              <a:rPr lang="en-US" sz="1200" b="1" i="1" kern="1200" dirty="0">
                <a:solidFill>
                  <a:srgbClr val="00B050"/>
                </a:solidFill>
                <a:latin typeface="Verdana" pitchFamily="34" charset="0"/>
                <a:ea typeface="ＭＳ Ｐゴシック" charset="-128"/>
                <a:cs typeface="+mn-cs"/>
              </a:rPr>
              <a:t>Theory of Constraints:  1- Throughput World </a:t>
            </a:r>
          </a:p>
        </p:txBody>
      </p:sp>
      <p:cxnSp>
        <p:nvCxnSpPr>
          <p:cNvPr id="19" name="Straight Connector 18"/>
          <p:cNvCxnSpPr/>
          <p:nvPr userDrawn="1"/>
        </p:nvCxnSpPr>
        <p:spPr bwMode="auto">
          <a:xfrm>
            <a:off x="0" y="455612"/>
            <a:ext cx="9144000" cy="1588"/>
          </a:xfrm>
          <a:prstGeom prst="line">
            <a:avLst/>
          </a:prstGeom>
          <a:solidFill>
            <a:schemeClr val="accent1"/>
          </a:solidFill>
          <a:ln w="127000" cap="flat" cmpd="sng" algn="ctr">
            <a:solidFill>
              <a:srgbClr val="00B05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B050"/>
            </a:solidFill>
            <a:prstDash val="solid"/>
            <a:round/>
            <a:headEnd type="none" w="med" len="med"/>
            <a:tailEnd type="none" w="med" len="med"/>
          </a:ln>
          <a:effectLst/>
        </p:spPr>
      </p:cxnSp>
      <p:sp>
        <p:nvSpPr>
          <p:cNvPr id="9" name="Text Box 57"/>
          <p:cNvSpPr txBox="1">
            <a:spLocks noChangeArrowheads="1"/>
          </p:cNvSpPr>
          <p:nvPr userDrawn="1"/>
        </p:nvSpPr>
        <p:spPr bwMode="auto">
          <a:xfrm>
            <a:off x="152400" y="-76200"/>
            <a:ext cx="4267200" cy="523220"/>
          </a:xfrm>
          <a:prstGeom prst="rect">
            <a:avLst/>
          </a:prstGeom>
          <a:noFill/>
          <a:ln w="9525">
            <a:noFill/>
            <a:miter lim="800000"/>
            <a:headEnd/>
            <a:tailEnd/>
          </a:ln>
          <a:effectLst/>
        </p:spPr>
        <p:txBody>
          <a:bodyPr wrap="square">
            <a:spAutoFit/>
          </a:bodyPr>
          <a:lstStyle/>
          <a:p>
            <a:pPr algn="l">
              <a:defRPr/>
            </a:pPr>
            <a:r>
              <a:rPr lang="en-US" sz="2800" b="0" i="0" dirty="0">
                <a:solidFill>
                  <a:srgbClr val="00B050"/>
                </a:solidFill>
                <a:latin typeface="Impact" pitchFamily="34" charset="0"/>
              </a:rPr>
              <a:t>Information</a:t>
            </a:r>
          </a:p>
        </p:txBody>
      </p:sp>
    </p:spTree>
  </p:cSld>
  <p:clrMap bg1="lt1" tx1="dk1" bg2="lt2" tx2="dk2" accent1="accent1" accent2="accent2" accent3="accent3" accent4="accent4" accent5="accent5" accent6="accent6" hlink="hlink" folHlink="folHlink"/>
  <p:transition/>
  <p:txStyles>
    <p:titleStyle>
      <a:lvl1pPr algn="l" rtl="0" eaLnBrk="1" fontAlgn="base" hangingPunct="1">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None/>
        <a:defRPr sz="2000">
          <a:solidFill>
            <a:schemeClr val="tx1"/>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schemeClr>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1412877"/>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Text Box 57"/>
          <p:cNvSpPr txBox="1">
            <a:spLocks noChangeArrowheads="1"/>
          </p:cNvSpPr>
          <p:nvPr userDrawn="1"/>
        </p:nvSpPr>
        <p:spPr bwMode="auto">
          <a:xfrm>
            <a:off x="8458200" y="6581777"/>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2060"/>
                </a:solidFill>
              </a:rPr>
              <a:pPr algn="r">
                <a:defRPr/>
              </a:pPr>
              <a:t>‹#›</a:t>
            </a:fld>
            <a:endParaRPr lang="en-US" sz="1200" b="1" i="1" dirty="0">
              <a:solidFill>
                <a:srgbClr val="002060"/>
              </a:solidFill>
            </a:endParaRPr>
          </a:p>
        </p:txBody>
      </p:sp>
      <p:sp>
        <p:nvSpPr>
          <p:cNvPr id="12" name="Text Box 57"/>
          <p:cNvSpPr txBox="1">
            <a:spLocks noChangeArrowheads="1"/>
          </p:cNvSpPr>
          <p:nvPr userDrawn="1"/>
        </p:nvSpPr>
        <p:spPr bwMode="auto">
          <a:xfrm>
            <a:off x="4171950" y="6553202"/>
            <a:ext cx="3067050" cy="276999"/>
          </a:xfrm>
          <a:prstGeom prst="rect">
            <a:avLst/>
          </a:prstGeom>
          <a:noFill/>
          <a:ln w="9525">
            <a:noFill/>
            <a:miter lim="800000"/>
            <a:headEnd/>
            <a:tailEnd/>
          </a:ln>
          <a:effectLst/>
        </p:spPr>
        <p:txBody>
          <a:bodyPr>
            <a:spAutoFit/>
          </a:bodyPr>
          <a:lstStyle/>
          <a:p>
            <a:pPr>
              <a:defRPr/>
            </a:pPr>
            <a:r>
              <a:rPr lang="en-US" sz="1200" b="1" i="1" dirty="0" err="1">
                <a:solidFill>
                  <a:srgbClr val="002060"/>
                </a:solidFill>
              </a:rPr>
              <a:t>Ardavan</a:t>
            </a:r>
            <a:r>
              <a:rPr lang="en-US" sz="1200" b="1" i="1" dirty="0">
                <a:solidFill>
                  <a:srgbClr val="002060"/>
                </a:solidFill>
              </a:rPr>
              <a:t> </a:t>
            </a:r>
            <a:r>
              <a:rPr lang="en-US" sz="1200" b="1" i="1" dirty="0" err="1">
                <a:solidFill>
                  <a:srgbClr val="002060"/>
                </a:solidFill>
              </a:rPr>
              <a:t>Asef-Vaziri</a:t>
            </a:r>
            <a:r>
              <a:rPr lang="en-US" sz="1200" b="1" i="1" dirty="0">
                <a:solidFill>
                  <a:srgbClr val="002060"/>
                </a:solidFill>
              </a:rPr>
              <a:t>    Jul-09</a:t>
            </a:r>
          </a:p>
        </p:txBody>
      </p:sp>
      <p:sp>
        <p:nvSpPr>
          <p:cNvPr id="13" name="Text Box 57"/>
          <p:cNvSpPr txBox="1">
            <a:spLocks noChangeArrowheads="1"/>
          </p:cNvSpPr>
          <p:nvPr userDrawn="1"/>
        </p:nvSpPr>
        <p:spPr bwMode="auto">
          <a:xfrm>
            <a:off x="0" y="6553202"/>
            <a:ext cx="4267200" cy="276999"/>
          </a:xfrm>
          <a:prstGeom prst="rect">
            <a:avLst/>
          </a:prstGeom>
          <a:noFill/>
          <a:ln w="9525">
            <a:noFill/>
            <a:miter lim="800000"/>
            <a:headEnd/>
            <a:tailEnd/>
          </a:ln>
          <a:effectLst/>
        </p:spPr>
        <p:txBody>
          <a:bodyPr wrap="square">
            <a:spAutoFit/>
          </a:bodyPr>
          <a:lstStyle/>
          <a:p>
            <a:pPr algn="l" rtl="0" eaLnBrk="0" fontAlgn="base" hangingPunct="0">
              <a:spcBef>
                <a:spcPct val="0"/>
              </a:spcBef>
              <a:spcAft>
                <a:spcPct val="0"/>
              </a:spcAft>
              <a:defRPr/>
            </a:pPr>
            <a:r>
              <a:rPr lang="en-US" sz="1200" b="1" i="1" kern="1200" dirty="0">
                <a:solidFill>
                  <a:srgbClr val="002060"/>
                </a:solidFill>
                <a:latin typeface="Verdana" pitchFamily="34" charset="0"/>
                <a:ea typeface="ＭＳ Ｐゴシック" charset="-128"/>
                <a:cs typeface="+mn-cs"/>
              </a:rPr>
              <a:t>Theory of Constraints:  1- Throughput World </a:t>
            </a:r>
          </a:p>
        </p:txBody>
      </p:sp>
      <p:sp>
        <p:nvSpPr>
          <p:cNvPr id="14" name="Rectangle 50"/>
          <p:cNvSpPr>
            <a:spLocks noGrp="1" noChangeArrowheads="1"/>
          </p:cNvSpPr>
          <p:nvPr>
            <p:ph type="title"/>
          </p:nvPr>
        </p:nvSpPr>
        <p:spPr bwMode="gray">
          <a:xfrm>
            <a:off x="250826" y="0"/>
            <a:ext cx="8664575"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Practice: </a:t>
            </a:r>
            <a:br>
              <a:rPr lang="en-US" dirty="0"/>
            </a:br>
            <a:endParaRPr lang="en-US" dirty="0"/>
          </a:p>
        </p:txBody>
      </p:sp>
      <p:cxnSp>
        <p:nvCxnSpPr>
          <p:cNvPr id="19" name="Straight Connector 18"/>
          <p:cNvCxnSpPr/>
          <p:nvPr userDrawn="1"/>
        </p:nvCxnSpPr>
        <p:spPr bwMode="auto">
          <a:xfrm>
            <a:off x="0" y="1141412"/>
            <a:ext cx="9144000" cy="1588"/>
          </a:xfrm>
          <a:prstGeom prst="line">
            <a:avLst/>
          </a:prstGeom>
          <a:solidFill>
            <a:schemeClr val="accent1"/>
          </a:solidFill>
          <a:ln w="127000" cap="flat" cmpd="sng" algn="ctr">
            <a:solidFill>
              <a:srgbClr val="00206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2060"/>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766" r:id="rId1"/>
    <p:sldLayoutId id="2147483768" r:id="rId2"/>
    <p:sldLayoutId id="2147483769" r:id="rId3"/>
  </p:sldLayoutIdLst>
  <p:transition/>
  <p:txStyles>
    <p:titleStyle>
      <a:lvl1pPr algn="l" rtl="0" eaLnBrk="1" fontAlgn="base" hangingPunct="1">
        <a:spcBef>
          <a:spcPct val="0"/>
        </a:spcBef>
        <a:spcAft>
          <a:spcPct val="0"/>
        </a:spcAft>
        <a:defRPr sz="3600">
          <a:solidFill>
            <a:srgbClr val="00206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Char char="p"/>
        <a:defRPr sz="28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685802"/>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a:p>
        </p:txBody>
      </p:sp>
      <p:sp>
        <p:nvSpPr>
          <p:cNvPr id="11" name="Text Box 57"/>
          <p:cNvSpPr txBox="1">
            <a:spLocks noChangeArrowheads="1"/>
          </p:cNvSpPr>
          <p:nvPr userDrawn="1"/>
        </p:nvSpPr>
        <p:spPr bwMode="auto">
          <a:xfrm>
            <a:off x="8458200" y="6581777"/>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B050"/>
                </a:solidFill>
              </a:rPr>
              <a:pPr algn="r">
                <a:defRPr/>
              </a:pPr>
              <a:t>‹#›</a:t>
            </a:fld>
            <a:endParaRPr lang="en-US" sz="1200" b="1" i="1" dirty="0">
              <a:solidFill>
                <a:srgbClr val="00B050"/>
              </a:solidFill>
            </a:endParaRPr>
          </a:p>
        </p:txBody>
      </p:sp>
      <p:sp>
        <p:nvSpPr>
          <p:cNvPr id="12" name="Text Box 57"/>
          <p:cNvSpPr txBox="1">
            <a:spLocks noChangeArrowheads="1"/>
          </p:cNvSpPr>
          <p:nvPr userDrawn="1"/>
        </p:nvSpPr>
        <p:spPr bwMode="auto">
          <a:xfrm>
            <a:off x="4171950" y="6553202"/>
            <a:ext cx="3067050" cy="276225"/>
          </a:xfrm>
          <a:prstGeom prst="rect">
            <a:avLst/>
          </a:prstGeom>
          <a:noFill/>
          <a:ln w="9525">
            <a:noFill/>
            <a:miter lim="800000"/>
            <a:headEnd/>
            <a:tailEnd/>
          </a:ln>
          <a:effectLst/>
        </p:spPr>
        <p:txBody>
          <a:bodyPr>
            <a:spAutoFit/>
          </a:bodyPr>
          <a:lstStyle/>
          <a:p>
            <a:pPr>
              <a:defRPr/>
            </a:pPr>
            <a:r>
              <a:rPr lang="en-US" sz="1200" b="1" i="1" dirty="0" err="1">
                <a:solidFill>
                  <a:srgbClr val="00B050"/>
                </a:solidFill>
              </a:rPr>
              <a:t>Ardavan</a:t>
            </a:r>
            <a:r>
              <a:rPr lang="en-US" sz="1200" b="1" i="1" dirty="0">
                <a:solidFill>
                  <a:srgbClr val="00B050"/>
                </a:solidFill>
              </a:rPr>
              <a:t> </a:t>
            </a:r>
            <a:r>
              <a:rPr lang="en-US" sz="1200" b="1" i="1" dirty="0" err="1">
                <a:solidFill>
                  <a:srgbClr val="00B050"/>
                </a:solidFill>
              </a:rPr>
              <a:t>Asef-Vaziri</a:t>
            </a:r>
            <a:r>
              <a:rPr lang="en-US" sz="1200" b="1" i="1" dirty="0">
                <a:solidFill>
                  <a:srgbClr val="00B050"/>
                </a:solidFill>
              </a:rPr>
              <a:t>    6/4/2009</a:t>
            </a:r>
          </a:p>
        </p:txBody>
      </p:sp>
      <p:sp>
        <p:nvSpPr>
          <p:cNvPr id="13" name="Text Box 57"/>
          <p:cNvSpPr txBox="1">
            <a:spLocks noChangeArrowheads="1"/>
          </p:cNvSpPr>
          <p:nvPr userDrawn="1"/>
        </p:nvSpPr>
        <p:spPr bwMode="auto">
          <a:xfrm>
            <a:off x="0" y="6553202"/>
            <a:ext cx="4267200" cy="276999"/>
          </a:xfrm>
          <a:prstGeom prst="rect">
            <a:avLst/>
          </a:prstGeom>
          <a:noFill/>
          <a:ln w="9525">
            <a:noFill/>
            <a:miter lim="800000"/>
            <a:headEnd/>
            <a:tailEnd/>
          </a:ln>
          <a:effectLst/>
        </p:spPr>
        <p:txBody>
          <a:bodyPr wrap="square">
            <a:spAutoFit/>
          </a:bodyPr>
          <a:lstStyle/>
          <a:p>
            <a:pPr algn="l">
              <a:defRPr/>
            </a:pPr>
            <a:r>
              <a:rPr lang="en-US" sz="1200" b="1" i="1" dirty="0">
                <a:solidFill>
                  <a:srgbClr val="00B050"/>
                </a:solidFill>
              </a:rPr>
              <a:t>Lean Thinking:  1- Introduction </a:t>
            </a:r>
          </a:p>
        </p:txBody>
      </p:sp>
      <p:cxnSp>
        <p:nvCxnSpPr>
          <p:cNvPr id="19" name="Straight Connector 18"/>
          <p:cNvCxnSpPr/>
          <p:nvPr userDrawn="1"/>
        </p:nvCxnSpPr>
        <p:spPr bwMode="auto">
          <a:xfrm>
            <a:off x="0" y="455612"/>
            <a:ext cx="9144000" cy="1588"/>
          </a:xfrm>
          <a:prstGeom prst="line">
            <a:avLst/>
          </a:prstGeom>
          <a:solidFill>
            <a:schemeClr val="accent1"/>
          </a:solidFill>
          <a:ln w="127000" cap="flat" cmpd="sng" algn="ctr">
            <a:solidFill>
              <a:srgbClr val="00B05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B050"/>
            </a:solidFill>
            <a:prstDash val="solid"/>
            <a:round/>
            <a:headEnd type="none" w="med" len="med"/>
            <a:tailEnd type="none" w="med" len="med"/>
          </a:ln>
          <a:effectLst/>
        </p:spPr>
      </p:cxnSp>
      <p:sp>
        <p:nvSpPr>
          <p:cNvPr id="9" name="Text Box 57"/>
          <p:cNvSpPr txBox="1">
            <a:spLocks noChangeArrowheads="1"/>
          </p:cNvSpPr>
          <p:nvPr userDrawn="1"/>
        </p:nvSpPr>
        <p:spPr bwMode="auto">
          <a:xfrm>
            <a:off x="152400" y="-76200"/>
            <a:ext cx="4267200" cy="523220"/>
          </a:xfrm>
          <a:prstGeom prst="rect">
            <a:avLst/>
          </a:prstGeom>
          <a:noFill/>
          <a:ln w="9525">
            <a:noFill/>
            <a:miter lim="800000"/>
            <a:headEnd/>
            <a:tailEnd/>
          </a:ln>
          <a:effectLst/>
        </p:spPr>
        <p:txBody>
          <a:bodyPr wrap="square">
            <a:spAutoFit/>
          </a:bodyPr>
          <a:lstStyle/>
          <a:p>
            <a:pPr algn="l">
              <a:defRPr/>
            </a:pPr>
            <a:r>
              <a:rPr lang="en-US" sz="2800" b="0" i="0" dirty="0">
                <a:solidFill>
                  <a:srgbClr val="00B050"/>
                </a:solidFill>
                <a:latin typeface="Impact" pitchFamily="34" charset="0"/>
              </a:rPr>
              <a:t>Information</a:t>
            </a:r>
          </a:p>
        </p:txBody>
      </p:sp>
    </p:spTree>
  </p:cSld>
  <p:clrMap bg1="lt1" tx1="dk1" bg2="lt2" tx2="dk2" accent1="accent1" accent2="accent2" accent3="accent3" accent4="accent4" accent5="accent5" accent6="accent6" hlink="hlink" folHlink="folHlink"/>
  <p:sldLayoutIdLst>
    <p:sldLayoutId id="2147483787" r:id="rId1"/>
    <p:sldLayoutId id="2147483786" r:id="rId2"/>
  </p:sldLayoutIdLst>
  <p:transition/>
  <p:txStyles>
    <p:titleStyle>
      <a:lvl1pPr algn="l" rtl="0" eaLnBrk="1" fontAlgn="base" hangingPunct="1">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None/>
        <a:defRPr sz="2000">
          <a:solidFill>
            <a:srgbClr val="00B05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8.emf"/><Relationship Id="rId2" Type="http://schemas.openxmlformats.org/officeDocument/2006/relationships/slideLayout" Target="../slideLayouts/slideLayout6.xml"/><Relationship Id="rId1" Type="http://schemas.openxmlformats.org/officeDocument/2006/relationships/vmlDrawing" Target="../drawings/vmlDrawing5.vml"/><Relationship Id="rId6" Type="http://schemas.openxmlformats.org/officeDocument/2006/relationships/oleObject" Target="../embeddings/oleObject3.bin"/><Relationship Id="rId5" Type="http://schemas.openxmlformats.org/officeDocument/2006/relationships/image" Target="../media/image7.emf"/><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6.xml"/><Relationship Id="rId1" Type="http://schemas.openxmlformats.org/officeDocument/2006/relationships/vmlDrawing" Target="../drawings/vmlDrawing6.vml"/><Relationship Id="rId5" Type="http://schemas.openxmlformats.org/officeDocument/2006/relationships/image" Target="../media/image9.emf"/><Relationship Id="rId4" Type="http://schemas.openxmlformats.org/officeDocument/2006/relationships/package" Target="../embeddings/Microsoft_Excel_Worksheet5.xlsx"/></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0.e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2.wmf"/><Relationship Id="rId5" Type="http://schemas.openxmlformats.org/officeDocument/2006/relationships/package" Target="../embeddings/Microsoft_Excel_Worksheet8.xlsx"/><Relationship Id="rId4" Type="http://schemas.openxmlformats.org/officeDocument/2006/relationships/image" Target="../media/image11.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2.wmf"/><Relationship Id="rId5" Type="http://schemas.openxmlformats.org/officeDocument/2006/relationships/package" Target="../embeddings/Microsoft_Excel_Worksheet10.xlsx"/><Relationship Id="rId4" Type="http://schemas.openxmlformats.org/officeDocument/2006/relationships/image" Target="../media/image13.e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package" Target="../embeddings/Microsoft_Excel_Worksheet.xlsx"/></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package" Target="../embeddings/Microsoft_Excel_Worksheet1.xlsx"/></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package" Target="../embeddings/Microsoft_Excel_Worksheet4.xlsx"/><Relationship Id="rId3" Type="http://schemas.openxmlformats.org/officeDocument/2006/relationships/notesSlide" Target="../notesSlides/notesSlide6.xml"/><Relationship Id="rId7" Type="http://schemas.openxmlformats.org/officeDocument/2006/relationships/image" Target="../media/image5.emf"/><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package" Target="../embeddings/Microsoft_Excel_Worksheet3.xlsx"/><Relationship Id="rId5" Type="http://schemas.openxmlformats.org/officeDocument/2006/relationships/image" Target="../media/image4.emf"/><Relationship Id="rId4" Type="http://schemas.openxmlformats.org/officeDocument/2006/relationships/package" Target="../embeddings/Microsoft_Excel_Worksheet2.xlsx"/><Relationship Id="rId9" Type="http://schemas.openxmlformats.org/officeDocument/2006/relationships/image" Target="../media/image6.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2133600"/>
            <a:ext cx="9144000" cy="2438400"/>
          </a:xfrm>
        </p:spPr>
        <p:txBody>
          <a:bodyPr/>
          <a:lstStyle/>
          <a:p>
            <a:r>
              <a:rPr lang="en-US" sz="8800" dirty="0"/>
              <a:t>LP Formulation</a:t>
            </a:r>
            <a:br>
              <a:rPr lang="en-US" sz="8800" dirty="0"/>
            </a:br>
            <a:r>
              <a:rPr lang="en-US" sz="8800" dirty="0"/>
              <a:t>Practice Set 1</a:t>
            </a:r>
          </a:p>
        </p:txBody>
      </p:sp>
    </p:spTree>
    <p:extLst>
      <p:ext uri="{BB962C8B-B14F-4D97-AF65-F5344CB8AC3E}">
        <p14:creationId xmlns:p14="http://schemas.microsoft.com/office/powerpoint/2010/main" val="379729700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3" name="Text Box 3"/>
          <p:cNvSpPr txBox="1">
            <a:spLocks noChangeArrowheads="1"/>
          </p:cNvSpPr>
          <p:nvPr/>
        </p:nvSpPr>
        <p:spPr bwMode="auto">
          <a:xfrm>
            <a:off x="0" y="162582"/>
            <a:ext cx="9144000" cy="584775"/>
          </a:xfrm>
          <a:prstGeom prst="rect">
            <a:avLst/>
          </a:prstGeom>
          <a:noFill/>
          <a:ln w="9525">
            <a:noFill/>
            <a:miter lim="800000"/>
            <a:headEnd/>
            <a:tailEnd/>
          </a:ln>
        </p:spPr>
        <p:txBody>
          <a:bodyPr wrap="square">
            <a:spAutoFit/>
          </a:bodyPr>
          <a:lstStyle>
            <a:defPPr>
              <a:defRPr lang="en-US"/>
            </a:defPPr>
            <a:lvl1pPr eaLnBrk="1" hangingPunct="1">
              <a:defRPr sz="3200">
                <a:latin typeface="Impact" pitchFamily="34" charset="0"/>
                <a:ea typeface="ＭＳ Ｐゴシック" pitchFamily="-65" charset="-128"/>
                <a:cs typeface="Impact" pitchFamily="34" charset="0"/>
              </a:defRPr>
            </a:lvl1pPr>
          </a:lstStyle>
          <a:p>
            <a:r>
              <a:rPr lang="en-US" dirty="0"/>
              <a:t>Problem 4. Constraints </a:t>
            </a:r>
          </a:p>
        </p:txBody>
      </p:sp>
      <p:sp>
        <p:nvSpPr>
          <p:cNvPr id="430084" name="Text Box 4"/>
          <p:cNvSpPr txBox="1">
            <a:spLocks noChangeArrowheads="1"/>
          </p:cNvSpPr>
          <p:nvPr/>
        </p:nvSpPr>
        <p:spPr bwMode="auto">
          <a:xfrm>
            <a:off x="0" y="914402"/>
            <a:ext cx="9144000" cy="5816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Aft>
                <a:spcPts val="600"/>
              </a:spcAft>
            </a:pPr>
            <a:r>
              <a:rPr lang="en-US" sz="2400" b="1" i="1" dirty="0">
                <a:solidFill>
                  <a:srgbClr val="FF0000"/>
                </a:solidFill>
                <a:latin typeface="Book Antiqua" pitchFamily="18" charset="0"/>
              </a:rPr>
              <a:t>Row material constraint</a:t>
            </a:r>
          </a:p>
          <a:p>
            <a:pPr>
              <a:spcAft>
                <a:spcPts val="600"/>
              </a:spcAft>
            </a:pPr>
            <a:r>
              <a:rPr lang="en-US" sz="2400" b="1" i="1" dirty="0">
                <a:solidFill>
                  <a:srgbClr val="FF0000"/>
                </a:solidFill>
                <a:latin typeface="Book Antiqua" pitchFamily="18" charset="0"/>
              </a:rPr>
              <a:t>2X1 + 1.5X2 + X3  </a:t>
            </a:r>
            <a:r>
              <a:rPr lang="en-US" sz="2400" b="1" i="1" dirty="0">
                <a:solidFill>
                  <a:srgbClr val="FF0000"/>
                </a:solidFill>
                <a:latin typeface="Book Antiqua" pitchFamily="18" charset="0"/>
                <a:sym typeface="Symbol" pitchFamily="18" charset="2"/>
              </a:rPr>
              <a:t>   5000</a:t>
            </a:r>
          </a:p>
          <a:p>
            <a:pPr>
              <a:spcAft>
                <a:spcPts val="600"/>
              </a:spcAft>
            </a:pPr>
            <a:r>
              <a:rPr lang="en-US" sz="2400" b="1" i="1" dirty="0">
                <a:latin typeface="Book Antiqua" pitchFamily="18" charset="0"/>
                <a:sym typeface="Symbol" pitchFamily="18" charset="2"/>
              </a:rPr>
              <a:t>Full time employees</a:t>
            </a:r>
          </a:p>
          <a:p>
            <a:pPr>
              <a:spcAft>
                <a:spcPts val="600"/>
              </a:spcAft>
            </a:pPr>
            <a:r>
              <a:rPr lang="en-US" sz="2400" b="1" i="1" dirty="0">
                <a:latin typeface="Book Antiqua" pitchFamily="18" charset="0"/>
              </a:rPr>
              <a:t>Y1 </a:t>
            </a:r>
            <a:r>
              <a:rPr lang="en-US" sz="2400" b="1" i="1" dirty="0">
                <a:latin typeface="Book Antiqua" pitchFamily="18" charset="0"/>
                <a:sym typeface="Symbol" pitchFamily="18" charset="2"/>
              </a:rPr>
              <a:t>  20</a:t>
            </a:r>
          </a:p>
          <a:p>
            <a:pPr>
              <a:spcAft>
                <a:spcPts val="600"/>
              </a:spcAft>
            </a:pPr>
            <a:r>
              <a:rPr lang="en-US" sz="2400" b="1" i="1" dirty="0">
                <a:solidFill>
                  <a:schemeClr val="accent1"/>
                </a:solidFill>
                <a:latin typeface="Book Antiqua" pitchFamily="18" charset="0"/>
                <a:sym typeface="Symbol" pitchFamily="18" charset="2"/>
              </a:rPr>
              <a:t>Relationship between the number of Full and Part time employees</a:t>
            </a:r>
          </a:p>
          <a:p>
            <a:pPr>
              <a:spcAft>
                <a:spcPts val="600"/>
              </a:spcAft>
            </a:pPr>
            <a:r>
              <a:rPr lang="en-US" sz="2400" b="1" i="1" dirty="0">
                <a:solidFill>
                  <a:schemeClr val="accent1"/>
                </a:solidFill>
                <a:latin typeface="Book Antiqua" pitchFamily="18" charset="0"/>
              </a:rPr>
              <a:t>Y1 </a:t>
            </a:r>
            <a:r>
              <a:rPr lang="en-US" sz="2400" b="1" i="1" dirty="0">
                <a:solidFill>
                  <a:schemeClr val="accent1"/>
                </a:solidFill>
                <a:latin typeface="Book Antiqua" pitchFamily="18" charset="0"/>
                <a:sym typeface="Symbol" pitchFamily="18" charset="2"/>
              </a:rPr>
              <a:t>  2 </a:t>
            </a:r>
            <a:r>
              <a:rPr lang="en-US" sz="2400" b="1" i="1" dirty="0">
                <a:solidFill>
                  <a:schemeClr val="accent1"/>
                </a:solidFill>
                <a:latin typeface="Book Antiqua" pitchFamily="18" charset="0"/>
              </a:rPr>
              <a:t>Y2</a:t>
            </a:r>
            <a:endParaRPr lang="en-US" sz="2400" b="1" i="1" dirty="0">
              <a:solidFill>
                <a:schemeClr val="accent1"/>
              </a:solidFill>
              <a:latin typeface="Book Antiqua" pitchFamily="18" charset="0"/>
              <a:sym typeface="Symbol" pitchFamily="18" charset="2"/>
            </a:endParaRPr>
          </a:p>
          <a:p>
            <a:pPr>
              <a:spcAft>
                <a:spcPts val="600"/>
              </a:spcAft>
            </a:pPr>
            <a:r>
              <a:rPr lang="en-US" sz="2400" b="1" i="1" dirty="0">
                <a:solidFill>
                  <a:srgbClr val="CC6600"/>
                </a:solidFill>
                <a:latin typeface="Book Antiqua" pitchFamily="18" charset="0"/>
              </a:rPr>
              <a:t>Labor Required</a:t>
            </a:r>
          </a:p>
          <a:p>
            <a:pPr>
              <a:spcAft>
                <a:spcPts val="600"/>
              </a:spcAft>
            </a:pPr>
            <a:r>
              <a:rPr lang="en-US" sz="2400" b="1" i="1" dirty="0">
                <a:solidFill>
                  <a:srgbClr val="CC6600"/>
                </a:solidFill>
                <a:latin typeface="Book Antiqua" pitchFamily="18" charset="0"/>
              </a:rPr>
              <a:t>.5X</a:t>
            </a:r>
            <a:r>
              <a:rPr lang="en-US" sz="2400" b="1" i="1" baseline="-25000" dirty="0">
                <a:solidFill>
                  <a:srgbClr val="CC6600"/>
                </a:solidFill>
                <a:latin typeface="Book Antiqua" pitchFamily="18" charset="0"/>
              </a:rPr>
              <a:t>1 </a:t>
            </a:r>
            <a:r>
              <a:rPr lang="en-US" sz="2400" b="1" i="1" dirty="0">
                <a:solidFill>
                  <a:srgbClr val="CC6600"/>
                </a:solidFill>
                <a:latin typeface="Book Antiqua" pitchFamily="18" charset="0"/>
              </a:rPr>
              <a:t>+ .75X</a:t>
            </a:r>
            <a:r>
              <a:rPr lang="en-US" sz="2400" b="1" i="1" baseline="-25000" dirty="0">
                <a:solidFill>
                  <a:srgbClr val="CC6600"/>
                </a:solidFill>
                <a:latin typeface="Book Antiqua" pitchFamily="18" charset="0"/>
              </a:rPr>
              <a:t>2 </a:t>
            </a:r>
            <a:r>
              <a:rPr lang="en-US" sz="2400" b="1" i="1" dirty="0">
                <a:solidFill>
                  <a:srgbClr val="CC6600"/>
                </a:solidFill>
                <a:latin typeface="Book Antiqua" pitchFamily="18" charset="0"/>
              </a:rPr>
              <a:t>+ .67X</a:t>
            </a:r>
            <a:r>
              <a:rPr lang="en-US" sz="2400" b="1" i="1" baseline="-25000" dirty="0">
                <a:solidFill>
                  <a:srgbClr val="CC6600"/>
                </a:solidFill>
                <a:latin typeface="Book Antiqua" pitchFamily="18" charset="0"/>
              </a:rPr>
              <a:t>3  </a:t>
            </a:r>
            <a:r>
              <a:rPr lang="en-US" sz="2400" b="1" i="1" dirty="0">
                <a:solidFill>
                  <a:srgbClr val="CC6600"/>
                </a:solidFill>
                <a:latin typeface="Book Antiqua" pitchFamily="18" charset="0"/>
                <a:sym typeface="Symbol" pitchFamily="18" charset="2"/>
              </a:rPr>
              <a:t>   40 </a:t>
            </a:r>
            <a:r>
              <a:rPr lang="en-US" sz="2400" b="1" i="1" dirty="0">
                <a:solidFill>
                  <a:srgbClr val="CC6600"/>
                </a:solidFill>
                <a:latin typeface="Book Antiqua" pitchFamily="18" charset="0"/>
              </a:rPr>
              <a:t>Y</a:t>
            </a:r>
            <a:r>
              <a:rPr lang="en-US" sz="2400" b="1" i="1" baseline="-25000" dirty="0">
                <a:solidFill>
                  <a:srgbClr val="CC6600"/>
                </a:solidFill>
                <a:latin typeface="Book Antiqua" pitchFamily="18" charset="0"/>
              </a:rPr>
              <a:t>1  </a:t>
            </a:r>
            <a:r>
              <a:rPr lang="en-US" sz="2400" b="1" i="1" dirty="0">
                <a:solidFill>
                  <a:srgbClr val="CC6600"/>
                </a:solidFill>
                <a:latin typeface="Book Antiqua" pitchFamily="18" charset="0"/>
              </a:rPr>
              <a:t>+ </a:t>
            </a:r>
            <a:r>
              <a:rPr lang="en-US" sz="2400" b="1" i="1" dirty="0">
                <a:solidFill>
                  <a:srgbClr val="CC6600"/>
                </a:solidFill>
                <a:latin typeface="Book Antiqua" pitchFamily="18" charset="0"/>
                <a:sym typeface="Symbol" pitchFamily="18" charset="2"/>
              </a:rPr>
              <a:t>20</a:t>
            </a:r>
            <a:r>
              <a:rPr lang="en-US" sz="2400" b="1" i="1" dirty="0">
                <a:solidFill>
                  <a:srgbClr val="CC6600"/>
                </a:solidFill>
                <a:latin typeface="Book Antiqua" pitchFamily="18" charset="0"/>
              </a:rPr>
              <a:t>Y</a:t>
            </a:r>
            <a:r>
              <a:rPr lang="en-US" sz="2400" b="1" i="1" baseline="-25000" dirty="0">
                <a:solidFill>
                  <a:srgbClr val="CC6600"/>
                </a:solidFill>
                <a:latin typeface="Book Antiqua" pitchFamily="18" charset="0"/>
              </a:rPr>
              <a:t>2</a:t>
            </a:r>
            <a:endParaRPr lang="en-US" sz="2400" b="1" i="1" dirty="0">
              <a:solidFill>
                <a:srgbClr val="CC6600"/>
              </a:solidFill>
              <a:latin typeface="Book Antiqua" pitchFamily="18" charset="0"/>
              <a:sym typeface="Symbol" pitchFamily="18" charset="2"/>
            </a:endParaRPr>
          </a:p>
          <a:p>
            <a:pPr>
              <a:spcAft>
                <a:spcPts val="600"/>
              </a:spcAft>
            </a:pPr>
            <a:r>
              <a:rPr lang="en-US" sz="2400" b="1" i="1" dirty="0">
                <a:solidFill>
                  <a:srgbClr val="CC0066"/>
                </a:solidFill>
                <a:latin typeface="Book Antiqua" pitchFamily="18" charset="0"/>
                <a:sym typeface="Symbol" pitchFamily="18" charset="2"/>
              </a:rPr>
              <a:t>Objective Function</a:t>
            </a:r>
          </a:p>
          <a:p>
            <a:pPr>
              <a:spcAft>
                <a:spcPts val="600"/>
              </a:spcAft>
            </a:pPr>
            <a:r>
              <a:rPr lang="en-US" sz="2400" b="1" i="1" dirty="0">
                <a:solidFill>
                  <a:srgbClr val="CC0066"/>
                </a:solidFill>
                <a:latin typeface="Book Antiqua" pitchFamily="18" charset="0"/>
                <a:sym typeface="Symbol" pitchFamily="18" charset="2"/>
              </a:rPr>
              <a:t>Max Z = </a:t>
            </a:r>
            <a:r>
              <a:rPr lang="en-US" sz="2400" b="1" i="1" dirty="0">
                <a:solidFill>
                  <a:srgbClr val="CC0066"/>
                </a:solidFill>
                <a:latin typeface="Book Antiqua" pitchFamily="18" charset="0"/>
              </a:rPr>
              <a:t>8X</a:t>
            </a:r>
            <a:r>
              <a:rPr lang="en-US" sz="2400" b="1" i="1" baseline="-25000" dirty="0">
                <a:solidFill>
                  <a:srgbClr val="CC0066"/>
                </a:solidFill>
                <a:latin typeface="Book Antiqua" pitchFamily="18" charset="0"/>
              </a:rPr>
              <a:t>1 </a:t>
            </a:r>
            <a:r>
              <a:rPr lang="en-US" sz="2400" b="1" i="1" dirty="0">
                <a:solidFill>
                  <a:srgbClr val="CC0066"/>
                </a:solidFill>
                <a:latin typeface="Book Antiqua" pitchFamily="18" charset="0"/>
              </a:rPr>
              <a:t>+ 10X</a:t>
            </a:r>
            <a:r>
              <a:rPr lang="en-US" sz="2400" b="1" i="1" baseline="-25000" dirty="0">
                <a:solidFill>
                  <a:srgbClr val="CC0066"/>
                </a:solidFill>
                <a:latin typeface="Book Antiqua" pitchFamily="18" charset="0"/>
              </a:rPr>
              <a:t>2 </a:t>
            </a:r>
            <a:r>
              <a:rPr lang="en-US" sz="2400" b="1" i="1" dirty="0">
                <a:solidFill>
                  <a:srgbClr val="CC0066"/>
                </a:solidFill>
                <a:latin typeface="Book Antiqua" pitchFamily="18" charset="0"/>
              </a:rPr>
              <a:t>+ 6X</a:t>
            </a:r>
            <a:r>
              <a:rPr lang="en-US" sz="2400" b="1" i="1" baseline="-25000" dirty="0">
                <a:solidFill>
                  <a:srgbClr val="CC0066"/>
                </a:solidFill>
                <a:latin typeface="Book Antiqua" pitchFamily="18" charset="0"/>
              </a:rPr>
              <a:t>3  </a:t>
            </a:r>
            <a:r>
              <a:rPr lang="en-US" sz="2400" b="1" i="1" dirty="0">
                <a:solidFill>
                  <a:srgbClr val="CC0066"/>
                </a:solidFill>
                <a:latin typeface="Book Antiqua" pitchFamily="18" charset="0"/>
                <a:sym typeface="Symbol" pitchFamily="18" charset="2"/>
              </a:rPr>
              <a:t>- 520 </a:t>
            </a:r>
            <a:r>
              <a:rPr lang="en-US" sz="2400" b="1" i="1" dirty="0">
                <a:solidFill>
                  <a:srgbClr val="CC0066"/>
                </a:solidFill>
                <a:latin typeface="Book Antiqua" pitchFamily="18" charset="0"/>
              </a:rPr>
              <a:t>Y</a:t>
            </a:r>
            <a:r>
              <a:rPr lang="en-US" sz="2400" b="1" i="1" baseline="-25000" dirty="0">
                <a:solidFill>
                  <a:srgbClr val="CC0066"/>
                </a:solidFill>
                <a:latin typeface="Book Antiqua" pitchFamily="18" charset="0"/>
              </a:rPr>
              <a:t>1  </a:t>
            </a:r>
            <a:r>
              <a:rPr lang="en-US" sz="2400" b="1" i="1" dirty="0">
                <a:solidFill>
                  <a:srgbClr val="CC0066"/>
                </a:solidFill>
                <a:latin typeface="Book Antiqua" pitchFamily="18" charset="0"/>
              </a:rPr>
              <a:t>- 200</a:t>
            </a:r>
            <a:r>
              <a:rPr lang="en-US" sz="2400" b="1" i="1" dirty="0">
                <a:solidFill>
                  <a:srgbClr val="CC0066"/>
                </a:solidFill>
                <a:latin typeface="Book Antiqua" pitchFamily="18" charset="0"/>
                <a:sym typeface="Symbol" pitchFamily="18" charset="2"/>
              </a:rPr>
              <a:t> </a:t>
            </a:r>
            <a:r>
              <a:rPr lang="en-US" sz="2400" b="1" i="1" dirty="0">
                <a:solidFill>
                  <a:srgbClr val="CC0066"/>
                </a:solidFill>
                <a:latin typeface="Book Antiqua" pitchFamily="18" charset="0"/>
              </a:rPr>
              <a:t>Y</a:t>
            </a:r>
            <a:r>
              <a:rPr lang="en-US" sz="2400" b="1" i="1" baseline="-25000" dirty="0">
                <a:solidFill>
                  <a:srgbClr val="CC0066"/>
                </a:solidFill>
                <a:latin typeface="Book Antiqua" pitchFamily="18" charset="0"/>
              </a:rPr>
              <a:t>2</a:t>
            </a:r>
            <a:endParaRPr lang="en-US" sz="2400" b="1" i="1" dirty="0">
              <a:solidFill>
                <a:srgbClr val="CC0066"/>
              </a:solidFill>
              <a:latin typeface="Book Antiqua" pitchFamily="18" charset="0"/>
              <a:sym typeface="Symbol" pitchFamily="18" charset="2"/>
            </a:endParaRPr>
          </a:p>
          <a:p>
            <a:pPr>
              <a:spcAft>
                <a:spcPts val="600"/>
              </a:spcAft>
            </a:pPr>
            <a:r>
              <a:rPr lang="en-US" sz="2400" b="1" i="1" dirty="0">
                <a:solidFill>
                  <a:srgbClr val="CCCC00"/>
                </a:solidFill>
                <a:latin typeface="Book Antiqua" pitchFamily="18" charset="0"/>
                <a:sym typeface="Symbol" pitchFamily="18" charset="2"/>
              </a:rPr>
              <a:t>Non-negativity</a:t>
            </a:r>
          </a:p>
          <a:p>
            <a:pPr>
              <a:spcAft>
                <a:spcPts val="600"/>
              </a:spcAft>
            </a:pPr>
            <a:r>
              <a:rPr lang="en-US" sz="2400" b="1" i="1" dirty="0">
                <a:solidFill>
                  <a:srgbClr val="CCCC00"/>
                </a:solidFill>
                <a:latin typeface="Book Antiqua" pitchFamily="18" charset="0"/>
              </a:rPr>
              <a:t>X</a:t>
            </a:r>
            <a:r>
              <a:rPr lang="en-US" sz="2400" b="1" i="1" baseline="-25000" dirty="0">
                <a:solidFill>
                  <a:srgbClr val="CCCC00"/>
                </a:solidFill>
                <a:latin typeface="Book Antiqua" pitchFamily="18" charset="0"/>
              </a:rPr>
              <a:t>1 </a:t>
            </a:r>
            <a:r>
              <a:rPr lang="en-US" sz="2400" b="1" i="1" dirty="0">
                <a:solidFill>
                  <a:srgbClr val="CCCC00"/>
                </a:solidFill>
                <a:latin typeface="Book Antiqua" pitchFamily="18" charset="0"/>
              </a:rPr>
              <a:t>, X</a:t>
            </a:r>
            <a:r>
              <a:rPr lang="en-US" sz="2400" b="1" i="1" baseline="-25000" dirty="0">
                <a:solidFill>
                  <a:srgbClr val="CCCC00"/>
                </a:solidFill>
                <a:latin typeface="Book Antiqua" pitchFamily="18" charset="0"/>
              </a:rPr>
              <a:t>2 </a:t>
            </a:r>
            <a:r>
              <a:rPr lang="en-US" sz="2400" b="1" i="1" dirty="0">
                <a:solidFill>
                  <a:srgbClr val="CCCC00"/>
                </a:solidFill>
                <a:latin typeface="Book Antiqua" pitchFamily="18" charset="0"/>
              </a:rPr>
              <a:t>, X</a:t>
            </a:r>
            <a:r>
              <a:rPr lang="en-US" sz="2400" b="1" i="1" baseline="-25000" dirty="0">
                <a:solidFill>
                  <a:srgbClr val="CCCC00"/>
                </a:solidFill>
                <a:latin typeface="Book Antiqua" pitchFamily="18" charset="0"/>
              </a:rPr>
              <a:t>3  </a:t>
            </a:r>
            <a:r>
              <a:rPr lang="en-US" sz="2400" b="1" i="1" dirty="0">
                <a:solidFill>
                  <a:srgbClr val="CCCC00"/>
                </a:solidFill>
                <a:latin typeface="Book Antiqua" pitchFamily="18" charset="0"/>
                <a:sym typeface="Symbol" pitchFamily="18" charset="2"/>
              </a:rPr>
              <a:t>, </a:t>
            </a:r>
            <a:r>
              <a:rPr lang="en-US" sz="2400" b="1" i="1" dirty="0">
                <a:solidFill>
                  <a:srgbClr val="CCCC00"/>
                </a:solidFill>
                <a:latin typeface="Book Antiqua" pitchFamily="18" charset="0"/>
              </a:rPr>
              <a:t>Y</a:t>
            </a:r>
            <a:r>
              <a:rPr lang="en-US" sz="2400" b="1" i="1" baseline="-25000" dirty="0">
                <a:solidFill>
                  <a:srgbClr val="CCCC00"/>
                </a:solidFill>
                <a:latin typeface="Book Antiqua" pitchFamily="18" charset="0"/>
              </a:rPr>
              <a:t>1  </a:t>
            </a:r>
            <a:r>
              <a:rPr lang="en-US" sz="2400" b="1" i="1" dirty="0">
                <a:solidFill>
                  <a:srgbClr val="CCCC00"/>
                </a:solidFill>
                <a:latin typeface="Book Antiqua" pitchFamily="18" charset="0"/>
              </a:rPr>
              <a:t>,</a:t>
            </a:r>
            <a:r>
              <a:rPr lang="en-US" sz="2400" b="1" i="1" dirty="0">
                <a:solidFill>
                  <a:srgbClr val="CCCC00"/>
                </a:solidFill>
                <a:latin typeface="Book Antiqua" pitchFamily="18" charset="0"/>
                <a:sym typeface="Symbol" pitchFamily="18" charset="2"/>
              </a:rPr>
              <a:t> </a:t>
            </a:r>
            <a:r>
              <a:rPr lang="en-US" sz="2400" b="1" i="1" dirty="0">
                <a:solidFill>
                  <a:srgbClr val="CCCC00"/>
                </a:solidFill>
                <a:latin typeface="Book Antiqua" pitchFamily="18" charset="0"/>
              </a:rPr>
              <a:t>Y</a:t>
            </a:r>
            <a:r>
              <a:rPr lang="en-US" sz="2400" b="1" i="1" baseline="-25000" dirty="0">
                <a:solidFill>
                  <a:srgbClr val="CCCC00"/>
                </a:solidFill>
                <a:latin typeface="Book Antiqua" pitchFamily="18" charset="0"/>
              </a:rPr>
              <a:t>2 </a:t>
            </a:r>
            <a:r>
              <a:rPr lang="en-US" sz="2400" b="1" i="1" dirty="0">
                <a:solidFill>
                  <a:srgbClr val="CCCC00"/>
                </a:solidFill>
                <a:latin typeface="Book Antiqua" pitchFamily="18" charset="0"/>
                <a:sym typeface="Symbol" pitchFamily="18" charset="2"/>
              </a:rPr>
              <a:t>  0</a:t>
            </a:r>
          </a:p>
          <a:p>
            <a:endParaRPr lang="en-US" sz="2400" b="1" i="1" dirty="0">
              <a:solidFill>
                <a:srgbClr val="CCCC00"/>
              </a:solidFill>
              <a:latin typeface="Book Antiqua" pitchFamily="18" charset="0"/>
              <a:sym typeface="Symbol" pitchFamily="18" charset="2"/>
            </a:endParaRPr>
          </a:p>
        </p:txBody>
      </p:sp>
    </p:spTree>
    <p:extLst>
      <p:ext uri="{BB962C8B-B14F-4D97-AF65-F5344CB8AC3E}">
        <p14:creationId xmlns:p14="http://schemas.microsoft.com/office/powerpoint/2010/main" val="279884562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0084">
                                            <p:txEl>
                                              <p:pRg st="0" end="0"/>
                                            </p:txEl>
                                          </p:spTgt>
                                        </p:tgtEl>
                                        <p:attrNameLst>
                                          <p:attrName>style.visibility</p:attrName>
                                        </p:attrNameLst>
                                      </p:cBhvr>
                                      <p:to>
                                        <p:strVal val="visible"/>
                                      </p:to>
                                    </p:set>
                                    <p:animEffect transition="in" filter="fade">
                                      <p:cBhvr>
                                        <p:cTn id="7" dur="500"/>
                                        <p:tgtEl>
                                          <p:spTgt spid="43008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0084">
                                            <p:txEl>
                                              <p:pRg st="1" end="1"/>
                                            </p:txEl>
                                          </p:spTgt>
                                        </p:tgtEl>
                                        <p:attrNameLst>
                                          <p:attrName>style.visibility</p:attrName>
                                        </p:attrNameLst>
                                      </p:cBhvr>
                                      <p:to>
                                        <p:strVal val="visible"/>
                                      </p:to>
                                    </p:set>
                                    <p:animEffect transition="in" filter="fade">
                                      <p:cBhvr>
                                        <p:cTn id="12" dur="500"/>
                                        <p:tgtEl>
                                          <p:spTgt spid="43008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30084">
                                            <p:txEl>
                                              <p:pRg st="2" end="2"/>
                                            </p:txEl>
                                          </p:spTgt>
                                        </p:tgtEl>
                                        <p:attrNameLst>
                                          <p:attrName>style.visibility</p:attrName>
                                        </p:attrNameLst>
                                      </p:cBhvr>
                                      <p:to>
                                        <p:strVal val="visible"/>
                                      </p:to>
                                    </p:set>
                                    <p:animEffect transition="in" filter="fade">
                                      <p:cBhvr>
                                        <p:cTn id="17" dur="500"/>
                                        <p:tgtEl>
                                          <p:spTgt spid="43008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30084">
                                            <p:txEl>
                                              <p:pRg st="3" end="3"/>
                                            </p:txEl>
                                          </p:spTgt>
                                        </p:tgtEl>
                                        <p:attrNameLst>
                                          <p:attrName>style.visibility</p:attrName>
                                        </p:attrNameLst>
                                      </p:cBhvr>
                                      <p:to>
                                        <p:strVal val="visible"/>
                                      </p:to>
                                    </p:set>
                                    <p:animEffect transition="in" filter="fade">
                                      <p:cBhvr>
                                        <p:cTn id="22" dur="500"/>
                                        <p:tgtEl>
                                          <p:spTgt spid="43008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30084">
                                            <p:txEl>
                                              <p:pRg st="4" end="4"/>
                                            </p:txEl>
                                          </p:spTgt>
                                        </p:tgtEl>
                                        <p:attrNameLst>
                                          <p:attrName>style.visibility</p:attrName>
                                        </p:attrNameLst>
                                      </p:cBhvr>
                                      <p:to>
                                        <p:strVal val="visible"/>
                                      </p:to>
                                    </p:set>
                                    <p:animEffect transition="in" filter="fade">
                                      <p:cBhvr>
                                        <p:cTn id="27" dur="500"/>
                                        <p:tgtEl>
                                          <p:spTgt spid="43008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30084">
                                            <p:txEl>
                                              <p:pRg st="5" end="5"/>
                                            </p:txEl>
                                          </p:spTgt>
                                        </p:tgtEl>
                                        <p:attrNameLst>
                                          <p:attrName>style.visibility</p:attrName>
                                        </p:attrNameLst>
                                      </p:cBhvr>
                                      <p:to>
                                        <p:strVal val="visible"/>
                                      </p:to>
                                    </p:set>
                                    <p:animEffect transition="in" filter="fade">
                                      <p:cBhvr>
                                        <p:cTn id="32" dur="500"/>
                                        <p:tgtEl>
                                          <p:spTgt spid="43008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30084">
                                            <p:txEl>
                                              <p:pRg st="6" end="6"/>
                                            </p:txEl>
                                          </p:spTgt>
                                        </p:tgtEl>
                                        <p:attrNameLst>
                                          <p:attrName>style.visibility</p:attrName>
                                        </p:attrNameLst>
                                      </p:cBhvr>
                                      <p:to>
                                        <p:strVal val="visible"/>
                                      </p:to>
                                    </p:set>
                                    <p:animEffect transition="in" filter="fade">
                                      <p:cBhvr>
                                        <p:cTn id="37" dur="500"/>
                                        <p:tgtEl>
                                          <p:spTgt spid="43008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30084">
                                            <p:txEl>
                                              <p:pRg st="7" end="7"/>
                                            </p:txEl>
                                          </p:spTgt>
                                        </p:tgtEl>
                                        <p:attrNameLst>
                                          <p:attrName>style.visibility</p:attrName>
                                        </p:attrNameLst>
                                      </p:cBhvr>
                                      <p:to>
                                        <p:strVal val="visible"/>
                                      </p:to>
                                    </p:set>
                                    <p:animEffect transition="in" filter="fade">
                                      <p:cBhvr>
                                        <p:cTn id="42" dur="500"/>
                                        <p:tgtEl>
                                          <p:spTgt spid="43008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30084">
                                            <p:txEl>
                                              <p:pRg st="8" end="8"/>
                                            </p:txEl>
                                          </p:spTgt>
                                        </p:tgtEl>
                                        <p:attrNameLst>
                                          <p:attrName>style.visibility</p:attrName>
                                        </p:attrNameLst>
                                      </p:cBhvr>
                                      <p:to>
                                        <p:strVal val="visible"/>
                                      </p:to>
                                    </p:set>
                                    <p:animEffect transition="in" filter="fade">
                                      <p:cBhvr>
                                        <p:cTn id="47" dur="500"/>
                                        <p:tgtEl>
                                          <p:spTgt spid="43008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30084">
                                            <p:txEl>
                                              <p:pRg st="9" end="9"/>
                                            </p:txEl>
                                          </p:spTgt>
                                        </p:tgtEl>
                                        <p:attrNameLst>
                                          <p:attrName>style.visibility</p:attrName>
                                        </p:attrNameLst>
                                      </p:cBhvr>
                                      <p:to>
                                        <p:strVal val="visible"/>
                                      </p:to>
                                    </p:set>
                                    <p:animEffect transition="in" filter="fade">
                                      <p:cBhvr>
                                        <p:cTn id="52" dur="500"/>
                                        <p:tgtEl>
                                          <p:spTgt spid="43008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30084">
                                            <p:txEl>
                                              <p:pRg st="10" end="10"/>
                                            </p:txEl>
                                          </p:spTgt>
                                        </p:tgtEl>
                                        <p:attrNameLst>
                                          <p:attrName>style.visibility</p:attrName>
                                        </p:attrNameLst>
                                      </p:cBhvr>
                                      <p:to>
                                        <p:strVal val="visible"/>
                                      </p:to>
                                    </p:set>
                                    <p:animEffect transition="in" filter="fade">
                                      <p:cBhvr>
                                        <p:cTn id="57" dur="500"/>
                                        <p:tgtEl>
                                          <p:spTgt spid="430084">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30084">
                                            <p:txEl>
                                              <p:pRg st="11" end="11"/>
                                            </p:txEl>
                                          </p:spTgt>
                                        </p:tgtEl>
                                        <p:attrNameLst>
                                          <p:attrName>style.visibility</p:attrName>
                                        </p:attrNameLst>
                                      </p:cBhvr>
                                      <p:to>
                                        <p:strVal val="visible"/>
                                      </p:to>
                                    </p:set>
                                    <p:animEffect transition="in" filter="fade">
                                      <p:cBhvr>
                                        <p:cTn id="62" dur="500"/>
                                        <p:tgtEl>
                                          <p:spTgt spid="43008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8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9" name="Text Box 3"/>
          <p:cNvSpPr txBox="1">
            <a:spLocks noChangeArrowheads="1"/>
          </p:cNvSpPr>
          <p:nvPr/>
        </p:nvSpPr>
        <p:spPr bwMode="auto">
          <a:xfrm>
            <a:off x="-23446" y="162582"/>
            <a:ext cx="9167446" cy="584775"/>
          </a:xfrm>
          <a:prstGeom prst="rect">
            <a:avLst/>
          </a:prstGeom>
          <a:noFill/>
          <a:ln w="9525">
            <a:noFill/>
            <a:miter lim="800000"/>
            <a:headEnd/>
            <a:tailEnd/>
          </a:ln>
        </p:spPr>
        <p:txBody>
          <a:bodyPr wrap="square">
            <a:spAutoFit/>
          </a:bodyPr>
          <a:lstStyle>
            <a:defPPr>
              <a:defRPr lang="en-US"/>
            </a:defPPr>
            <a:lvl1pPr eaLnBrk="1" hangingPunct="1">
              <a:defRPr sz="3200">
                <a:latin typeface="Impact" pitchFamily="34" charset="0"/>
                <a:ea typeface="ＭＳ Ｐゴシック" pitchFamily="-65" charset="-128"/>
                <a:cs typeface="Impact" pitchFamily="34" charset="0"/>
              </a:defRPr>
            </a:lvl1pPr>
          </a:lstStyle>
          <a:p>
            <a:r>
              <a:rPr lang="en-US" dirty="0"/>
              <a:t>Problem 4. Excel Solution </a:t>
            </a:r>
          </a:p>
        </p:txBody>
      </p:sp>
      <p:graphicFrame>
        <p:nvGraphicFramePr>
          <p:cNvPr id="495755" name="Object 139"/>
          <p:cNvGraphicFramePr>
            <a:graphicFrameLocks noChangeAspect="1"/>
          </p:cNvGraphicFramePr>
          <p:nvPr/>
        </p:nvGraphicFramePr>
        <p:xfrm>
          <a:off x="5862" y="990600"/>
          <a:ext cx="9144000" cy="2006600"/>
        </p:xfrm>
        <a:graphic>
          <a:graphicData uri="http://schemas.openxmlformats.org/presentationml/2006/ole">
            <mc:AlternateContent xmlns:mc="http://schemas.openxmlformats.org/markup-compatibility/2006">
              <mc:Choice xmlns:v="urn:schemas-microsoft-com:vml" Requires="v">
                <p:oleObj spid="_x0000_s9264" name="Worksheet" r:id="rId4" imgW="4886325" imgH="1161898" progId="Excel.Sheet.8">
                  <p:embed/>
                </p:oleObj>
              </mc:Choice>
              <mc:Fallback>
                <p:oleObj name="Worksheet" r:id="rId4" imgW="4886325" imgH="1161898"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62" y="990600"/>
                        <a:ext cx="9144000" cy="200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5756" name="Object 140"/>
          <p:cNvGraphicFramePr>
            <a:graphicFrameLocks noChangeAspect="1"/>
          </p:cNvGraphicFramePr>
          <p:nvPr/>
        </p:nvGraphicFramePr>
        <p:xfrm>
          <a:off x="-23446" y="3810000"/>
          <a:ext cx="9144000" cy="2006600"/>
        </p:xfrm>
        <a:graphic>
          <a:graphicData uri="http://schemas.openxmlformats.org/presentationml/2006/ole">
            <mc:AlternateContent xmlns:mc="http://schemas.openxmlformats.org/markup-compatibility/2006">
              <mc:Choice xmlns:v="urn:schemas-microsoft-com:vml" Requires="v">
                <p:oleObj spid="_x0000_s9265" name="Worksheet" r:id="rId6" imgW="4886325" imgH="1161898" progId="Excel.Sheet.8">
                  <p:embed/>
                </p:oleObj>
              </mc:Choice>
              <mc:Fallback>
                <p:oleObj name="Worksheet" r:id="rId6" imgW="4886325" imgH="1161898" progId="Excel.Sheet.8">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446" y="3810000"/>
                        <a:ext cx="9144000" cy="200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57226459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95755"/>
                                        </p:tgtEl>
                                        <p:attrNameLst>
                                          <p:attrName>style.visibility</p:attrName>
                                        </p:attrNameLst>
                                      </p:cBhvr>
                                      <p:to>
                                        <p:strVal val="visible"/>
                                      </p:to>
                                    </p:set>
                                    <p:animEffect transition="in" filter="dissolve">
                                      <p:cBhvr>
                                        <p:cTn id="7" dur="500"/>
                                        <p:tgtEl>
                                          <p:spTgt spid="4957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495756"/>
                                        </p:tgtEl>
                                        <p:attrNameLst>
                                          <p:attrName>style.visibility</p:attrName>
                                        </p:attrNameLst>
                                      </p:cBhvr>
                                      <p:to>
                                        <p:strVal val="visible"/>
                                      </p:to>
                                    </p:set>
                                    <p:animEffect transition="in" filter="dissolve">
                                      <p:cBhvr>
                                        <p:cTn id="12" dur="500"/>
                                        <p:tgtEl>
                                          <p:spTgt spid="4957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1" name="Text Box 3"/>
          <p:cNvSpPr txBox="1">
            <a:spLocks noChangeArrowheads="1"/>
          </p:cNvSpPr>
          <p:nvPr/>
        </p:nvSpPr>
        <p:spPr bwMode="auto">
          <a:xfrm>
            <a:off x="2" y="152402"/>
            <a:ext cx="9143999" cy="584775"/>
          </a:xfrm>
          <a:prstGeom prst="rect">
            <a:avLst/>
          </a:prstGeom>
          <a:noFill/>
          <a:ln w="9525">
            <a:noFill/>
            <a:miter lim="800000"/>
            <a:headEnd/>
            <a:tailEnd/>
          </a:ln>
        </p:spPr>
        <p:txBody>
          <a:bodyPr wrap="square">
            <a:spAutoFit/>
          </a:bodyPr>
          <a:lstStyle>
            <a:defPPr>
              <a:defRPr lang="en-US"/>
            </a:defPPr>
            <a:lvl1pPr eaLnBrk="1" hangingPunct="1">
              <a:defRPr sz="3200">
                <a:latin typeface="Impact" pitchFamily="34" charset="0"/>
                <a:ea typeface="ＭＳ Ｐゴシック" pitchFamily="-65" charset="-128"/>
                <a:cs typeface="Impact" pitchFamily="34" charset="0"/>
              </a:defRPr>
            </a:lvl1pPr>
          </a:lstStyle>
          <a:p>
            <a:r>
              <a:rPr lang="en-US" dirty="0"/>
              <a:t>Problem 5. From Hillier and Hillier </a:t>
            </a:r>
          </a:p>
        </p:txBody>
      </p:sp>
      <p:sp>
        <p:nvSpPr>
          <p:cNvPr id="432132" name="Text Box 4"/>
          <p:cNvSpPr txBox="1">
            <a:spLocks noChangeArrowheads="1"/>
          </p:cNvSpPr>
          <p:nvPr/>
        </p:nvSpPr>
        <p:spPr bwMode="auto">
          <a:xfrm>
            <a:off x="0" y="900479"/>
            <a:ext cx="9144000" cy="5724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dirty="0">
                <a:latin typeface="Book Antiqua" pitchFamily="18" charset="0"/>
              </a:rPr>
              <a:t>Strawberry  shake production</a:t>
            </a:r>
          </a:p>
          <a:p>
            <a:r>
              <a:rPr lang="en-US" sz="2400" dirty="0">
                <a:latin typeface="Book Antiqua" pitchFamily="18" charset="0"/>
                <a:sym typeface="Symbol" pitchFamily="18" charset="2"/>
              </a:rPr>
              <a:t>Several ingredients can be used in this product.</a:t>
            </a:r>
          </a:p>
          <a:p>
            <a:r>
              <a:rPr lang="en-US" dirty="0">
                <a:solidFill>
                  <a:schemeClr val="tx1"/>
                </a:solidFill>
                <a:latin typeface="Book Antiqua" pitchFamily="18" charset="0"/>
                <a:sym typeface="Symbol" pitchFamily="18" charset="2"/>
              </a:rPr>
              <a:t>Ingredient    	     calories from fat     Total calories   Vitamin     Thickener     Cost</a:t>
            </a:r>
          </a:p>
          <a:p>
            <a:r>
              <a:rPr lang="en-US" dirty="0">
                <a:solidFill>
                  <a:schemeClr val="tx1"/>
                </a:solidFill>
                <a:latin typeface="Book Antiqua" pitchFamily="18" charset="0"/>
                <a:sym typeface="Symbol" pitchFamily="18" charset="2"/>
              </a:rPr>
              <a:t>		       ( per </a:t>
            </a:r>
            <a:r>
              <a:rPr lang="en-US" dirty="0" err="1">
                <a:solidFill>
                  <a:schemeClr val="tx1"/>
                </a:solidFill>
                <a:latin typeface="Book Antiqua" pitchFamily="18" charset="0"/>
                <a:sym typeface="Symbol" pitchFamily="18" charset="2"/>
              </a:rPr>
              <a:t>tbsp</a:t>
            </a:r>
            <a:r>
              <a:rPr lang="en-US" dirty="0">
                <a:solidFill>
                  <a:schemeClr val="tx1"/>
                </a:solidFill>
                <a:latin typeface="Book Antiqua" pitchFamily="18" charset="0"/>
                <a:sym typeface="Symbol" pitchFamily="18" charset="2"/>
              </a:rPr>
              <a:t>)             (per </a:t>
            </a:r>
            <a:r>
              <a:rPr lang="en-US" dirty="0" err="1">
                <a:solidFill>
                  <a:schemeClr val="tx1"/>
                </a:solidFill>
                <a:latin typeface="Book Antiqua" pitchFamily="18" charset="0"/>
                <a:sym typeface="Symbol" pitchFamily="18" charset="2"/>
              </a:rPr>
              <a:t>tbsp</a:t>
            </a:r>
            <a:r>
              <a:rPr lang="en-US" dirty="0">
                <a:solidFill>
                  <a:schemeClr val="tx1"/>
                </a:solidFill>
                <a:latin typeface="Book Antiqua" pitchFamily="18" charset="0"/>
                <a:sym typeface="Symbol" pitchFamily="18" charset="2"/>
              </a:rPr>
              <a:t>)      (mg/</a:t>
            </a:r>
            <a:r>
              <a:rPr lang="en-US" dirty="0" err="1">
                <a:solidFill>
                  <a:schemeClr val="tx1"/>
                </a:solidFill>
                <a:latin typeface="Book Antiqua" pitchFamily="18" charset="0"/>
                <a:sym typeface="Symbol" pitchFamily="18" charset="2"/>
              </a:rPr>
              <a:t>tbsp</a:t>
            </a:r>
            <a:r>
              <a:rPr lang="en-US" dirty="0">
                <a:solidFill>
                  <a:schemeClr val="tx1"/>
                </a:solidFill>
                <a:latin typeface="Book Antiqua" pitchFamily="18" charset="0"/>
                <a:sym typeface="Symbol" pitchFamily="18" charset="2"/>
              </a:rPr>
              <a:t>)    (mg/</a:t>
            </a:r>
            <a:r>
              <a:rPr lang="en-US" dirty="0" err="1">
                <a:solidFill>
                  <a:schemeClr val="tx1"/>
                </a:solidFill>
                <a:latin typeface="Book Antiqua" pitchFamily="18" charset="0"/>
                <a:sym typeface="Symbol" pitchFamily="18" charset="2"/>
              </a:rPr>
              <a:t>tbsp</a:t>
            </a:r>
            <a:r>
              <a:rPr lang="en-US" dirty="0">
                <a:solidFill>
                  <a:schemeClr val="tx1"/>
                </a:solidFill>
                <a:latin typeface="Book Antiqua" pitchFamily="18" charset="0"/>
                <a:sym typeface="Symbol" pitchFamily="18" charset="2"/>
              </a:rPr>
              <a:t>)</a:t>
            </a:r>
            <a:r>
              <a:rPr lang="en-US" dirty="0">
                <a:latin typeface="Book Antiqua" pitchFamily="18" charset="0"/>
                <a:sym typeface="Symbol" pitchFamily="18" charset="2"/>
              </a:rPr>
              <a:t>   </a:t>
            </a:r>
            <a:r>
              <a:rPr lang="en-US" dirty="0">
                <a:solidFill>
                  <a:schemeClr val="tx1"/>
                </a:solidFill>
                <a:latin typeface="Book Antiqua" pitchFamily="18" charset="0"/>
                <a:sym typeface="Symbol" pitchFamily="18" charset="2"/>
              </a:rPr>
              <a:t>( c/</a:t>
            </a:r>
            <a:r>
              <a:rPr lang="en-US" dirty="0" err="1">
                <a:solidFill>
                  <a:schemeClr val="tx1"/>
                </a:solidFill>
                <a:latin typeface="Book Antiqua" pitchFamily="18" charset="0"/>
                <a:sym typeface="Symbol" pitchFamily="18" charset="2"/>
              </a:rPr>
              <a:t>tbsp</a:t>
            </a:r>
            <a:r>
              <a:rPr lang="en-US" dirty="0">
                <a:solidFill>
                  <a:schemeClr val="tx1"/>
                </a:solidFill>
                <a:latin typeface="Book Antiqua" pitchFamily="18" charset="0"/>
                <a:sym typeface="Symbol" pitchFamily="18" charset="2"/>
              </a:rPr>
              <a:t>)</a:t>
            </a:r>
          </a:p>
          <a:p>
            <a:r>
              <a:rPr lang="en-US" dirty="0">
                <a:solidFill>
                  <a:schemeClr val="tx1"/>
                </a:solidFill>
                <a:latin typeface="Book Antiqua" pitchFamily="18" charset="0"/>
                <a:sym typeface="Symbol" pitchFamily="18" charset="2"/>
              </a:rPr>
              <a:t>Strawberry flavoring </a:t>
            </a:r>
            <a:r>
              <a:rPr lang="en-US" dirty="0">
                <a:latin typeface="Book Antiqua" pitchFamily="18" charset="0"/>
                <a:sym typeface="Symbol" pitchFamily="18" charset="2"/>
              </a:rPr>
              <a:t>	</a:t>
            </a:r>
            <a:r>
              <a:rPr lang="en-US" dirty="0">
                <a:solidFill>
                  <a:schemeClr val="tx1"/>
                </a:solidFill>
                <a:latin typeface="Book Antiqua" pitchFamily="18" charset="0"/>
                <a:sym typeface="Symbol" pitchFamily="18" charset="2"/>
              </a:rPr>
              <a:t>1                       50                  20               </a:t>
            </a:r>
            <a:r>
              <a:rPr lang="en-US" dirty="0">
                <a:latin typeface="Book Antiqua" pitchFamily="18" charset="0"/>
                <a:sym typeface="Symbol" pitchFamily="18" charset="2"/>
              </a:rPr>
              <a:t>   </a:t>
            </a:r>
            <a:r>
              <a:rPr lang="en-US" dirty="0">
                <a:solidFill>
                  <a:schemeClr val="tx1"/>
                </a:solidFill>
                <a:latin typeface="Book Antiqua" pitchFamily="18" charset="0"/>
                <a:sym typeface="Symbol" pitchFamily="18" charset="2"/>
              </a:rPr>
              <a:t>3                       10</a:t>
            </a:r>
          </a:p>
          <a:p>
            <a:r>
              <a:rPr lang="en-US" dirty="0">
                <a:solidFill>
                  <a:schemeClr val="tx1"/>
                </a:solidFill>
                <a:latin typeface="Book Antiqua" pitchFamily="18" charset="0"/>
                <a:sym typeface="Symbol" pitchFamily="18" charset="2"/>
              </a:rPr>
              <a:t>Cream                       </a:t>
            </a:r>
            <a:r>
              <a:rPr lang="en-US" dirty="0">
                <a:latin typeface="Book Antiqua" pitchFamily="18" charset="0"/>
                <a:sym typeface="Symbol" pitchFamily="18" charset="2"/>
              </a:rPr>
              <a:t>	</a:t>
            </a:r>
            <a:r>
              <a:rPr lang="en-US" dirty="0">
                <a:solidFill>
                  <a:schemeClr val="tx1"/>
                </a:solidFill>
                <a:latin typeface="Book Antiqua" pitchFamily="18" charset="0"/>
                <a:sym typeface="Symbol" pitchFamily="18" charset="2"/>
              </a:rPr>
              <a:t> 75                    100                  0                  8                       8</a:t>
            </a:r>
          </a:p>
          <a:p>
            <a:r>
              <a:rPr lang="en-US" dirty="0">
                <a:solidFill>
                  <a:schemeClr val="tx1"/>
                </a:solidFill>
                <a:latin typeface="Book Antiqua" pitchFamily="18" charset="0"/>
                <a:sym typeface="Symbol" pitchFamily="18" charset="2"/>
              </a:rPr>
              <a:t>Vitamin supplement  </a:t>
            </a:r>
            <a:r>
              <a:rPr lang="en-US" dirty="0">
                <a:latin typeface="Book Antiqua" pitchFamily="18" charset="0"/>
                <a:sym typeface="Symbol" pitchFamily="18" charset="2"/>
              </a:rPr>
              <a:t> 	  </a:t>
            </a:r>
            <a:r>
              <a:rPr lang="en-US" dirty="0">
                <a:solidFill>
                  <a:schemeClr val="tx1"/>
                </a:solidFill>
                <a:latin typeface="Book Antiqua" pitchFamily="18" charset="0"/>
                <a:sym typeface="Symbol" pitchFamily="18" charset="2"/>
              </a:rPr>
              <a:t>0                      0                   50                  1                       25</a:t>
            </a:r>
          </a:p>
          <a:p>
            <a:r>
              <a:rPr lang="en-US" dirty="0">
                <a:solidFill>
                  <a:schemeClr val="tx1"/>
                </a:solidFill>
                <a:latin typeface="Book Antiqua" pitchFamily="18" charset="0"/>
                <a:sym typeface="Symbol" pitchFamily="18" charset="2"/>
              </a:rPr>
              <a:t>Artificial sweetener    	  0                     120                 0                   2                       15</a:t>
            </a:r>
          </a:p>
          <a:p>
            <a:r>
              <a:rPr lang="en-US" dirty="0">
                <a:solidFill>
                  <a:schemeClr val="tx1"/>
                </a:solidFill>
                <a:latin typeface="Book Antiqua" pitchFamily="18" charset="0"/>
                <a:sym typeface="Symbol" pitchFamily="18" charset="2"/>
              </a:rPr>
              <a:t>Thickening agent      	  30                    80                  2                   2.5                     6</a:t>
            </a:r>
          </a:p>
          <a:p>
            <a:r>
              <a:rPr lang="en-US" sz="2400" dirty="0">
                <a:latin typeface="Book Antiqua" pitchFamily="18" charset="0"/>
                <a:sym typeface="Symbol" pitchFamily="18" charset="2"/>
              </a:rPr>
              <a:t>This beverage has the following requirements</a:t>
            </a:r>
          </a:p>
          <a:p>
            <a:r>
              <a:rPr lang="en-US" sz="2400" dirty="0">
                <a:latin typeface="Book Antiqua" pitchFamily="18" charset="0"/>
                <a:sym typeface="Symbol" pitchFamily="18" charset="2"/>
              </a:rPr>
              <a:t>Total calories between 380 and 420.</a:t>
            </a:r>
          </a:p>
          <a:p>
            <a:r>
              <a:rPr lang="en-US" sz="2400" dirty="0">
                <a:latin typeface="Book Antiqua" pitchFamily="18" charset="0"/>
                <a:sym typeface="Symbol" pitchFamily="18" charset="2"/>
              </a:rPr>
              <a:t>No more than 20% of total calories from fat.</a:t>
            </a:r>
          </a:p>
          <a:p>
            <a:r>
              <a:rPr lang="en-US" sz="2400" dirty="0">
                <a:latin typeface="Book Antiqua" pitchFamily="18" charset="0"/>
                <a:sym typeface="Symbol" pitchFamily="18" charset="2"/>
              </a:rPr>
              <a:t>At least 50 mg vitamin.</a:t>
            </a:r>
          </a:p>
          <a:p>
            <a:r>
              <a:rPr lang="en-US" sz="2400" dirty="0">
                <a:latin typeface="Book Antiqua" pitchFamily="18" charset="0"/>
                <a:sym typeface="Symbol" pitchFamily="18" charset="2"/>
              </a:rPr>
              <a:t>At least 2 </a:t>
            </a:r>
            <a:r>
              <a:rPr lang="en-US" sz="2400" dirty="0" err="1">
                <a:latin typeface="Book Antiqua" pitchFamily="18" charset="0"/>
                <a:sym typeface="Symbol" pitchFamily="18" charset="2"/>
              </a:rPr>
              <a:t>tbsp</a:t>
            </a:r>
            <a:r>
              <a:rPr lang="en-US" sz="2400" dirty="0">
                <a:latin typeface="Book Antiqua" pitchFamily="18" charset="0"/>
                <a:sym typeface="Symbol" pitchFamily="18" charset="2"/>
              </a:rPr>
              <a:t> of strawberry flavoring for each 1 </a:t>
            </a:r>
            <a:r>
              <a:rPr lang="en-US" sz="2400" dirty="0" err="1">
                <a:latin typeface="Book Antiqua" pitchFamily="18" charset="0"/>
                <a:sym typeface="Symbol" pitchFamily="18" charset="2"/>
              </a:rPr>
              <a:t>tbsp</a:t>
            </a:r>
            <a:r>
              <a:rPr lang="en-US" sz="2400" dirty="0">
                <a:latin typeface="Book Antiqua" pitchFamily="18" charset="0"/>
                <a:sym typeface="Symbol" pitchFamily="18" charset="2"/>
              </a:rPr>
              <a:t> of artificial sweetener.</a:t>
            </a:r>
          </a:p>
          <a:p>
            <a:r>
              <a:rPr lang="en-US" sz="2400" dirty="0">
                <a:latin typeface="Book Antiqua" pitchFamily="18" charset="0"/>
                <a:sym typeface="Symbol" pitchFamily="18" charset="2"/>
              </a:rPr>
              <a:t>Exactly 15 mg thickeners.</a:t>
            </a:r>
          </a:p>
          <a:p>
            <a:r>
              <a:rPr lang="en-US" sz="2400" dirty="0">
                <a:latin typeface="Book Antiqua" pitchFamily="18" charset="0"/>
                <a:sym typeface="Symbol" pitchFamily="18" charset="2"/>
              </a:rPr>
              <a:t>Formulate the problem to minimize costs.</a:t>
            </a:r>
          </a:p>
        </p:txBody>
      </p:sp>
    </p:spTree>
    <p:extLst>
      <p:ext uri="{BB962C8B-B14F-4D97-AF65-F5344CB8AC3E}">
        <p14:creationId xmlns:p14="http://schemas.microsoft.com/office/powerpoint/2010/main" val="3228344791"/>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9" name="Text Box 3"/>
          <p:cNvSpPr txBox="1">
            <a:spLocks noChangeArrowheads="1"/>
          </p:cNvSpPr>
          <p:nvPr/>
        </p:nvSpPr>
        <p:spPr bwMode="auto">
          <a:xfrm>
            <a:off x="29310" y="101027"/>
            <a:ext cx="8901967" cy="584775"/>
          </a:xfrm>
          <a:prstGeom prst="rect">
            <a:avLst/>
          </a:prstGeom>
          <a:noFill/>
          <a:ln w="9525">
            <a:noFill/>
            <a:miter lim="800000"/>
            <a:headEnd/>
            <a:tailEnd/>
          </a:ln>
        </p:spPr>
        <p:txBody>
          <a:bodyPr wrap="square">
            <a:spAutoFit/>
          </a:bodyPr>
          <a:lstStyle>
            <a:defPPr>
              <a:defRPr lang="en-US"/>
            </a:defPPr>
            <a:lvl1pPr eaLnBrk="1" hangingPunct="1">
              <a:defRPr sz="3200">
                <a:latin typeface="Impact" pitchFamily="34" charset="0"/>
                <a:ea typeface="ＭＳ Ｐゴシック" pitchFamily="-65" charset="-128"/>
                <a:cs typeface="Impact" pitchFamily="34" charset="0"/>
              </a:defRPr>
            </a:lvl1pPr>
          </a:lstStyle>
          <a:p>
            <a:r>
              <a:rPr lang="en-US" dirty="0"/>
              <a:t>Decision variables </a:t>
            </a:r>
          </a:p>
        </p:txBody>
      </p:sp>
      <p:sp>
        <p:nvSpPr>
          <p:cNvPr id="434180" name="Text Box 4"/>
          <p:cNvSpPr txBox="1">
            <a:spLocks noChangeArrowheads="1"/>
          </p:cNvSpPr>
          <p:nvPr/>
        </p:nvSpPr>
        <p:spPr bwMode="auto">
          <a:xfrm>
            <a:off x="2" y="923925"/>
            <a:ext cx="893127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b="1" dirty="0">
                <a:latin typeface="Book Antiqua" pitchFamily="18" charset="0"/>
              </a:rPr>
              <a:t>Decision Variables</a:t>
            </a:r>
          </a:p>
          <a:p>
            <a:r>
              <a:rPr lang="en-US" sz="2400" dirty="0">
                <a:latin typeface="Book Antiqua" pitchFamily="18" charset="0"/>
              </a:rPr>
              <a:t>X</a:t>
            </a:r>
            <a:r>
              <a:rPr lang="en-US" sz="2400" baseline="-25000" dirty="0">
                <a:latin typeface="Book Antiqua" pitchFamily="18" charset="0"/>
              </a:rPr>
              <a:t>1 </a:t>
            </a:r>
            <a:r>
              <a:rPr lang="en-US" sz="2400" dirty="0">
                <a:latin typeface="Book Antiqua" pitchFamily="18" charset="0"/>
              </a:rPr>
              <a:t>: </a:t>
            </a:r>
            <a:r>
              <a:rPr lang="en-US" sz="2400" dirty="0" err="1">
                <a:latin typeface="Book Antiqua" pitchFamily="18" charset="0"/>
              </a:rPr>
              <a:t>tbsp</a:t>
            </a:r>
            <a:r>
              <a:rPr lang="en-US" sz="2400" dirty="0">
                <a:latin typeface="Book Antiqua" pitchFamily="18" charset="0"/>
              </a:rPr>
              <a:t> of strawberry</a:t>
            </a:r>
          </a:p>
          <a:p>
            <a:r>
              <a:rPr lang="en-US" sz="2400" dirty="0">
                <a:latin typeface="Book Antiqua" pitchFamily="18" charset="0"/>
              </a:rPr>
              <a:t>X</a:t>
            </a:r>
            <a:r>
              <a:rPr lang="en-US" sz="2400" baseline="-25000" dirty="0">
                <a:latin typeface="Book Antiqua" pitchFamily="18" charset="0"/>
              </a:rPr>
              <a:t>2 </a:t>
            </a:r>
            <a:r>
              <a:rPr lang="en-US" sz="2400" dirty="0">
                <a:latin typeface="Book Antiqua" pitchFamily="18" charset="0"/>
              </a:rPr>
              <a:t>: </a:t>
            </a:r>
            <a:r>
              <a:rPr lang="en-US" sz="2400" dirty="0" err="1">
                <a:latin typeface="Book Antiqua" pitchFamily="18" charset="0"/>
              </a:rPr>
              <a:t>tbsp</a:t>
            </a:r>
            <a:r>
              <a:rPr lang="en-US" sz="2400" dirty="0">
                <a:latin typeface="Book Antiqua" pitchFamily="18" charset="0"/>
              </a:rPr>
              <a:t> of cream</a:t>
            </a:r>
          </a:p>
          <a:p>
            <a:r>
              <a:rPr lang="en-US" sz="2400" dirty="0">
                <a:latin typeface="Book Antiqua" pitchFamily="18" charset="0"/>
              </a:rPr>
              <a:t>X</a:t>
            </a:r>
            <a:r>
              <a:rPr lang="en-US" sz="2400" baseline="-25000" dirty="0">
                <a:latin typeface="Book Antiqua" pitchFamily="18" charset="0"/>
              </a:rPr>
              <a:t>3 </a:t>
            </a:r>
            <a:r>
              <a:rPr lang="en-US" sz="2400" dirty="0">
                <a:latin typeface="Book Antiqua" pitchFamily="18" charset="0"/>
              </a:rPr>
              <a:t>: </a:t>
            </a:r>
            <a:r>
              <a:rPr lang="en-US" sz="2400" dirty="0" err="1">
                <a:latin typeface="Book Antiqua" pitchFamily="18" charset="0"/>
              </a:rPr>
              <a:t>tbsp</a:t>
            </a:r>
            <a:r>
              <a:rPr lang="en-US" sz="2400" dirty="0">
                <a:latin typeface="Book Antiqua" pitchFamily="18" charset="0"/>
              </a:rPr>
              <a:t> of vitamin</a:t>
            </a:r>
          </a:p>
          <a:p>
            <a:r>
              <a:rPr lang="en-US" sz="2400" dirty="0">
                <a:latin typeface="Book Antiqua" pitchFamily="18" charset="0"/>
              </a:rPr>
              <a:t>X</a:t>
            </a:r>
            <a:r>
              <a:rPr lang="en-US" sz="2400" baseline="-25000" dirty="0">
                <a:latin typeface="Book Antiqua" pitchFamily="18" charset="0"/>
              </a:rPr>
              <a:t>4 </a:t>
            </a:r>
            <a:r>
              <a:rPr lang="en-US" sz="2400" dirty="0">
                <a:latin typeface="Book Antiqua" pitchFamily="18" charset="0"/>
              </a:rPr>
              <a:t>: </a:t>
            </a:r>
            <a:r>
              <a:rPr lang="en-US" sz="2400" dirty="0" err="1">
                <a:latin typeface="Book Antiqua" pitchFamily="18" charset="0"/>
              </a:rPr>
              <a:t>tbsp</a:t>
            </a:r>
            <a:r>
              <a:rPr lang="en-US" sz="2400" dirty="0">
                <a:latin typeface="Book Antiqua" pitchFamily="18" charset="0"/>
              </a:rPr>
              <a:t> of Artificial sweetener</a:t>
            </a:r>
          </a:p>
          <a:p>
            <a:r>
              <a:rPr lang="en-US" sz="2400" dirty="0">
                <a:latin typeface="Book Antiqua" pitchFamily="18" charset="0"/>
              </a:rPr>
              <a:t>X</a:t>
            </a:r>
            <a:r>
              <a:rPr lang="en-US" sz="2400" baseline="-25000" dirty="0">
                <a:latin typeface="Book Antiqua" pitchFamily="18" charset="0"/>
              </a:rPr>
              <a:t>5 </a:t>
            </a:r>
            <a:r>
              <a:rPr lang="en-US" sz="2400" dirty="0">
                <a:latin typeface="Book Antiqua" pitchFamily="18" charset="0"/>
              </a:rPr>
              <a:t>: </a:t>
            </a:r>
            <a:r>
              <a:rPr lang="en-US" sz="2400" dirty="0" err="1">
                <a:latin typeface="Book Antiqua" pitchFamily="18" charset="0"/>
              </a:rPr>
              <a:t>tbsp</a:t>
            </a:r>
            <a:r>
              <a:rPr lang="en-US" sz="2400" dirty="0">
                <a:latin typeface="Book Antiqua" pitchFamily="18" charset="0"/>
              </a:rPr>
              <a:t> of thickening </a:t>
            </a:r>
          </a:p>
          <a:p>
            <a:endParaRPr lang="en-US" sz="2400" dirty="0">
              <a:solidFill>
                <a:srgbClr val="FF0000"/>
              </a:solidFill>
              <a:latin typeface="Book Antiqua" pitchFamily="18" charset="0"/>
            </a:endParaRPr>
          </a:p>
        </p:txBody>
      </p:sp>
    </p:spTree>
    <p:extLst>
      <p:ext uri="{BB962C8B-B14F-4D97-AF65-F5344CB8AC3E}">
        <p14:creationId xmlns:p14="http://schemas.microsoft.com/office/powerpoint/2010/main" val="202071233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4180">
                                            <p:txEl>
                                              <p:pRg st="0" end="0"/>
                                            </p:txEl>
                                          </p:spTgt>
                                        </p:tgtEl>
                                        <p:attrNameLst>
                                          <p:attrName>style.visibility</p:attrName>
                                        </p:attrNameLst>
                                      </p:cBhvr>
                                      <p:to>
                                        <p:strVal val="visible"/>
                                      </p:to>
                                    </p:set>
                                    <p:animEffect transition="in" filter="fade">
                                      <p:cBhvr>
                                        <p:cTn id="7" dur="500"/>
                                        <p:tgtEl>
                                          <p:spTgt spid="43418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4180">
                                            <p:txEl>
                                              <p:pRg st="1" end="1"/>
                                            </p:txEl>
                                          </p:spTgt>
                                        </p:tgtEl>
                                        <p:attrNameLst>
                                          <p:attrName>style.visibility</p:attrName>
                                        </p:attrNameLst>
                                      </p:cBhvr>
                                      <p:to>
                                        <p:strVal val="visible"/>
                                      </p:to>
                                    </p:set>
                                    <p:animEffect transition="in" filter="fade">
                                      <p:cBhvr>
                                        <p:cTn id="12" dur="500"/>
                                        <p:tgtEl>
                                          <p:spTgt spid="43418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34180">
                                            <p:txEl>
                                              <p:pRg st="2" end="2"/>
                                            </p:txEl>
                                          </p:spTgt>
                                        </p:tgtEl>
                                        <p:attrNameLst>
                                          <p:attrName>style.visibility</p:attrName>
                                        </p:attrNameLst>
                                      </p:cBhvr>
                                      <p:to>
                                        <p:strVal val="visible"/>
                                      </p:to>
                                    </p:set>
                                    <p:animEffect transition="in" filter="fade">
                                      <p:cBhvr>
                                        <p:cTn id="17" dur="500"/>
                                        <p:tgtEl>
                                          <p:spTgt spid="43418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34180">
                                            <p:txEl>
                                              <p:pRg st="3" end="3"/>
                                            </p:txEl>
                                          </p:spTgt>
                                        </p:tgtEl>
                                        <p:attrNameLst>
                                          <p:attrName>style.visibility</p:attrName>
                                        </p:attrNameLst>
                                      </p:cBhvr>
                                      <p:to>
                                        <p:strVal val="visible"/>
                                      </p:to>
                                    </p:set>
                                    <p:animEffect transition="in" filter="fade">
                                      <p:cBhvr>
                                        <p:cTn id="22" dur="500"/>
                                        <p:tgtEl>
                                          <p:spTgt spid="43418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34180">
                                            <p:txEl>
                                              <p:pRg st="4" end="4"/>
                                            </p:txEl>
                                          </p:spTgt>
                                        </p:tgtEl>
                                        <p:attrNameLst>
                                          <p:attrName>style.visibility</p:attrName>
                                        </p:attrNameLst>
                                      </p:cBhvr>
                                      <p:to>
                                        <p:strVal val="visible"/>
                                      </p:to>
                                    </p:set>
                                    <p:animEffect transition="in" filter="fade">
                                      <p:cBhvr>
                                        <p:cTn id="27" dur="500"/>
                                        <p:tgtEl>
                                          <p:spTgt spid="43418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34180">
                                            <p:txEl>
                                              <p:pRg st="5" end="5"/>
                                            </p:txEl>
                                          </p:spTgt>
                                        </p:tgtEl>
                                        <p:attrNameLst>
                                          <p:attrName>style.visibility</p:attrName>
                                        </p:attrNameLst>
                                      </p:cBhvr>
                                      <p:to>
                                        <p:strVal val="visible"/>
                                      </p:to>
                                    </p:set>
                                    <p:animEffect transition="in" filter="fade">
                                      <p:cBhvr>
                                        <p:cTn id="32" dur="500"/>
                                        <p:tgtEl>
                                          <p:spTgt spid="43418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418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7" name="Text Box 3"/>
          <p:cNvSpPr txBox="1">
            <a:spLocks noChangeArrowheads="1"/>
          </p:cNvSpPr>
          <p:nvPr/>
        </p:nvSpPr>
        <p:spPr bwMode="auto">
          <a:xfrm>
            <a:off x="0" y="2"/>
            <a:ext cx="2156360" cy="584775"/>
          </a:xfrm>
          <a:prstGeom prst="rect">
            <a:avLst/>
          </a:prstGeom>
          <a:noFill/>
          <a:ln w="9525">
            <a:noFill/>
            <a:miter lim="800000"/>
            <a:headEnd/>
            <a:tailEnd/>
          </a:ln>
        </p:spPr>
        <p:txBody>
          <a:bodyPr wrap="square">
            <a:spAutoFit/>
          </a:bodyPr>
          <a:lstStyle>
            <a:defPPr>
              <a:defRPr lang="en-US"/>
            </a:defPPr>
            <a:lvl1pPr eaLnBrk="1" hangingPunct="1">
              <a:defRPr sz="3200">
                <a:latin typeface="Impact" pitchFamily="34" charset="0"/>
                <a:ea typeface="ＭＳ Ｐゴシック" pitchFamily="-65" charset="-128"/>
                <a:cs typeface="Impact" pitchFamily="34" charset="0"/>
              </a:defRPr>
            </a:lvl1pPr>
          </a:lstStyle>
          <a:p>
            <a:r>
              <a:rPr lang="en-US" dirty="0"/>
              <a:t>Constraints</a:t>
            </a:r>
          </a:p>
        </p:txBody>
      </p:sp>
      <p:sp>
        <p:nvSpPr>
          <p:cNvPr id="436228" name="Text Box 4"/>
          <p:cNvSpPr txBox="1">
            <a:spLocks noChangeArrowheads="1"/>
          </p:cNvSpPr>
          <p:nvPr/>
        </p:nvSpPr>
        <p:spPr bwMode="auto">
          <a:xfrm>
            <a:off x="288927" y="914402"/>
            <a:ext cx="8245475"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400" b="1" dirty="0">
                <a:solidFill>
                  <a:srgbClr val="CC6600"/>
                </a:solidFill>
                <a:latin typeface="Book Antiqua" pitchFamily="18" charset="0"/>
                <a:sym typeface="Symbol" pitchFamily="18" charset="2"/>
              </a:rPr>
              <a:t>Objective Function</a:t>
            </a:r>
          </a:p>
          <a:p>
            <a:r>
              <a:rPr lang="en-US" sz="2400" b="1" i="1" dirty="0">
                <a:solidFill>
                  <a:srgbClr val="CC6600"/>
                </a:solidFill>
                <a:latin typeface="Book Antiqua" pitchFamily="18" charset="0"/>
                <a:sym typeface="Symbol" pitchFamily="18" charset="2"/>
              </a:rPr>
              <a:t>Min Z = </a:t>
            </a:r>
            <a:r>
              <a:rPr lang="en-US" sz="2400" b="1" i="1" dirty="0">
                <a:solidFill>
                  <a:srgbClr val="CC6600"/>
                </a:solidFill>
                <a:latin typeface="Book Antiqua" pitchFamily="18" charset="0"/>
              </a:rPr>
              <a:t>10X</a:t>
            </a:r>
            <a:r>
              <a:rPr lang="en-US" sz="2400" b="1" i="1" baseline="-25000" dirty="0">
                <a:solidFill>
                  <a:srgbClr val="CC6600"/>
                </a:solidFill>
                <a:latin typeface="Book Antiqua" pitchFamily="18" charset="0"/>
              </a:rPr>
              <a:t>1 </a:t>
            </a:r>
            <a:r>
              <a:rPr lang="en-US" sz="2400" b="1" i="1" dirty="0">
                <a:solidFill>
                  <a:srgbClr val="CC6600"/>
                </a:solidFill>
                <a:latin typeface="Book Antiqua" pitchFamily="18" charset="0"/>
              </a:rPr>
              <a:t>+ 8X</a:t>
            </a:r>
            <a:r>
              <a:rPr lang="en-US" sz="2400" b="1" i="1" baseline="-25000" dirty="0">
                <a:solidFill>
                  <a:srgbClr val="CC6600"/>
                </a:solidFill>
                <a:latin typeface="Book Antiqua" pitchFamily="18" charset="0"/>
              </a:rPr>
              <a:t>2 </a:t>
            </a:r>
            <a:r>
              <a:rPr lang="en-US" sz="2400" b="1" i="1" dirty="0">
                <a:solidFill>
                  <a:srgbClr val="CC6600"/>
                </a:solidFill>
                <a:latin typeface="Book Antiqua" pitchFamily="18" charset="0"/>
              </a:rPr>
              <a:t>+ 25</a:t>
            </a:r>
            <a:r>
              <a:rPr lang="en-US" sz="2400" b="1" i="1" baseline="-25000" dirty="0">
                <a:solidFill>
                  <a:srgbClr val="CC6600"/>
                </a:solidFill>
                <a:latin typeface="Book Antiqua" pitchFamily="18" charset="0"/>
              </a:rPr>
              <a:t> </a:t>
            </a:r>
            <a:r>
              <a:rPr lang="en-US" sz="2400" b="1" i="1" dirty="0">
                <a:solidFill>
                  <a:srgbClr val="CC6600"/>
                </a:solidFill>
                <a:latin typeface="Book Antiqua" pitchFamily="18" charset="0"/>
              </a:rPr>
              <a:t>X</a:t>
            </a:r>
            <a:r>
              <a:rPr lang="en-US" sz="2400" b="1" i="1" baseline="-25000" dirty="0">
                <a:solidFill>
                  <a:srgbClr val="CC6600"/>
                </a:solidFill>
                <a:latin typeface="Book Antiqua" pitchFamily="18" charset="0"/>
              </a:rPr>
              <a:t>3  </a:t>
            </a:r>
            <a:r>
              <a:rPr lang="en-US" sz="2400" b="1" i="1" dirty="0">
                <a:solidFill>
                  <a:srgbClr val="CC6600"/>
                </a:solidFill>
                <a:latin typeface="Book Antiqua" pitchFamily="18" charset="0"/>
              </a:rPr>
              <a:t>+</a:t>
            </a:r>
            <a:r>
              <a:rPr lang="en-US" sz="2400" b="1" i="1" baseline="-25000" dirty="0">
                <a:solidFill>
                  <a:srgbClr val="CC6600"/>
                </a:solidFill>
                <a:latin typeface="Book Antiqua" pitchFamily="18" charset="0"/>
              </a:rPr>
              <a:t> </a:t>
            </a:r>
            <a:r>
              <a:rPr lang="en-US" sz="2400" b="1" i="1" dirty="0">
                <a:solidFill>
                  <a:srgbClr val="CC6600"/>
                </a:solidFill>
                <a:latin typeface="Book Antiqua" pitchFamily="18" charset="0"/>
              </a:rPr>
              <a:t>15</a:t>
            </a:r>
            <a:r>
              <a:rPr lang="en-US" sz="2400" b="1" i="1" baseline="-25000" dirty="0">
                <a:solidFill>
                  <a:srgbClr val="CC6600"/>
                </a:solidFill>
                <a:latin typeface="Book Antiqua" pitchFamily="18" charset="0"/>
              </a:rPr>
              <a:t> </a:t>
            </a:r>
            <a:r>
              <a:rPr lang="en-US" sz="2400" b="1" i="1" dirty="0">
                <a:solidFill>
                  <a:srgbClr val="CC6600"/>
                </a:solidFill>
                <a:latin typeface="Book Antiqua" pitchFamily="18" charset="0"/>
              </a:rPr>
              <a:t>X</a:t>
            </a:r>
            <a:r>
              <a:rPr lang="en-US" sz="2400" b="1" i="1" baseline="-25000" dirty="0">
                <a:solidFill>
                  <a:srgbClr val="CC6600"/>
                </a:solidFill>
                <a:latin typeface="Book Antiqua" pitchFamily="18" charset="0"/>
              </a:rPr>
              <a:t>4 </a:t>
            </a:r>
            <a:r>
              <a:rPr lang="en-US" sz="2400" b="1" i="1" dirty="0">
                <a:solidFill>
                  <a:srgbClr val="CC6600"/>
                </a:solidFill>
                <a:latin typeface="Book Antiqua" pitchFamily="18" charset="0"/>
              </a:rPr>
              <a:t>+ 6</a:t>
            </a:r>
            <a:r>
              <a:rPr lang="en-US" sz="2400" b="1" i="1" baseline="-25000" dirty="0">
                <a:solidFill>
                  <a:srgbClr val="CC6600"/>
                </a:solidFill>
                <a:latin typeface="Book Antiqua" pitchFamily="18" charset="0"/>
              </a:rPr>
              <a:t> </a:t>
            </a:r>
            <a:r>
              <a:rPr lang="en-US" sz="2400" b="1" i="1" dirty="0">
                <a:solidFill>
                  <a:srgbClr val="CC6600"/>
                </a:solidFill>
                <a:latin typeface="Book Antiqua" pitchFamily="18" charset="0"/>
              </a:rPr>
              <a:t>X</a:t>
            </a:r>
            <a:r>
              <a:rPr lang="en-US" sz="2400" b="1" i="1" baseline="-25000" dirty="0">
                <a:solidFill>
                  <a:srgbClr val="CC6600"/>
                </a:solidFill>
                <a:latin typeface="Book Antiqua" pitchFamily="18" charset="0"/>
              </a:rPr>
              <a:t>5</a:t>
            </a:r>
            <a:r>
              <a:rPr lang="en-US" sz="2400" b="1" i="1" dirty="0">
                <a:solidFill>
                  <a:srgbClr val="CC6600"/>
                </a:solidFill>
                <a:latin typeface="Book Antiqua" pitchFamily="18" charset="0"/>
                <a:sym typeface="Symbol" pitchFamily="18" charset="2"/>
              </a:rPr>
              <a:t> </a:t>
            </a:r>
          </a:p>
          <a:p>
            <a:r>
              <a:rPr lang="en-US" sz="2400" b="1" dirty="0">
                <a:solidFill>
                  <a:srgbClr val="FF0066"/>
                </a:solidFill>
                <a:latin typeface="Book Antiqua" pitchFamily="18" charset="0"/>
              </a:rPr>
              <a:t>Calories</a:t>
            </a:r>
            <a:r>
              <a:rPr lang="en-US" sz="2400" b="1" i="1" dirty="0">
                <a:solidFill>
                  <a:srgbClr val="FF0066"/>
                </a:solidFill>
                <a:latin typeface="Book Antiqua" pitchFamily="18" charset="0"/>
              </a:rPr>
              <a:t> </a:t>
            </a:r>
          </a:p>
          <a:p>
            <a:r>
              <a:rPr lang="en-US" sz="2400" b="1" i="1" dirty="0">
                <a:solidFill>
                  <a:srgbClr val="FF0066"/>
                </a:solidFill>
                <a:latin typeface="Book Antiqua" pitchFamily="18" charset="0"/>
              </a:rPr>
              <a:t>50X1 + 100 X2 + 120 X4 + 80 X5 </a:t>
            </a:r>
            <a:r>
              <a:rPr lang="en-US" sz="2400" b="1" i="1" dirty="0">
                <a:solidFill>
                  <a:srgbClr val="FF0066"/>
                </a:solidFill>
                <a:latin typeface="Book Antiqua" pitchFamily="18" charset="0"/>
                <a:sym typeface="Symbol" pitchFamily="18" charset="2"/>
              </a:rPr>
              <a:t>  380</a:t>
            </a:r>
          </a:p>
          <a:p>
            <a:r>
              <a:rPr lang="en-US" sz="2400" b="1" i="1" dirty="0">
                <a:solidFill>
                  <a:srgbClr val="FF0066"/>
                </a:solidFill>
                <a:latin typeface="Book Antiqua" pitchFamily="18" charset="0"/>
              </a:rPr>
              <a:t>50X1 + 100 X2 + 120 X4 + 80 X5 </a:t>
            </a:r>
            <a:r>
              <a:rPr lang="en-US" sz="2400" b="1" i="1" dirty="0">
                <a:solidFill>
                  <a:srgbClr val="FF0066"/>
                </a:solidFill>
                <a:latin typeface="Book Antiqua" pitchFamily="18" charset="0"/>
                <a:sym typeface="Symbol" pitchFamily="18" charset="2"/>
              </a:rPr>
              <a:t>  420</a:t>
            </a:r>
          </a:p>
          <a:p>
            <a:r>
              <a:rPr lang="en-US" sz="2400" b="1" i="1" dirty="0">
                <a:solidFill>
                  <a:srgbClr val="FF00FF"/>
                </a:solidFill>
                <a:latin typeface="Book Antiqua" pitchFamily="18" charset="0"/>
              </a:rPr>
              <a:t>Calories from fat </a:t>
            </a:r>
          </a:p>
          <a:p>
            <a:r>
              <a:rPr lang="en-US" sz="2400" b="1" i="1" dirty="0">
                <a:solidFill>
                  <a:srgbClr val="FF00FF"/>
                </a:solidFill>
                <a:latin typeface="Book Antiqua" pitchFamily="18" charset="0"/>
              </a:rPr>
              <a:t>X1 + 75 X2 + 30 X5 </a:t>
            </a:r>
            <a:r>
              <a:rPr lang="en-US" sz="2400" b="1" i="1" dirty="0">
                <a:solidFill>
                  <a:srgbClr val="FF00FF"/>
                </a:solidFill>
                <a:latin typeface="Book Antiqua" pitchFamily="18" charset="0"/>
                <a:sym typeface="Symbol" pitchFamily="18" charset="2"/>
              </a:rPr>
              <a:t>  0.2(</a:t>
            </a:r>
            <a:r>
              <a:rPr lang="en-US" sz="2400" b="1" i="1" dirty="0">
                <a:solidFill>
                  <a:srgbClr val="FF00FF"/>
                </a:solidFill>
                <a:latin typeface="Book Antiqua" pitchFamily="18" charset="0"/>
              </a:rPr>
              <a:t>50X1 + 100 X2 + 120 X4 + 80 X5) </a:t>
            </a:r>
            <a:endParaRPr lang="en-US" sz="2400" b="1" i="1" dirty="0">
              <a:solidFill>
                <a:srgbClr val="FF00FF"/>
              </a:solidFill>
              <a:latin typeface="Book Antiqua" pitchFamily="18" charset="0"/>
              <a:sym typeface="Symbol" pitchFamily="18" charset="2"/>
            </a:endParaRPr>
          </a:p>
          <a:p>
            <a:r>
              <a:rPr lang="en-US" sz="2400" b="1" dirty="0">
                <a:solidFill>
                  <a:schemeClr val="accent1"/>
                </a:solidFill>
                <a:latin typeface="Book Antiqua" pitchFamily="18" charset="0"/>
                <a:sym typeface="Symbol" pitchFamily="18" charset="2"/>
              </a:rPr>
              <a:t>Vitamin</a:t>
            </a:r>
          </a:p>
          <a:p>
            <a:r>
              <a:rPr lang="en-US" sz="2400" b="1" i="1" dirty="0">
                <a:solidFill>
                  <a:schemeClr val="accent1"/>
                </a:solidFill>
                <a:latin typeface="Book Antiqua" pitchFamily="18" charset="0"/>
              </a:rPr>
              <a:t>20X1 + 50 X3  + 2 X5 </a:t>
            </a:r>
            <a:r>
              <a:rPr lang="en-US" sz="2400" b="1" i="1" dirty="0">
                <a:solidFill>
                  <a:schemeClr val="accent1"/>
                </a:solidFill>
                <a:latin typeface="Book Antiqua" pitchFamily="18" charset="0"/>
                <a:sym typeface="Symbol" pitchFamily="18" charset="2"/>
              </a:rPr>
              <a:t>  50</a:t>
            </a:r>
            <a:endParaRPr lang="en-US" sz="2400" b="1" i="1" dirty="0">
              <a:solidFill>
                <a:srgbClr val="CCCC00"/>
              </a:solidFill>
              <a:latin typeface="Book Antiqua" pitchFamily="18" charset="0"/>
            </a:endParaRPr>
          </a:p>
          <a:p>
            <a:r>
              <a:rPr lang="en-US" sz="2400" b="1" dirty="0">
                <a:latin typeface="Book Antiqua" pitchFamily="18" charset="0"/>
              </a:rPr>
              <a:t>Strawberry and sweetener</a:t>
            </a:r>
          </a:p>
          <a:p>
            <a:r>
              <a:rPr lang="en-US" sz="2400" b="1" i="1" dirty="0">
                <a:latin typeface="Book Antiqua" pitchFamily="18" charset="0"/>
              </a:rPr>
              <a:t>X</a:t>
            </a:r>
            <a:r>
              <a:rPr lang="en-US" sz="2400" b="1" i="1" baseline="-25000" dirty="0">
                <a:latin typeface="Book Antiqua" pitchFamily="18" charset="0"/>
              </a:rPr>
              <a:t>1 </a:t>
            </a:r>
            <a:r>
              <a:rPr lang="en-US" sz="2400" b="1" i="1" dirty="0">
                <a:latin typeface="Book Antiqua" pitchFamily="18" charset="0"/>
                <a:sym typeface="Symbol" pitchFamily="18" charset="2"/>
              </a:rPr>
              <a:t>  2 </a:t>
            </a:r>
            <a:r>
              <a:rPr lang="en-US" sz="2400" b="1" i="1" dirty="0">
                <a:latin typeface="Book Antiqua" pitchFamily="18" charset="0"/>
              </a:rPr>
              <a:t>X</a:t>
            </a:r>
            <a:r>
              <a:rPr lang="en-US" sz="2400" b="1" i="1" baseline="-25000" dirty="0">
                <a:latin typeface="Book Antiqua" pitchFamily="18" charset="0"/>
              </a:rPr>
              <a:t>4</a:t>
            </a:r>
            <a:r>
              <a:rPr lang="en-US" sz="2400" b="1" i="1" dirty="0">
                <a:latin typeface="Book Antiqua" pitchFamily="18" charset="0"/>
                <a:sym typeface="Symbol" pitchFamily="18" charset="2"/>
              </a:rPr>
              <a:t> </a:t>
            </a:r>
          </a:p>
          <a:p>
            <a:r>
              <a:rPr lang="en-US" sz="2400" b="1" dirty="0">
                <a:solidFill>
                  <a:srgbClr val="FFCC00"/>
                </a:solidFill>
                <a:latin typeface="Book Antiqua" pitchFamily="18" charset="0"/>
                <a:sym typeface="Symbol" pitchFamily="18" charset="2"/>
              </a:rPr>
              <a:t>Thickeners</a:t>
            </a:r>
          </a:p>
          <a:p>
            <a:r>
              <a:rPr lang="en-US" sz="2400" b="1" i="1" dirty="0">
                <a:solidFill>
                  <a:srgbClr val="FFCC00"/>
                </a:solidFill>
                <a:latin typeface="Book Antiqua" pitchFamily="18" charset="0"/>
              </a:rPr>
              <a:t>3X</a:t>
            </a:r>
            <a:r>
              <a:rPr lang="en-US" sz="2400" b="1" i="1" baseline="-25000" dirty="0">
                <a:solidFill>
                  <a:srgbClr val="FFCC00"/>
                </a:solidFill>
                <a:latin typeface="Book Antiqua" pitchFamily="18" charset="0"/>
              </a:rPr>
              <a:t>1 </a:t>
            </a:r>
            <a:r>
              <a:rPr lang="en-US" sz="2400" b="1" i="1" dirty="0">
                <a:solidFill>
                  <a:srgbClr val="FFCC00"/>
                </a:solidFill>
                <a:latin typeface="Book Antiqua" pitchFamily="18" charset="0"/>
              </a:rPr>
              <a:t>+ 8X</a:t>
            </a:r>
            <a:r>
              <a:rPr lang="en-US" sz="2400" b="1" i="1" baseline="-25000" dirty="0">
                <a:solidFill>
                  <a:srgbClr val="FFCC00"/>
                </a:solidFill>
                <a:latin typeface="Book Antiqua" pitchFamily="18" charset="0"/>
              </a:rPr>
              <a:t>2 </a:t>
            </a:r>
            <a:r>
              <a:rPr lang="en-US" sz="2400" b="1" i="1" dirty="0">
                <a:solidFill>
                  <a:srgbClr val="FFCC00"/>
                </a:solidFill>
                <a:latin typeface="Book Antiqua" pitchFamily="18" charset="0"/>
              </a:rPr>
              <a:t>+ X</a:t>
            </a:r>
            <a:r>
              <a:rPr lang="en-US" sz="2400" b="1" i="1" baseline="-25000" dirty="0">
                <a:solidFill>
                  <a:srgbClr val="FFCC00"/>
                </a:solidFill>
                <a:latin typeface="Book Antiqua" pitchFamily="18" charset="0"/>
              </a:rPr>
              <a:t>3  </a:t>
            </a:r>
            <a:r>
              <a:rPr lang="en-US" sz="2400" b="1" i="1" dirty="0">
                <a:solidFill>
                  <a:srgbClr val="FFCC00"/>
                </a:solidFill>
                <a:latin typeface="Book Antiqua" pitchFamily="18" charset="0"/>
              </a:rPr>
              <a:t>+</a:t>
            </a:r>
            <a:r>
              <a:rPr lang="en-US" sz="2400" b="1" i="1" baseline="-25000" dirty="0">
                <a:solidFill>
                  <a:srgbClr val="FFCC00"/>
                </a:solidFill>
                <a:latin typeface="Book Antiqua" pitchFamily="18" charset="0"/>
              </a:rPr>
              <a:t> </a:t>
            </a:r>
            <a:r>
              <a:rPr lang="en-US" sz="2400" b="1" i="1" dirty="0">
                <a:solidFill>
                  <a:srgbClr val="FFCC00"/>
                </a:solidFill>
                <a:latin typeface="Book Antiqua" pitchFamily="18" charset="0"/>
              </a:rPr>
              <a:t>2</a:t>
            </a:r>
            <a:r>
              <a:rPr lang="en-US" sz="2400" b="1" i="1" baseline="-25000" dirty="0">
                <a:solidFill>
                  <a:srgbClr val="FFCC00"/>
                </a:solidFill>
                <a:latin typeface="Book Antiqua" pitchFamily="18" charset="0"/>
              </a:rPr>
              <a:t> </a:t>
            </a:r>
            <a:r>
              <a:rPr lang="en-US" sz="2400" b="1" i="1" dirty="0">
                <a:solidFill>
                  <a:srgbClr val="FFCC00"/>
                </a:solidFill>
                <a:latin typeface="Book Antiqua" pitchFamily="18" charset="0"/>
              </a:rPr>
              <a:t>X</a:t>
            </a:r>
            <a:r>
              <a:rPr lang="en-US" sz="2400" b="1" i="1" baseline="-25000" dirty="0">
                <a:solidFill>
                  <a:srgbClr val="FFCC00"/>
                </a:solidFill>
                <a:latin typeface="Book Antiqua" pitchFamily="18" charset="0"/>
              </a:rPr>
              <a:t>4 </a:t>
            </a:r>
            <a:r>
              <a:rPr lang="en-US" sz="2400" b="1" i="1" dirty="0">
                <a:solidFill>
                  <a:srgbClr val="FFCC00"/>
                </a:solidFill>
                <a:latin typeface="Book Antiqua" pitchFamily="18" charset="0"/>
              </a:rPr>
              <a:t>+ 2.5</a:t>
            </a:r>
            <a:r>
              <a:rPr lang="en-US" sz="2400" b="1" i="1" baseline="-25000" dirty="0">
                <a:solidFill>
                  <a:srgbClr val="FFCC00"/>
                </a:solidFill>
                <a:latin typeface="Book Antiqua" pitchFamily="18" charset="0"/>
              </a:rPr>
              <a:t> </a:t>
            </a:r>
            <a:r>
              <a:rPr lang="en-US" sz="2400" b="1" i="1" dirty="0">
                <a:solidFill>
                  <a:srgbClr val="FFCC00"/>
                </a:solidFill>
                <a:latin typeface="Book Antiqua" pitchFamily="18" charset="0"/>
              </a:rPr>
              <a:t>X</a:t>
            </a:r>
            <a:r>
              <a:rPr lang="en-US" sz="2400" b="1" i="1" baseline="-25000" dirty="0">
                <a:solidFill>
                  <a:srgbClr val="FFCC00"/>
                </a:solidFill>
                <a:latin typeface="Book Antiqua" pitchFamily="18" charset="0"/>
              </a:rPr>
              <a:t>5</a:t>
            </a:r>
            <a:r>
              <a:rPr lang="en-US" sz="2400" b="1" i="1" dirty="0">
                <a:solidFill>
                  <a:srgbClr val="FFCC00"/>
                </a:solidFill>
                <a:latin typeface="Book Antiqua" pitchFamily="18" charset="0"/>
                <a:sym typeface="Symbol" pitchFamily="18" charset="2"/>
              </a:rPr>
              <a:t> </a:t>
            </a:r>
            <a:r>
              <a:rPr lang="en-US" sz="2400" b="1" i="1" baseline="-25000" dirty="0">
                <a:solidFill>
                  <a:srgbClr val="FFCC00"/>
                </a:solidFill>
                <a:latin typeface="Book Antiqua" pitchFamily="18" charset="0"/>
              </a:rPr>
              <a:t>  </a:t>
            </a:r>
            <a:r>
              <a:rPr lang="en-US" sz="2400" b="1" i="1" dirty="0">
                <a:solidFill>
                  <a:srgbClr val="FFCC00"/>
                </a:solidFill>
                <a:latin typeface="Book Antiqua" pitchFamily="18" charset="0"/>
              </a:rPr>
              <a:t>= 15</a:t>
            </a:r>
          </a:p>
          <a:p>
            <a:r>
              <a:rPr lang="en-US" sz="2400" b="1" dirty="0">
                <a:solidFill>
                  <a:schemeClr val="tx2"/>
                </a:solidFill>
                <a:latin typeface="Book Antiqua" pitchFamily="18" charset="0"/>
                <a:sym typeface="Symbol" pitchFamily="18" charset="2"/>
              </a:rPr>
              <a:t>Non-negativity</a:t>
            </a:r>
          </a:p>
          <a:p>
            <a:r>
              <a:rPr lang="en-US" sz="2400" b="1" i="1" dirty="0">
                <a:solidFill>
                  <a:schemeClr val="tx2"/>
                </a:solidFill>
                <a:latin typeface="Book Antiqua" pitchFamily="18" charset="0"/>
              </a:rPr>
              <a:t>X</a:t>
            </a:r>
            <a:r>
              <a:rPr lang="en-US" sz="2400" b="1" i="1" baseline="-25000" dirty="0">
                <a:solidFill>
                  <a:schemeClr val="tx2"/>
                </a:solidFill>
                <a:latin typeface="Book Antiqua" pitchFamily="18" charset="0"/>
              </a:rPr>
              <a:t>1 </a:t>
            </a:r>
            <a:r>
              <a:rPr lang="en-US" sz="2400" b="1" i="1" dirty="0">
                <a:solidFill>
                  <a:schemeClr val="tx2"/>
                </a:solidFill>
                <a:latin typeface="Book Antiqua" pitchFamily="18" charset="0"/>
              </a:rPr>
              <a:t>, X</a:t>
            </a:r>
            <a:r>
              <a:rPr lang="en-US" sz="2400" b="1" i="1" baseline="-25000" dirty="0">
                <a:solidFill>
                  <a:schemeClr val="tx2"/>
                </a:solidFill>
                <a:latin typeface="Book Antiqua" pitchFamily="18" charset="0"/>
              </a:rPr>
              <a:t>2 </a:t>
            </a:r>
            <a:r>
              <a:rPr lang="en-US" sz="2400" b="1" i="1" dirty="0">
                <a:solidFill>
                  <a:schemeClr val="tx2"/>
                </a:solidFill>
                <a:latin typeface="Book Antiqua" pitchFamily="18" charset="0"/>
              </a:rPr>
              <a:t>, X</a:t>
            </a:r>
            <a:r>
              <a:rPr lang="en-US" sz="2400" b="1" i="1" baseline="-25000" dirty="0">
                <a:solidFill>
                  <a:schemeClr val="tx2"/>
                </a:solidFill>
                <a:latin typeface="Book Antiqua" pitchFamily="18" charset="0"/>
              </a:rPr>
              <a:t>3  </a:t>
            </a:r>
            <a:r>
              <a:rPr lang="en-US" sz="2400" b="1" i="1" dirty="0">
                <a:solidFill>
                  <a:schemeClr val="tx2"/>
                </a:solidFill>
                <a:latin typeface="Book Antiqua" pitchFamily="18" charset="0"/>
                <a:sym typeface="Symbol" pitchFamily="18" charset="2"/>
              </a:rPr>
              <a:t>, </a:t>
            </a:r>
            <a:r>
              <a:rPr lang="en-US" sz="2400" b="1" i="1" dirty="0">
                <a:solidFill>
                  <a:schemeClr val="tx2"/>
                </a:solidFill>
                <a:latin typeface="Book Antiqua" pitchFamily="18" charset="0"/>
              </a:rPr>
              <a:t>X</a:t>
            </a:r>
            <a:r>
              <a:rPr lang="en-US" sz="2400" b="1" i="1" baseline="-25000" dirty="0">
                <a:solidFill>
                  <a:schemeClr val="tx2"/>
                </a:solidFill>
                <a:latin typeface="Book Antiqua" pitchFamily="18" charset="0"/>
              </a:rPr>
              <a:t>4  </a:t>
            </a:r>
            <a:r>
              <a:rPr lang="en-US" sz="2400" b="1" i="1" dirty="0">
                <a:solidFill>
                  <a:schemeClr val="tx2"/>
                </a:solidFill>
                <a:latin typeface="Book Antiqua" pitchFamily="18" charset="0"/>
              </a:rPr>
              <a:t>,</a:t>
            </a:r>
            <a:r>
              <a:rPr lang="en-US" sz="2400" b="1" i="1" dirty="0">
                <a:solidFill>
                  <a:schemeClr val="tx2"/>
                </a:solidFill>
                <a:latin typeface="Book Antiqua" pitchFamily="18" charset="0"/>
                <a:sym typeface="Symbol" pitchFamily="18" charset="2"/>
              </a:rPr>
              <a:t> </a:t>
            </a:r>
            <a:r>
              <a:rPr lang="en-US" sz="2400" b="1" i="1" dirty="0">
                <a:solidFill>
                  <a:schemeClr val="tx2"/>
                </a:solidFill>
                <a:latin typeface="Book Antiqua" pitchFamily="18" charset="0"/>
              </a:rPr>
              <a:t>X</a:t>
            </a:r>
            <a:r>
              <a:rPr lang="en-US" sz="2400" b="1" i="1" baseline="-25000" dirty="0">
                <a:solidFill>
                  <a:schemeClr val="tx2"/>
                </a:solidFill>
                <a:latin typeface="Book Antiqua" pitchFamily="18" charset="0"/>
              </a:rPr>
              <a:t>5 </a:t>
            </a:r>
            <a:r>
              <a:rPr lang="en-US" sz="2400" b="1" i="1" dirty="0">
                <a:solidFill>
                  <a:schemeClr val="tx2"/>
                </a:solidFill>
                <a:latin typeface="Book Antiqua" pitchFamily="18" charset="0"/>
                <a:sym typeface="Symbol" pitchFamily="18" charset="2"/>
              </a:rPr>
              <a:t>  0</a:t>
            </a:r>
          </a:p>
        </p:txBody>
      </p:sp>
    </p:spTree>
    <p:extLst>
      <p:ext uri="{BB962C8B-B14F-4D97-AF65-F5344CB8AC3E}">
        <p14:creationId xmlns:p14="http://schemas.microsoft.com/office/powerpoint/2010/main" val="294346089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6228">
                                            <p:txEl>
                                              <p:pRg st="0" end="0"/>
                                            </p:txEl>
                                          </p:spTgt>
                                        </p:tgtEl>
                                        <p:attrNameLst>
                                          <p:attrName>style.visibility</p:attrName>
                                        </p:attrNameLst>
                                      </p:cBhvr>
                                      <p:to>
                                        <p:strVal val="visible"/>
                                      </p:to>
                                    </p:set>
                                    <p:animEffect transition="in" filter="dissolve">
                                      <p:cBhvr>
                                        <p:cTn id="7" dur="500"/>
                                        <p:tgtEl>
                                          <p:spTgt spid="43622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36228">
                                            <p:txEl>
                                              <p:pRg st="1" end="1"/>
                                            </p:txEl>
                                          </p:spTgt>
                                        </p:tgtEl>
                                        <p:attrNameLst>
                                          <p:attrName>style.visibility</p:attrName>
                                        </p:attrNameLst>
                                      </p:cBhvr>
                                      <p:to>
                                        <p:strVal val="visible"/>
                                      </p:to>
                                    </p:set>
                                    <p:animEffect transition="in" filter="dissolve">
                                      <p:cBhvr>
                                        <p:cTn id="12" dur="500"/>
                                        <p:tgtEl>
                                          <p:spTgt spid="43622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36228">
                                            <p:txEl>
                                              <p:pRg st="2" end="2"/>
                                            </p:txEl>
                                          </p:spTgt>
                                        </p:tgtEl>
                                        <p:attrNameLst>
                                          <p:attrName>style.visibility</p:attrName>
                                        </p:attrNameLst>
                                      </p:cBhvr>
                                      <p:to>
                                        <p:strVal val="visible"/>
                                      </p:to>
                                    </p:set>
                                    <p:animEffect transition="in" filter="dissolve">
                                      <p:cBhvr>
                                        <p:cTn id="17" dur="500"/>
                                        <p:tgtEl>
                                          <p:spTgt spid="43622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36228">
                                            <p:txEl>
                                              <p:pRg st="3" end="3"/>
                                            </p:txEl>
                                          </p:spTgt>
                                        </p:tgtEl>
                                        <p:attrNameLst>
                                          <p:attrName>style.visibility</p:attrName>
                                        </p:attrNameLst>
                                      </p:cBhvr>
                                      <p:to>
                                        <p:strVal val="visible"/>
                                      </p:to>
                                    </p:set>
                                    <p:animEffect transition="in" filter="dissolve">
                                      <p:cBhvr>
                                        <p:cTn id="22" dur="500"/>
                                        <p:tgtEl>
                                          <p:spTgt spid="43622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36228">
                                            <p:txEl>
                                              <p:pRg st="4" end="4"/>
                                            </p:txEl>
                                          </p:spTgt>
                                        </p:tgtEl>
                                        <p:attrNameLst>
                                          <p:attrName>style.visibility</p:attrName>
                                        </p:attrNameLst>
                                      </p:cBhvr>
                                      <p:to>
                                        <p:strVal val="visible"/>
                                      </p:to>
                                    </p:set>
                                    <p:animEffect transition="in" filter="dissolve">
                                      <p:cBhvr>
                                        <p:cTn id="27" dur="500"/>
                                        <p:tgtEl>
                                          <p:spTgt spid="43622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36228">
                                            <p:txEl>
                                              <p:pRg st="5" end="5"/>
                                            </p:txEl>
                                          </p:spTgt>
                                        </p:tgtEl>
                                        <p:attrNameLst>
                                          <p:attrName>style.visibility</p:attrName>
                                        </p:attrNameLst>
                                      </p:cBhvr>
                                      <p:to>
                                        <p:strVal val="visible"/>
                                      </p:to>
                                    </p:set>
                                    <p:animEffect transition="in" filter="dissolve">
                                      <p:cBhvr>
                                        <p:cTn id="32" dur="500"/>
                                        <p:tgtEl>
                                          <p:spTgt spid="436228">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36228">
                                            <p:txEl>
                                              <p:pRg st="6" end="6"/>
                                            </p:txEl>
                                          </p:spTgt>
                                        </p:tgtEl>
                                        <p:attrNameLst>
                                          <p:attrName>style.visibility</p:attrName>
                                        </p:attrNameLst>
                                      </p:cBhvr>
                                      <p:to>
                                        <p:strVal val="visible"/>
                                      </p:to>
                                    </p:set>
                                    <p:animEffect transition="in" filter="dissolve">
                                      <p:cBhvr>
                                        <p:cTn id="37" dur="500"/>
                                        <p:tgtEl>
                                          <p:spTgt spid="436228">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36228">
                                            <p:txEl>
                                              <p:pRg st="7" end="7"/>
                                            </p:txEl>
                                          </p:spTgt>
                                        </p:tgtEl>
                                        <p:attrNameLst>
                                          <p:attrName>style.visibility</p:attrName>
                                        </p:attrNameLst>
                                      </p:cBhvr>
                                      <p:to>
                                        <p:strVal val="visible"/>
                                      </p:to>
                                    </p:set>
                                    <p:animEffect transition="in" filter="dissolve">
                                      <p:cBhvr>
                                        <p:cTn id="42" dur="500"/>
                                        <p:tgtEl>
                                          <p:spTgt spid="436228">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436228">
                                            <p:txEl>
                                              <p:pRg st="8" end="8"/>
                                            </p:txEl>
                                          </p:spTgt>
                                        </p:tgtEl>
                                        <p:attrNameLst>
                                          <p:attrName>style.visibility</p:attrName>
                                        </p:attrNameLst>
                                      </p:cBhvr>
                                      <p:to>
                                        <p:strVal val="visible"/>
                                      </p:to>
                                    </p:set>
                                    <p:animEffect transition="in" filter="dissolve">
                                      <p:cBhvr>
                                        <p:cTn id="47" dur="500"/>
                                        <p:tgtEl>
                                          <p:spTgt spid="436228">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436228">
                                            <p:txEl>
                                              <p:pRg st="9" end="9"/>
                                            </p:txEl>
                                          </p:spTgt>
                                        </p:tgtEl>
                                        <p:attrNameLst>
                                          <p:attrName>style.visibility</p:attrName>
                                        </p:attrNameLst>
                                      </p:cBhvr>
                                      <p:to>
                                        <p:strVal val="visible"/>
                                      </p:to>
                                    </p:set>
                                    <p:animEffect transition="in" filter="dissolve">
                                      <p:cBhvr>
                                        <p:cTn id="52" dur="500"/>
                                        <p:tgtEl>
                                          <p:spTgt spid="436228">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436228">
                                            <p:txEl>
                                              <p:pRg st="10" end="10"/>
                                            </p:txEl>
                                          </p:spTgt>
                                        </p:tgtEl>
                                        <p:attrNameLst>
                                          <p:attrName>style.visibility</p:attrName>
                                        </p:attrNameLst>
                                      </p:cBhvr>
                                      <p:to>
                                        <p:strVal val="visible"/>
                                      </p:to>
                                    </p:set>
                                    <p:animEffect transition="in" filter="dissolve">
                                      <p:cBhvr>
                                        <p:cTn id="57" dur="500"/>
                                        <p:tgtEl>
                                          <p:spTgt spid="436228">
                                            <p:txEl>
                                              <p:pRg st="10" end="1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436228">
                                            <p:txEl>
                                              <p:pRg st="11" end="11"/>
                                            </p:txEl>
                                          </p:spTgt>
                                        </p:tgtEl>
                                        <p:attrNameLst>
                                          <p:attrName>style.visibility</p:attrName>
                                        </p:attrNameLst>
                                      </p:cBhvr>
                                      <p:to>
                                        <p:strVal val="visible"/>
                                      </p:to>
                                    </p:set>
                                    <p:animEffect transition="in" filter="dissolve">
                                      <p:cBhvr>
                                        <p:cTn id="62" dur="500"/>
                                        <p:tgtEl>
                                          <p:spTgt spid="436228">
                                            <p:txEl>
                                              <p:pRg st="11" end="11"/>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436228">
                                            <p:txEl>
                                              <p:pRg st="12" end="12"/>
                                            </p:txEl>
                                          </p:spTgt>
                                        </p:tgtEl>
                                        <p:attrNameLst>
                                          <p:attrName>style.visibility</p:attrName>
                                        </p:attrNameLst>
                                      </p:cBhvr>
                                      <p:to>
                                        <p:strVal val="visible"/>
                                      </p:to>
                                    </p:set>
                                    <p:animEffect transition="in" filter="dissolve">
                                      <p:cBhvr>
                                        <p:cTn id="67" dur="500"/>
                                        <p:tgtEl>
                                          <p:spTgt spid="436228">
                                            <p:txEl>
                                              <p:pRg st="12" end="12"/>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436228">
                                            <p:txEl>
                                              <p:pRg st="13" end="13"/>
                                            </p:txEl>
                                          </p:spTgt>
                                        </p:tgtEl>
                                        <p:attrNameLst>
                                          <p:attrName>style.visibility</p:attrName>
                                        </p:attrNameLst>
                                      </p:cBhvr>
                                      <p:to>
                                        <p:strVal val="visible"/>
                                      </p:to>
                                    </p:set>
                                    <p:animEffect transition="in" filter="dissolve">
                                      <p:cBhvr>
                                        <p:cTn id="72" dur="500"/>
                                        <p:tgtEl>
                                          <p:spTgt spid="436228">
                                            <p:txEl>
                                              <p:pRg st="13" end="13"/>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436228">
                                            <p:txEl>
                                              <p:pRg st="14" end="14"/>
                                            </p:txEl>
                                          </p:spTgt>
                                        </p:tgtEl>
                                        <p:attrNameLst>
                                          <p:attrName>style.visibility</p:attrName>
                                        </p:attrNameLst>
                                      </p:cBhvr>
                                      <p:to>
                                        <p:strVal val="visible"/>
                                      </p:to>
                                    </p:set>
                                    <p:animEffect transition="in" filter="dissolve">
                                      <p:cBhvr>
                                        <p:cTn id="77" dur="500"/>
                                        <p:tgtEl>
                                          <p:spTgt spid="436228">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622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7" name="Text Box 3"/>
          <p:cNvSpPr txBox="1">
            <a:spLocks noChangeArrowheads="1"/>
          </p:cNvSpPr>
          <p:nvPr/>
        </p:nvSpPr>
        <p:spPr bwMode="auto">
          <a:xfrm>
            <a:off x="0" y="2"/>
            <a:ext cx="2156360" cy="584775"/>
          </a:xfrm>
          <a:prstGeom prst="rect">
            <a:avLst/>
          </a:prstGeom>
          <a:noFill/>
          <a:ln w="9525">
            <a:noFill/>
            <a:miter lim="800000"/>
            <a:headEnd/>
            <a:tailEnd/>
          </a:ln>
        </p:spPr>
        <p:txBody>
          <a:bodyPr wrap="square">
            <a:spAutoFit/>
          </a:bodyPr>
          <a:lstStyle>
            <a:defPPr>
              <a:defRPr lang="en-US"/>
            </a:defPPr>
            <a:lvl1pPr eaLnBrk="1" hangingPunct="1">
              <a:defRPr sz="3200">
                <a:latin typeface="Impact" pitchFamily="34" charset="0"/>
                <a:ea typeface="ＭＳ Ｐゴシック" pitchFamily="-65" charset="-128"/>
                <a:cs typeface="Impact" pitchFamily="34" charset="0"/>
              </a:defRPr>
            </a:lvl1pPr>
          </a:lstStyle>
          <a:p>
            <a:r>
              <a:rPr lang="en-US" dirty="0"/>
              <a:t>Constraints</a:t>
            </a:r>
          </a:p>
        </p:txBody>
      </p:sp>
      <p:sp>
        <p:nvSpPr>
          <p:cNvPr id="436228" name="Text Box 4"/>
          <p:cNvSpPr txBox="1">
            <a:spLocks noChangeArrowheads="1"/>
          </p:cNvSpPr>
          <p:nvPr/>
        </p:nvSpPr>
        <p:spPr bwMode="auto">
          <a:xfrm>
            <a:off x="0" y="914402"/>
            <a:ext cx="914400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400" b="1" dirty="0">
                <a:solidFill>
                  <a:srgbClr val="CC6600"/>
                </a:solidFill>
                <a:latin typeface="Book Antiqua" pitchFamily="18" charset="0"/>
                <a:sym typeface="Symbol" pitchFamily="18" charset="2"/>
              </a:rPr>
              <a:t>Objective Function</a:t>
            </a:r>
          </a:p>
          <a:p>
            <a:r>
              <a:rPr lang="en-US" sz="2400" b="1" i="1" dirty="0">
                <a:solidFill>
                  <a:srgbClr val="CC6600"/>
                </a:solidFill>
                <a:latin typeface="Book Antiqua" pitchFamily="18" charset="0"/>
                <a:sym typeface="Symbol" pitchFamily="18" charset="2"/>
              </a:rPr>
              <a:t>Min Z = </a:t>
            </a:r>
            <a:r>
              <a:rPr lang="en-US" sz="2400" b="1" i="1" dirty="0">
                <a:solidFill>
                  <a:srgbClr val="CC6600"/>
                </a:solidFill>
                <a:latin typeface="Book Antiqua" pitchFamily="18" charset="0"/>
              </a:rPr>
              <a:t>10X</a:t>
            </a:r>
            <a:r>
              <a:rPr lang="en-US" sz="2400" b="1" i="1" baseline="-25000" dirty="0">
                <a:solidFill>
                  <a:srgbClr val="CC6600"/>
                </a:solidFill>
                <a:latin typeface="Book Antiqua" pitchFamily="18" charset="0"/>
              </a:rPr>
              <a:t>1 </a:t>
            </a:r>
            <a:r>
              <a:rPr lang="en-US" sz="2400" b="1" i="1" dirty="0">
                <a:solidFill>
                  <a:srgbClr val="CC6600"/>
                </a:solidFill>
                <a:latin typeface="Book Antiqua" pitchFamily="18" charset="0"/>
              </a:rPr>
              <a:t>+ 8X</a:t>
            </a:r>
            <a:r>
              <a:rPr lang="en-US" sz="2400" b="1" i="1" baseline="-25000" dirty="0">
                <a:solidFill>
                  <a:srgbClr val="CC6600"/>
                </a:solidFill>
                <a:latin typeface="Book Antiqua" pitchFamily="18" charset="0"/>
              </a:rPr>
              <a:t>2 </a:t>
            </a:r>
            <a:r>
              <a:rPr lang="en-US" sz="2400" b="1" i="1" dirty="0">
                <a:solidFill>
                  <a:srgbClr val="CC6600"/>
                </a:solidFill>
                <a:latin typeface="Book Antiqua" pitchFamily="18" charset="0"/>
              </a:rPr>
              <a:t>+ 25</a:t>
            </a:r>
            <a:r>
              <a:rPr lang="en-US" sz="2400" b="1" i="1" baseline="-25000" dirty="0">
                <a:solidFill>
                  <a:srgbClr val="CC6600"/>
                </a:solidFill>
                <a:latin typeface="Book Antiqua" pitchFamily="18" charset="0"/>
              </a:rPr>
              <a:t> </a:t>
            </a:r>
            <a:r>
              <a:rPr lang="en-US" sz="2400" b="1" i="1" dirty="0">
                <a:solidFill>
                  <a:srgbClr val="CC6600"/>
                </a:solidFill>
                <a:latin typeface="Book Antiqua" pitchFamily="18" charset="0"/>
              </a:rPr>
              <a:t>X</a:t>
            </a:r>
            <a:r>
              <a:rPr lang="en-US" sz="2400" b="1" i="1" baseline="-25000" dirty="0">
                <a:solidFill>
                  <a:srgbClr val="CC6600"/>
                </a:solidFill>
                <a:latin typeface="Book Antiqua" pitchFamily="18" charset="0"/>
              </a:rPr>
              <a:t>3  </a:t>
            </a:r>
            <a:r>
              <a:rPr lang="en-US" sz="2400" b="1" i="1" dirty="0">
                <a:solidFill>
                  <a:srgbClr val="CC6600"/>
                </a:solidFill>
                <a:latin typeface="Book Antiqua" pitchFamily="18" charset="0"/>
              </a:rPr>
              <a:t>+</a:t>
            </a:r>
            <a:r>
              <a:rPr lang="en-US" sz="2400" b="1" i="1" baseline="-25000" dirty="0">
                <a:solidFill>
                  <a:srgbClr val="CC6600"/>
                </a:solidFill>
                <a:latin typeface="Book Antiqua" pitchFamily="18" charset="0"/>
              </a:rPr>
              <a:t> </a:t>
            </a:r>
            <a:r>
              <a:rPr lang="en-US" sz="2400" b="1" i="1" dirty="0">
                <a:solidFill>
                  <a:srgbClr val="CC6600"/>
                </a:solidFill>
                <a:latin typeface="Book Antiqua" pitchFamily="18" charset="0"/>
              </a:rPr>
              <a:t>15</a:t>
            </a:r>
            <a:r>
              <a:rPr lang="en-US" sz="2400" b="1" i="1" baseline="-25000" dirty="0">
                <a:solidFill>
                  <a:srgbClr val="CC6600"/>
                </a:solidFill>
                <a:latin typeface="Book Antiqua" pitchFamily="18" charset="0"/>
              </a:rPr>
              <a:t> </a:t>
            </a:r>
            <a:r>
              <a:rPr lang="en-US" sz="2400" b="1" i="1" dirty="0">
                <a:solidFill>
                  <a:srgbClr val="CC6600"/>
                </a:solidFill>
                <a:latin typeface="Book Antiqua" pitchFamily="18" charset="0"/>
              </a:rPr>
              <a:t>X</a:t>
            </a:r>
            <a:r>
              <a:rPr lang="en-US" sz="2400" b="1" i="1" baseline="-25000" dirty="0">
                <a:solidFill>
                  <a:srgbClr val="CC6600"/>
                </a:solidFill>
                <a:latin typeface="Book Antiqua" pitchFamily="18" charset="0"/>
              </a:rPr>
              <a:t>4 </a:t>
            </a:r>
            <a:r>
              <a:rPr lang="en-US" sz="2400" b="1" i="1" dirty="0">
                <a:solidFill>
                  <a:srgbClr val="CC6600"/>
                </a:solidFill>
                <a:latin typeface="Book Antiqua" pitchFamily="18" charset="0"/>
              </a:rPr>
              <a:t>+ 6</a:t>
            </a:r>
            <a:r>
              <a:rPr lang="en-US" sz="2400" b="1" i="1" baseline="-25000" dirty="0">
                <a:solidFill>
                  <a:srgbClr val="CC6600"/>
                </a:solidFill>
                <a:latin typeface="Book Antiqua" pitchFamily="18" charset="0"/>
              </a:rPr>
              <a:t> </a:t>
            </a:r>
            <a:r>
              <a:rPr lang="en-US" sz="2400" b="1" i="1" dirty="0">
                <a:solidFill>
                  <a:srgbClr val="CC6600"/>
                </a:solidFill>
                <a:latin typeface="Book Antiqua" pitchFamily="18" charset="0"/>
              </a:rPr>
              <a:t>X</a:t>
            </a:r>
            <a:r>
              <a:rPr lang="en-US" sz="2400" b="1" i="1" baseline="-25000" dirty="0">
                <a:solidFill>
                  <a:srgbClr val="CC6600"/>
                </a:solidFill>
                <a:latin typeface="Book Antiqua" pitchFamily="18" charset="0"/>
              </a:rPr>
              <a:t>5</a:t>
            </a:r>
            <a:r>
              <a:rPr lang="en-US" sz="2400" b="1" i="1" dirty="0">
                <a:solidFill>
                  <a:srgbClr val="CC6600"/>
                </a:solidFill>
                <a:latin typeface="Book Antiqua" pitchFamily="18" charset="0"/>
                <a:sym typeface="Symbol" pitchFamily="18" charset="2"/>
              </a:rPr>
              <a:t> </a:t>
            </a:r>
          </a:p>
          <a:p>
            <a:r>
              <a:rPr lang="en-US" sz="2400" b="1" dirty="0">
                <a:solidFill>
                  <a:srgbClr val="FF0066"/>
                </a:solidFill>
                <a:latin typeface="Book Antiqua" pitchFamily="18" charset="0"/>
              </a:rPr>
              <a:t>Calories</a:t>
            </a:r>
            <a:r>
              <a:rPr lang="en-US" sz="2400" b="1" i="1" dirty="0">
                <a:solidFill>
                  <a:srgbClr val="FF0066"/>
                </a:solidFill>
                <a:latin typeface="Book Antiqua" pitchFamily="18" charset="0"/>
              </a:rPr>
              <a:t> </a:t>
            </a:r>
          </a:p>
          <a:p>
            <a:r>
              <a:rPr lang="en-US" sz="2400" b="1" i="1" dirty="0">
                <a:solidFill>
                  <a:srgbClr val="FF0066"/>
                </a:solidFill>
                <a:latin typeface="Book Antiqua" pitchFamily="18" charset="0"/>
              </a:rPr>
              <a:t>50X1 + 100 X2 + 120 X4 + 80 X5 </a:t>
            </a:r>
            <a:r>
              <a:rPr lang="en-US" sz="2400" b="1" i="1" dirty="0">
                <a:solidFill>
                  <a:srgbClr val="FF0066"/>
                </a:solidFill>
                <a:latin typeface="Book Antiqua" pitchFamily="18" charset="0"/>
                <a:sym typeface="Symbol" pitchFamily="18" charset="2"/>
              </a:rPr>
              <a:t>  380</a:t>
            </a:r>
          </a:p>
          <a:p>
            <a:r>
              <a:rPr lang="en-US" sz="2400" b="1" i="1" dirty="0">
                <a:solidFill>
                  <a:srgbClr val="FF0066"/>
                </a:solidFill>
                <a:latin typeface="Book Antiqua" pitchFamily="18" charset="0"/>
              </a:rPr>
              <a:t>50X1 + 100 X2 + 120 X4 + 80 X5 </a:t>
            </a:r>
            <a:r>
              <a:rPr lang="en-US" sz="2400" b="1" i="1" dirty="0">
                <a:solidFill>
                  <a:srgbClr val="FF0066"/>
                </a:solidFill>
                <a:latin typeface="Book Antiqua" pitchFamily="18" charset="0"/>
                <a:sym typeface="Symbol" pitchFamily="18" charset="2"/>
              </a:rPr>
              <a:t>  420</a:t>
            </a:r>
          </a:p>
          <a:p>
            <a:r>
              <a:rPr lang="en-US" sz="2400" b="1" i="1" dirty="0">
                <a:solidFill>
                  <a:srgbClr val="FF00FF"/>
                </a:solidFill>
                <a:latin typeface="Book Antiqua" pitchFamily="18" charset="0"/>
              </a:rPr>
              <a:t>Calories from fat </a:t>
            </a:r>
          </a:p>
          <a:p>
            <a:r>
              <a:rPr lang="en-US" sz="2400" b="1" i="1" dirty="0">
                <a:solidFill>
                  <a:srgbClr val="FF00FF"/>
                </a:solidFill>
                <a:latin typeface="Book Antiqua" pitchFamily="18" charset="0"/>
              </a:rPr>
              <a:t>-9X1 + 55 X2  -24X4 +14X5 </a:t>
            </a:r>
            <a:r>
              <a:rPr lang="en-US" sz="2400" b="1" i="1" dirty="0">
                <a:solidFill>
                  <a:srgbClr val="FF00FF"/>
                </a:solidFill>
                <a:latin typeface="Book Antiqua" pitchFamily="18" charset="0"/>
                <a:sym typeface="Symbol" pitchFamily="18" charset="2"/>
              </a:rPr>
              <a:t> 0</a:t>
            </a:r>
          </a:p>
          <a:p>
            <a:r>
              <a:rPr lang="en-US" sz="2400" b="1" dirty="0">
                <a:solidFill>
                  <a:schemeClr val="accent1"/>
                </a:solidFill>
                <a:latin typeface="Book Antiqua" pitchFamily="18" charset="0"/>
                <a:sym typeface="Symbol" pitchFamily="18" charset="2"/>
              </a:rPr>
              <a:t>Vitamin</a:t>
            </a:r>
          </a:p>
          <a:p>
            <a:r>
              <a:rPr lang="en-US" sz="2400" b="1" i="1" dirty="0">
                <a:solidFill>
                  <a:schemeClr val="accent1"/>
                </a:solidFill>
                <a:latin typeface="Book Antiqua" pitchFamily="18" charset="0"/>
              </a:rPr>
              <a:t>20X1 + 50 X3  + 2 X5 </a:t>
            </a:r>
            <a:r>
              <a:rPr lang="en-US" sz="2400" b="1" i="1" dirty="0">
                <a:solidFill>
                  <a:schemeClr val="accent1"/>
                </a:solidFill>
                <a:latin typeface="Book Antiqua" pitchFamily="18" charset="0"/>
                <a:sym typeface="Symbol" pitchFamily="18" charset="2"/>
              </a:rPr>
              <a:t>  50</a:t>
            </a:r>
            <a:endParaRPr lang="en-US" sz="2400" b="1" i="1" dirty="0">
              <a:solidFill>
                <a:srgbClr val="CCCC00"/>
              </a:solidFill>
              <a:latin typeface="Book Antiqua" pitchFamily="18" charset="0"/>
            </a:endParaRPr>
          </a:p>
          <a:p>
            <a:r>
              <a:rPr lang="en-US" sz="2400" b="1" dirty="0">
                <a:latin typeface="Book Antiqua" pitchFamily="18" charset="0"/>
              </a:rPr>
              <a:t>Strawberry and sweetener</a:t>
            </a:r>
          </a:p>
          <a:p>
            <a:r>
              <a:rPr lang="en-US" sz="2400" b="1" i="1" dirty="0">
                <a:latin typeface="Book Antiqua" pitchFamily="18" charset="0"/>
              </a:rPr>
              <a:t>X</a:t>
            </a:r>
            <a:r>
              <a:rPr lang="en-US" sz="2400" b="1" i="1" baseline="-25000" dirty="0">
                <a:latin typeface="Book Antiqua" pitchFamily="18" charset="0"/>
              </a:rPr>
              <a:t>1 </a:t>
            </a:r>
            <a:r>
              <a:rPr lang="en-US" sz="2400" b="1" i="1" dirty="0">
                <a:latin typeface="Book Antiqua" pitchFamily="18" charset="0"/>
                <a:sym typeface="Symbol" pitchFamily="18" charset="2"/>
              </a:rPr>
              <a:t>-2 </a:t>
            </a:r>
            <a:r>
              <a:rPr lang="en-US" sz="2400" b="1" i="1" dirty="0">
                <a:latin typeface="Book Antiqua" pitchFamily="18" charset="0"/>
              </a:rPr>
              <a:t>X</a:t>
            </a:r>
            <a:r>
              <a:rPr lang="en-US" sz="2400" b="1" i="1" baseline="-25000" dirty="0">
                <a:latin typeface="Book Antiqua" pitchFamily="18" charset="0"/>
              </a:rPr>
              <a:t>4</a:t>
            </a:r>
            <a:r>
              <a:rPr lang="en-US" sz="2400" b="1" i="1" dirty="0">
                <a:latin typeface="Book Antiqua" pitchFamily="18" charset="0"/>
                <a:sym typeface="Symbol" pitchFamily="18" charset="2"/>
              </a:rPr>
              <a:t>  0</a:t>
            </a:r>
          </a:p>
          <a:p>
            <a:r>
              <a:rPr lang="en-US" sz="2400" b="1" dirty="0">
                <a:solidFill>
                  <a:srgbClr val="FFCC00"/>
                </a:solidFill>
                <a:latin typeface="Book Antiqua" pitchFamily="18" charset="0"/>
                <a:sym typeface="Symbol" pitchFamily="18" charset="2"/>
              </a:rPr>
              <a:t>Thickeners</a:t>
            </a:r>
          </a:p>
          <a:p>
            <a:r>
              <a:rPr lang="en-US" sz="2400" b="1" i="1" dirty="0">
                <a:solidFill>
                  <a:srgbClr val="FFCC00"/>
                </a:solidFill>
                <a:latin typeface="Book Antiqua" pitchFamily="18" charset="0"/>
              </a:rPr>
              <a:t>3X</a:t>
            </a:r>
            <a:r>
              <a:rPr lang="en-US" sz="2400" b="1" i="1" baseline="-25000" dirty="0">
                <a:solidFill>
                  <a:srgbClr val="FFCC00"/>
                </a:solidFill>
                <a:latin typeface="Book Antiqua" pitchFamily="18" charset="0"/>
              </a:rPr>
              <a:t>1 </a:t>
            </a:r>
            <a:r>
              <a:rPr lang="en-US" sz="2400" b="1" i="1" dirty="0">
                <a:solidFill>
                  <a:srgbClr val="FFCC00"/>
                </a:solidFill>
                <a:latin typeface="Book Antiqua" pitchFamily="18" charset="0"/>
              </a:rPr>
              <a:t>+ 8X</a:t>
            </a:r>
            <a:r>
              <a:rPr lang="en-US" sz="2400" b="1" i="1" baseline="-25000" dirty="0">
                <a:solidFill>
                  <a:srgbClr val="FFCC00"/>
                </a:solidFill>
                <a:latin typeface="Book Antiqua" pitchFamily="18" charset="0"/>
              </a:rPr>
              <a:t>2 </a:t>
            </a:r>
            <a:r>
              <a:rPr lang="en-US" sz="2400" b="1" i="1" dirty="0">
                <a:solidFill>
                  <a:srgbClr val="FFCC00"/>
                </a:solidFill>
                <a:latin typeface="Book Antiqua" pitchFamily="18" charset="0"/>
              </a:rPr>
              <a:t>+ X</a:t>
            </a:r>
            <a:r>
              <a:rPr lang="en-US" sz="2400" b="1" i="1" baseline="-25000" dirty="0">
                <a:solidFill>
                  <a:srgbClr val="FFCC00"/>
                </a:solidFill>
                <a:latin typeface="Book Antiqua" pitchFamily="18" charset="0"/>
              </a:rPr>
              <a:t>3  </a:t>
            </a:r>
            <a:r>
              <a:rPr lang="en-US" sz="2400" b="1" i="1" dirty="0">
                <a:solidFill>
                  <a:srgbClr val="FFCC00"/>
                </a:solidFill>
                <a:latin typeface="Book Antiqua" pitchFamily="18" charset="0"/>
              </a:rPr>
              <a:t>+</a:t>
            </a:r>
            <a:r>
              <a:rPr lang="en-US" sz="2400" b="1" i="1" baseline="-25000" dirty="0">
                <a:solidFill>
                  <a:srgbClr val="FFCC00"/>
                </a:solidFill>
                <a:latin typeface="Book Antiqua" pitchFamily="18" charset="0"/>
              </a:rPr>
              <a:t> </a:t>
            </a:r>
            <a:r>
              <a:rPr lang="en-US" sz="2400" b="1" i="1" dirty="0">
                <a:solidFill>
                  <a:srgbClr val="FFCC00"/>
                </a:solidFill>
                <a:latin typeface="Book Antiqua" pitchFamily="18" charset="0"/>
              </a:rPr>
              <a:t>2</a:t>
            </a:r>
            <a:r>
              <a:rPr lang="en-US" sz="2400" b="1" i="1" baseline="-25000" dirty="0">
                <a:solidFill>
                  <a:srgbClr val="FFCC00"/>
                </a:solidFill>
                <a:latin typeface="Book Antiqua" pitchFamily="18" charset="0"/>
              </a:rPr>
              <a:t> </a:t>
            </a:r>
            <a:r>
              <a:rPr lang="en-US" sz="2400" b="1" i="1" dirty="0">
                <a:solidFill>
                  <a:srgbClr val="FFCC00"/>
                </a:solidFill>
                <a:latin typeface="Book Antiqua" pitchFamily="18" charset="0"/>
              </a:rPr>
              <a:t>X</a:t>
            </a:r>
            <a:r>
              <a:rPr lang="en-US" sz="2400" b="1" i="1" baseline="-25000" dirty="0">
                <a:solidFill>
                  <a:srgbClr val="FFCC00"/>
                </a:solidFill>
                <a:latin typeface="Book Antiqua" pitchFamily="18" charset="0"/>
              </a:rPr>
              <a:t>4 </a:t>
            </a:r>
            <a:r>
              <a:rPr lang="en-US" sz="2400" b="1" i="1" dirty="0">
                <a:solidFill>
                  <a:srgbClr val="FFCC00"/>
                </a:solidFill>
                <a:latin typeface="Book Antiqua" pitchFamily="18" charset="0"/>
              </a:rPr>
              <a:t>+ 2.5</a:t>
            </a:r>
            <a:r>
              <a:rPr lang="en-US" sz="2400" b="1" i="1" baseline="-25000" dirty="0">
                <a:solidFill>
                  <a:srgbClr val="FFCC00"/>
                </a:solidFill>
                <a:latin typeface="Book Antiqua" pitchFamily="18" charset="0"/>
              </a:rPr>
              <a:t> </a:t>
            </a:r>
            <a:r>
              <a:rPr lang="en-US" sz="2400" b="1" i="1" dirty="0">
                <a:solidFill>
                  <a:srgbClr val="FFCC00"/>
                </a:solidFill>
                <a:latin typeface="Book Antiqua" pitchFamily="18" charset="0"/>
              </a:rPr>
              <a:t>X</a:t>
            </a:r>
            <a:r>
              <a:rPr lang="en-US" sz="2400" b="1" i="1" baseline="-25000" dirty="0">
                <a:solidFill>
                  <a:srgbClr val="FFCC00"/>
                </a:solidFill>
                <a:latin typeface="Book Antiqua" pitchFamily="18" charset="0"/>
              </a:rPr>
              <a:t>5</a:t>
            </a:r>
            <a:r>
              <a:rPr lang="en-US" sz="2400" b="1" i="1" dirty="0">
                <a:solidFill>
                  <a:srgbClr val="FFCC00"/>
                </a:solidFill>
                <a:latin typeface="Book Antiqua" pitchFamily="18" charset="0"/>
                <a:sym typeface="Symbol" pitchFamily="18" charset="2"/>
              </a:rPr>
              <a:t> </a:t>
            </a:r>
            <a:r>
              <a:rPr lang="en-US" sz="2400" b="1" i="1" baseline="-25000" dirty="0">
                <a:solidFill>
                  <a:srgbClr val="FFCC00"/>
                </a:solidFill>
                <a:latin typeface="Book Antiqua" pitchFamily="18" charset="0"/>
              </a:rPr>
              <a:t>  </a:t>
            </a:r>
            <a:r>
              <a:rPr lang="en-US" sz="2400" b="1" i="1" dirty="0">
                <a:solidFill>
                  <a:srgbClr val="FFCC00"/>
                </a:solidFill>
                <a:latin typeface="Book Antiqua" pitchFamily="18" charset="0"/>
              </a:rPr>
              <a:t>= 15</a:t>
            </a:r>
          </a:p>
          <a:p>
            <a:r>
              <a:rPr lang="en-US" sz="2400" b="1" dirty="0">
                <a:solidFill>
                  <a:schemeClr val="tx2"/>
                </a:solidFill>
                <a:latin typeface="Book Antiqua" pitchFamily="18" charset="0"/>
                <a:sym typeface="Symbol" pitchFamily="18" charset="2"/>
              </a:rPr>
              <a:t>Non-negativity</a:t>
            </a:r>
          </a:p>
          <a:p>
            <a:r>
              <a:rPr lang="en-US" sz="2400" b="1" i="1" dirty="0">
                <a:solidFill>
                  <a:schemeClr val="tx2"/>
                </a:solidFill>
                <a:latin typeface="Book Antiqua" pitchFamily="18" charset="0"/>
              </a:rPr>
              <a:t>X</a:t>
            </a:r>
            <a:r>
              <a:rPr lang="en-US" sz="2400" b="1" i="1" baseline="-25000" dirty="0">
                <a:solidFill>
                  <a:schemeClr val="tx2"/>
                </a:solidFill>
                <a:latin typeface="Book Antiqua" pitchFamily="18" charset="0"/>
              </a:rPr>
              <a:t>1 </a:t>
            </a:r>
            <a:r>
              <a:rPr lang="en-US" sz="2400" b="1" i="1" dirty="0">
                <a:solidFill>
                  <a:schemeClr val="tx2"/>
                </a:solidFill>
                <a:latin typeface="Book Antiqua" pitchFamily="18" charset="0"/>
              </a:rPr>
              <a:t>, X</a:t>
            </a:r>
            <a:r>
              <a:rPr lang="en-US" sz="2400" b="1" i="1" baseline="-25000" dirty="0">
                <a:solidFill>
                  <a:schemeClr val="tx2"/>
                </a:solidFill>
                <a:latin typeface="Book Antiqua" pitchFamily="18" charset="0"/>
              </a:rPr>
              <a:t>2 </a:t>
            </a:r>
            <a:r>
              <a:rPr lang="en-US" sz="2400" b="1" i="1" dirty="0">
                <a:solidFill>
                  <a:schemeClr val="tx2"/>
                </a:solidFill>
                <a:latin typeface="Book Antiqua" pitchFamily="18" charset="0"/>
              </a:rPr>
              <a:t>, X</a:t>
            </a:r>
            <a:r>
              <a:rPr lang="en-US" sz="2400" b="1" i="1" baseline="-25000" dirty="0">
                <a:solidFill>
                  <a:schemeClr val="tx2"/>
                </a:solidFill>
                <a:latin typeface="Book Antiqua" pitchFamily="18" charset="0"/>
              </a:rPr>
              <a:t>3  </a:t>
            </a:r>
            <a:r>
              <a:rPr lang="en-US" sz="2400" b="1" i="1" dirty="0">
                <a:solidFill>
                  <a:schemeClr val="tx2"/>
                </a:solidFill>
                <a:latin typeface="Book Antiqua" pitchFamily="18" charset="0"/>
                <a:sym typeface="Symbol" pitchFamily="18" charset="2"/>
              </a:rPr>
              <a:t>, </a:t>
            </a:r>
            <a:r>
              <a:rPr lang="en-US" sz="2400" b="1" i="1" dirty="0">
                <a:solidFill>
                  <a:schemeClr val="tx2"/>
                </a:solidFill>
                <a:latin typeface="Book Antiqua" pitchFamily="18" charset="0"/>
              </a:rPr>
              <a:t>X</a:t>
            </a:r>
            <a:r>
              <a:rPr lang="en-US" sz="2400" b="1" i="1" baseline="-25000" dirty="0">
                <a:solidFill>
                  <a:schemeClr val="tx2"/>
                </a:solidFill>
                <a:latin typeface="Book Antiqua" pitchFamily="18" charset="0"/>
              </a:rPr>
              <a:t>4  </a:t>
            </a:r>
            <a:r>
              <a:rPr lang="en-US" sz="2400" b="1" i="1" dirty="0">
                <a:solidFill>
                  <a:schemeClr val="tx2"/>
                </a:solidFill>
                <a:latin typeface="Book Antiqua" pitchFamily="18" charset="0"/>
              </a:rPr>
              <a:t>,</a:t>
            </a:r>
            <a:r>
              <a:rPr lang="en-US" sz="2400" b="1" i="1" dirty="0">
                <a:solidFill>
                  <a:schemeClr val="tx2"/>
                </a:solidFill>
                <a:latin typeface="Book Antiqua" pitchFamily="18" charset="0"/>
                <a:sym typeface="Symbol" pitchFamily="18" charset="2"/>
              </a:rPr>
              <a:t> </a:t>
            </a:r>
            <a:r>
              <a:rPr lang="en-US" sz="2400" b="1" i="1" dirty="0">
                <a:solidFill>
                  <a:schemeClr val="tx2"/>
                </a:solidFill>
                <a:latin typeface="Book Antiqua" pitchFamily="18" charset="0"/>
              </a:rPr>
              <a:t>X</a:t>
            </a:r>
            <a:r>
              <a:rPr lang="en-US" sz="2400" b="1" i="1" baseline="-25000" dirty="0">
                <a:solidFill>
                  <a:schemeClr val="tx2"/>
                </a:solidFill>
                <a:latin typeface="Book Antiqua" pitchFamily="18" charset="0"/>
              </a:rPr>
              <a:t>5 </a:t>
            </a:r>
            <a:r>
              <a:rPr lang="en-US" sz="2400" b="1" i="1" dirty="0">
                <a:solidFill>
                  <a:schemeClr val="tx2"/>
                </a:solidFill>
                <a:latin typeface="Book Antiqua" pitchFamily="18" charset="0"/>
                <a:sym typeface="Symbol" pitchFamily="18" charset="2"/>
              </a:rPr>
              <a:t>  0</a:t>
            </a:r>
          </a:p>
        </p:txBody>
      </p:sp>
    </p:spTree>
    <p:extLst>
      <p:ext uri="{BB962C8B-B14F-4D97-AF65-F5344CB8AC3E}">
        <p14:creationId xmlns:p14="http://schemas.microsoft.com/office/powerpoint/2010/main" val="340452136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6228">
                                            <p:txEl>
                                              <p:pRg st="0" end="0"/>
                                            </p:txEl>
                                          </p:spTgt>
                                        </p:tgtEl>
                                        <p:attrNameLst>
                                          <p:attrName>style.visibility</p:attrName>
                                        </p:attrNameLst>
                                      </p:cBhvr>
                                      <p:to>
                                        <p:strVal val="visible"/>
                                      </p:to>
                                    </p:set>
                                    <p:animEffect transition="in" filter="dissolve">
                                      <p:cBhvr>
                                        <p:cTn id="7" dur="500"/>
                                        <p:tgtEl>
                                          <p:spTgt spid="43622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36228">
                                            <p:txEl>
                                              <p:pRg st="1" end="1"/>
                                            </p:txEl>
                                          </p:spTgt>
                                        </p:tgtEl>
                                        <p:attrNameLst>
                                          <p:attrName>style.visibility</p:attrName>
                                        </p:attrNameLst>
                                      </p:cBhvr>
                                      <p:to>
                                        <p:strVal val="visible"/>
                                      </p:to>
                                    </p:set>
                                    <p:animEffect transition="in" filter="dissolve">
                                      <p:cBhvr>
                                        <p:cTn id="12" dur="500"/>
                                        <p:tgtEl>
                                          <p:spTgt spid="43622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36228">
                                            <p:txEl>
                                              <p:pRg st="2" end="2"/>
                                            </p:txEl>
                                          </p:spTgt>
                                        </p:tgtEl>
                                        <p:attrNameLst>
                                          <p:attrName>style.visibility</p:attrName>
                                        </p:attrNameLst>
                                      </p:cBhvr>
                                      <p:to>
                                        <p:strVal val="visible"/>
                                      </p:to>
                                    </p:set>
                                    <p:animEffect transition="in" filter="dissolve">
                                      <p:cBhvr>
                                        <p:cTn id="17" dur="500"/>
                                        <p:tgtEl>
                                          <p:spTgt spid="43622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36228">
                                            <p:txEl>
                                              <p:pRg st="3" end="3"/>
                                            </p:txEl>
                                          </p:spTgt>
                                        </p:tgtEl>
                                        <p:attrNameLst>
                                          <p:attrName>style.visibility</p:attrName>
                                        </p:attrNameLst>
                                      </p:cBhvr>
                                      <p:to>
                                        <p:strVal val="visible"/>
                                      </p:to>
                                    </p:set>
                                    <p:animEffect transition="in" filter="dissolve">
                                      <p:cBhvr>
                                        <p:cTn id="22" dur="500"/>
                                        <p:tgtEl>
                                          <p:spTgt spid="43622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36228">
                                            <p:txEl>
                                              <p:pRg st="4" end="4"/>
                                            </p:txEl>
                                          </p:spTgt>
                                        </p:tgtEl>
                                        <p:attrNameLst>
                                          <p:attrName>style.visibility</p:attrName>
                                        </p:attrNameLst>
                                      </p:cBhvr>
                                      <p:to>
                                        <p:strVal val="visible"/>
                                      </p:to>
                                    </p:set>
                                    <p:animEffect transition="in" filter="dissolve">
                                      <p:cBhvr>
                                        <p:cTn id="27" dur="500"/>
                                        <p:tgtEl>
                                          <p:spTgt spid="43622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36228">
                                            <p:txEl>
                                              <p:pRg st="5" end="5"/>
                                            </p:txEl>
                                          </p:spTgt>
                                        </p:tgtEl>
                                        <p:attrNameLst>
                                          <p:attrName>style.visibility</p:attrName>
                                        </p:attrNameLst>
                                      </p:cBhvr>
                                      <p:to>
                                        <p:strVal val="visible"/>
                                      </p:to>
                                    </p:set>
                                    <p:animEffect transition="in" filter="dissolve">
                                      <p:cBhvr>
                                        <p:cTn id="32" dur="500"/>
                                        <p:tgtEl>
                                          <p:spTgt spid="436228">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36228">
                                            <p:txEl>
                                              <p:pRg st="6" end="6"/>
                                            </p:txEl>
                                          </p:spTgt>
                                        </p:tgtEl>
                                        <p:attrNameLst>
                                          <p:attrName>style.visibility</p:attrName>
                                        </p:attrNameLst>
                                      </p:cBhvr>
                                      <p:to>
                                        <p:strVal val="visible"/>
                                      </p:to>
                                    </p:set>
                                    <p:animEffect transition="in" filter="dissolve">
                                      <p:cBhvr>
                                        <p:cTn id="37" dur="500"/>
                                        <p:tgtEl>
                                          <p:spTgt spid="436228">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36228">
                                            <p:txEl>
                                              <p:pRg st="7" end="7"/>
                                            </p:txEl>
                                          </p:spTgt>
                                        </p:tgtEl>
                                        <p:attrNameLst>
                                          <p:attrName>style.visibility</p:attrName>
                                        </p:attrNameLst>
                                      </p:cBhvr>
                                      <p:to>
                                        <p:strVal val="visible"/>
                                      </p:to>
                                    </p:set>
                                    <p:animEffect transition="in" filter="dissolve">
                                      <p:cBhvr>
                                        <p:cTn id="42" dur="500"/>
                                        <p:tgtEl>
                                          <p:spTgt spid="436228">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436228">
                                            <p:txEl>
                                              <p:pRg st="8" end="8"/>
                                            </p:txEl>
                                          </p:spTgt>
                                        </p:tgtEl>
                                        <p:attrNameLst>
                                          <p:attrName>style.visibility</p:attrName>
                                        </p:attrNameLst>
                                      </p:cBhvr>
                                      <p:to>
                                        <p:strVal val="visible"/>
                                      </p:to>
                                    </p:set>
                                    <p:animEffect transition="in" filter="dissolve">
                                      <p:cBhvr>
                                        <p:cTn id="47" dur="500"/>
                                        <p:tgtEl>
                                          <p:spTgt spid="436228">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436228">
                                            <p:txEl>
                                              <p:pRg st="9" end="9"/>
                                            </p:txEl>
                                          </p:spTgt>
                                        </p:tgtEl>
                                        <p:attrNameLst>
                                          <p:attrName>style.visibility</p:attrName>
                                        </p:attrNameLst>
                                      </p:cBhvr>
                                      <p:to>
                                        <p:strVal val="visible"/>
                                      </p:to>
                                    </p:set>
                                    <p:animEffect transition="in" filter="dissolve">
                                      <p:cBhvr>
                                        <p:cTn id="52" dur="500"/>
                                        <p:tgtEl>
                                          <p:spTgt spid="436228">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436228">
                                            <p:txEl>
                                              <p:pRg st="10" end="10"/>
                                            </p:txEl>
                                          </p:spTgt>
                                        </p:tgtEl>
                                        <p:attrNameLst>
                                          <p:attrName>style.visibility</p:attrName>
                                        </p:attrNameLst>
                                      </p:cBhvr>
                                      <p:to>
                                        <p:strVal val="visible"/>
                                      </p:to>
                                    </p:set>
                                    <p:animEffect transition="in" filter="dissolve">
                                      <p:cBhvr>
                                        <p:cTn id="57" dur="500"/>
                                        <p:tgtEl>
                                          <p:spTgt spid="436228">
                                            <p:txEl>
                                              <p:pRg st="10" end="1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436228">
                                            <p:txEl>
                                              <p:pRg st="11" end="11"/>
                                            </p:txEl>
                                          </p:spTgt>
                                        </p:tgtEl>
                                        <p:attrNameLst>
                                          <p:attrName>style.visibility</p:attrName>
                                        </p:attrNameLst>
                                      </p:cBhvr>
                                      <p:to>
                                        <p:strVal val="visible"/>
                                      </p:to>
                                    </p:set>
                                    <p:animEffect transition="in" filter="dissolve">
                                      <p:cBhvr>
                                        <p:cTn id="62" dur="500"/>
                                        <p:tgtEl>
                                          <p:spTgt spid="436228">
                                            <p:txEl>
                                              <p:pRg st="11" end="11"/>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436228">
                                            <p:txEl>
                                              <p:pRg st="12" end="12"/>
                                            </p:txEl>
                                          </p:spTgt>
                                        </p:tgtEl>
                                        <p:attrNameLst>
                                          <p:attrName>style.visibility</p:attrName>
                                        </p:attrNameLst>
                                      </p:cBhvr>
                                      <p:to>
                                        <p:strVal val="visible"/>
                                      </p:to>
                                    </p:set>
                                    <p:animEffect transition="in" filter="dissolve">
                                      <p:cBhvr>
                                        <p:cTn id="67" dur="500"/>
                                        <p:tgtEl>
                                          <p:spTgt spid="436228">
                                            <p:txEl>
                                              <p:pRg st="12" end="12"/>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436228">
                                            <p:txEl>
                                              <p:pRg st="13" end="13"/>
                                            </p:txEl>
                                          </p:spTgt>
                                        </p:tgtEl>
                                        <p:attrNameLst>
                                          <p:attrName>style.visibility</p:attrName>
                                        </p:attrNameLst>
                                      </p:cBhvr>
                                      <p:to>
                                        <p:strVal val="visible"/>
                                      </p:to>
                                    </p:set>
                                    <p:animEffect transition="in" filter="dissolve">
                                      <p:cBhvr>
                                        <p:cTn id="72" dur="500"/>
                                        <p:tgtEl>
                                          <p:spTgt spid="436228">
                                            <p:txEl>
                                              <p:pRg st="13" end="13"/>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436228">
                                            <p:txEl>
                                              <p:pRg st="14" end="14"/>
                                            </p:txEl>
                                          </p:spTgt>
                                        </p:tgtEl>
                                        <p:attrNameLst>
                                          <p:attrName>style.visibility</p:attrName>
                                        </p:attrNameLst>
                                      </p:cBhvr>
                                      <p:to>
                                        <p:strVal val="visible"/>
                                      </p:to>
                                    </p:set>
                                    <p:animEffect transition="in" filter="dissolve">
                                      <p:cBhvr>
                                        <p:cTn id="77" dur="500"/>
                                        <p:tgtEl>
                                          <p:spTgt spid="436228">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622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7" name="Text Box 3"/>
          <p:cNvSpPr txBox="1">
            <a:spLocks noChangeArrowheads="1"/>
          </p:cNvSpPr>
          <p:nvPr/>
        </p:nvSpPr>
        <p:spPr bwMode="auto">
          <a:xfrm>
            <a:off x="0" y="2"/>
            <a:ext cx="2156360" cy="584775"/>
          </a:xfrm>
          <a:prstGeom prst="rect">
            <a:avLst/>
          </a:prstGeom>
          <a:noFill/>
          <a:ln w="9525">
            <a:noFill/>
            <a:miter lim="800000"/>
            <a:headEnd/>
            <a:tailEnd/>
          </a:ln>
        </p:spPr>
        <p:txBody>
          <a:bodyPr wrap="square">
            <a:spAutoFit/>
          </a:bodyPr>
          <a:lstStyle>
            <a:defPPr>
              <a:defRPr lang="en-US"/>
            </a:defPPr>
            <a:lvl1pPr eaLnBrk="1" hangingPunct="1">
              <a:defRPr sz="3200">
                <a:latin typeface="Impact" pitchFamily="34" charset="0"/>
                <a:ea typeface="ＭＳ Ｐゴシック" pitchFamily="-65" charset="-128"/>
                <a:cs typeface="Impact" pitchFamily="34" charset="0"/>
              </a:defRPr>
            </a:lvl1pPr>
          </a:lstStyle>
          <a:p>
            <a:r>
              <a:rPr lang="en-US" dirty="0"/>
              <a:t>Constraints</a:t>
            </a:r>
          </a:p>
        </p:txBody>
      </p:sp>
      <p:graphicFrame>
        <p:nvGraphicFramePr>
          <p:cNvPr id="2" name="Object 1"/>
          <p:cNvGraphicFramePr>
            <a:graphicFrameLocks noChangeAspect="1"/>
          </p:cNvGraphicFramePr>
          <p:nvPr>
            <p:extLst>
              <p:ext uri="{D42A27DB-BD31-4B8C-83A1-F6EECF244321}">
                <p14:modId xmlns:p14="http://schemas.microsoft.com/office/powerpoint/2010/main" val="1861343004"/>
              </p:ext>
            </p:extLst>
          </p:nvPr>
        </p:nvGraphicFramePr>
        <p:xfrm>
          <a:off x="-46953" y="1905000"/>
          <a:ext cx="9017961" cy="3124200"/>
        </p:xfrm>
        <a:graphic>
          <a:graphicData uri="http://schemas.openxmlformats.org/presentationml/2006/ole">
            <mc:AlternateContent xmlns:mc="http://schemas.openxmlformats.org/markup-compatibility/2006">
              <mc:Choice xmlns:v="urn:schemas-microsoft-com:vml" Requires="v">
                <p:oleObj spid="_x0000_s16392" name="Worksheet" r:id="rId4" imgW="5086462" imgH="1762126" progId="Excel.Sheet.12">
                  <p:embed/>
                </p:oleObj>
              </mc:Choice>
              <mc:Fallback>
                <p:oleObj name="Worksheet" r:id="rId4" imgW="5086462" imgH="1762126" progId="Excel.Sheet.12">
                  <p:embed/>
                  <p:pic>
                    <p:nvPicPr>
                      <p:cNvPr id="0" name=""/>
                      <p:cNvPicPr/>
                      <p:nvPr/>
                    </p:nvPicPr>
                    <p:blipFill>
                      <a:blip r:embed="rId5"/>
                      <a:stretch>
                        <a:fillRect/>
                      </a:stretch>
                    </p:blipFill>
                    <p:spPr>
                      <a:xfrm>
                        <a:off x="-46953" y="1905000"/>
                        <a:ext cx="9017961" cy="3124200"/>
                      </a:xfrm>
                      <a:prstGeom prst="rect">
                        <a:avLst/>
                      </a:prstGeom>
                    </p:spPr>
                  </p:pic>
                </p:oleObj>
              </mc:Fallback>
            </mc:AlternateContent>
          </a:graphicData>
        </a:graphic>
      </p:graphicFrame>
    </p:spTree>
    <p:extLst>
      <p:ext uri="{BB962C8B-B14F-4D97-AF65-F5344CB8AC3E}">
        <p14:creationId xmlns:p14="http://schemas.microsoft.com/office/powerpoint/2010/main" val="665535561"/>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5" name="Rectangle 3"/>
          <p:cNvSpPr>
            <a:spLocks noGrp="1" noChangeArrowheads="1"/>
          </p:cNvSpPr>
          <p:nvPr>
            <p:ph type="body" idx="1"/>
          </p:nvPr>
        </p:nvSpPr>
        <p:spPr>
          <a:xfrm>
            <a:off x="39688" y="914402"/>
            <a:ext cx="8951913" cy="993775"/>
          </a:xfrm>
          <a:noFill/>
          <a:ln/>
        </p:spPr>
        <p:txBody>
          <a:bodyPr vert="horz" wrap="square" lIns="92075" tIns="46038" rIns="92075" bIns="46038" numCol="1" anchor="t" anchorCtr="0" compatLnSpc="1">
            <a:prstTxWarp prst="textNoShape">
              <a:avLst/>
            </a:prstTxWarp>
          </a:bodyPr>
          <a:lstStyle/>
          <a:p>
            <a:pPr marL="0" indent="0">
              <a:buNone/>
            </a:pPr>
            <a:r>
              <a:rPr lang="en-US" dirty="0"/>
              <a:t>Electro-Poly is a leading maker of slip-rings.</a:t>
            </a:r>
          </a:p>
          <a:p>
            <a:pPr marL="0" indent="0">
              <a:buNone/>
            </a:pPr>
            <a:r>
              <a:rPr lang="en-US" dirty="0"/>
              <a:t>A new order has just been received. </a:t>
            </a:r>
          </a:p>
        </p:txBody>
      </p:sp>
      <p:sp>
        <p:nvSpPr>
          <p:cNvPr id="151556" name="Rectangle 4"/>
          <p:cNvSpPr>
            <a:spLocks noChangeArrowheads="1"/>
          </p:cNvSpPr>
          <p:nvPr/>
        </p:nvSpPr>
        <p:spPr bwMode="auto">
          <a:xfrm>
            <a:off x="192089" y="1981200"/>
            <a:ext cx="8266113" cy="307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spcBef>
                <a:spcPct val="50000"/>
              </a:spcBef>
              <a:tabLst>
                <a:tab pos="3878263" algn="ctr"/>
                <a:tab pos="5205413" algn="ctr"/>
                <a:tab pos="6735763" algn="ctr"/>
              </a:tabLst>
            </a:pPr>
            <a:r>
              <a:rPr lang="en-US" sz="2000" b="1" dirty="0">
                <a:latin typeface="Book Antiqua" pitchFamily="18" charset="0"/>
              </a:rPr>
              <a:t>	Model 1	 Model 2	Model 3</a:t>
            </a:r>
          </a:p>
          <a:p>
            <a:pPr>
              <a:lnSpc>
                <a:spcPct val="90000"/>
              </a:lnSpc>
              <a:spcBef>
                <a:spcPct val="50000"/>
              </a:spcBef>
              <a:tabLst>
                <a:tab pos="3878263" algn="ctr"/>
                <a:tab pos="5205413" algn="ctr"/>
                <a:tab pos="6735763" algn="ctr"/>
              </a:tabLst>
            </a:pPr>
            <a:r>
              <a:rPr lang="en-US" sz="2000" b="1" dirty="0">
                <a:latin typeface="Book Antiqua" pitchFamily="18" charset="0"/>
              </a:rPr>
              <a:t>Number ordered	3,000	2,000	900</a:t>
            </a:r>
          </a:p>
          <a:p>
            <a:pPr>
              <a:lnSpc>
                <a:spcPct val="90000"/>
              </a:lnSpc>
              <a:spcBef>
                <a:spcPct val="50000"/>
              </a:spcBef>
              <a:tabLst>
                <a:tab pos="3878263" algn="ctr"/>
                <a:tab pos="5205413" algn="ctr"/>
                <a:tab pos="6735763" algn="ctr"/>
              </a:tabLst>
            </a:pPr>
            <a:r>
              <a:rPr lang="en-US" sz="2000" b="1" dirty="0">
                <a:latin typeface="Book Antiqua" pitchFamily="18" charset="0"/>
              </a:rPr>
              <a:t>Hours of wiring/unit	2	1.5	3</a:t>
            </a:r>
          </a:p>
          <a:p>
            <a:pPr>
              <a:lnSpc>
                <a:spcPct val="90000"/>
              </a:lnSpc>
              <a:spcBef>
                <a:spcPct val="50000"/>
              </a:spcBef>
              <a:tabLst>
                <a:tab pos="3878263" algn="ctr"/>
                <a:tab pos="5205413" algn="ctr"/>
                <a:tab pos="6735763" algn="ctr"/>
              </a:tabLst>
            </a:pPr>
            <a:r>
              <a:rPr lang="en-US" sz="2000" b="1" dirty="0">
                <a:latin typeface="Book Antiqua" pitchFamily="18" charset="0"/>
              </a:rPr>
              <a:t>Hours of harnessing/unit	1	2	1</a:t>
            </a:r>
          </a:p>
          <a:p>
            <a:pPr>
              <a:lnSpc>
                <a:spcPct val="90000"/>
              </a:lnSpc>
              <a:spcBef>
                <a:spcPct val="50000"/>
              </a:spcBef>
              <a:tabLst>
                <a:tab pos="3878263" algn="ctr"/>
                <a:tab pos="5205413" algn="ctr"/>
                <a:tab pos="6735763" algn="ctr"/>
              </a:tabLst>
            </a:pPr>
            <a:r>
              <a:rPr lang="en-US" sz="2000" b="1" dirty="0">
                <a:latin typeface="Book Antiqua" pitchFamily="18" charset="0"/>
              </a:rPr>
              <a:t>Cost to Make	$50	$83	$130</a:t>
            </a:r>
          </a:p>
          <a:p>
            <a:pPr>
              <a:lnSpc>
                <a:spcPct val="90000"/>
              </a:lnSpc>
              <a:spcBef>
                <a:spcPct val="50000"/>
              </a:spcBef>
              <a:tabLst>
                <a:tab pos="3878263" algn="ctr"/>
                <a:tab pos="5205413" algn="ctr"/>
                <a:tab pos="6735763" algn="ctr"/>
              </a:tabLst>
            </a:pPr>
            <a:r>
              <a:rPr lang="en-US" sz="2000" b="1" dirty="0">
                <a:latin typeface="Book Antiqua" pitchFamily="18" charset="0"/>
              </a:rPr>
              <a:t>Cost to Buy	$61	$97	$145</a:t>
            </a:r>
            <a:endParaRPr lang="en-US" sz="2400" dirty="0">
              <a:latin typeface="Book Antiqua" pitchFamily="18" charset="0"/>
            </a:endParaRPr>
          </a:p>
          <a:p>
            <a:pPr>
              <a:spcBef>
                <a:spcPct val="50000"/>
              </a:spcBef>
              <a:tabLst>
                <a:tab pos="3878263" algn="ctr"/>
                <a:tab pos="5205413" algn="ctr"/>
                <a:tab pos="6735763" algn="ctr"/>
              </a:tabLst>
            </a:pPr>
            <a:endParaRPr lang="en-US" sz="2400" dirty="0">
              <a:latin typeface="Book Antiqua" pitchFamily="18" charset="0"/>
            </a:endParaRPr>
          </a:p>
        </p:txBody>
      </p:sp>
      <p:sp>
        <p:nvSpPr>
          <p:cNvPr id="151557" name="Line 5"/>
          <p:cNvSpPr>
            <a:spLocks noChangeShapeType="1"/>
          </p:cNvSpPr>
          <p:nvPr/>
        </p:nvSpPr>
        <p:spPr bwMode="auto">
          <a:xfrm>
            <a:off x="344489" y="2362200"/>
            <a:ext cx="7331075" cy="0"/>
          </a:xfrm>
          <a:prstGeom prst="line">
            <a:avLst/>
          </a:prstGeom>
          <a:noFill/>
          <a:ln w="25399">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Book Antiqua" pitchFamily="18" charset="0"/>
            </a:endParaRPr>
          </a:p>
        </p:txBody>
      </p:sp>
      <p:sp>
        <p:nvSpPr>
          <p:cNvPr id="151558" name="Rectangle 6"/>
          <p:cNvSpPr>
            <a:spLocks noChangeArrowheads="1"/>
          </p:cNvSpPr>
          <p:nvPr/>
        </p:nvSpPr>
        <p:spPr bwMode="auto">
          <a:xfrm>
            <a:off x="228600" y="5029200"/>
            <a:ext cx="8610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spcBef>
                <a:spcPct val="20000"/>
              </a:spcBef>
              <a:buClr>
                <a:schemeClr val="tx2"/>
              </a:buClr>
              <a:buSzPct val="75000"/>
            </a:pPr>
            <a:r>
              <a:rPr lang="en-US" sz="2400" dirty="0">
                <a:latin typeface="Book Antiqua" pitchFamily="18" charset="0"/>
              </a:rPr>
              <a:t>The company has 10,000 hours of wiring capacity and 5,000 hours of harnessing capacity.</a:t>
            </a:r>
          </a:p>
        </p:txBody>
      </p:sp>
      <p:sp>
        <p:nvSpPr>
          <p:cNvPr id="151559" name="Line 7"/>
          <p:cNvSpPr>
            <a:spLocks noChangeShapeType="1"/>
          </p:cNvSpPr>
          <p:nvPr/>
        </p:nvSpPr>
        <p:spPr bwMode="auto">
          <a:xfrm>
            <a:off x="268289" y="4572000"/>
            <a:ext cx="7331075" cy="0"/>
          </a:xfrm>
          <a:prstGeom prst="line">
            <a:avLst/>
          </a:prstGeom>
          <a:noFill/>
          <a:ln w="25399">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Book Antiqua" pitchFamily="18" charset="0"/>
            </a:endParaRPr>
          </a:p>
        </p:txBody>
      </p:sp>
      <p:sp>
        <p:nvSpPr>
          <p:cNvPr id="151560" name="Text Box 8"/>
          <p:cNvSpPr txBox="1">
            <a:spLocks noChangeArrowheads="1"/>
          </p:cNvSpPr>
          <p:nvPr/>
        </p:nvSpPr>
        <p:spPr bwMode="auto">
          <a:xfrm>
            <a:off x="-5862" y="162580"/>
            <a:ext cx="914986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sz="2800" dirty="0">
                <a:solidFill>
                  <a:srgbClr val="FF0000"/>
                </a:solidFill>
                <a:latin typeface="Impact" pitchFamily="34" charset="0"/>
                <a:ea typeface="ＭＳ Ｐゴシック" pitchFamily="-65" charset="-128"/>
                <a:cs typeface="Impact" pitchFamily="34" charset="0"/>
              </a:rPr>
              <a:t>Problem 6. Make / buy decision : Narrative representation</a:t>
            </a:r>
          </a:p>
        </p:txBody>
      </p:sp>
    </p:spTree>
    <p:extLst>
      <p:ext uri="{BB962C8B-B14F-4D97-AF65-F5344CB8AC3E}">
        <p14:creationId xmlns:p14="http://schemas.microsoft.com/office/powerpoint/2010/main" val="3362226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Rectangle 3"/>
          <p:cNvSpPr>
            <a:spLocks noChangeArrowheads="1"/>
          </p:cNvSpPr>
          <p:nvPr/>
        </p:nvSpPr>
        <p:spPr bwMode="auto">
          <a:xfrm>
            <a:off x="152400" y="990600"/>
            <a:ext cx="8382000" cy="5111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spcAft>
                <a:spcPct val="48000"/>
              </a:spcAft>
            </a:pPr>
            <a:r>
              <a:rPr lang="en-US" sz="2400" dirty="0">
                <a:latin typeface="Book Antiqua" pitchFamily="18" charset="0"/>
              </a:rPr>
              <a:t>x</a:t>
            </a:r>
            <a:r>
              <a:rPr lang="en-US" sz="2400" baseline="-25000" dirty="0">
                <a:latin typeface="Book Antiqua" pitchFamily="18" charset="0"/>
              </a:rPr>
              <a:t>1</a:t>
            </a:r>
            <a:r>
              <a:rPr lang="en-US" sz="2400" dirty="0">
                <a:latin typeface="Book Antiqua" pitchFamily="18" charset="0"/>
              </a:rPr>
              <a:t> = Number of model 1 slip rings to make</a:t>
            </a:r>
          </a:p>
          <a:p>
            <a:pPr>
              <a:spcAft>
                <a:spcPct val="48000"/>
              </a:spcAft>
            </a:pPr>
            <a:r>
              <a:rPr lang="en-US" sz="2400" dirty="0">
                <a:latin typeface="Book Antiqua" pitchFamily="18" charset="0"/>
              </a:rPr>
              <a:t>x</a:t>
            </a:r>
            <a:r>
              <a:rPr lang="en-US" sz="2400" baseline="-25000" dirty="0">
                <a:latin typeface="Book Antiqua" pitchFamily="18" charset="0"/>
              </a:rPr>
              <a:t>2</a:t>
            </a:r>
            <a:r>
              <a:rPr lang="en-US" sz="2400" dirty="0">
                <a:latin typeface="Book Antiqua" pitchFamily="18" charset="0"/>
              </a:rPr>
              <a:t> = Number of model 2 slip rings to make </a:t>
            </a:r>
          </a:p>
          <a:p>
            <a:pPr>
              <a:spcAft>
                <a:spcPct val="48000"/>
              </a:spcAft>
            </a:pPr>
            <a:r>
              <a:rPr lang="en-US" sz="2400" dirty="0">
                <a:latin typeface="Book Antiqua" pitchFamily="18" charset="0"/>
              </a:rPr>
              <a:t>x</a:t>
            </a:r>
            <a:r>
              <a:rPr lang="en-US" sz="2400" baseline="-25000" dirty="0">
                <a:latin typeface="Book Antiqua" pitchFamily="18" charset="0"/>
              </a:rPr>
              <a:t>3</a:t>
            </a:r>
            <a:r>
              <a:rPr lang="en-US" sz="2400" dirty="0">
                <a:latin typeface="Book Antiqua" pitchFamily="18" charset="0"/>
              </a:rPr>
              <a:t> = Number of model 3 slip rings to make </a:t>
            </a:r>
          </a:p>
          <a:p>
            <a:pPr>
              <a:spcAft>
                <a:spcPct val="48000"/>
              </a:spcAft>
            </a:pPr>
            <a:r>
              <a:rPr lang="en-US" sz="2400" dirty="0">
                <a:latin typeface="Book Antiqua" pitchFamily="18" charset="0"/>
              </a:rPr>
              <a:t>y</a:t>
            </a:r>
            <a:r>
              <a:rPr lang="en-US" sz="2400" baseline="-25000" dirty="0">
                <a:latin typeface="Book Antiqua" pitchFamily="18" charset="0"/>
              </a:rPr>
              <a:t>1</a:t>
            </a:r>
            <a:r>
              <a:rPr lang="en-US" sz="2400" dirty="0">
                <a:latin typeface="Book Antiqua" pitchFamily="18" charset="0"/>
              </a:rPr>
              <a:t> = Number of model 1 slip rings to buy </a:t>
            </a:r>
          </a:p>
          <a:p>
            <a:pPr>
              <a:spcAft>
                <a:spcPct val="48000"/>
              </a:spcAft>
            </a:pPr>
            <a:r>
              <a:rPr lang="en-US" sz="2400" dirty="0">
                <a:latin typeface="Book Antiqua" pitchFamily="18" charset="0"/>
              </a:rPr>
              <a:t>y</a:t>
            </a:r>
            <a:r>
              <a:rPr lang="en-US" sz="2400" baseline="-25000" dirty="0">
                <a:latin typeface="Book Antiqua" pitchFamily="18" charset="0"/>
              </a:rPr>
              <a:t>2</a:t>
            </a:r>
            <a:r>
              <a:rPr lang="en-US" sz="2400" dirty="0">
                <a:latin typeface="Book Antiqua" pitchFamily="18" charset="0"/>
              </a:rPr>
              <a:t> = Number of model 2 slip rings to buy </a:t>
            </a:r>
          </a:p>
          <a:p>
            <a:pPr>
              <a:spcAft>
                <a:spcPct val="48000"/>
              </a:spcAft>
            </a:pPr>
            <a:r>
              <a:rPr lang="en-US" sz="2400" dirty="0">
                <a:latin typeface="Book Antiqua" pitchFamily="18" charset="0"/>
              </a:rPr>
              <a:t>y</a:t>
            </a:r>
            <a:r>
              <a:rPr lang="en-US" sz="2400" baseline="-25000" dirty="0">
                <a:latin typeface="Book Antiqua" pitchFamily="18" charset="0"/>
              </a:rPr>
              <a:t>3</a:t>
            </a:r>
            <a:r>
              <a:rPr lang="en-US" sz="2400" dirty="0">
                <a:latin typeface="Book Antiqua" pitchFamily="18" charset="0"/>
              </a:rPr>
              <a:t> = Number of model 3 slip rings to buy</a:t>
            </a:r>
          </a:p>
          <a:p>
            <a:pPr>
              <a:spcAft>
                <a:spcPct val="48000"/>
              </a:spcAft>
            </a:pPr>
            <a:r>
              <a:rPr lang="en-US" sz="2400" dirty="0">
                <a:latin typeface="Book Antiqua" pitchFamily="18" charset="0"/>
              </a:rPr>
              <a:t>The Objective Function</a:t>
            </a:r>
          </a:p>
          <a:p>
            <a:pPr>
              <a:spcAft>
                <a:spcPct val="48000"/>
              </a:spcAft>
            </a:pPr>
            <a:r>
              <a:rPr lang="en-US" sz="2800" dirty="0">
                <a:latin typeface="Times" pitchFamily="18" charset="0"/>
              </a:rPr>
              <a:t>Minimize the total cost of filling the order.</a:t>
            </a:r>
            <a:endParaRPr lang="en-US" sz="2400" dirty="0">
              <a:latin typeface="Times" pitchFamily="18" charset="0"/>
            </a:endParaRPr>
          </a:p>
          <a:p>
            <a:pPr>
              <a:spcBef>
                <a:spcPct val="50000"/>
              </a:spcBef>
            </a:pPr>
            <a:r>
              <a:rPr lang="en-US" sz="2400" dirty="0">
                <a:latin typeface="Times" pitchFamily="18" charset="0"/>
              </a:rPr>
              <a:t>MIN:	50x</a:t>
            </a:r>
            <a:r>
              <a:rPr lang="en-US" sz="2400" baseline="-25000" dirty="0">
                <a:latin typeface="Times" pitchFamily="18" charset="0"/>
              </a:rPr>
              <a:t>1</a:t>
            </a:r>
            <a:r>
              <a:rPr lang="en-US" sz="2400" dirty="0">
                <a:latin typeface="Times" pitchFamily="18" charset="0"/>
              </a:rPr>
              <a:t> + 83x</a:t>
            </a:r>
            <a:r>
              <a:rPr lang="en-US" sz="2400" baseline="-25000" dirty="0">
                <a:latin typeface="Times" pitchFamily="18" charset="0"/>
              </a:rPr>
              <a:t>2</a:t>
            </a:r>
            <a:r>
              <a:rPr lang="en-US" sz="2400" dirty="0">
                <a:latin typeface="Times" pitchFamily="18" charset="0"/>
              </a:rPr>
              <a:t> + 130x</a:t>
            </a:r>
            <a:r>
              <a:rPr lang="en-US" sz="2400" baseline="-25000" dirty="0">
                <a:latin typeface="Times" pitchFamily="18" charset="0"/>
              </a:rPr>
              <a:t>3</a:t>
            </a:r>
            <a:r>
              <a:rPr lang="en-US" sz="2400" dirty="0">
                <a:latin typeface="Times" pitchFamily="18" charset="0"/>
              </a:rPr>
              <a:t> + 61y</a:t>
            </a:r>
            <a:r>
              <a:rPr lang="en-US" sz="2400" baseline="-25000" dirty="0">
                <a:latin typeface="Times" pitchFamily="18" charset="0"/>
              </a:rPr>
              <a:t>1</a:t>
            </a:r>
            <a:r>
              <a:rPr lang="en-US" sz="2400" dirty="0">
                <a:latin typeface="Times" pitchFamily="18" charset="0"/>
              </a:rPr>
              <a:t> + 97y</a:t>
            </a:r>
            <a:r>
              <a:rPr lang="en-US" sz="2400" baseline="-25000" dirty="0">
                <a:latin typeface="Times" pitchFamily="18" charset="0"/>
              </a:rPr>
              <a:t>2</a:t>
            </a:r>
            <a:r>
              <a:rPr lang="en-US" sz="2400" dirty="0">
                <a:latin typeface="Times" pitchFamily="18" charset="0"/>
              </a:rPr>
              <a:t> + 145y</a:t>
            </a:r>
            <a:r>
              <a:rPr lang="en-US" sz="2400" baseline="-25000" dirty="0">
                <a:latin typeface="Times" pitchFamily="18" charset="0"/>
              </a:rPr>
              <a:t>3</a:t>
            </a:r>
            <a:r>
              <a:rPr lang="en-US" sz="2400" dirty="0">
                <a:latin typeface="Book Antiqua" pitchFamily="18" charset="0"/>
              </a:rPr>
              <a:t> </a:t>
            </a:r>
          </a:p>
        </p:txBody>
      </p:sp>
      <p:sp>
        <p:nvSpPr>
          <p:cNvPr id="152580" name="Text Box 4"/>
          <p:cNvSpPr txBox="1">
            <a:spLocks noChangeArrowheads="1"/>
          </p:cNvSpPr>
          <p:nvPr/>
        </p:nvSpPr>
        <p:spPr bwMode="auto">
          <a:xfrm>
            <a:off x="23446" y="162580"/>
            <a:ext cx="912055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sz="2800" dirty="0">
                <a:solidFill>
                  <a:srgbClr val="FF0000"/>
                </a:solidFill>
                <a:latin typeface="Impact" pitchFamily="34" charset="0"/>
                <a:ea typeface="ＭＳ Ｐゴシック" pitchFamily="-65" charset="-128"/>
                <a:cs typeface="Impact" pitchFamily="34" charset="0"/>
              </a:rPr>
              <a:t>Problem 6. Make / buy decision : decision variables</a:t>
            </a:r>
          </a:p>
        </p:txBody>
      </p:sp>
    </p:spTree>
    <p:extLst>
      <p:ext uri="{BB962C8B-B14F-4D97-AF65-F5344CB8AC3E}">
        <p14:creationId xmlns:p14="http://schemas.microsoft.com/office/powerpoint/2010/main" val="2851632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2579">
                                            <p:txEl>
                                              <p:pRg st="0" end="0"/>
                                            </p:txEl>
                                          </p:spTgt>
                                        </p:tgtEl>
                                        <p:attrNameLst>
                                          <p:attrName>style.visibility</p:attrName>
                                        </p:attrNameLst>
                                      </p:cBhvr>
                                      <p:to>
                                        <p:strVal val="visible"/>
                                      </p:to>
                                    </p:set>
                                    <p:animEffect transition="in" filter="fade">
                                      <p:cBhvr>
                                        <p:cTn id="7" dur="500"/>
                                        <p:tgtEl>
                                          <p:spTgt spid="1525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2579">
                                            <p:txEl>
                                              <p:pRg st="1" end="1"/>
                                            </p:txEl>
                                          </p:spTgt>
                                        </p:tgtEl>
                                        <p:attrNameLst>
                                          <p:attrName>style.visibility</p:attrName>
                                        </p:attrNameLst>
                                      </p:cBhvr>
                                      <p:to>
                                        <p:strVal val="visible"/>
                                      </p:to>
                                    </p:set>
                                    <p:animEffect transition="in" filter="fade">
                                      <p:cBhvr>
                                        <p:cTn id="12" dur="500"/>
                                        <p:tgtEl>
                                          <p:spTgt spid="1525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2579">
                                            <p:txEl>
                                              <p:pRg st="2" end="2"/>
                                            </p:txEl>
                                          </p:spTgt>
                                        </p:tgtEl>
                                        <p:attrNameLst>
                                          <p:attrName>style.visibility</p:attrName>
                                        </p:attrNameLst>
                                      </p:cBhvr>
                                      <p:to>
                                        <p:strVal val="visible"/>
                                      </p:to>
                                    </p:set>
                                    <p:animEffect transition="in" filter="fade">
                                      <p:cBhvr>
                                        <p:cTn id="17" dur="500"/>
                                        <p:tgtEl>
                                          <p:spTgt spid="1525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2579">
                                            <p:txEl>
                                              <p:pRg st="3" end="3"/>
                                            </p:txEl>
                                          </p:spTgt>
                                        </p:tgtEl>
                                        <p:attrNameLst>
                                          <p:attrName>style.visibility</p:attrName>
                                        </p:attrNameLst>
                                      </p:cBhvr>
                                      <p:to>
                                        <p:strVal val="visible"/>
                                      </p:to>
                                    </p:set>
                                    <p:animEffect transition="in" filter="fade">
                                      <p:cBhvr>
                                        <p:cTn id="22" dur="500"/>
                                        <p:tgtEl>
                                          <p:spTgt spid="1525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2579">
                                            <p:txEl>
                                              <p:pRg st="4" end="4"/>
                                            </p:txEl>
                                          </p:spTgt>
                                        </p:tgtEl>
                                        <p:attrNameLst>
                                          <p:attrName>style.visibility</p:attrName>
                                        </p:attrNameLst>
                                      </p:cBhvr>
                                      <p:to>
                                        <p:strVal val="visible"/>
                                      </p:to>
                                    </p:set>
                                    <p:animEffect transition="in" filter="fade">
                                      <p:cBhvr>
                                        <p:cTn id="27" dur="500"/>
                                        <p:tgtEl>
                                          <p:spTgt spid="1525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2579">
                                            <p:txEl>
                                              <p:pRg st="5" end="5"/>
                                            </p:txEl>
                                          </p:spTgt>
                                        </p:tgtEl>
                                        <p:attrNameLst>
                                          <p:attrName>style.visibility</p:attrName>
                                        </p:attrNameLst>
                                      </p:cBhvr>
                                      <p:to>
                                        <p:strVal val="visible"/>
                                      </p:to>
                                    </p:set>
                                    <p:animEffect transition="in" filter="fade">
                                      <p:cBhvr>
                                        <p:cTn id="32" dur="500"/>
                                        <p:tgtEl>
                                          <p:spTgt spid="15257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2579">
                                            <p:txEl>
                                              <p:pRg st="6" end="6"/>
                                            </p:txEl>
                                          </p:spTgt>
                                        </p:tgtEl>
                                        <p:attrNameLst>
                                          <p:attrName>style.visibility</p:attrName>
                                        </p:attrNameLst>
                                      </p:cBhvr>
                                      <p:to>
                                        <p:strVal val="visible"/>
                                      </p:to>
                                    </p:set>
                                    <p:animEffect transition="in" filter="fade">
                                      <p:cBhvr>
                                        <p:cTn id="37" dur="500"/>
                                        <p:tgtEl>
                                          <p:spTgt spid="15257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2579">
                                            <p:txEl>
                                              <p:pRg st="7" end="7"/>
                                            </p:txEl>
                                          </p:spTgt>
                                        </p:tgtEl>
                                        <p:attrNameLst>
                                          <p:attrName>style.visibility</p:attrName>
                                        </p:attrNameLst>
                                      </p:cBhvr>
                                      <p:to>
                                        <p:strVal val="visible"/>
                                      </p:to>
                                    </p:set>
                                    <p:animEffect transition="in" filter="fade">
                                      <p:cBhvr>
                                        <p:cTn id="42" dur="500"/>
                                        <p:tgtEl>
                                          <p:spTgt spid="15257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52579">
                                            <p:txEl>
                                              <p:pRg st="8" end="8"/>
                                            </p:txEl>
                                          </p:spTgt>
                                        </p:tgtEl>
                                        <p:attrNameLst>
                                          <p:attrName>style.visibility</p:attrName>
                                        </p:attrNameLst>
                                      </p:cBhvr>
                                      <p:to>
                                        <p:strVal val="visible"/>
                                      </p:to>
                                    </p:set>
                                    <p:animEffect transition="in" filter="fade">
                                      <p:cBhvr>
                                        <p:cTn id="47" dur="500"/>
                                        <p:tgtEl>
                                          <p:spTgt spid="1525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627" name="Rectangle 1027"/>
          <p:cNvSpPr>
            <a:spLocks noGrp="1" noChangeArrowheads="1"/>
          </p:cNvSpPr>
          <p:nvPr>
            <p:ph type="body" idx="1"/>
          </p:nvPr>
        </p:nvSpPr>
        <p:spPr>
          <a:xfrm>
            <a:off x="304800" y="990600"/>
            <a:ext cx="7772400" cy="5257800"/>
          </a:xfrm>
          <a:noFill/>
          <a:ln/>
        </p:spPr>
        <p:txBody>
          <a:bodyPr vert="horz" wrap="square" lIns="92075" tIns="46038" rIns="92075" bIns="46038" numCol="1" anchor="t" anchorCtr="0" compatLnSpc="1">
            <a:prstTxWarp prst="textNoShape">
              <a:avLst/>
            </a:prstTxWarp>
          </a:bodyPr>
          <a:lstStyle/>
          <a:p>
            <a:pPr marL="0" indent="0">
              <a:lnSpc>
                <a:spcPct val="110000"/>
              </a:lnSpc>
              <a:spcBef>
                <a:spcPct val="0"/>
              </a:spcBef>
              <a:buNone/>
            </a:pPr>
            <a:r>
              <a:rPr lang="en-US" dirty="0"/>
              <a:t>Demand Constraints</a:t>
            </a:r>
          </a:p>
          <a:p>
            <a:pPr lvl="1">
              <a:lnSpc>
                <a:spcPct val="110000"/>
              </a:lnSpc>
              <a:buFontTx/>
              <a:buNone/>
            </a:pPr>
            <a:r>
              <a:rPr lang="en-US" sz="2400" dirty="0"/>
              <a:t>x</a:t>
            </a:r>
            <a:r>
              <a:rPr lang="en-US" sz="2400" baseline="-25000" dirty="0"/>
              <a:t>1</a:t>
            </a:r>
            <a:r>
              <a:rPr lang="en-US" sz="2400" dirty="0"/>
              <a:t> + y</a:t>
            </a:r>
            <a:r>
              <a:rPr lang="en-US" sz="2400" baseline="-25000" dirty="0"/>
              <a:t>1</a:t>
            </a:r>
            <a:r>
              <a:rPr lang="en-US" sz="2400" dirty="0"/>
              <a:t> = 3,000	} model 1</a:t>
            </a:r>
          </a:p>
          <a:p>
            <a:pPr lvl="1">
              <a:lnSpc>
                <a:spcPct val="110000"/>
              </a:lnSpc>
              <a:buFontTx/>
              <a:buNone/>
            </a:pPr>
            <a:r>
              <a:rPr lang="en-US" sz="2400" dirty="0"/>
              <a:t>x</a:t>
            </a:r>
            <a:r>
              <a:rPr lang="en-US" sz="2400" baseline="-25000" dirty="0"/>
              <a:t>2</a:t>
            </a:r>
            <a:r>
              <a:rPr lang="en-US" sz="2400" dirty="0"/>
              <a:t> + y</a:t>
            </a:r>
            <a:r>
              <a:rPr lang="en-US" sz="2400" baseline="-25000" dirty="0"/>
              <a:t>2</a:t>
            </a:r>
            <a:r>
              <a:rPr lang="en-US" sz="2400" dirty="0"/>
              <a:t> = 2,000	} model 2</a:t>
            </a:r>
          </a:p>
          <a:p>
            <a:pPr lvl="1">
              <a:lnSpc>
                <a:spcPct val="110000"/>
              </a:lnSpc>
              <a:buFontTx/>
              <a:buNone/>
            </a:pPr>
            <a:r>
              <a:rPr lang="en-US" sz="2400" dirty="0"/>
              <a:t>x</a:t>
            </a:r>
            <a:r>
              <a:rPr lang="en-US" sz="2400" baseline="-25000" dirty="0"/>
              <a:t>3</a:t>
            </a:r>
            <a:r>
              <a:rPr lang="en-US" sz="2400" dirty="0"/>
              <a:t> + y</a:t>
            </a:r>
            <a:r>
              <a:rPr lang="en-US" sz="2400" baseline="-25000" dirty="0"/>
              <a:t>3</a:t>
            </a:r>
            <a:r>
              <a:rPr lang="en-US" sz="2400" dirty="0"/>
              <a:t> =    900	} model 3</a:t>
            </a:r>
          </a:p>
          <a:p>
            <a:pPr marL="0" indent="0">
              <a:lnSpc>
                <a:spcPct val="110000"/>
              </a:lnSpc>
              <a:spcBef>
                <a:spcPct val="0"/>
              </a:spcBef>
              <a:buNone/>
            </a:pPr>
            <a:r>
              <a:rPr lang="en-US" dirty="0"/>
              <a:t>Resource Constraints</a:t>
            </a:r>
          </a:p>
          <a:p>
            <a:pPr lvl="1">
              <a:lnSpc>
                <a:spcPct val="110000"/>
              </a:lnSpc>
              <a:buFontTx/>
              <a:buNone/>
            </a:pPr>
            <a:r>
              <a:rPr lang="en-US" sz="2400" dirty="0"/>
              <a:t>2x</a:t>
            </a:r>
            <a:r>
              <a:rPr lang="en-US" sz="2400" baseline="-25000" dirty="0"/>
              <a:t>1</a:t>
            </a:r>
            <a:r>
              <a:rPr lang="en-US" sz="2400" dirty="0"/>
              <a:t> + 1.5x</a:t>
            </a:r>
            <a:r>
              <a:rPr lang="en-US" sz="2400" baseline="-25000" dirty="0"/>
              <a:t>2</a:t>
            </a:r>
            <a:r>
              <a:rPr lang="en-US" sz="2400" dirty="0"/>
              <a:t> + 3x</a:t>
            </a:r>
            <a:r>
              <a:rPr lang="en-US" sz="2400" baseline="-25000" dirty="0"/>
              <a:t>3 </a:t>
            </a:r>
            <a:r>
              <a:rPr lang="en-US" sz="2400" dirty="0"/>
              <a:t>&lt;= 10,000 } wiring</a:t>
            </a:r>
          </a:p>
          <a:p>
            <a:pPr lvl="1">
              <a:lnSpc>
                <a:spcPct val="110000"/>
              </a:lnSpc>
              <a:buFontTx/>
              <a:buNone/>
            </a:pPr>
            <a:r>
              <a:rPr lang="en-US" sz="2400" dirty="0"/>
              <a:t>1x</a:t>
            </a:r>
            <a:r>
              <a:rPr lang="en-US" sz="2400" baseline="-25000" dirty="0"/>
              <a:t>1</a:t>
            </a:r>
            <a:r>
              <a:rPr lang="en-US" sz="2400" dirty="0"/>
              <a:t> + 2.0x</a:t>
            </a:r>
            <a:r>
              <a:rPr lang="en-US" sz="2400" baseline="-25000" dirty="0"/>
              <a:t>2</a:t>
            </a:r>
            <a:r>
              <a:rPr lang="en-US" sz="2400" dirty="0"/>
              <a:t> + 1x</a:t>
            </a:r>
            <a:r>
              <a:rPr lang="en-US" sz="2400" baseline="-25000" dirty="0"/>
              <a:t>3 </a:t>
            </a:r>
            <a:r>
              <a:rPr lang="en-US" sz="2400" dirty="0"/>
              <a:t>&lt;=   5,000 } harnessing</a:t>
            </a:r>
          </a:p>
          <a:p>
            <a:pPr marL="0" indent="0">
              <a:lnSpc>
                <a:spcPct val="110000"/>
              </a:lnSpc>
              <a:spcBef>
                <a:spcPct val="0"/>
              </a:spcBef>
              <a:buNone/>
            </a:pPr>
            <a:r>
              <a:rPr lang="en-US" dirty="0" err="1"/>
              <a:t>Nonnegativity</a:t>
            </a:r>
            <a:r>
              <a:rPr lang="en-US" dirty="0"/>
              <a:t> Conditions</a:t>
            </a:r>
          </a:p>
          <a:p>
            <a:pPr lvl="1">
              <a:lnSpc>
                <a:spcPct val="110000"/>
              </a:lnSpc>
              <a:buFontTx/>
              <a:buNone/>
            </a:pPr>
            <a:r>
              <a:rPr lang="en-US" sz="2400" dirty="0"/>
              <a:t>x</a:t>
            </a:r>
            <a:r>
              <a:rPr lang="en-US" sz="2400" baseline="-25000" dirty="0"/>
              <a:t>1</a:t>
            </a:r>
            <a:r>
              <a:rPr lang="en-US" sz="2400" dirty="0"/>
              <a:t>, x</a:t>
            </a:r>
            <a:r>
              <a:rPr lang="en-US" sz="2400" baseline="-25000" dirty="0"/>
              <a:t>2</a:t>
            </a:r>
            <a:r>
              <a:rPr lang="en-US" sz="2400" dirty="0"/>
              <a:t>, x</a:t>
            </a:r>
            <a:r>
              <a:rPr lang="en-US" sz="2400" baseline="-25000" dirty="0"/>
              <a:t>3</a:t>
            </a:r>
            <a:r>
              <a:rPr lang="en-US" sz="2400" dirty="0"/>
              <a:t>, y</a:t>
            </a:r>
            <a:r>
              <a:rPr lang="en-US" sz="2400" baseline="-25000" dirty="0"/>
              <a:t>1</a:t>
            </a:r>
            <a:r>
              <a:rPr lang="en-US" sz="2400" dirty="0"/>
              <a:t>, y</a:t>
            </a:r>
            <a:r>
              <a:rPr lang="en-US" sz="2400" baseline="-25000" dirty="0"/>
              <a:t>2</a:t>
            </a:r>
            <a:r>
              <a:rPr lang="en-US" sz="2400" dirty="0"/>
              <a:t>, y</a:t>
            </a:r>
            <a:r>
              <a:rPr lang="en-US" sz="2400" baseline="-25000" dirty="0"/>
              <a:t>3</a:t>
            </a:r>
            <a:r>
              <a:rPr lang="en-US" sz="2400" dirty="0"/>
              <a:t> &gt;=  0</a:t>
            </a:r>
          </a:p>
        </p:txBody>
      </p:sp>
      <p:sp>
        <p:nvSpPr>
          <p:cNvPr id="154628" name="Text Box 1028"/>
          <p:cNvSpPr txBox="1">
            <a:spLocks noChangeArrowheads="1"/>
          </p:cNvSpPr>
          <p:nvPr/>
        </p:nvSpPr>
        <p:spPr bwMode="auto">
          <a:xfrm>
            <a:off x="0" y="86380"/>
            <a:ext cx="91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sz="2800" dirty="0">
                <a:solidFill>
                  <a:srgbClr val="FF0000"/>
                </a:solidFill>
                <a:latin typeface="Impact" pitchFamily="34" charset="0"/>
                <a:ea typeface="ＭＳ Ｐゴシック" pitchFamily="-65" charset="-128"/>
                <a:cs typeface="Impact" pitchFamily="34" charset="0"/>
              </a:rPr>
              <a:t>Problem 6. Make / buy decision : Constraints</a:t>
            </a:r>
          </a:p>
        </p:txBody>
      </p:sp>
      <p:graphicFrame>
        <p:nvGraphicFramePr>
          <p:cNvPr id="2" name="Object 1"/>
          <p:cNvGraphicFramePr>
            <a:graphicFrameLocks noChangeAspect="1"/>
          </p:cNvGraphicFramePr>
          <p:nvPr>
            <p:extLst>
              <p:ext uri="{D42A27DB-BD31-4B8C-83A1-F6EECF244321}">
                <p14:modId xmlns:p14="http://schemas.microsoft.com/office/powerpoint/2010/main" val="4269202252"/>
              </p:ext>
            </p:extLst>
          </p:nvPr>
        </p:nvGraphicFramePr>
        <p:xfrm>
          <a:off x="5623291" y="990600"/>
          <a:ext cx="3482610" cy="2514600"/>
        </p:xfrm>
        <a:graphic>
          <a:graphicData uri="http://schemas.openxmlformats.org/presentationml/2006/ole">
            <mc:AlternateContent xmlns:mc="http://schemas.openxmlformats.org/markup-compatibility/2006">
              <mc:Choice xmlns:v="urn:schemas-microsoft-com:vml" Requires="v">
                <p:oleObj spid="_x0000_s14353" name="Worksheet" r:id="rId3" imgW="2981197" imgH="2152720" progId="Excel.Sheet.12">
                  <p:embed/>
                </p:oleObj>
              </mc:Choice>
              <mc:Fallback>
                <p:oleObj name="Worksheet" r:id="rId3" imgW="2981197" imgH="2152720" progId="Excel.Sheet.12">
                  <p:embed/>
                  <p:pic>
                    <p:nvPicPr>
                      <p:cNvPr id="0" name=""/>
                      <p:cNvPicPr/>
                      <p:nvPr/>
                    </p:nvPicPr>
                    <p:blipFill>
                      <a:blip r:embed="rId4"/>
                      <a:stretch>
                        <a:fillRect/>
                      </a:stretch>
                    </p:blipFill>
                    <p:spPr>
                      <a:xfrm>
                        <a:off x="5623291" y="990600"/>
                        <a:ext cx="3482610" cy="2514600"/>
                      </a:xfrm>
                      <a:prstGeom prst="rect">
                        <a:avLst/>
                      </a:prstGeom>
                    </p:spPr>
                  </p:pic>
                </p:oleObj>
              </mc:Fallback>
            </mc:AlternateContent>
          </a:graphicData>
        </a:graphic>
      </p:graphicFrame>
    </p:spTree>
    <p:extLst>
      <p:ext uri="{BB962C8B-B14F-4D97-AF65-F5344CB8AC3E}">
        <p14:creationId xmlns:p14="http://schemas.microsoft.com/office/powerpoint/2010/main" val="33774339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4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54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546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5462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546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5462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5462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5462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5462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27"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2"/>
          <p:cNvSpPr txBox="1">
            <a:spLocks noChangeArrowheads="1"/>
          </p:cNvSpPr>
          <p:nvPr/>
        </p:nvSpPr>
        <p:spPr bwMode="auto">
          <a:xfrm>
            <a:off x="39810" y="836613"/>
            <a:ext cx="9104190" cy="1938992"/>
          </a:xfrm>
          <a:prstGeom prst="rect">
            <a:avLst/>
          </a:prstGeom>
          <a:noFill/>
          <a:ln w="9525">
            <a:noFill/>
            <a:miter lim="800000"/>
            <a:headEnd/>
            <a:tailEnd/>
          </a:ln>
        </p:spPr>
        <p:txBody>
          <a:bodyPr wrap="square">
            <a:spAutoFit/>
          </a:bodyPr>
          <a:lstStyle/>
          <a:p>
            <a:pPr>
              <a:spcBef>
                <a:spcPct val="50000"/>
              </a:spcBef>
            </a:pPr>
            <a:r>
              <a:rPr lang="en-US" altLang="en-US" sz="2400" dirty="0">
                <a:latin typeface="Book Antiqua" pitchFamily="18" charset="0"/>
                <a:cs typeface="Arial" charset="0"/>
              </a:rPr>
              <a:t>Management is considering devoting some excess capacity to one or more of three products.  The hours required from each resource for each unit of product, the available capacity (hours per week)  of the  three resources, as well as the profit of each unit of product are given below. </a:t>
            </a:r>
          </a:p>
        </p:txBody>
      </p:sp>
      <p:sp>
        <p:nvSpPr>
          <p:cNvPr id="3076" name="Rectangle 3"/>
          <p:cNvSpPr>
            <a:spLocks noGrp="1" noChangeArrowheads="1"/>
          </p:cNvSpPr>
          <p:nvPr>
            <p:ph type="title"/>
          </p:nvPr>
        </p:nvSpPr>
        <p:spPr bwMode="gray">
          <a:xfrm>
            <a:off x="0" y="129603"/>
            <a:ext cx="9173308" cy="584775"/>
          </a:xfrm>
          <a:noFill/>
          <a:ln w="9525">
            <a:noFill/>
            <a:miter lim="800000"/>
            <a:headEnd/>
            <a:tailEnd/>
          </a:ln>
        </p:spPr>
        <p:txBody>
          <a:bodyPr wrap="square" anchor="t">
            <a:spAutoFit/>
          </a:bodyPr>
          <a:lstStyle/>
          <a:p>
            <a:r>
              <a:rPr lang="en-US" kern="1200" dirty="0"/>
              <a:t>Problem 1. Optimal Product Mix</a:t>
            </a:r>
          </a:p>
        </p:txBody>
      </p:sp>
      <p:sp>
        <p:nvSpPr>
          <p:cNvPr id="3077" name="Text Box 4"/>
          <p:cNvSpPr txBox="1">
            <a:spLocks noChangeArrowheads="1"/>
          </p:cNvSpPr>
          <p:nvPr/>
        </p:nvSpPr>
        <p:spPr bwMode="auto">
          <a:xfrm>
            <a:off x="2" y="4572000"/>
            <a:ext cx="8893175" cy="1754326"/>
          </a:xfrm>
          <a:prstGeom prst="rect">
            <a:avLst/>
          </a:prstGeom>
          <a:noFill/>
          <a:ln w="9525">
            <a:noFill/>
            <a:miter lim="800000"/>
            <a:headEnd/>
            <a:tailEnd/>
          </a:ln>
        </p:spPr>
        <p:txBody>
          <a:bodyPr>
            <a:spAutoFit/>
          </a:bodyPr>
          <a:lstStyle/>
          <a:p>
            <a:pPr marL="457200" indent="-457200">
              <a:spcBef>
                <a:spcPct val="50000"/>
              </a:spcBef>
            </a:pPr>
            <a:r>
              <a:rPr lang="en-US" altLang="en-US" sz="2400" dirty="0">
                <a:latin typeface="Book Antiqua" pitchFamily="18" charset="0"/>
                <a:cs typeface="Arial" charset="0"/>
              </a:rPr>
              <a:t>Sales department indicates that the sales potentials for products 1 and 2 exceeds maximum production rate, but the sales potential for product 3 is 20 units per week.</a:t>
            </a:r>
          </a:p>
          <a:p>
            <a:pPr marL="457200" indent="-457200">
              <a:spcBef>
                <a:spcPct val="50000"/>
              </a:spcBef>
            </a:pPr>
            <a:r>
              <a:rPr lang="en-US" altLang="en-US" sz="2400" dirty="0">
                <a:latin typeface="Book Antiqua" pitchFamily="18" charset="0"/>
                <a:cs typeface="Arial" charset="0"/>
              </a:rPr>
              <a:t>Formulate the problem and solve it using excel</a:t>
            </a:r>
          </a:p>
        </p:txBody>
      </p:sp>
      <p:graphicFrame>
        <p:nvGraphicFramePr>
          <p:cNvPr id="3074" name="Object 5"/>
          <p:cNvGraphicFramePr>
            <a:graphicFrameLocks noGrp="1" noChangeAspect="1"/>
          </p:cNvGraphicFramePr>
          <p:nvPr>
            <p:ph idx="1"/>
            <p:extLst>
              <p:ext uri="{D42A27DB-BD31-4B8C-83A1-F6EECF244321}">
                <p14:modId xmlns:p14="http://schemas.microsoft.com/office/powerpoint/2010/main" val="2138230044"/>
              </p:ext>
            </p:extLst>
          </p:nvPr>
        </p:nvGraphicFramePr>
        <p:xfrm>
          <a:off x="609602" y="2775607"/>
          <a:ext cx="4252913" cy="1439863"/>
        </p:xfrm>
        <a:graphic>
          <a:graphicData uri="http://schemas.openxmlformats.org/presentationml/2006/ole">
            <mc:AlternateContent xmlns:mc="http://schemas.openxmlformats.org/markup-compatibility/2006">
              <mc:Choice xmlns:v="urn:schemas-microsoft-com:vml" Requires="v">
                <p:oleObj spid="_x0000_s3126" name="Worksheet" r:id="rId4" imgW="3009837" imgH="1019269" progId="Excel.Sheet.8">
                  <p:embed/>
                </p:oleObj>
              </mc:Choice>
              <mc:Fallback>
                <p:oleObj name="Worksheet" r:id="rId4" imgW="3009837" imgH="1019269" progId="Excel.Sheet.8">
                  <p:embed/>
                  <p:pic>
                    <p:nvPicPr>
                      <p:cNvPr id="0" name=""/>
                      <p:cNvPicPr>
                        <a:picLocks noChangeAspect="1" noChangeArrowheads="1"/>
                      </p:cNvPicPr>
                      <p:nvPr/>
                    </p:nvPicPr>
                    <p:blipFill>
                      <a:blip r:embed="rId5"/>
                      <a:srcRect/>
                      <a:stretch>
                        <a:fillRect/>
                      </a:stretch>
                    </p:blipFill>
                    <p:spPr bwMode="auto">
                      <a:xfrm>
                        <a:off x="609602" y="2775607"/>
                        <a:ext cx="4252913" cy="143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03275994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2" name="Text Box 1028"/>
          <p:cNvSpPr txBox="1">
            <a:spLocks noChangeArrowheads="1"/>
          </p:cNvSpPr>
          <p:nvPr/>
        </p:nvSpPr>
        <p:spPr bwMode="auto">
          <a:xfrm>
            <a:off x="0" y="162580"/>
            <a:ext cx="57727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800" dirty="0">
                <a:solidFill>
                  <a:srgbClr val="FF0000"/>
                </a:solidFill>
                <a:latin typeface="Impact" pitchFamily="34" charset="0"/>
                <a:ea typeface="ＭＳ Ｐゴシック" pitchFamily="-65" charset="-128"/>
                <a:cs typeface="Impact" pitchFamily="34" charset="0"/>
              </a:rPr>
              <a:t>Problem 6. Make / buy decision : Excel </a:t>
            </a:r>
          </a:p>
        </p:txBody>
      </p:sp>
      <p:graphicFrame>
        <p:nvGraphicFramePr>
          <p:cNvPr id="3" name="Object 2"/>
          <p:cNvGraphicFramePr>
            <a:graphicFrameLocks noChangeAspect="1"/>
          </p:cNvGraphicFramePr>
          <p:nvPr>
            <p:extLst>
              <p:ext uri="{D42A27DB-BD31-4B8C-83A1-F6EECF244321}">
                <p14:modId xmlns:p14="http://schemas.microsoft.com/office/powerpoint/2010/main" val="2149213950"/>
              </p:ext>
            </p:extLst>
          </p:nvPr>
        </p:nvGraphicFramePr>
        <p:xfrm>
          <a:off x="367261" y="1066800"/>
          <a:ext cx="8038475" cy="4953000"/>
        </p:xfrm>
        <a:graphic>
          <a:graphicData uri="http://schemas.openxmlformats.org/presentationml/2006/ole">
            <mc:AlternateContent xmlns:mc="http://schemas.openxmlformats.org/markup-compatibility/2006">
              <mc:Choice xmlns:v="urn:schemas-microsoft-com:vml" Requires="v">
                <p:oleObj spid="_x0000_s4162" name="Worksheet" r:id="rId3" imgW="3771884" imgH="2324128" progId="Excel.Sheet.12">
                  <p:embed/>
                </p:oleObj>
              </mc:Choice>
              <mc:Fallback>
                <p:oleObj name="Worksheet" r:id="rId3" imgW="3771884" imgH="2324128" progId="Excel.Sheet.12">
                  <p:embed/>
                  <p:pic>
                    <p:nvPicPr>
                      <p:cNvPr id="0" name=""/>
                      <p:cNvPicPr/>
                      <p:nvPr/>
                    </p:nvPicPr>
                    <p:blipFill>
                      <a:blip r:embed="rId4"/>
                      <a:stretch>
                        <a:fillRect/>
                      </a:stretch>
                    </p:blipFill>
                    <p:spPr>
                      <a:xfrm>
                        <a:off x="367261" y="1066800"/>
                        <a:ext cx="8038475" cy="49530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4788534"/>
              </p:ext>
            </p:extLst>
          </p:nvPr>
        </p:nvGraphicFramePr>
        <p:xfrm>
          <a:off x="8229600" y="3543302"/>
          <a:ext cx="914400" cy="771525"/>
        </p:xfrm>
        <a:graphic>
          <a:graphicData uri="http://schemas.openxmlformats.org/presentationml/2006/ole">
            <mc:AlternateContent xmlns:mc="http://schemas.openxmlformats.org/markup-compatibility/2006">
              <mc:Choice xmlns:v="urn:schemas-microsoft-com:vml" Requires="v">
                <p:oleObj spid="_x0000_s4163" name="Worksheet" showAsIcon="1" r:id="rId5" imgW="914400" imgH="771480" progId="Excel.Sheet.12">
                  <p:embed/>
                </p:oleObj>
              </mc:Choice>
              <mc:Fallback>
                <p:oleObj name="Worksheet" showAsIcon="1" r:id="rId5" imgW="914400" imgH="771480" progId="Excel.Sheet.12">
                  <p:embed/>
                  <p:pic>
                    <p:nvPicPr>
                      <p:cNvPr id="0" name=""/>
                      <p:cNvPicPr/>
                      <p:nvPr/>
                    </p:nvPicPr>
                    <p:blipFill>
                      <a:blip r:embed="rId6"/>
                      <a:stretch>
                        <a:fillRect/>
                      </a:stretch>
                    </p:blipFill>
                    <p:spPr>
                      <a:xfrm>
                        <a:off x="8229600" y="3543302"/>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35352681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8418" name="Rectangle 1026"/>
          <p:cNvSpPr>
            <a:spLocks noGrp="1" noChangeArrowheads="1"/>
          </p:cNvSpPr>
          <p:nvPr>
            <p:ph type="body" idx="1"/>
          </p:nvPr>
        </p:nvSpPr>
        <p:spPr>
          <a:xfrm>
            <a:off x="392722" y="838200"/>
            <a:ext cx="8446478" cy="5486400"/>
          </a:xfrm>
          <a:noFill/>
          <a:ln/>
        </p:spPr>
        <p:txBody>
          <a:bodyPr vert="horz" wrap="square" lIns="92075" tIns="46038" rIns="92075" bIns="46038" numCol="1" anchor="t" anchorCtr="0" compatLnSpc="1">
            <a:prstTxWarp prst="textNoShape">
              <a:avLst/>
            </a:prstTxWarp>
          </a:bodyPr>
          <a:lstStyle/>
          <a:p>
            <a:pPr>
              <a:lnSpc>
                <a:spcPct val="110000"/>
              </a:lnSpc>
              <a:spcBef>
                <a:spcPts val="0"/>
              </a:spcBef>
              <a:spcAft>
                <a:spcPts val="0"/>
              </a:spcAft>
              <a:buNone/>
            </a:pPr>
            <a:r>
              <a:rPr lang="en-US" b="1" dirty="0"/>
              <a:t>Do we really need 6 variables</a:t>
            </a:r>
            <a:r>
              <a:rPr lang="en-US" sz="2800" dirty="0"/>
              <a:t>? </a:t>
            </a:r>
          </a:p>
          <a:p>
            <a:pPr>
              <a:lnSpc>
                <a:spcPct val="110000"/>
              </a:lnSpc>
              <a:spcBef>
                <a:spcPct val="0"/>
              </a:spcBef>
              <a:buFontTx/>
              <a:buNone/>
            </a:pPr>
            <a:r>
              <a:rPr lang="en-US" dirty="0"/>
              <a:t>x</a:t>
            </a:r>
            <a:r>
              <a:rPr lang="en-US" baseline="-25000" dirty="0"/>
              <a:t>1</a:t>
            </a:r>
            <a:r>
              <a:rPr lang="en-US" dirty="0"/>
              <a:t> + y</a:t>
            </a:r>
            <a:r>
              <a:rPr lang="en-US" baseline="-25000" dirty="0"/>
              <a:t>1</a:t>
            </a:r>
            <a:r>
              <a:rPr lang="en-US" dirty="0"/>
              <a:t> = 3,000 ===&gt; y</a:t>
            </a:r>
            <a:r>
              <a:rPr lang="en-US" baseline="-25000" dirty="0"/>
              <a:t>1</a:t>
            </a:r>
            <a:r>
              <a:rPr lang="en-US" dirty="0"/>
              <a:t> = 3,000 - x</a:t>
            </a:r>
            <a:r>
              <a:rPr lang="en-US" baseline="-25000" dirty="0"/>
              <a:t>1</a:t>
            </a:r>
            <a:r>
              <a:rPr lang="en-US" dirty="0"/>
              <a:t> 	</a:t>
            </a:r>
          </a:p>
          <a:p>
            <a:pPr>
              <a:lnSpc>
                <a:spcPct val="110000"/>
              </a:lnSpc>
              <a:spcBef>
                <a:spcPct val="0"/>
              </a:spcBef>
              <a:buFontTx/>
              <a:buNone/>
            </a:pPr>
            <a:r>
              <a:rPr lang="en-US" dirty="0"/>
              <a:t>x</a:t>
            </a:r>
            <a:r>
              <a:rPr lang="en-US" baseline="-25000" dirty="0"/>
              <a:t>2</a:t>
            </a:r>
            <a:r>
              <a:rPr lang="en-US" dirty="0"/>
              <a:t> + y</a:t>
            </a:r>
            <a:r>
              <a:rPr lang="en-US" baseline="-25000" dirty="0"/>
              <a:t>2</a:t>
            </a:r>
            <a:r>
              <a:rPr lang="en-US" dirty="0"/>
              <a:t> = 2,000 ===&gt; y</a:t>
            </a:r>
            <a:r>
              <a:rPr lang="en-US" baseline="-25000" dirty="0"/>
              <a:t>2</a:t>
            </a:r>
            <a:r>
              <a:rPr lang="en-US" dirty="0"/>
              <a:t> = 2,000 - x</a:t>
            </a:r>
            <a:r>
              <a:rPr lang="en-US" baseline="-25000" dirty="0"/>
              <a:t>2</a:t>
            </a:r>
            <a:endParaRPr lang="en-US" sz="2800" dirty="0"/>
          </a:p>
          <a:p>
            <a:pPr>
              <a:lnSpc>
                <a:spcPct val="110000"/>
              </a:lnSpc>
              <a:spcBef>
                <a:spcPct val="0"/>
              </a:spcBef>
              <a:buFontTx/>
              <a:buNone/>
            </a:pPr>
            <a:r>
              <a:rPr lang="en-US" dirty="0"/>
              <a:t>x</a:t>
            </a:r>
            <a:r>
              <a:rPr lang="en-US" baseline="-25000" dirty="0"/>
              <a:t>3</a:t>
            </a:r>
            <a:r>
              <a:rPr lang="en-US" dirty="0"/>
              <a:t> + y</a:t>
            </a:r>
            <a:r>
              <a:rPr lang="en-US" baseline="-25000" dirty="0"/>
              <a:t>3</a:t>
            </a:r>
            <a:r>
              <a:rPr lang="en-US" dirty="0"/>
              <a:t> =    900 ===&gt; y</a:t>
            </a:r>
            <a:r>
              <a:rPr lang="en-US" baseline="-25000" dirty="0"/>
              <a:t>3</a:t>
            </a:r>
            <a:r>
              <a:rPr lang="en-US" dirty="0"/>
              <a:t> =    900  - x</a:t>
            </a:r>
            <a:r>
              <a:rPr lang="en-US" baseline="-25000" dirty="0"/>
              <a:t>3</a:t>
            </a:r>
            <a:r>
              <a:rPr lang="en-US" dirty="0"/>
              <a:t> 	</a:t>
            </a:r>
          </a:p>
          <a:p>
            <a:pPr>
              <a:lnSpc>
                <a:spcPct val="110000"/>
              </a:lnSpc>
              <a:spcBef>
                <a:spcPct val="0"/>
              </a:spcBef>
              <a:buFontTx/>
              <a:buNone/>
            </a:pPr>
            <a:endParaRPr lang="en-US" sz="900" dirty="0"/>
          </a:p>
          <a:p>
            <a:pPr>
              <a:lnSpc>
                <a:spcPct val="110000"/>
              </a:lnSpc>
              <a:spcBef>
                <a:spcPct val="0"/>
              </a:spcBef>
              <a:buFontTx/>
              <a:buNone/>
            </a:pPr>
            <a:r>
              <a:rPr lang="en-US" dirty="0"/>
              <a:t>The objective function was </a:t>
            </a:r>
          </a:p>
          <a:p>
            <a:pPr>
              <a:lnSpc>
                <a:spcPct val="110000"/>
              </a:lnSpc>
              <a:spcBef>
                <a:spcPct val="0"/>
              </a:spcBef>
              <a:buFontTx/>
              <a:buNone/>
            </a:pPr>
            <a:r>
              <a:rPr lang="en-US" dirty="0"/>
              <a:t>MIN:	50x</a:t>
            </a:r>
            <a:r>
              <a:rPr lang="en-US" baseline="-25000" dirty="0"/>
              <a:t>1</a:t>
            </a:r>
            <a:r>
              <a:rPr lang="en-US" dirty="0"/>
              <a:t> + 83x</a:t>
            </a:r>
            <a:r>
              <a:rPr lang="en-US" baseline="-25000" dirty="0"/>
              <a:t>2</a:t>
            </a:r>
            <a:r>
              <a:rPr lang="en-US" dirty="0"/>
              <a:t> + 130x</a:t>
            </a:r>
            <a:r>
              <a:rPr lang="en-US" baseline="-25000" dirty="0"/>
              <a:t>3</a:t>
            </a:r>
            <a:r>
              <a:rPr lang="en-US" dirty="0"/>
              <a:t> + 61y</a:t>
            </a:r>
            <a:r>
              <a:rPr lang="en-US" baseline="-25000" dirty="0"/>
              <a:t>1</a:t>
            </a:r>
            <a:r>
              <a:rPr lang="en-US" dirty="0"/>
              <a:t> + 97y</a:t>
            </a:r>
            <a:r>
              <a:rPr lang="en-US" baseline="-25000" dirty="0"/>
              <a:t>2</a:t>
            </a:r>
            <a:r>
              <a:rPr lang="en-US" dirty="0"/>
              <a:t> + 145y</a:t>
            </a:r>
            <a:r>
              <a:rPr lang="en-US" baseline="-25000" dirty="0"/>
              <a:t>3</a:t>
            </a:r>
          </a:p>
          <a:p>
            <a:pPr>
              <a:lnSpc>
                <a:spcPct val="110000"/>
              </a:lnSpc>
              <a:spcBef>
                <a:spcPct val="0"/>
              </a:spcBef>
              <a:buFontTx/>
              <a:buNone/>
            </a:pPr>
            <a:r>
              <a:rPr lang="en-US" dirty="0"/>
              <a:t>Just replace the values</a:t>
            </a:r>
          </a:p>
          <a:p>
            <a:pPr>
              <a:lnSpc>
                <a:spcPct val="110000"/>
              </a:lnSpc>
              <a:spcBef>
                <a:spcPct val="0"/>
              </a:spcBef>
              <a:buFontTx/>
              <a:buNone/>
            </a:pPr>
            <a:r>
              <a:rPr lang="en-US" dirty="0"/>
              <a:t>MIN:	50x</a:t>
            </a:r>
            <a:r>
              <a:rPr lang="en-US" baseline="-25000" dirty="0"/>
              <a:t>1</a:t>
            </a:r>
            <a:r>
              <a:rPr lang="en-US" dirty="0"/>
              <a:t> + 83x</a:t>
            </a:r>
            <a:r>
              <a:rPr lang="en-US" baseline="-25000" dirty="0"/>
              <a:t>2</a:t>
            </a:r>
            <a:r>
              <a:rPr lang="en-US" dirty="0"/>
              <a:t> + 130x</a:t>
            </a:r>
            <a:r>
              <a:rPr lang="en-US" baseline="-25000" dirty="0"/>
              <a:t>3</a:t>
            </a:r>
            <a:r>
              <a:rPr lang="en-US" dirty="0"/>
              <a:t> + 61 (3,000 - x</a:t>
            </a:r>
            <a:r>
              <a:rPr lang="en-US" baseline="-25000" dirty="0"/>
              <a:t>1</a:t>
            </a:r>
            <a:r>
              <a:rPr lang="en-US" dirty="0"/>
              <a:t> ) + 97 ( 2,000 - x</a:t>
            </a:r>
            <a:r>
              <a:rPr lang="en-US" baseline="-25000" dirty="0"/>
              <a:t>2</a:t>
            </a:r>
            <a:r>
              <a:rPr lang="en-US" dirty="0"/>
              <a:t>) + </a:t>
            </a:r>
            <a:endParaRPr lang="en-US" sz="2800" dirty="0"/>
          </a:p>
          <a:p>
            <a:pPr>
              <a:lnSpc>
                <a:spcPct val="110000"/>
              </a:lnSpc>
              <a:spcBef>
                <a:spcPct val="0"/>
              </a:spcBef>
              <a:buFontTx/>
              <a:buNone/>
            </a:pPr>
            <a:r>
              <a:rPr lang="en-US" dirty="0"/>
              <a:t>145 (900  - x</a:t>
            </a:r>
            <a:r>
              <a:rPr lang="en-US" baseline="-25000" dirty="0"/>
              <a:t>3</a:t>
            </a:r>
            <a:r>
              <a:rPr lang="en-US" dirty="0"/>
              <a:t> )</a:t>
            </a:r>
          </a:p>
          <a:p>
            <a:pPr>
              <a:lnSpc>
                <a:spcPct val="110000"/>
              </a:lnSpc>
              <a:spcBef>
                <a:spcPct val="0"/>
              </a:spcBef>
              <a:buFontTx/>
              <a:buNone/>
            </a:pPr>
            <a:r>
              <a:rPr lang="en-US" dirty="0"/>
              <a:t>MIN:	</a:t>
            </a:r>
            <a:r>
              <a:rPr lang="en-US" dirty="0">
                <a:solidFill>
                  <a:srgbClr val="FF0000"/>
                </a:solidFill>
              </a:rPr>
              <a:t>507500 </a:t>
            </a:r>
            <a:r>
              <a:rPr lang="en-US" dirty="0"/>
              <a:t>- 11x</a:t>
            </a:r>
            <a:r>
              <a:rPr lang="en-US" baseline="-25000" dirty="0"/>
              <a:t>1</a:t>
            </a:r>
            <a:r>
              <a:rPr lang="en-US" dirty="0"/>
              <a:t> -14x</a:t>
            </a:r>
            <a:r>
              <a:rPr lang="en-US" baseline="-25000" dirty="0"/>
              <a:t>2</a:t>
            </a:r>
            <a:r>
              <a:rPr lang="en-US" dirty="0"/>
              <a:t> -15x</a:t>
            </a:r>
            <a:r>
              <a:rPr lang="en-US" baseline="-25000" dirty="0"/>
              <a:t>3</a:t>
            </a:r>
          </a:p>
          <a:p>
            <a:pPr>
              <a:lnSpc>
                <a:spcPct val="110000"/>
              </a:lnSpc>
              <a:spcBef>
                <a:spcPct val="0"/>
              </a:spcBef>
              <a:buFontTx/>
              <a:buNone/>
            </a:pPr>
            <a:r>
              <a:rPr lang="en-US" dirty="0"/>
              <a:t>We can even forget 507500, and change the </a:t>
            </a:r>
            <a:r>
              <a:rPr lang="en-US" dirty="0" err="1"/>
              <a:t>the</a:t>
            </a:r>
            <a:r>
              <a:rPr lang="en-US" dirty="0"/>
              <a:t> O.F. into </a:t>
            </a:r>
          </a:p>
          <a:p>
            <a:pPr>
              <a:lnSpc>
                <a:spcPct val="110000"/>
              </a:lnSpc>
              <a:spcBef>
                <a:spcPct val="0"/>
              </a:spcBef>
              <a:buFontTx/>
              <a:buNone/>
            </a:pPr>
            <a:r>
              <a:rPr lang="en-US" dirty="0"/>
              <a:t>MIN  - 11x</a:t>
            </a:r>
            <a:r>
              <a:rPr lang="en-US" baseline="-25000" dirty="0"/>
              <a:t>1</a:t>
            </a:r>
            <a:r>
              <a:rPr lang="en-US" dirty="0"/>
              <a:t> -14x</a:t>
            </a:r>
            <a:r>
              <a:rPr lang="en-US" baseline="-25000" dirty="0"/>
              <a:t>2</a:t>
            </a:r>
            <a:r>
              <a:rPr lang="en-US" dirty="0"/>
              <a:t> -15x</a:t>
            </a:r>
            <a:r>
              <a:rPr lang="en-US" baseline="-25000" dirty="0"/>
              <a:t>3    </a:t>
            </a:r>
            <a:r>
              <a:rPr lang="en-US" dirty="0"/>
              <a:t>or  </a:t>
            </a:r>
          </a:p>
          <a:p>
            <a:pPr>
              <a:lnSpc>
                <a:spcPct val="110000"/>
              </a:lnSpc>
              <a:spcBef>
                <a:spcPct val="0"/>
              </a:spcBef>
              <a:buFontTx/>
              <a:buNone/>
            </a:pPr>
            <a:r>
              <a:rPr lang="en-US" dirty="0">
                <a:solidFill>
                  <a:srgbClr val="FF0000"/>
                </a:solidFill>
              </a:rPr>
              <a:t>MAX</a:t>
            </a:r>
            <a:r>
              <a:rPr lang="en-US" dirty="0"/>
              <a:t> + 11x</a:t>
            </a:r>
            <a:r>
              <a:rPr lang="en-US" baseline="-25000" dirty="0"/>
              <a:t>1</a:t>
            </a:r>
            <a:r>
              <a:rPr lang="en-US" dirty="0"/>
              <a:t> +14x</a:t>
            </a:r>
            <a:r>
              <a:rPr lang="en-US" baseline="-25000" dirty="0"/>
              <a:t>2</a:t>
            </a:r>
            <a:r>
              <a:rPr lang="en-US" dirty="0"/>
              <a:t> +15x</a:t>
            </a:r>
            <a:r>
              <a:rPr lang="en-US" baseline="-25000" dirty="0"/>
              <a:t>3 </a:t>
            </a:r>
            <a:endParaRPr lang="en-US" dirty="0"/>
          </a:p>
        </p:txBody>
      </p:sp>
      <p:sp>
        <p:nvSpPr>
          <p:cNvPr id="188419" name="Text Box 1027"/>
          <p:cNvSpPr txBox="1">
            <a:spLocks noChangeArrowheads="1"/>
          </p:cNvSpPr>
          <p:nvPr/>
        </p:nvSpPr>
        <p:spPr bwMode="auto">
          <a:xfrm>
            <a:off x="0" y="162580"/>
            <a:ext cx="91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sz="2800" dirty="0">
                <a:solidFill>
                  <a:srgbClr val="FF0000"/>
                </a:solidFill>
                <a:latin typeface="Impact" pitchFamily="34" charset="0"/>
                <a:ea typeface="ＭＳ Ｐゴシック" pitchFamily="-65" charset="-128"/>
                <a:cs typeface="Impact" pitchFamily="34" charset="0"/>
              </a:rPr>
              <a:t>Problem 6. Make / buy decision : Constraints</a:t>
            </a:r>
          </a:p>
        </p:txBody>
      </p:sp>
    </p:spTree>
    <p:extLst>
      <p:ext uri="{BB962C8B-B14F-4D97-AF65-F5344CB8AC3E}">
        <p14:creationId xmlns:p14="http://schemas.microsoft.com/office/powerpoint/2010/main" val="29211241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8841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8841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8841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88418">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88418">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88418">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88418">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88418">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88418">
                                            <p:txEl>
                                              <p:pRg st="9" end="9"/>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188418">
                                            <p:txEl>
                                              <p:pRg st="10" end="10"/>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188418">
                                            <p:txEl>
                                              <p:pRg st="11" end="11"/>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188418">
                                            <p:txEl>
                                              <p:pRg st="12" end="12"/>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188418">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8"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1490" name="Rectangle 1026"/>
          <p:cNvSpPr>
            <a:spLocks noGrp="1" noChangeArrowheads="1"/>
          </p:cNvSpPr>
          <p:nvPr>
            <p:ph type="body" idx="1"/>
          </p:nvPr>
        </p:nvSpPr>
        <p:spPr>
          <a:xfrm>
            <a:off x="228600" y="1371600"/>
            <a:ext cx="8534400" cy="5257800"/>
          </a:xfrm>
          <a:noFill/>
          <a:ln/>
        </p:spPr>
        <p:txBody>
          <a:bodyPr vert="horz" wrap="square" lIns="92075" tIns="46038" rIns="92075" bIns="46038" numCol="1" anchor="t" anchorCtr="0" compatLnSpc="1">
            <a:prstTxWarp prst="textNoShape">
              <a:avLst/>
            </a:prstTxWarp>
          </a:bodyPr>
          <a:lstStyle/>
          <a:p>
            <a:pPr marL="0" indent="0">
              <a:lnSpc>
                <a:spcPct val="110000"/>
              </a:lnSpc>
              <a:spcBef>
                <a:spcPct val="0"/>
              </a:spcBef>
              <a:buNone/>
            </a:pPr>
            <a:r>
              <a:rPr lang="en-US" dirty="0"/>
              <a:t>Resource Constraints</a:t>
            </a:r>
          </a:p>
          <a:p>
            <a:pPr lvl="1">
              <a:lnSpc>
                <a:spcPct val="110000"/>
              </a:lnSpc>
              <a:buFontTx/>
              <a:buNone/>
            </a:pPr>
            <a:r>
              <a:rPr lang="en-US" sz="2400" dirty="0"/>
              <a:t>2x</a:t>
            </a:r>
            <a:r>
              <a:rPr lang="en-US" sz="2400" baseline="-25000" dirty="0"/>
              <a:t>1</a:t>
            </a:r>
            <a:r>
              <a:rPr lang="en-US" sz="2400" dirty="0"/>
              <a:t> + 1.5x</a:t>
            </a:r>
            <a:r>
              <a:rPr lang="en-US" sz="2400" baseline="-25000" dirty="0"/>
              <a:t>2</a:t>
            </a:r>
            <a:r>
              <a:rPr lang="en-US" sz="2400" dirty="0"/>
              <a:t> + 3x</a:t>
            </a:r>
            <a:r>
              <a:rPr lang="en-US" sz="2400" baseline="-25000" dirty="0"/>
              <a:t>3 </a:t>
            </a:r>
            <a:r>
              <a:rPr lang="en-US" sz="2400" dirty="0"/>
              <a:t>&lt;= 10,000 } wiring</a:t>
            </a:r>
          </a:p>
          <a:p>
            <a:pPr lvl="1">
              <a:lnSpc>
                <a:spcPct val="110000"/>
              </a:lnSpc>
              <a:buFontTx/>
              <a:buNone/>
            </a:pPr>
            <a:r>
              <a:rPr lang="en-US" sz="2400" dirty="0"/>
              <a:t>1x</a:t>
            </a:r>
            <a:r>
              <a:rPr lang="en-US" sz="2400" baseline="-25000" dirty="0"/>
              <a:t>1</a:t>
            </a:r>
            <a:r>
              <a:rPr lang="en-US" sz="2400" dirty="0"/>
              <a:t> + 2.0x</a:t>
            </a:r>
            <a:r>
              <a:rPr lang="en-US" sz="2400" baseline="-25000" dirty="0"/>
              <a:t>2</a:t>
            </a:r>
            <a:r>
              <a:rPr lang="en-US" sz="2400" dirty="0"/>
              <a:t> + 1x</a:t>
            </a:r>
            <a:r>
              <a:rPr lang="en-US" sz="2400" baseline="-25000" dirty="0"/>
              <a:t>3 </a:t>
            </a:r>
            <a:r>
              <a:rPr lang="en-US" sz="2400" dirty="0"/>
              <a:t>&lt;=   5,000 } harnessing</a:t>
            </a:r>
          </a:p>
          <a:p>
            <a:pPr lvl="1">
              <a:lnSpc>
                <a:spcPct val="110000"/>
              </a:lnSpc>
              <a:buFontTx/>
              <a:buNone/>
            </a:pPr>
            <a:endParaRPr lang="en-US" sz="2400" dirty="0"/>
          </a:p>
          <a:p>
            <a:pPr marL="0" indent="0">
              <a:lnSpc>
                <a:spcPct val="110000"/>
              </a:lnSpc>
              <a:spcBef>
                <a:spcPct val="0"/>
              </a:spcBef>
              <a:buNone/>
            </a:pPr>
            <a:r>
              <a:rPr lang="en-US" dirty="0"/>
              <a:t>Demand Constraints</a:t>
            </a:r>
          </a:p>
          <a:p>
            <a:pPr lvl="1">
              <a:lnSpc>
                <a:spcPct val="110000"/>
              </a:lnSpc>
              <a:buFontTx/>
              <a:buNone/>
            </a:pPr>
            <a:r>
              <a:rPr lang="en-US" sz="2400" dirty="0">
                <a:solidFill>
                  <a:srgbClr val="FF0000"/>
                </a:solidFill>
              </a:rPr>
              <a:t>x</a:t>
            </a:r>
            <a:r>
              <a:rPr lang="en-US" sz="2400" baseline="-25000" dirty="0">
                <a:solidFill>
                  <a:srgbClr val="FF0000"/>
                </a:solidFill>
              </a:rPr>
              <a:t>1</a:t>
            </a:r>
            <a:r>
              <a:rPr lang="en-US" sz="2400" dirty="0">
                <a:solidFill>
                  <a:srgbClr val="FF0000"/>
                </a:solidFill>
              </a:rPr>
              <a:t> &lt;=  3,000</a:t>
            </a:r>
            <a:r>
              <a:rPr lang="en-US" sz="2400" dirty="0"/>
              <a:t>	} model 1</a:t>
            </a:r>
          </a:p>
          <a:p>
            <a:pPr lvl="1">
              <a:lnSpc>
                <a:spcPct val="110000"/>
              </a:lnSpc>
              <a:buFontTx/>
              <a:buNone/>
            </a:pPr>
            <a:r>
              <a:rPr lang="en-US" sz="2400" dirty="0"/>
              <a:t>x</a:t>
            </a:r>
            <a:r>
              <a:rPr lang="en-US" sz="2400" baseline="-25000" dirty="0"/>
              <a:t>2</a:t>
            </a:r>
            <a:r>
              <a:rPr lang="en-US" sz="2400" dirty="0"/>
              <a:t> &lt;=  2,000	} model 2</a:t>
            </a:r>
          </a:p>
          <a:p>
            <a:pPr lvl="1">
              <a:lnSpc>
                <a:spcPct val="110000"/>
              </a:lnSpc>
              <a:buFontTx/>
              <a:buNone/>
            </a:pPr>
            <a:r>
              <a:rPr lang="en-US" sz="2400" dirty="0"/>
              <a:t>x</a:t>
            </a:r>
            <a:r>
              <a:rPr lang="en-US" sz="2400" baseline="-25000" dirty="0"/>
              <a:t>3</a:t>
            </a:r>
            <a:r>
              <a:rPr lang="en-US" sz="2400" dirty="0"/>
              <a:t> </a:t>
            </a:r>
            <a:r>
              <a:rPr lang="en-US" sz="2400"/>
              <a:t>&lt;=  900	</a:t>
            </a:r>
            <a:r>
              <a:rPr lang="en-US" sz="2400" dirty="0"/>
              <a:t>	} model 3</a:t>
            </a:r>
          </a:p>
          <a:p>
            <a:pPr lvl="1">
              <a:lnSpc>
                <a:spcPct val="110000"/>
              </a:lnSpc>
              <a:buFontTx/>
              <a:buNone/>
            </a:pPr>
            <a:endParaRPr lang="en-US" sz="2400" dirty="0"/>
          </a:p>
          <a:p>
            <a:pPr marL="0" indent="0">
              <a:lnSpc>
                <a:spcPct val="110000"/>
              </a:lnSpc>
              <a:spcBef>
                <a:spcPct val="0"/>
              </a:spcBef>
              <a:buNone/>
            </a:pPr>
            <a:r>
              <a:rPr lang="en-US" dirty="0" err="1"/>
              <a:t>Nonnegativity</a:t>
            </a:r>
            <a:r>
              <a:rPr lang="en-US" dirty="0"/>
              <a:t> Conditions</a:t>
            </a:r>
          </a:p>
          <a:p>
            <a:pPr lvl="1">
              <a:lnSpc>
                <a:spcPct val="110000"/>
              </a:lnSpc>
              <a:buFontTx/>
              <a:buNone/>
            </a:pPr>
            <a:r>
              <a:rPr lang="en-US" sz="2400" dirty="0"/>
              <a:t>x</a:t>
            </a:r>
            <a:r>
              <a:rPr lang="en-US" sz="2400" baseline="-25000" dirty="0"/>
              <a:t>1</a:t>
            </a:r>
            <a:r>
              <a:rPr lang="en-US" sz="2400" dirty="0"/>
              <a:t>, x</a:t>
            </a:r>
            <a:r>
              <a:rPr lang="en-US" sz="2400" baseline="-25000" dirty="0"/>
              <a:t>2</a:t>
            </a:r>
            <a:r>
              <a:rPr lang="en-US" sz="2400" dirty="0"/>
              <a:t>, x</a:t>
            </a:r>
            <a:r>
              <a:rPr lang="en-US" sz="2400" baseline="-25000" dirty="0"/>
              <a:t>3</a:t>
            </a:r>
            <a:r>
              <a:rPr lang="en-US" sz="2400" dirty="0"/>
              <a:t> &gt;=  0</a:t>
            </a:r>
          </a:p>
        </p:txBody>
      </p:sp>
      <p:sp>
        <p:nvSpPr>
          <p:cNvPr id="191491" name="Text Box 1027"/>
          <p:cNvSpPr txBox="1">
            <a:spLocks noChangeArrowheads="1"/>
          </p:cNvSpPr>
          <p:nvPr/>
        </p:nvSpPr>
        <p:spPr bwMode="auto">
          <a:xfrm>
            <a:off x="0" y="162580"/>
            <a:ext cx="91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sz="2800" dirty="0">
                <a:solidFill>
                  <a:srgbClr val="FF0000"/>
                </a:solidFill>
                <a:latin typeface="Impact" pitchFamily="34" charset="0"/>
                <a:ea typeface="ＭＳ Ｐゴシック" pitchFamily="-65" charset="-128"/>
                <a:cs typeface="Impact" pitchFamily="34" charset="0"/>
              </a:rPr>
              <a:t>Problem</a:t>
            </a:r>
            <a:r>
              <a:rPr lang="en-US" sz="2800" dirty="0">
                <a:latin typeface="Impact" pitchFamily="34" charset="0"/>
                <a:ea typeface="ＭＳ Ｐゴシック" pitchFamily="-65" charset="-128"/>
                <a:cs typeface="Impact" pitchFamily="34" charset="0"/>
              </a:rPr>
              <a:t> </a:t>
            </a:r>
            <a:r>
              <a:rPr lang="en-US" sz="2800" dirty="0">
                <a:solidFill>
                  <a:srgbClr val="FF0000"/>
                </a:solidFill>
                <a:latin typeface="Impact" pitchFamily="34" charset="0"/>
                <a:ea typeface="ＭＳ Ｐゴシック" pitchFamily="-65" charset="-128"/>
                <a:cs typeface="Impact" pitchFamily="34" charset="0"/>
              </a:rPr>
              <a:t>6. Make / buy decision : Constraints</a:t>
            </a:r>
          </a:p>
        </p:txBody>
      </p:sp>
      <p:sp>
        <p:nvSpPr>
          <p:cNvPr id="191493" name="Rectangle 1029"/>
          <p:cNvSpPr>
            <a:spLocks noChangeArrowheads="1"/>
          </p:cNvSpPr>
          <p:nvPr/>
        </p:nvSpPr>
        <p:spPr bwMode="auto">
          <a:xfrm>
            <a:off x="76202" y="928689"/>
            <a:ext cx="8956431"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spcBef>
                <a:spcPct val="50000"/>
              </a:spcBef>
            </a:pPr>
            <a:r>
              <a:rPr lang="en-US" sz="2800" dirty="0">
                <a:latin typeface="Times" pitchFamily="18" charset="0"/>
              </a:rPr>
              <a:t>MAX  </a:t>
            </a:r>
            <a:r>
              <a:rPr lang="en-US" sz="2400" dirty="0">
                <a:latin typeface="Times" pitchFamily="18" charset="0"/>
              </a:rPr>
              <a:t>+ 11x</a:t>
            </a:r>
            <a:r>
              <a:rPr lang="en-US" sz="2400" baseline="-25000" dirty="0">
                <a:latin typeface="Times" pitchFamily="18" charset="0"/>
              </a:rPr>
              <a:t>1</a:t>
            </a:r>
            <a:r>
              <a:rPr lang="en-US" sz="2400" dirty="0">
                <a:latin typeface="Times" pitchFamily="18" charset="0"/>
              </a:rPr>
              <a:t> +14x</a:t>
            </a:r>
            <a:r>
              <a:rPr lang="en-US" sz="2400" baseline="-25000" dirty="0">
                <a:latin typeface="Times" pitchFamily="18" charset="0"/>
              </a:rPr>
              <a:t>2</a:t>
            </a:r>
            <a:r>
              <a:rPr lang="en-US" sz="2400" dirty="0">
                <a:latin typeface="Times" pitchFamily="18" charset="0"/>
              </a:rPr>
              <a:t> +15x</a:t>
            </a:r>
            <a:r>
              <a:rPr lang="en-US" sz="2400" baseline="-25000" dirty="0">
                <a:latin typeface="Times" pitchFamily="18" charset="0"/>
              </a:rPr>
              <a:t>3</a:t>
            </a:r>
            <a:endParaRPr lang="en-US" sz="2800" baseline="-25000" dirty="0">
              <a:latin typeface="Times" pitchFamily="18" charset="0"/>
            </a:endParaRPr>
          </a:p>
        </p:txBody>
      </p:sp>
    </p:spTree>
    <p:extLst>
      <p:ext uri="{BB962C8B-B14F-4D97-AF65-F5344CB8AC3E}">
        <p14:creationId xmlns:p14="http://schemas.microsoft.com/office/powerpoint/2010/main" val="33072902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149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149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1490">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1490">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91490">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91490">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91490">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91490">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9149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0" grpId="0" build="p" bldLvl="2"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4594" name="Rectangle 2"/>
          <p:cNvSpPr>
            <a:spLocks noGrp="1" noChangeArrowheads="1"/>
          </p:cNvSpPr>
          <p:nvPr>
            <p:ph type="body" idx="1"/>
          </p:nvPr>
        </p:nvSpPr>
        <p:spPr>
          <a:xfrm>
            <a:off x="76200" y="990600"/>
            <a:ext cx="6019800" cy="5257800"/>
          </a:xfrm>
          <a:noFill/>
          <a:ln/>
        </p:spPr>
        <p:txBody>
          <a:bodyPr vert="horz" wrap="square" lIns="92075" tIns="46038" rIns="92075" bIns="46038" numCol="1" anchor="t" anchorCtr="0" compatLnSpc="1">
            <a:prstTxWarp prst="textNoShape">
              <a:avLst/>
            </a:prstTxWarp>
          </a:bodyPr>
          <a:lstStyle/>
          <a:p>
            <a:pPr>
              <a:lnSpc>
                <a:spcPct val="80000"/>
              </a:lnSpc>
              <a:spcBef>
                <a:spcPct val="50000"/>
              </a:spcBef>
              <a:buFontTx/>
              <a:buNone/>
            </a:pPr>
            <a:r>
              <a:rPr lang="en-US" dirty="0"/>
              <a:t>MIN:	50x1 + 83x2 + 130x3 </a:t>
            </a:r>
          </a:p>
          <a:p>
            <a:pPr>
              <a:lnSpc>
                <a:spcPct val="80000"/>
              </a:lnSpc>
              <a:spcBef>
                <a:spcPct val="50000"/>
              </a:spcBef>
              <a:buFontTx/>
              <a:buNone/>
            </a:pPr>
            <a:r>
              <a:rPr lang="en-US" dirty="0"/>
              <a:t>               + 61y1 + 97y2 + 145y3</a:t>
            </a:r>
          </a:p>
          <a:p>
            <a:pPr>
              <a:lnSpc>
                <a:spcPct val="110000"/>
              </a:lnSpc>
              <a:spcBef>
                <a:spcPct val="0"/>
              </a:spcBef>
            </a:pPr>
            <a:endParaRPr lang="en-US" dirty="0"/>
          </a:p>
          <a:p>
            <a:pPr marL="0" indent="0">
              <a:lnSpc>
                <a:spcPct val="110000"/>
              </a:lnSpc>
              <a:spcBef>
                <a:spcPct val="0"/>
              </a:spcBef>
              <a:buNone/>
            </a:pPr>
            <a:r>
              <a:rPr lang="en-US" dirty="0"/>
              <a:t>Demand Constraints</a:t>
            </a:r>
          </a:p>
          <a:p>
            <a:pPr lvl="1">
              <a:lnSpc>
                <a:spcPct val="110000"/>
              </a:lnSpc>
              <a:buFontTx/>
              <a:buNone/>
            </a:pPr>
            <a:r>
              <a:rPr lang="en-US" sz="2400" dirty="0"/>
              <a:t>x</a:t>
            </a:r>
            <a:r>
              <a:rPr lang="en-US" sz="2400" baseline="-25000" dirty="0"/>
              <a:t>1</a:t>
            </a:r>
            <a:r>
              <a:rPr lang="en-US" sz="2400" dirty="0"/>
              <a:t> + y</a:t>
            </a:r>
            <a:r>
              <a:rPr lang="en-US" sz="2400" baseline="-25000" dirty="0"/>
              <a:t>1</a:t>
            </a:r>
            <a:r>
              <a:rPr lang="en-US" sz="2400" dirty="0"/>
              <a:t> = 3,000	} model 1</a:t>
            </a:r>
          </a:p>
          <a:p>
            <a:pPr lvl="1">
              <a:lnSpc>
                <a:spcPct val="110000"/>
              </a:lnSpc>
              <a:buFontTx/>
              <a:buNone/>
            </a:pPr>
            <a:r>
              <a:rPr lang="en-US" sz="2400" dirty="0"/>
              <a:t>x</a:t>
            </a:r>
            <a:r>
              <a:rPr lang="en-US" sz="2400" baseline="-25000" dirty="0"/>
              <a:t>2</a:t>
            </a:r>
            <a:r>
              <a:rPr lang="en-US" sz="2400" dirty="0"/>
              <a:t> + y</a:t>
            </a:r>
            <a:r>
              <a:rPr lang="en-US" sz="2400" baseline="-25000" dirty="0"/>
              <a:t>2</a:t>
            </a:r>
            <a:r>
              <a:rPr lang="en-US" sz="2400" dirty="0"/>
              <a:t> = 2,000	} model 2</a:t>
            </a:r>
          </a:p>
          <a:p>
            <a:pPr lvl="1">
              <a:lnSpc>
                <a:spcPct val="110000"/>
              </a:lnSpc>
              <a:buFontTx/>
              <a:buNone/>
            </a:pPr>
            <a:r>
              <a:rPr lang="en-US" sz="2400" dirty="0"/>
              <a:t>x</a:t>
            </a:r>
            <a:r>
              <a:rPr lang="en-US" sz="2400" baseline="-25000" dirty="0"/>
              <a:t>3</a:t>
            </a:r>
            <a:r>
              <a:rPr lang="en-US" sz="2400" dirty="0"/>
              <a:t> + y</a:t>
            </a:r>
            <a:r>
              <a:rPr lang="en-US" sz="2400" baseline="-25000" dirty="0"/>
              <a:t>3</a:t>
            </a:r>
            <a:r>
              <a:rPr lang="en-US" sz="2400" dirty="0"/>
              <a:t> =    900	} model 3</a:t>
            </a:r>
          </a:p>
          <a:p>
            <a:pPr marL="0" indent="0">
              <a:lnSpc>
                <a:spcPct val="110000"/>
              </a:lnSpc>
              <a:spcBef>
                <a:spcPct val="0"/>
              </a:spcBef>
              <a:buNone/>
            </a:pPr>
            <a:r>
              <a:rPr lang="en-US" dirty="0"/>
              <a:t>Resource Constraints</a:t>
            </a:r>
          </a:p>
          <a:p>
            <a:pPr lvl="1">
              <a:lnSpc>
                <a:spcPct val="110000"/>
              </a:lnSpc>
              <a:buFontTx/>
              <a:buNone/>
            </a:pPr>
            <a:r>
              <a:rPr lang="en-US" sz="2400" dirty="0"/>
              <a:t>2x</a:t>
            </a:r>
            <a:r>
              <a:rPr lang="en-US" sz="2400" baseline="-25000" dirty="0"/>
              <a:t>1</a:t>
            </a:r>
            <a:r>
              <a:rPr lang="en-US" sz="2400" dirty="0"/>
              <a:t> + 1.5x</a:t>
            </a:r>
            <a:r>
              <a:rPr lang="en-US" sz="2400" baseline="-25000" dirty="0"/>
              <a:t>2</a:t>
            </a:r>
            <a:r>
              <a:rPr lang="en-US" sz="2400" dirty="0"/>
              <a:t> + 3x</a:t>
            </a:r>
            <a:r>
              <a:rPr lang="en-US" sz="2400" baseline="-25000" dirty="0"/>
              <a:t>3 </a:t>
            </a:r>
            <a:r>
              <a:rPr lang="en-US" sz="2400" dirty="0"/>
              <a:t>&lt;= 10,000 } wiring</a:t>
            </a:r>
          </a:p>
          <a:p>
            <a:pPr lvl="1">
              <a:lnSpc>
                <a:spcPct val="110000"/>
              </a:lnSpc>
              <a:buFontTx/>
              <a:buNone/>
            </a:pPr>
            <a:r>
              <a:rPr lang="en-US" sz="2400" dirty="0"/>
              <a:t>1x</a:t>
            </a:r>
            <a:r>
              <a:rPr lang="en-US" sz="2400" baseline="-25000" dirty="0"/>
              <a:t>1</a:t>
            </a:r>
            <a:r>
              <a:rPr lang="en-US" sz="2400" dirty="0"/>
              <a:t> + 2.0x</a:t>
            </a:r>
            <a:r>
              <a:rPr lang="en-US" sz="2400" baseline="-25000" dirty="0"/>
              <a:t>2</a:t>
            </a:r>
            <a:r>
              <a:rPr lang="en-US" sz="2400" dirty="0"/>
              <a:t> + 1x</a:t>
            </a:r>
            <a:r>
              <a:rPr lang="en-US" sz="2400" baseline="-25000" dirty="0"/>
              <a:t>3 </a:t>
            </a:r>
            <a:r>
              <a:rPr lang="en-US" sz="2400" dirty="0"/>
              <a:t>&lt;=   5,000 } harnessing</a:t>
            </a:r>
          </a:p>
          <a:p>
            <a:pPr marL="0" indent="0">
              <a:lnSpc>
                <a:spcPct val="110000"/>
              </a:lnSpc>
              <a:spcBef>
                <a:spcPct val="0"/>
              </a:spcBef>
              <a:buNone/>
            </a:pPr>
            <a:r>
              <a:rPr lang="en-US" dirty="0" err="1"/>
              <a:t>Nonnegativity</a:t>
            </a:r>
            <a:r>
              <a:rPr lang="en-US" dirty="0"/>
              <a:t> Conditions</a:t>
            </a:r>
          </a:p>
          <a:p>
            <a:pPr lvl="1">
              <a:lnSpc>
                <a:spcPct val="110000"/>
              </a:lnSpc>
              <a:buFontTx/>
              <a:buNone/>
            </a:pPr>
            <a:r>
              <a:rPr lang="en-US" sz="2400" dirty="0"/>
              <a:t>x</a:t>
            </a:r>
            <a:r>
              <a:rPr lang="en-US" sz="2400" baseline="-25000" dirty="0"/>
              <a:t>1</a:t>
            </a:r>
            <a:r>
              <a:rPr lang="en-US" sz="2400" dirty="0"/>
              <a:t>, x</a:t>
            </a:r>
            <a:r>
              <a:rPr lang="en-US" sz="2400" baseline="-25000" dirty="0"/>
              <a:t>2</a:t>
            </a:r>
            <a:r>
              <a:rPr lang="en-US" sz="2400" dirty="0"/>
              <a:t>, x</a:t>
            </a:r>
            <a:r>
              <a:rPr lang="en-US" sz="2400" baseline="-25000" dirty="0"/>
              <a:t>3</a:t>
            </a:r>
            <a:r>
              <a:rPr lang="en-US" sz="2400" dirty="0"/>
              <a:t>, y</a:t>
            </a:r>
            <a:r>
              <a:rPr lang="en-US" sz="2400" baseline="-25000" dirty="0"/>
              <a:t>1</a:t>
            </a:r>
            <a:r>
              <a:rPr lang="en-US" sz="2400" dirty="0"/>
              <a:t>, y</a:t>
            </a:r>
            <a:r>
              <a:rPr lang="en-US" sz="2400" baseline="-25000" dirty="0"/>
              <a:t>2</a:t>
            </a:r>
            <a:r>
              <a:rPr lang="en-US" sz="2400" dirty="0"/>
              <a:t>, y</a:t>
            </a:r>
            <a:r>
              <a:rPr lang="en-US" sz="2400" baseline="-25000" dirty="0"/>
              <a:t>3</a:t>
            </a:r>
            <a:r>
              <a:rPr lang="en-US" sz="2400" dirty="0"/>
              <a:t> &gt;=  0</a:t>
            </a:r>
          </a:p>
        </p:txBody>
      </p:sp>
      <p:sp>
        <p:nvSpPr>
          <p:cNvPr id="494595" name="Text Box 3"/>
          <p:cNvSpPr txBox="1">
            <a:spLocks noChangeArrowheads="1"/>
          </p:cNvSpPr>
          <p:nvPr/>
        </p:nvSpPr>
        <p:spPr bwMode="auto">
          <a:xfrm>
            <a:off x="2" y="162580"/>
            <a:ext cx="666560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800" dirty="0">
                <a:solidFill>
                  <a:srgbClr val="FF0000"/>
                </a:solidFill>
                <a:latin typeface="Impact" pitchFamily="34" charset="0"/>
                <a:ea typeface="ＭＳ Ｐゴシック" pitchFamily="-65" charset="-128"/>
                <a:cs typeface="Impact" pitchFamily="34" charset="0"/>
              </a:rPr>
              <a:t>Problem 6. Make / buy decision : Constraints</a:t>
            </a:r>
          </a:p>
        </p:txBody>
      </p:sp>
      <p:sp>
        <p:nvSpPr>
          <p:cNvPr id="494597" name="Text Box 5"/>
          <p:cNvSpPr txBox="1">
            <a:spLocks noChangeArrowheads="1"/>
          </p:cNvSpPr>
          <p:nvPr/>
        </p:nvSpPr>
        <p:spPr bwMode="auto">
          <a:xfrm>
            <a:off x="6172201" y="878074"/>
            <a:ext cx="2787543" cy="1865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lvl="1">
              <a:lnSpc>
                <a:spcPct val="110000"/>
              </a:lnSpc>
              <a:spcBef>
                <a:spcPct val="20000"/>
              </a:spcBef>
            </a:pPr>
            <a:r>
              <a:rPr lang="en-US" sz="2400" dirty="0">
                <a:latin typeface="Book Antiqua" pitchFamily="18" charset="0"/>
              </a:rPr>
              <a:t> y1 = 3,000- x1 </a:t>
            </a:r>
          </a:p>
          <a:p>
            <a:pPr lvl="1">
              <a:lnSpc>
                <a:spcPct val="110000"/>
              </a:lnSpc>
              <a:spcBef>
                <a:spcPct val="20000"/>
              </a:spcBef>
            </a:pPr>
            <a:r>
              <a:rPr lang="en-US" sz="2400" dirty="0">
                <a:latin typeface="Book Antiqua" pitchFamily="18" charset="0"/>
              </a:rPr>
              <a:t> y2 = 2,000-x2</a:t>
            </a:r>
          </a:p>
          <a:p>
            <a:pPr lvl="1">
              <a:lnSpc>
                <a:spcPct val="110000"/>
              </a:lnSpc>
              <a:spcBef>
                <a:spcPct val="20000"/>
              </a:spcBef>
            </a:pPr>
            <a:r>
              <a:rPr lang="en-US" sz="2400" dirty="0">
                <a:latin typeface="Book Antiqua" pitchFamily="18" charset="0"/>
              </a:rPr>
              <a:t> y3 =    900-x3</a:t>
            </a:r>
          </a:p>
          <a:p>
            <a:pPr>
              <a:lnSpc>
                <a:spcPct val="110000"/>
              </a:lnSpc>
              <a:buFontTx/>
              <a:buChar char="•"/>
            </a:pPr>
            <a:endParaRPr lang="en-US" sz="2400" dirty="0">
              <a:latin typeface="Book Antiqua" pitchFamily="18" charset="0"/>
            </a:endParaRPr>
          </a:p>
        </p:txBody>
      </p:sp>
      <p:sp>
        <p:nvSpPr>
          <p:cNvPr id="494598" name="Text Box 6"/>
          <p:cNvSpPr txBox="1">
            <a:spLocks noChangeArrowheads="1"/>
          </p:cNvSpPr>
          <p:nvPr/>
        </p:nvSpPr>
        <p:spPr bwMode="auto">
          <a:xfrm>
            <a:off x="5264412" y="2362200"/>
            <a:ext cx="3879588"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dirty="0">
                <a:latin typeface="Book Antiqua" pitchFamily="18" charset="0"/>
              </a:rPr>
              <a:t>MIN:	50x1 + 83x2 + 130x3 </a:t>
            </a:r>
          </a:p>
          <a:p>
            <a:r>
              <a:rPr lang="en-US" sz="2400" dirty="0">
                <a:latin typeface="Book Antiqua" pitchFamily="18" charset="0"/>
              </a:rPr>
              <a:t>               + 61(3,000- x1)</a:t>
            </a:r>
          </a:p>
          <a:p>
            <a:r>
              <a:rPr lang="en-US" sz="2400" dirty="0">
                <a:latin typeface="Book Antiqua" pitchFamily="18" charset="0"/>
              </a:rPr>
              <a:t>	   + 97(2,000-x2) </a:t>
            </a:r>
          </a:p>
          <a:p>
            <a:r>
              <a:rPr lang="en-US" sz="2400" dirty="0">
                <a:latin typeface="Book Antiqua" pitchFamily="18" charset="0"/>
              </a:rPr>
              <a:t>               + 145(900-x3) </a:t>
            </a:r>
          </a:p>
        </p:txBody>
      </p:sp>
      <p:sp>
        <p:nvSpPr>
          <p:cNvPr id="494599" name="Text Box 7"/>
          <p:cNvSpPr txBox="1">
            <a:spLocks noChangeArrowheads="1"/>
          </p:cNvSpPr>
          <p:nvPr/>
        </p:nvSpPr>
        <p:spPr bwMode="auto">
          <a:xfrm>
            <a:off x="6061206" y="4038601"/>
            <a:ext cx="308279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lvl="1"/>
            <a:r>
              <a:rPr lang="en-US" sz="2400" dirty="0">
                <a:latin typeface="Book Antiqua" pitchFamily="18" charset="0"/>
              </a:rPr>
              <a:t> y1 = 3,000- x1&gt;=0 </a:t>
            </a:r>
          </a:p>
          <a:p>
            <a:pPr lvl="1"/>
            <a:r>
              <a:rPr lang="en-US" sz="2400" dirty="0">
                <a:latin typeface="Book Antiqua" pitchFamily="18" charset="0"/>
              </a:rPr>
              <a:t> y2 = 2,000-x2&gt;=0</a:t>
            </a:r>
          </a:p>
          <a:p>
            <a:pPr lvl="1"/>
            <a:r>
              <a:rPr lang="en-US" sz="2400" dirty="0">
                <a:latin typeface="Book Antiqua" pitchFamily="18" charset="0"/>
              </a:rPr>
              <a:t> y3 =    900-x3&gt;=0</a:t>
            </a:r>
          </a:p>
        </p:txBody>
      </p:sp>
      <p:sp>
        <p:nvSpPr>
          <p:cNvPr id="494600" name="Text Box 8"/>
          <p:cNvSpPr txBox="1">
            <a:spLocks noChangeArrowheads="1"/>
          </p:cNvSpPr>
          <p:nvPr/>
        </p:nvSpPr>
        <p:spPr bwMode="auto">
          <a:xfrm>
            <a:off x="6705602" y="5257802"/>
            <a:ext cx="225414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lvl="1"/>
            <a:r>
              <a:rPr lang="en-US" sz="2400" dirty="0">
                <a:latin typeface="Book Antiqua" pitchFamily="18" charset="0"/>
              </a:rPr>
              <a:t>x1 &lt;=  3,000</a:t>
            </a:r>
          </a:p>
          <a:p>
            <a:pPr lvl="1"/>
            <a:r>
              <a:rPr lang="en-US" sz="2400" dirty="0">
                <a:latin typeface="Book Antiqua" pitchFamily="18" charset="0"/>
              </a:rPr>
              <a:t>x2 &lt;=  2,000</a:t>
            </a:r>
          </a:p>
          <a:p>
            <a:pPr lvl="1"/>
            <a:r>
              <a:rPr lang="en-US" sz="2400" dirty="0">
                <a:latin typeface="Book Antiqua" pitchFamily="18" charset="0"/>
              </a:rPr>
              <a:t>x3 &lt;=  900</a:t>
            </a:r>
          </a:p>
        </p:txBody>
      </p:sp>
    </p:spTree>
    <p:extLst>
      <p:ext uri="{BB962C8B-B14F-4D97-AF65-F5344CB8AC3E}">
        <p14:creationId xmlns:p14="http://schemas.microsoft.com/office/powerpoint/2010/main" val="11913420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9459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9459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9459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49459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49459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494594">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494594">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494594">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494594">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494594">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499"/>
                                          </p:stCondLst>
                                        </p:cTn>
                                        <p:tgtEl>
                                          <p:spTgt spid="494594">
                                            <p:txEl>
                                              <p:pRg st="11" end="11"/>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494597"/>
                                        </p:tgtEl>
                                        <p:attrNameLst>
                                          <p:attrName>style.visibility</p:attrName>
                                        </p:attrNameLst>
                                      </p:cBhvr>
                                      <p:to>
                                        <p:strVal val="visible"/>
                                      </p:to>
                                    </p:set>
                                    <p:animEffect transition="in" filter="dissolve">
                                      <p:cBhvr>
                                        <p:cTn id="39" dur="500"/>
                                        <p:tgtEl>
                                          <p:spTgt spid="49459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494598"/>
                                        </p:tgtEl>
                                        <p:attrNameLst>
                                          <p:attrName>style.visibility</p:attrName>
                                        </p:attrNameLst>
                                      </p:cBhvr>
                                      <p:to>
                                        <p:strVal val="visible"/>
                                      </p:to>
                                    </p:set>
                                    <p:animEffect transition="in" filter="dissolve">
                                      <p:cBhvr>
                                        <p:cTn id="44" dur="500"/>
                                        <p:tgtEl>
                                          <p:spTgt spid="494598"/>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494599"/>
                                        </p:tgtEl>
                                        <p:attrNameLst>
                                          <p:attrName>style.visibility</p:attrName>
                                        </p:attrNameLst>
                                      </p:cBhvr>
                                      <p:to>
                                        <p:strVal val="visible"/>
                                      </p:to>
                                    </p:set>
                                    <p:animEffect transition="in" filter="dissolve">
                                      <p:cBhvr>
                                        <p:cTn id="49" dur="500"/>
                                        <p:tgtEl>
                                          <p:spTgt spid="494599"/>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494600"/>
                                        </p:tgtEl>
                                        <p:attrNameLst>
                                          <p:attrName>style.visibility</p:attrName>
                                        </p:attrNameLst>
                                      </p:cBhvr>
                                      <p:to>
                                        <p:strVal val="visible"/>
                                      </p:to>
                                    </p:set>
                                    <p:animEffect transition="in" filter="dissolve">
                                      <p:cBhvr>
                                        <p:cTn id="54" dur="500"/>
                                        <p:tgtEl>
                                          <p:spTgt spid="4946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4594" grpId="0" build="p" autoUpdateAnimBg="0"/>
      <p:bldP spid="494597" grpId="0"/>
      <p:bldP spid="494598" grpId="0"/>
      <p:bldP spid="494599" grpId="0"/>
      <p:bldP spid="494600"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4595" name="Text Box 3"/>
          <p:cNvSpPr txBox="1">
            <a:spLocks noChangeArrowheads="1"/>
          </p:cNvSpPr>
          <p:nvPr/>
        </p:nvSpPr>
        <p:spPr bwMode="auto">
          <a:xfrm>
            <a:off x="2" y="162580"/>
            <a:ext cx="666560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800" dirty="0">
                <a:solidFill>
                  <a:srgbClr val="FF0000"/>
                </a:solidFill>
                <a:latin typeface="Impact" pitchFamily="34" charset="0"/>
                <a:ea typeface="ＭＳ Ｐゴシック" pitchFamily="-65" charset="-128"/>
                <a:cs typeface="Impact" pitchFamily="34" charset="0"/>
              </a:rPr>
              <a:t>Problem 6. Make / buy decision : Constraints</a:t>
            </a:r>
          </a:p>
        </p:txBody>
      </p:sp>
      <p:graphicFrame>
        <p:nvGraphicFramePr>
          <p:cNvPr id="3" name="Object 2"/>
          <p:cNvGraphicFramePr>
            <a:graphicFrameLocks noChangeAspect="1"/>
          </p:cNvGraphicFramePr>
          <p:nvPr>
            <p:extLst>
              <p:ext uri="{D42A27DB-BD31-4B8C-83A1-F6EECF244321}">
                <p14:modId xmlns:p14="http://schemas.microsoft.com/office/powerpoint/2010/main" val="2382565880"/>
              </p:ext>
            </p:extLst>
          </p:nvPr>
        </p:nvGraphicFramePr>
        <p:xfrm>
          <a:off x="1235660" y="2438400"/>
          <a:ext cx="7185965" cy="2133600"/>
        </p:xfrm>
        <a:graphic>
          <a:graphicData uri="http://schemas.openxmlformats.org/presentationml/2006/ole">
            <mc:AlternateContent xmlns:mc="http://schemas.openxmlformats.org/markup-compatibility/2006">
              <mc:Choice xmlns:v="urn:schemas-microsoft-com:vml" Requires="v">
                <p:oleObj spid="_x0000_s6209" name="Worksheet" r:id="rId3" imgW="4009972" imgH="1190677" progId="Excel.Sheet.12">
                  <p:embed/>
                </p:oleObj>
              </mc:Choice>
              <mc:Fallback>
                <p:oleObj name="Worksheet" r:id="rId3" imgW="4009972" imgH="1190677" progId="Excel.Sheet.12">
                  <p:embed/>
                  <p:pic>
                    <p:nvPicPr>
                      <p:cNvPr id="0" name=""/>
                      <p:cNvPicPr/>
                      <p:nvPr/>
                    </p:nvPicPr>
                    <p:blipFill>
                      <a:blip r:embed="rId4"/>
                      <a:stretch>
                        <a:fillRect/>
                      </a:stretch>
                    </p:blipFill>
                    <p:spPr>
                      <a:xfrm>
                        <a:off x="1235660" y="2438400"/>
                        <a:ext cx="7185965" cy="2133600"/>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121721420"/>
              </p:ext>
            </p:extLst>
          </p:nvPr>
        </p:nvGraphicFramePr>
        <p:xfrm>
          <a:off x="6745757" y="5181602"/>
          <a:ext cx="914400" cy="771525"/>
        </p:xfrm>
        <a:graphic>
          <a:graphicData uri="http://schemas.openxmlformats.org/presentationml/2006/ole">
            <mc:AlternateContent xmlns:mc="http://schemas.openxmlformats.org/markup-compatibility/2006">
              <mc:Choice xmlns:v="urn:schemas-microsoft-com:vml" Requires="v">
                <p:oleObj spid="_x0000_s6210" name="Worksheet" showAsIcon="1" r:id="rId5" imgW="914400" imgH="771480" progId="Excel.Sheet.12">
                  <p:embed/>
                </p:oleObj>
              </mc:Choice>
              <mc:Fallback>
                <p:oleObj name="Worksheet" showAsIcon="1" r:id="rId5" imgW="914400" imgH="771480" progId="Excel.Sheet.12">
                  <p:embed/>
                  <p:pic>
                    <p:nvPicPr>
                      <p:cNvPr id="0" name=""/>
                      <p:cNvPicPr/>
                      <p:nvPr/>
                    </p:nvPicPr>
                    <p:blipFill>
                      <a:blip r:embed="rId6"/>
                      <a:stretch>
                        <a:fillRect/>
                      </a:stretch>
                    </p:blipFill>
                    <p:spPr>
                      <a:xfrm>
                        <a:off x="6745757" y="5181602"/>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4716801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ext Box 2"/>
          <p:cNvSpPr txBox="1">
            <a:spLocks noChangeArrowheads="1"/>
          </p:cNvSpPr>
          <p:nvPr/>
        </p:nvSpPr>
        <p:spPr bwMode="auto">
          <a:xfrm>
            <a:off x="11725" y="1066802"/>
            <a:ext cx="8893175" cy="4524315"/>
          </a:xfrm>
          <a:prstGeom prst="rect">
            <a:avLst/>
          </a:prstGeom>
          <a:noFill/>
          <a:ln w="9525">
            <a:noFill/>
            <a:miter lim="800000"/>
            <a:headEnd/>
            <a:tailEnd/>
          </a:ln>
        </p:spPr>
        <p:txBody>
          <a:bodyPr>
            <a:spAutoFit/>
          </a:bodyPr>
          <a:lstStyle/>
          <a:p>
            <a:pPr marL="457200" indent="-457200">
              <a:spcBef>
                <a:spcPct val="50000"/>
              </a:spcBef>
            </a:pPr>
            <a:r>
              <a:rPr lang="en-US" altLang="en-US" sz="2400" dirty="0">
                <a:latin typeface="Book Antiqua" pitchFamily="18" charset="0"/>
                <a:cs typeface="Arial" charset="0"/>
              </a:rPr>
              <a:t>You are given the following linear programming model in algebraic form, where, X</a:t>
            </a:r>
            <a:r>
              <a:rPr lang="en-US" altLang="en-US" sz="2400" baseline="-25000" dirty="0">
                <a:latin typeface="Book Antiqua" pitchFamily="18" charset="0"/>
                <a:cs typeface="Arial" charset="0"/>
              </a:rPr>
              <a:t>1</a:t>
            </a:r>
            <a:r>
              <a:rPr lang="en-US" altLang="en-US" sz="2400" dirty="0">
                <a:latin typeface="Book Antiqua" pitchFamily="18" charset="0"/>
                <a:cs typeface="Arial" charset="0"/>
              </a:rPr>
              <a:t> and X</a:t>
            </a:r>
            <a:r>
              <a:rPr lang="en-US" altLang="en-US" sz="2400" baseline="-25000" dirty="0">
                <a:latin typeface="Book Antiqua" pitchFamily="18" charset="0"/>
                <a:cs typeface="Arial" charset="0"/>
              </a:rPr>
              <a:t>2</a:t>
            </a:r>
            <a:r>
              <a:rPr lang="en-US" altLang="en-US" sz="2400" dirty="0">
                <a:latin typeface="Book Antiqua" pitchFamily="18" charset="0"/>
                <a:cs typeface="Arial" charset="0"/>
              </a:rPr>
              <a:t> are the decision variables and Z is the value of the overall measure of performance.</a:t>
            </a:r>
          </a:p>
          <a:p>
            <a:pPr marL="457200" indent="-457200" algn="ctr">
              <a:spcBef>
                <a:spcPct val="50000"/>
              </a:spcBef>
            </a:pPr>
            <a:r>
              <a:rPr lang="en-US" altLang="en-US" sz="2400" dirty="0">
                <a:latin typeface="Book Antiqua" pitchFamily="18" charset="0"/>
                <a:cs typeface="Arial" charset="0"/>
              </a:rPr>
              <a:t>Maximize Z = X</a:t>
            </a:r>
            <a:r>
              <a:rPr lang="en-US" altLang="en-US" sz="2400" baseline="-25000" dirty="0">
                <a:latin typeface="Book Antiqua" pitchFamily="18" charset="0"/>
                <a:cs typeface="Arial" charset="0"/>
              </a:rPr>
              <a:t>1 </a:t>
            </a:r>
            <a:r>
              <a:rPr lang="en-US" altLang="en-US" sz="2400" dirty="0">
                <a:latin typeface="Book Antiqua" pitchFamily="18" charset="0"/>
                <a:cs typeface="Arial" charset="0"/>
              </a:rPr>
              <a:t>+2 X</a:t>
            </a:r>
            <a:r>
              <a:rPr lang="en-US" altLang="en-US" sz="2400" baseline="-25000" dirty="0">
                <a:latin typeface="Book Antiqua" pitchFamily="18" charset="0"/>
                <a:cs typeface="Arial" charset="0"/>
              </a:rPr>
              <a:t>2</a:t>
            </a:r>
          </a:p>
          <a:p>
            <a:pPr marL="457200" indent="-457200">
              <a:spcBef>
                <a:spcPct val="50000"/>
              </a:spcBef>
            </a:pPr>
            <a:r>
              <a:rPr lang="en-US" altLang="en-US" sz="2400" dirty="0">
                <a:latin typeface="Book Antiqua" pitchFamily="18" charset="0"/>
                <a:cs typeface="Arial" charset="0"/>
              </a:rPr>
              <a:t>Subject to</a:t>
            </a:r>
          </a:p>
          <a:p>
            <a:pPr marL="457200" indent="-457200">
              <a:spcBef>
                <a:spcPct val="50000"/>
              </a:spcBef>
            </a:pPr>
            <a:r>
              <a:rPr lang="en-US" altLang="en-US" sz="2400" dirty="0">
                <a:latin typeface="Book Antiqua" pitchFamily="18" charset="0"/>
                <a:cs typeface="Arial" charset="0"/>
              </a:rPr>
              <a:t>	Constraints on resource 1: X1 + X2 ≤ 5 (amount available)</a:t>
            </a:r>
          </a:p>
          <a:p>
            <a:pPr marL="457200" indent="-457200">
              <a:spcBef>
                <a:spcPct val="50000"/>
              </a:spcBef>
            </a:pPr>
            <a:r>
              <a:rPr lang="en-US" altLang="en-US" sz="2400" dirty="0">
                <a:latin typeface="Book Antiqua" pitchFamily="18" charset="0"/>
                <a:cs typeface="Arial" charset="0"/>
              </a:rPr>
              <a:t>	Constraints on resource 2: X1 + 3X2 ≤ 9 (amount available)</a:t>
            </a:r>
          </a:p>
          <a:p>
            <a:pPr marL="457200" indent="-457200">
              <a:spcBef>
                <a:spcPct val="50000"/>
              </a:spcBef>
            </a:pPr>
            <a:r>
              <a:rPr lang="en-US" altLang="en-US" sz="2400" dirty="0">
                <a:latin typeface="Book Antiqua" pitchFamily="18" charset="0"/>
                <a:cs typeface="Arial" charset="0"/>
              </a:rPr>
              <a:t>And</a:t>
            </a:r>
          </a:p>
          <a:p>
            <a:pPr marL="457200" indent="-457200" algn="ctr">
              <a:spcBef>
                <a:spcPct val="50000"/>
              </a:spcBef>
            </a:pPr>
            <a:r>
              <a:rPr lang="en-US" altLang="en-US" sz="2400" dirty="0">
                <a:latin typeface="Book Antiqua" pitchFamily="18" charset="0"/>
                <a:cs typeface="Arial" charset="0"/>
              </a:rPr>
              <a:t>X1 , X2 ≥ 0 </a:t>
            </a:r>
          </a:p>
        </p:txBody>
      </p:sp>
      <p:sp>
        <p:nvSpPr>
          <p:cNvPr id="5" name="Rectangle 3"/>
          <p:cNvSpPr>
            <a:spLocks noGrp="1" noChangeArrowheads="1"/>
          </p:cNvSpPr>
          <p:nvPr>
            <p:ph type="title"/>
          </p:nvPr>
        </p:nvSpPr>
        <p:spPr bwMode="gray">
          <a:xfrm>
            <a:off x="0" y="145505"/>
            <a:ext cx="9144000" cy="692697"/>
          </a:xfrm>
          <a:noFill/>
        </p:spPr>
        <p:txBody>
          <a:bodyPr anchor="t"/>
          <a:lstStyle/>
          <a:p>
            <a:pPr>
              <a:defRPr/>
            </a:pPr>
            <a:r>
              <a:rPr lang="en-US" sz="2800" kern="1200" dirty="0">
                <a:solidFill>
                  <a:srgbClr val="FF0000"/>
                </a:solidFill>
              </a:rPr>
              <a:t>Problem 7</a:t>
            </a:r>
          </a:p>
        </p:txBody>
      </p:sp>
    </p:spTree>
    <p:extLst>
      <p:ext uri="{BB962C8B-B14F-4D97-AF65-F5344CB8AC3E}">
        <p14:creationId xmlns:p14="http://schemas.microsoft.com/office/powerpoint/2010/main" val="81517408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2"/>
          <p:cNvSpPr txBox="1">
            <a:spLocks noChangeArrowheads="1"/>
          </p:cNvSpPr>
          <p:nvPr/>
        </p:nvSpPr>
        <p:spPr bwMode="auto">
          <a:xfrm>
            <a:off x="250827" y="909640"/>
            <a:ext cx="8893175" cy="5262979"/>
          </a:xfrm>
          <a:prstGeom prst="rect">
            <a:avLst/>
          </a:prstGeom>
          <a:noFill/>
          <a:ln w="9525">
            <a:noFill/>
            <a:miter lim="800000"/>
            <a:headEnd/>
            <a:tailEnd/>
          </a:ln>
        </p:spPr>
        <p:txBody>
          <a:bodyPr>
            <a:spAutoFit/>
          </a:bodyPr>
          <a:lstStyle/>
          <a:p>
            <a:pPr marL="457200" indent="-457200">
              <a:spcBef>
                <a:spcPct val="50000"/>
              </a:spcBef>
            </a:pPr>
            <a:r>
              <a:rPr lang="en-US" altLang="en-US" sz="2400" dirty="0">
                <a:latin typeface="Book Antiqua" pitchFamily="18" charset="0"/>
                <a:cs typeface="Arial" charset="0"/>
              </a:rPr>
              <a:t>Identify the objective function, the functional constraints, and the non-negativity constraints in this model. </a:t>
            </a:r>
          </a:p>
          <a:p>
            <a:pPr marL="457200" indent="-457200">
              <a:spcBef>
                <a:spcPct val="50000"/>
              </a:spcBef>
            </a:pPr>
            <a:r>
              <a:rPr lang="en-US" altLang="en-US" sz="2400" dirty="0">
                <a:latin typeface="Book Antiqua" pitchFamily="18" charset="0"/>
                <a:cs typeface="Arial" charset="0"/>
              </a:rPr>
              <a:t> Objective Function </a:t>
            </a:r>
            <a:r>
              <a:rPr lang="en-US" altLang="en-US" sz="2400" dirty="0">
                <a:latin typeface="Book Antiqua" pitchFamily="18" charset="0"/>
                <a:cs typeface="Arial" charset="0"/>
                <a:sym typeface="Wingdings" pitchFamily="2" charset="2"/>
              </a:rPr>
              <a:t> </a:t>
            </a:r>
            <a:r>
              <a:rPr lang="en-US" altLang="en-US" sz="2400" dirty="0">
                <a:latin typeface="Book Antiqua" pitchFamily="18" charset="0"/>
                <a:cs typeface="Arial" charset="0"/>
              </a:rPr>
              <a:t>Maximize Z = X</a:t>
            </a:r>
            <a:r>
              <a:rPr lang="en-US" altLang="en-US" sz="2400" baseline="-25000" dirty="0">
                <a:latin typeface="Book Antiqua" pitchFamily="18" charset="0"/>
                <a:cs typeface="Arial" charset="0"/>
              </a:rPr>
              <a:t>1 </a:t>
            </a:r>
            <a:r>
              <a:rPr lang="en-US" altLang="en-US" sz="2400" dirty="0">
                <a:latin typeface="Book Antiqua" pitchFamily="18" charset="0"/>
                <a:cs typeface="Arial" charset="0"/>
              </a:rPr>
              <a:t>+2 X</a:t>
            </a:r>
            <a:r>
              <a:rPr lang="en-US" altLang="en-US" sz="2400" baseline="-25000" dirty="0">
                <a:latin typeface="Book Antiqua" pitchFamily="18" charset="0"/>
                <a:cs typeface="Arial" charset="0"/>
              </a:rPr>
              <a:t>2</a:t>
            </a:r>
          </a:p>
          <a:p>
            <a:pPr marL="457200" indent="-457200">
              <a:spcBef>
                <a:spcPct val="50000"/>
              </a:spcBef>
            </a:pPr>
            <a:r>
              <a:rPr lang="en-US" altLang="en-US" sz="2400" dirty="0">
                <a:latin typeface="Book Antiqua" pitchFamily="18" charset="0"/>
                <a:cs typeface="Arial" charset="0"/>
              </a:rPr>
              <a:t>Functional constraints </a:t>
            </a:r>
            <a:r>
              <a:rPr lang="en-US" altLang="en-US" sz="2400" dirty="0">
                <a:latin typeface="Book Antiqua" pitchFamily="18" charset="0"/>
                <a:cs typeface="Arial" charset="0"/>
                <a:sym typeface="Wingdings" pitchFamily="2" charset="2"/>
              </a:rPr>
              <a:t> </a:t>
            </a:r>
            <a:r>
              <a:rPr lang="en-US" altLang="en-US" sz="2400" dirty="0">
                <a:latin typeface="Book Antiqua" pitchFamily="18" charset="0"/>
                <a:cs typeface="Arial" charset="0"/>
              </a:rPr>
              <a:t>X1 + X2 ≤ 5,  X1 + 3X2 ≤ 9</a:t>
            </a:r>
          </a:p>
          <a:p>
            <a:pPr marL="457200" indent="-457200">
              <a:spcBef>
                <a:spcPct val="50000"/>
              </a:spcBef>
            </a:pPr>
            <a:r>
              <a:rPr lang="en-US" altLang="en-US" sz="2400" dirty="0">
                <a:latin typeface="Book Antiqua" pitchFamily="18" charset="0"/>
                <a:cs typeface="Arial" charset="0"/>
              </a:rPr>
              <a:t>Is (X</a:t>
            </a:r>
            <a:r>
              <a:rPr lang="en-US" altLang="en-US" sz="2400" baseline="-25000" dirty="0">
                <a:latin typeface="Book Antiqua" pitchFamily="18" charset="0"/>
                <a:cs typeface="Arial" charset="0"/>
              </a:rPr>
              <a:t>1 </a:t>
            </a:r>
            <a:r>
              <a:rPr lang="en-US" altLang="en-US" sz="2400" dirty="0">
                <a:latin typeface="Book Antiqua" pitchFamily="18" charset="0"/>
                <a:cs typeface="Arial" charset="0"/>
              </a:rPr>
              <a:t>,X</a:t>
            </a:r>
            <a:r>
              <a:rPr lang="en-US" altLang="en-US" sz="2400" baseline="-25000" dirty="0">
                <a:latin typeface="Book Antiqua" pitchFamily="18" charset="0"/>
                <a:cs typeface="Arial" charset="0"/>
              </a:rPr>
              <a:t>2</a:t>
            </a:r>
            <a:r>
              <a:rPr lang="en-US" altLang="en-US" sz="2400" dirty="0">
                <a:latin typeface="Book Antiqua" pitchFamily="18" charset="0"/>
                <a:cs typeface="Arial" charset="0"/>
              </a:rPr>
              <a:t>) = (3,1) a feasible solution?</a:t>
            </a:r>
          </a:p>
          <a:p>
            <a:pPr marL="457200" indent="-457200">
              <a:spcBef>
                <a:spcPct val="50000"/>
              </a:spcBef>
            </a:pPr>
            <a:r>
              <a:rPr lang="en-US" altLang="en-US" sz="2400" dirty="0">
                <a:solidFill>
                  <a:srgbClr val="C00000"/>
                </a:solidFill>
                <a:latin typeface="Book Antiqua" pitchFamily="18" charset="0"/>
                <a:cs typeface="Arial" charset="0"/>
              </a:rPr>
              <a:t>3</a:t>
            </a:r>
            <a:r>
              <a:rPr lang="en-US" altLang="en-US" sz="2400" dirty="0">
                <a:latin typeface="Book Antiqua" pitchFamily="18" charset="0"/>
                <a:cs typeface="Arial" charset="0"/>
              </a:rPr>
              <a:t> + </a:t>
            </a:r>
            <a:r>
              <a:rPr lang="en-US" altLang="en-US" sz="2400" dirty="0">
                <a:solidFill>
                  <a:srgbClr val="C00000"/>
                </a:solidFill>
                <a:latin typeface="Book Antiqua" pitchFamily="18" charset="0"/>
                <a:cs typeface="Arial" charset="0"/>
              </a:rPr>
              <a:t>1</a:t>
            </a:r>
            <a:r>
              <a:rPr lang="en-US" altLang="en-US" sz="2400" b="1" dirty="0">
                <a:latin typeface="Book Antiqua" pitchFamily="18" charset="0"/>
                <a:cs typeface="Arial" charset="0"/>
              </a:rPr>
              <a:t> </a:t>
            </a:r>
            <a:r>
              <a:rPr lang="en-US" altLang="en-US" sz="2400" b="1" dirty="0">
                <a:solidFill>
                  <a:srgbClr val="00B050"/>
                </a:solidFill>
                <a:latin typeface="Book Antiqua" pitchFamily="18" charset="0"/>
                <a:cs typeface="Arial" charset="0"/>
              </a:rPr>
              <a:t>≤</a:t>
            </a:r>
            <a:r>
              <a:rPr lang="en-US" altLang="en-US" sz="2400" b="1" dirty="0">
                <a:latin typeface="Book Antiqua" pitchFamily="18" charset="0"/>
                <a:cs typeface="Arial" charset="0"/>
              </a:rPr>
              <a:t> </a:t>
            </a:r>
            <a:r>
              <a:rPr lang="en-US" altLang="en-US" sz="2400" dirty="0">
                <a:latin typeface="Book Antiqua" pitchFamily="18" charset="0"/>
                <a:cs typeface="Arial" charset="0"/>
              </a:rPr>
              <a:t>5,  </a:t>
            </a:r>
            <a:r>
              <a:rPr lang="en-US" altLang="en-US" sz="2400" dirty="0">
                <a:solidFill>
                  <a:srgbClr val="C00000"/>
                </a:solidFill>
                <a:latin typeface="Book Antiqua" pitchFamily="18" charset="0"/>
                <a:cs typeface="Arial" charset="0"/>
              </a:rPr>
              <a:t>3</a:t>
            </a:r>
            <a:r>
              <a:rPr lang="en-US" altLang="en-US" sz="2400" dirty="0">
                <a:latin typeface="Book Antiqua" pitchFamily="18" charset="0"/>
                <a:cs typeface="Arial" charset="0"/>
              </a:rPr>
              <a:t> + 3(</a:t>
            </a:r>
            <a:r>
              <a:rPr lang="en-US" altLang="en-US" sz="2400" dirty="0">
                <a:solidFill>
                  <a:srgbClr val="C00000"/>
                </a:solidFill>
                <a:latin typeface="Book Antiqua" pitchFamily="18" charset="0"/>
                <a:cs typeface="Arial" charset="0"/>
              </a:rPr>
              <a:t>1</a:t>
            </a:r>
            <a:r>
              <a:rPr lang="en-US" altLang="en-US" sz="2400" dirty="0">
                <a:latin typeface="Book Antiqua" pitchFamily="18" charset="0"/>
                <a:cs typeface="Arial" charset="0"/>
              </a:rPr>
              <a:t>)</a:t>
            </a:r>
            <a:r>
              <a:rPr lang="en-US" altLang="en-US" sz="2400" b="1" dirty="0">
                <a:solidFill>
                  <a:srgbClr val="00B050"/>
                </a:solidFill>
                <a:latin typeface="Book Antiqua" pitchFamily="18" charset="0"/>
                <a:cs typeface="Arial" charset="0"/>
              </a:rPr>
              <a:t> ≤ </a:t>
            </a:r>
            <a:r>
              <a:rPr lang="en-US" altLang="en-US" sz="2400" dirty="0">
                <a:latin typeface="Book Antiqua" pitchFamily="18" charset="0"/>
                <a:cs typeface="Arial" charset="0"/>
              </a:rPr>
              <a:t>9 </a:t>
            </a:r>
            <a:r>
              <a:rPr lang="en-US" altLang="en-US" sz="2400" dirty="0">
                <a:latin typeface="Book Antiqua" pitchFamily="18" charset="0"/>
                <a:cs typeface="Arial" charset="0"/>
                <a:sym typeface="Wingdings" pitchFamily="2" charset="2"/>
              </a:rPr>
              <a:t> yes; it satisfies both constraints. </a:t>
            </a:r>
          </a:p>
          <a:p>
            <a:pPr marL="457200" indent="-457200">
              <a:spcBef>
                <a:spcPct val="50000"/>
              </a:spcBef>
            </a:pPr>
            <a:r>
              <a:rPr lang="en-US" altLang="en-US" sz="2400" dirty="0">
                <a:latin typeface="Book Antiqua" pitchFamily="18" charset="0"/>
                <a:cs typeface="Arial" charset="0"/>
              </a:rPr>
              <a:t>Is (X</a:t>
            </a:r>
            <a:r>
              <a:rPr lang="en-US" altLang="en-US" sz="2400" baseline="-25000" dirty="0">
                <a:latin typeface="Book Antiqua" pitchFamily="18" charset="0"/>
                <a:cs typeface="Arial" charset="0"/>
              </a:rPr>
              <a:t>1 </a:t>
            </a:r>
            <a:r>
              <a:rPr lang="en-US" altLang="en-US" sz="2400" dirty="0">
                <a:latin typeface="Book Antiqua" pitchFamily="18" charset="0"/>
                <a:cs typeface="Arial" charset="0"/>
              </a:rPr>
              <a:t>,X</a:t>
            </a:r>
            <a:r>
              <a:rPr lang="en-US" altLang="en-US" sz="2400" baseline="-25000" dirty="0">
                <a:latin typeface="Book Antiqua" pitchFamily="18" charset="0"/>
                <a:cs typeface="Arial" charset="0"/>
              </a:rPr>
              <a:t>2</a:t>
            </a:r>
            <a:r>
              <a:rPr lang="en-US" altLang="en-US" sz="2400" dirty="0">
                <a:latin typeface="Book Antiqua" pitchFamily="18" charset="0"/>
                <a:cs typeface="Arial" charset="0"/>
              </a:rPr>
              <a:t>) = (1,3) a feasible solution?</a:t>
            </a:r>
          </a:p>
          <a:p>
            <a:pPr marL="457200" indent="-457200">
              <a:spcBef>
                <a:spcPct val="50000"/>
              </a:spcBef>
            </a:pPr>
            <a:r>
              <a:rPr lang="en-US" altLang="en-US" sz="2400" dirty="0">
                <a:solidFill>
                  <a:srgbClr val="C00000"/>
                </a:solidFill>
                <a:latin typeface="Book Antiqua" pitchFamily="18" charset="0"/>
                <a:cs typeface="Arial" charset="0"/>
              </a:rPr>
              <a:t>1</a:t>
            </a:r>
            <a:r>
              <a:rPr lang="en-US" altLang="en-US" sz="2400" dirty="0">
                <a:latin typeface="Book Antiqua" pitchFamily="18" charset="0"/>
                <a:cs typeface="Arial" charset="0"/>
              </a:rPr>
              <a:t> + </a:t>
            </a:r>
            <a:r>
              <a:rPr lang="en-US" altLang="en-US" sz="2400" dirty="0">
                <a:solidFill>
                  <a:srgbClr val="C00000"/>
                </a:solidFill>
                <a:latin typeface="Book Antiqua" pitchFamily="18" charset="0"/>
                <a:cs typeface="Arial" charset="0"/>
              </a:rPr>
              <a:t>3</a:t>
            </a:r>
            <a:r>
              <a:rPr lang="en-US" altLang="en-US" sz="2400" dirty="0">
                <a:latin typeface="Book Antiqua" pitchFamily="18" charset="0"/>
                <a:cs typeface="Arial" charset="0"/>
              </a:rPr>
              <a:t> </a:t>
            </a:r>
            <a:r>
              <a:rPr lang="en-US" altLang="en-US" sz="2400" dirty="0">
                <a:solidFill>
                  <a:srgbClr val="00B050"/>
                </a:solidFill>
                <a:latin typeface="Book Antiqua" pitchFamily="18" charset="0"/>
                <a:cs typeface="Arial" charset="0"/>
              </a:rPr>
              <a:t>≤</a:t>
            </a:r>
            <a:r>
              <a:rPr lang="en-US" altLang="en-US" sz="2400" dirty="0">
                <a:latin typeface="Book Antiqua" pitchFamily="18" charset="0"/>
                <a:cs typeface="Arial" charset="0"/>
              </a:rPr>
              <a:t> 5,  </a:t>
            </a:r>
            <a:r>
              <a:rPr lang="en-US" altLang="en-US" sz="2400" dirty="0">
                <a:solidFill>
                  <a:schemeClr val="accent2"/>
                </a:solidFill>
                <a:latin typeface="Book Antiqua" pitchFamily="18" charset="0"/>
                <a:cs typeface="Arial" charset="0"/>
              </a:rPr>
              <a:t>1</a:t>
            </a:r>
            <a:r>
              <a:rPr lang="en-US" altLang="en-US" sz="2400" dirty="0">
                <a:latin typeface="Book Antiqua" pitchFamily="18" charset="0"/>
                <a:cs typeface="Arial" charset="0"/>
              </a:rPr>
              <a:t> + 3(</a:t>
            </a:r>
            <a:r>
              <a:rPr lang="en-US" altLang="en-US" sz="2400" dirty="0">
                <a:solidFill>
                  <a:srgbClr val="C00000"/>
                </a:solidFill>
                <a:latin typeface="Book Antiqua" pitchFamily="18" charset="0"/>
                <a:cs typeface="Arial" charset="0"/>
              </a:rPr>
              <a:t>9</a:t>
            </a:r>
            <a:r>
              <a:rPr lang="en-US" altLang="en-US" sz="2400" dirty="0">
                <a:latin typeface="Book Antiqua" pitchFamily="18" charset="0"/>
                <a:cs typeface="Arial" charset="0"/>
              </a:rPr>
              <a:t>)</a:t>
            </a:r>
            <a:r>
              <a:rPr lang="en-US" altLang="en-US" sz="2400" b="1" dirty="0">
                <a:latin typeface="Book Antiqua" pitchFamily="18" charset="0"/>
                <a:cs typeface="Arial" charset="0"/>
              </a:rPr>
              <a:t> </a:t>
            </a:r>
            <a:r>
              <a:rPr lang="en-US" altLang="en-US" sz="2400" b="1" dirty="0">
                <a:solidFill>
                  <a:srgbClr val="FF0000"/>
                </a:solidFill>
                <a:latin typeface="Book Antiqua" pitchFamily="18" charset="0"/>
                <a:cs typeface="Arial" charset="0"/>
              </a:rPr>
              <a:t>&gt;</a:t>
            </a:r>
            <a:r>
              <a:rPr lang="en-US" altLang="en-US" sz="2400" b="1" dirty="0">
                <a:latin typeface="Book Antiqua" pitchFamily="18" charset="0"/>
                <a:cs typeface="Arial" charset="0"/>
              </a:rPr>
              <a:t> </a:t>
            </a:r>
            <a:r>
              <a:rPr lang="en-US" altLang="en-US" sz="2400" dirty="0">
                <a:latin typeface="Book Antiqua" pitchFamily="18" charset="0"/>
                <a:cs typeface="Arial" charset="0"/>
              </a:rPr>
              <a:t>9 </a:t>
            </a:r>
            <a:r>
              <a:rPr lang="en-US" altLang="en-US" sz="2400" dirty="0">
                <a:latin typeface="Book Antiqua" pitchFamily="18" charset="0"/>
                <a:cs typeface="Arial" charset="0"/>
                <a:sym typeface="Wingdings" pitchFamily="2" charset="2"/>
              </a:rPr>
              <a:t> no; it violates the second constraint. </a:t>
            </a:r>
            <a:endParaRPr lang="en-US" altLang="en-US" sz="2400" dirty="0">
              <a:latin typeface="Book Antiqua" pitchFamily="18" charset="0"/>
              <a:cs typeface="Arial" charset="0"/>
            </a:endParaRPr>
          </a:p>
          <a:p>
            <a:pPr marL="457200" indent="-457200">
              <a:spcBef>
                <a:spcPct val="50000"/>
              </a:spcBef>
              <a:buFontTx/>
              <a:buAutoNum type="alphaLcParenR"/>
            </a:pPr>
            <a:endParaRPr lang="en-US" altLang="en-US" sz="2400" dirty="0">
              <a:latin typeface="Book Antiqua" pitchFamily="18" charset="0"/>
              <a:cs typeface="Arial" charset="0"/>
            </a:endParaRPr>
          </a:p>
          <a:p>
            <a:pPr marL="457200" indent="-457200">
              <a:spcBef>
                <a:spcPct val="50000"/>
              </a:spcBef>
              <a:buFontTx/>
              <a:buAutoNum type="alphaLcParenR"/>
            </a:pPr>
            <a:endParaRPr lang="en-US" altLang="en-US" sz="2400" dirty="0">
              <a:solidFill>
                <a:schemeClr val="accent2"/>
              </a:solidFill>
              <a:latin typeface="Book Antiqua" pitchFamily="18" charset="0"/>
              <a:cs typeface="Arial" charset="0"/>
            </a:endParaRPr>
          </a:p>
        </p:txBody>
      </p:sp>
      <p:sp>
        <p:nvSpPr>
          <p:cNvPr id="5" name="Rectangle 3"/>
          <p:cNvSpPr>
            <a:spLocks noGrp="1" noChangeArrowheads="1"/>
          </p:cNvSpPr>
          <p:nvPr>
            <p:ph type="title"/>
          </p:nvPr>
        </p:nvSpPr>
        <p:spPr bwMode="gray">
          <a:xfrm>
            <a:off x="-50434" y="145505"/>
            <a:ext cx="9194434" cy="692697"/>
          </a:xfrm>
          <a:noFill/>
        </p:spPr>
        <p:txBody>
          <a:bodyPr anchor="t"/>
          <a:lstStyle/>
          <a:p>
            <a:pPr>
              <a:defRPr/>
            </a:pPr>
            <a:r>
              <a:rPr lang="en-US" sz="2800" kern="1200" dirty="0">
                <a:solidFill>
                  <a:srgbClr val="FF0000"/>
                </a:solidFill>
              </a:rPr>
              <a:t>Problem 7</a:t>
            </a:r>
          </a:p>
        </p:txBody>
      </p:sp>
    </p:spTree>
    <p:extLst>
      <p:ext uri="{BB962C8B-B14F-4D97-AF65-F5344CB8AC3E}">
        <p14:creationId xmlns:p14="http://schemas.microsoft.com/office/powerpoint/2010/main" val="31500893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animEffect transition="in" filter="fade">
                                      <p:cBhvr>
                                        <p:cTn id="7" dur="500"/>
                                        <p:tgtEl>
                                          <p:spTgt spid="2355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556">
                                            <p:txEl>
                                              <p:pRg st="1" end="1"/>
                                            </p:txEl>
                                          </p:spTgt>
                                        </p:tgtEl>
                                        <p:attrNameLst>
                                          <p:attrName>style.visibility</p:attrName>
                                        </p:attrNameLst>
                                      </p:cBhvr>
                                      <p:to>
                                        <p:strVal val="visible"/>
                                      </p:to>
                                    </p:set>
                                    <p:animEffect transition="in" filter="fade">
                                      <p:cBhvr>
                                        <p:cTn id="12" dur="500"/>
                                        <p:tgtEl>
                                          <p:spTgt spid="2355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556">
                                            <p:txEl>
                                              <p:pRg st="2" end="2"/>
                                            </p:txEl>
                                          </p:spTgt>
                                        </p:tgtEl>
                                        <p:attrNameLst>
                                          <p:attrName>style.visibility</p:attrName>
                                        </p:attrNameLst>
                                      </p:cBhvr>
                                      <p:to>
                                        <p:strVal val="visible"/>
                                      </p:to>
                                    </p:set>
                                    <p:animEffect transition="in" filter="fade">
                                      <p:cBhvr>
                                        <p:cTn id="17" dur="500"/>
                                        <p:tgtEl>
                                          <p:spTgt spid="2355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556">
                                            <p:txEl>
                                              <p:pRg st="3" end="3"/>
                                            </p:txEl>
                                          </p:spTgt>
                                        </p:tgtEl>
                                        <p:attrNameLst>
                                          <p:attrName>style.visibility</p:attrName>
                                        </p:attrNameLst>
                                      </p:cBhvr>
                                      <p:to>
                                        <p:strVal val="visible"/>
                                      </p:to>
                                    </p:set>
                                    <p:animEffect transition="in" filter="fade">
                                      <p:cBhvr>
                                        <p:cTn id="22" dur="500"/>
                                        <p:tgtEl>
                                          <p:spTgt spid="2355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556">
                                            <p:txEl>
                                              <p:pRg st="4" end="4"/>
                                            </p:txEl>
                                          </p:spTgt>
                                        </p:tgtEl>
                                        <p:attrNameLst>
                                          <p:attrName>style.visibility</p:attrName>
                                        </p:attrNameLst>
                                      </p:cBhvr>
                                      <p:to>
                                        <p:strVal val="visible"/>
                                      </p:to>
                                    </p:set>
                                    <p:animEffect transition="in" filter="fade">
                                      <p:cBhvr>
                                        <p:cTn id="27" dur="500"/>
                                        <p:tgtEl>
                                          <p:spTgt spid="2355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3556">
                                            <p:txEl>
                                              <p:pRg st="5" end="5"/>
                                            </p:txEl>
                                          </p:spTgt>
                                        </p:tgtEl>
                                        <p:attrNameLst>
                                          <p:attrName>style.visibility</p:attrName>
                                        </p:attrNameLst>
                                      </p:cBhvr>
                                      <p:to>
                                        <p:strVal val="visible"/>
                                      </p:to>
                                    </p:set>
                                    <p:animEffect transition="in" filter="fade">
                                      <p:cBhvr>
                                        <p:cTn id="32" dur="500"/>
                                        <p:tgtEl>
                                          <p:spTgt spid="2355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3556">
                                            <p:txEl>
                                              <p:pRg st="6" end="6"/>
                                            </p:txEl>
                                          </p:spTgt>
                                        </p:tgtEl>
                                        <p:attrNameLst>
                                          <p:attrName>style.visibility</p:attrName>
                                        </p:attrNameLst>
                                      </p:cBhvr>
                                      <p:to>
                                        <p:strVal val="visible"/>
                                      </p:to>
                                    </p:set>
                                    <p:animEffect transition="in" filter="fade">
                                      <p:cBhvr>
                                        <p:cTn id="37" dur="500"/>
                                        <p:tgtEl>
                                          <p:spTgt spid="2355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2"/>
          <p:cNvSpPr txBox="1">
            <a:spLocks noChangeArrowheads="1"/>
          </p:cNvSpPr>
          <p:nvPr/>
        </p:nvSpPr>
        <p:spPr bwMode="auto">
          <a:xfrm>
            <a:off x="29310" y="990602"/>
            <a:ext cx="8893175" cy="4524315"/>
          </a:xfrm>
          <a:prstGeom prst="rect">
            <a:avLst/>
          </a:prstGeom>
          <a:noFill/>
          <a:ln w="9525">
            <a:noFill/>
            <a:miter lim="800000"/>
            <a:headEnd/>
            <a:tailEnd/>
          </a:ln>
        </p:spPr>
        <p:txBody>
          <a:bodyPr>
            <a:spAutoFit/>
          </a:bodyPr>
          <a:lstStyle/>
          <a:p>
            <a:pPr marL="457200" indent="-457200">
              <a:spcBef>
                <a:spcPct val="50000"/>
              </a:spcBef>
            </a:pPr>
            <a:r>
              <a:rPr lang="en-US" altLang="en-US" sz="2400" dirty="0">
                <a:latin typeface="Book Antiqua" pitchFamily="18" charset="0"/>
                <a:cs typeface="Arial" charset="0"/>
              </a:rPr>
              <a:t>You are given the following linear programming model in algebraic form, where, X</a:t>
            </a:r>
            <a:r>
              <a:rPr lang="en-US" altLang="en-US" sz="2400" baseline="-25000" dirty="0">
                <a:latin typeface="Book Antiqua" pitchFamily="18" charset="0"/>
                <a:cs typeface="Arial" charset="0"/>
              </a:rPr>
              <a:t>1</a:t>
            </a:r>
            <a:r>
              <a:rPr lang="en-US" altLang="en-US" sz="2400" dirty="0">
                <a:latin typeface="Book Antiqua" pitchFamily="18" charset="0"/>
                <a:cs typeface="Arial" charset="0"/>
              </a:rPr>
              <a:t> and X</a:t>
            </a:r>
            <a:r>
              <a:rPr lang="en-US" altLang="en-US" sz="2400" baseline="-25000" dirty="0">
                <a:latin typeface="Book Antiqua" pitchFamily="18" charset="0"/>
                <a:cs typeface="Arial" charset="0"/>
              </a:rPr>
              <a:t>2</a:t>
            </a:r>
            <a:r>
              <a:rPr lang="en-US" altLang="en-US" sz="2400" dirty="0">
                <a:latin typeface="Book Antiqua" pitchFamily="18" charset="0"/>
                <a:cs typeface="Arial" charset="0"/>
              </a:rPr>
              <a:t> are the decision variables and Z is the value of the overall measure of performance.</a:t>
            </a:r>
          </a:p>
          <a:p>
            <a:pPr marL="457200" indent="-457200" algn="ctr">
              <a:spcBef>
                <a:spcPct val="50000"/>
              </a:spcBef>
            </a:pPr>
            <a:r>
              <a:rPr lang="en-US" altLang="en-US" sz="2400" dirty="0">
                <a:latin typeface="Book Antiqua" pitchFamily="18" charset="0"/>
                <a:cs typeface="Arial" charset="0"/>
              </a:rPr>
              <a:t>Maximize Z = 3X</a:t>
            </a:r>
            <a:r>
              <a:rPr lang="en-US" altLang="en-US" sz="2400" baseline="-25000" dirty="0">
                <a:latin typeface="Book Antiqua" pitchFamily="18" charset="0"/>
                <a:cs typeface="Arial" charset="0"/>
              </a:rPr>
              <a:t>1 </a:t>
            </a:r>
            <a:r>
              <a:rPr lang="en-US" altLang="en-US" sz="2400" dirty="0">
                <a:latin typeface="Book Antiqua" pitchFamily="18" charset="0"/>
                <a:cs typeface="Arial" charset="0"/>
              </a:rPr>
              <a:t>+2 X</a:t>
            </a:r>
            <a:r>
              <a:rPr lang="en-US" altLang="en-US" sz="2400" baseline="-25000" dirty="0">
                <a:latin typeface="Book Antiqua" pitchFamily="18" charset="0"/>
                <a:cs typeface="Arial" charset="0"/>
              </a:rPr>
              <a:t>2</a:t>
            </a:r>
          </a:p>
          <a:p>
            <a:pPr marL="457200" indent="-457200">
              <a:spcBef>
                <a:spcPct val="50000"/>
              </a:spcBef>
            </a:pPr>
            <a:r>
              <a:rPr lang="en-US" altLang="en-US" sz="2400" dirty="0">
                <a:latin typeface="Book Antiqua" pitchFamily="18" charset="0"/>
                <a:cs typeface="Arial" charset="0"/>
              </a:rPr>
              <a:t>Subject to</a:t>
            </a:r>
          </a:p>
          <a:p>
            <a:pPr marL="457200" indent="-457200">
              <a:spcBef>
                <a:spcPct val="50000"/>
              </a:spcBef>
            </a:pPr>
            <a:r>
              <a:rPr lang="en-US" altLang="en-US" sz="2400" dirty="0">
                <a:latin typeface="Book Antiqua" pitchFamily="18" charset="0"/>
                <a:cs typeface="Arial" charset="0"/>
              </a:rPr>
              <a:t>	Constraints on resource 1: 3X1 + X2 ≤ 9 (amount available)</a:t>
            </a:r>
          </a:p>
          <a:p>
            <a:pPr marL="457200" indent="-457200">
              <a:spcBef>
                <a:spcPct val="50000"/>
              </a:spcBef>
            </a:pPr>
            <a:r>
              <a:rPr lang="en-US" altLang="en-US" sz="2400" dirty="0">
                <a:latin typeface="Book Antiqua" pitchFamily="18" charset="0"/>
                <a:cs typeface="Arial" charset="0"/>
              </a:rPr>
              <a:t>	Constraints on resource 2: X1 + 2X2 ≤ 8 (amount available)</a:t>
            </a:r>
          </a:p>
          <a:p>
            <a:pPr marL="457200" indent="-457200">
              <a:spcBef>
                <a:spcPct val="50000"/>
              </a:spcBef>
            </a:pPr>
            <a:r>
              <a:rPr lang="en-US" altLang="en-US" sz="2400" dirty="0">
                <a:latin typeface="Book Antiqua" pitchFamily="18" charset="0"/>
                <a:cs typeface="Arial" charset="0"/>
              </a:rPr>
              <a:t>And</a:t>
            </a:r>
          </a:p>
          <a:p>
            <a:pPr marL="457200" indent="-457200" algn="ctr">
              <a:spcBef>
                <a:spcPct val="50000"/>
              </a:spcBef>
            </a:pPr>
            <a:r>
              <a:rPr lang="en-US" altLang="en-US" sz="2400" dirty="0">
                <a:latin typeface="Book Antiqua" pitchFamily="18" charset="0"/>
                <a:cs typeface="Arial" charset="0"/>
              </a:rPr>
              <a:t>X1 , X2 ≥ 0 </a:t>
            </a:r>
          </a:p>
        </p:txBody>
      </p:sp>
      <p:sp>
        <p:nvSpPr>
          <p:cNvPr id="7" name="Rectangle 3"/>
          <p:cNvSpPr>
            <a:spLocks noGrp="1" noChangeArrowheads="1"/>
          </p:cNvSpPr>
          <p:nvPr>
            <p:ph type="title"/>
          </p:nvPr>
        </p:nvSpPr>
        <p:spPr bwMode="gray">
          <a:xfrm>
            <a:off x="0" y="145505"/>
            <a:ext cx="7772400" cy="692697"/>
          </a:xfrm>
          <a:noFill/>
        </p:spPr>
        <p:txBody>
          <a:bodyPr anchor="t"/>
          <a:lstStyle/>
          <a:p>
            <a:pPr>
              <a:defRPr/>
            </a:pPr>
            <a:r>
              <a:rPr lang="en-US" sz="2800" kern="1200" dirty="0">
                <a:solidFill>
                  <a:srgbClr val="FF0000"/>
                </a:solidFill>
              </a:rPr>
              <a:t>Problem 8</a:t>
            </a:r>
          </a:p>
        </p:txBody>
      </p:sp>
    </p:spTree>
    <p:extLst>
      <p:ext uri="{BB962C8B-B14F-4D97-AF65-F5344CB8AC3E}">
        <p14:creationId xmlns:p14="http://schemas.microsoft.com/office/powerpoint/2010/main" val="190091067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2"/>
          <p:cNvSpPr txBox="1">
            <a:spLocks noChangeArrowheads="1"/>
          </p:cNvSpPr>
          <p:nvPr/>
        </p:nvSpPr>
        <p:spPr bwMode="auto">
          <a:xfrm>
            <a:off x="250827" y="909640"/>
            <a:ext cx="8893175" cy="4524315"/>
          </a:xfrm>
          <a:prstGeom prst="rect">
            <a:avLst/>
          </a:prstGeom>
          <a:noFill/>
          <a:ln w="9525">
            <a:noFill/>
            <a:miter lim="800000"/>
            <a:headEnd/>
            <a:tailEnd/>
          </a:ln>
        </p:spPr>
        <p:txBody>
          <a:bodyPr>
            <a:spAutoFit/>
          </a:bodyPr>
          <a:lstStyle/>
          <a:p>
            <a:pPr>
              <a:spcBef>
                <a:spcPts val="0"/>
              </a:spcBef>
            </a:pPr>
            <a:r>
              <a:rPr lang="en-US" altLang="en-US" sz="2400" dirty="0">
                <a:latin typeface="Book Antiqua" panose="02040602050305030304" pitchFamily="18" charset="0"/>
                <a:cs typeface="Arial" charset="0"/>
              </a:rPr>
              <a:t>Identify the objective function, </a:t>
            </a:r>
          </a:p>
          <a:p>
            <a:pPr marL="457200" indent="-457200">
              <a:spcBef>
                <a:spcPts val="0"/>
              </a:spcBef>
            </a:pPr>
            <a:r>
              <a:rPr lang="en-US" altLang="en-US" sz="2400" dirty="0">
                <a:latin typeface="Book Antiqua" panose="02040602050305030304" pitchFamily="18" charset="0"/>
                <a:cs typeface="Arial" charset="0"/>
              </a:rPr>
              <a:t>Maximize Z = 3X</a:t>
            </a:r>
            <a:r>
              <a:rPr lang="en-US" altLang="en-US" sz="2400" baseline="-25000" dirty="0">
                <a:latin typeface="Book Antiqua" panose="02040602050305030304" pitchFamily="18" charset="0"/>
                <a:cs typeface="Arial" charset="0"/>
              </a:rPr>
              <a:t>1 </a:t>
            </a:r>
            <a:r>
              <a:rPr lang="en-US" altLang="en-US" sz="2400" dirty="0">
                <a:latin typeface="Book Antiqua" panose="02040602050305030304" pitchFamily="18" charset="0"/>
                <a:cs typeface="Arial" charset="0"/>
              </a:rPr>
              <a:t>+2 X</a:t>
            </a:r>
            <a:r>
              <a:rPr lang="en-US" altLang="en-US" sz="2400" baseline="-25000" dirty="0">
                <a:latin typeface="Book Antiqua" panose="02040602050305030304" pitchFamily="18" charset="0"/>
                <a:cs typeface="Arial" charset="0"/>
              </a:rPr>
              <a:t>2</a:t>
            </a:r>
          </a:p>
          <a:p>
            <a:pPr marL="457200" indent="-457200">
              <a:spcBef>
                <a:spcPts val="0"/>
              </a:spcBef>
            </a:pPr>
            <a:r>
              <a:rPr lang="en-US" altLang="en-US" sz="2400" dirty="0">
                <a:latin typeface="Book Antiqua" panose="02040602050305030304" pitchFamily="18" charset="0"/>
                <a:cs typeface="Arial" charset="0"/>
              </a:rPr>
              <a:t>the functional constraints, </a:t>
            </a:r>
          </a:p>
          <a:p>
            <a:pPr marL="457200" indent="-457200">
              <a:spcBef>
                <a:spcPts val="0"/>
              </a:spcBef>
            </a:pPr>
            <a:r>
              <a:rPr lang="en-US" altLang="en-US" sz="2400" dirty="0">
                <a:latin typeface="Book Antiqua" panose="02040602050305030304" pitchFamily="18" charset="0"/>
                <a:cs typeface="Arial" charset="0"/>
              </a:rPr>
              <a:t>3X1 + X2 ≤ 9 and X1 + 2X2 ≤ 8 </a:t>
            </a:r>
          </a:p>
          <a:p>
            <a:pPr marL="457200" indent="-457200">
              <a:spcBef>
                <a:spcPts val="0"/>
              </a:spcBef>
            </a:pPr>
            <a:r>
              <a:rPr lang="en-US" altLang="en-US" sz="2400" dirty="0">
                <a:latin typeface="Book Antiqua" panose="02040602050305030304" pitchFamily="18" charset="0"/>
                <a:cs typeface="Arial" charset="0"/>
              </a:rPr>
              <a:t>the non-negativity constraints</a:t>
            </a:r>
          </a:p>
          <a:p>
            <a:pPr marL="457200" indent="-457200">
              <a:spcBef>
                <a:spcPts val="0"/>
              </a:spcBef>
            </a:pPr>
            <a:r>
              <a:rPr lang="en-US" altLang="en-US" sz="2400" dirty="0">
                <a:latin typeface="Book Antiqua" panose="02040602050305030304" pitchFamily="18" charset="0"/>
                <a:cs typeface="Arial" charset="0"/>
              </a:rPr>
              <a:t>X1 , X2 ≥ 0 </a:t>
            </a:r>
          </a:p>
          <a:p>
            <a:pPr marL="457200" indent="-457200">
              <a:spcBef>
                <a:spcPts val="0"/>
              </a:spcBef>
            </a:pPr>
            <a:r>
              <a:rPr lang="en-US" altLang="en-US" sz="2400" dirty="0">
                <a:latin typeface="Book Antiqua" panose="02040602050305030304" pitchFamily="18" charset="0"/>
                <a:cs typeface="Arial" charset="0"/>
              </a:rPr>
              <a:t>Is (X</a:t>
            </a:r>
            <a:r>
              <a:rPr lang="en-US" altLang="en-US" sz="2400" baseline="-25000" dirty="0">
                <a:latin typeface="Book Antiqua" panose="02040602050305030304" pitchFamily="18" charset="0"/>
                <a:cs typeface="Arial" charset="0"/>
              </a:rPr>
              <a:t>1 </a:t>
            </a:r>
            <a:r>
              <a:rPr lang="en-US" altLang="en-US" sz="2400" dirty="0">
                <a:latin typeface="Book Antiqua" panose="02040602050305030304" pitchFamily="18" charset="0"/>
                <a:cs typeface="Arial" charset="0"/>
              </a:rPr>
              <a:t>,X</a:t>
            </a:r>
            <a:r>
              <a:rPr lang="en-US" altLang="en-US" sz="2400" baseline="-25000" dirty="0">
                <a:latin typeface="Book Antiqua" panose="02040602050305030304" pitchFamily="18" charset="0"/>
                <a:cs typeface="Arial" charset="0"/>
              </a:rPr>
              <a:t>2</a:t>
            </a:r>
            <a:r>
              <a:rPr lang="en-US" altLang="en-US" sz="2400" dirty="0">
                <a:latin typeface="Book Antiqua" panose="02040602050305030304" pitchFamily="18" charset="0"/>
                <a:cs typeface="Arial" charset="0"/>
              </a:rPr>
              <a:t>) = (2,1) a feasible solution?  </a:t>
            </a:r>
          </a:p>
          <a:p>
            <a:pPr marL="457200" indent="-457200">
              <a:spcBef>
                <a:spcPts val="0"/>
              </a:spcBef>
            </a:pPr>
            <a:r>
              <a:rPr lang="en-US" altLang="en-US" sz="2400" dirty="0">
                <a:latin typeface="Book Antiqua" panose="02040602050305030304" pitchFamily="18" charset="0"/>
                <a:cs typeface="Arial" charset="0"/>
              </a:rPr>
              <a:t>3(</a:t>
            </a:r>
            <a:r>
              <a:rPr lang="en-US" altLang="en-US" sz="2400" dirty="0">
                <a:solidFill>
                  <a:srgbClr val="C00000"/>
                </a:solidFill>
                <a:latin typeface="Book Antiqua" panose="02040602050305030304" pitchFamily="18" charset="0"/>
                <a:cs typeface="Arial" charset="0"/>
              </a:rPr>
              <a:t>2</a:t>
            </a:r>
            <a:r>
              <a:rPr lang="en-US" altLang="en-US" sz="2400" dirty="0">
                <a:latin typeface="Book Antiqua" panose="02040602050305030304" pitchFamily="18" charset="0"/>
                <a:cs typeface="Arial" charset="0"/>
              </a:rPr>
              <a:t>) + 1 </a:t>
            </a:r>
            <a:r>
              <a:rPr lang="en-US" altLang="en-US" sz="2400" b="1" dirty="0">
                <a:solidFill>
                  <a:srgbClr val="00B050"/>
                </a:solidFill>
                <a:latin typeface="Book Antiqua" panose="02040602050305030304" pitchFamily="18" charset="0"/>
                <a:cs typeface="Arial" charset="0"/>
              </a:rPr>
              <a:t>≤</a:t>
            </a:r>
            <a:r>
              <a:rPr lang="en-US" altLang="en-US" sz="2400" dirty="0">
                <a:latin typeface="Book Antiqua" panose="02040602050305030304" pitchFamily="18" charset="0"/>
                <a:cs typeface="Arial" charset="0"/>
              </a:rPr>
              <a:t> 9 and </a:t>
            </a:r>
            <a:r>
              <a:rPr lang="en-US" altLang="en-US" sz="2400" dirty="0">
                <a:solidFill>
                  <a:srgbClr val="C00000"/>
                </a:solidFill>
                <a:latin typeface="Book Antiqua" panose="02040602050305030304" pitchFamily="18" charset="0"/>
                <a:cs typeface="Arial" charset="0"/>
              </a:rPr>
              <a:t>2</a:t>
            </a:r>
            <a:r>
              <a:rPr lang="en-US" altLang="en-US" sz="2400" dirty="0">
                <a:latin typeface="Book Antiqua" panose="02040602050305030304" pitchFamily="18" charset="0"/>
                <a:cs typeface="Arial" charset="0"/>
              </a:rPr>
              <a:t> + 2(</a:t>
            </a:r>
            <a:r>
              <a:rPr lang="en-US" altLang="en-US" sz="2400" dirty="0">
                <a:solidFill>
                  <a:schemeClr val="accent2"/>
                </a:solidFill>
                <a:latin typeface="Book Antiqua" panose="02040602050305030304" pitchFamily="18" charset="0"/>
                <a:cs typeface="Arial" charset="0"/>
              </a:rPr>
              <a:t>1</a:t>
            </a:r>
            <a:r>
              <a:rPr lang="en-US" altLang="en-US" sz="2400" dirty="0">
                <a:latin typeface="Book Antiqua" panose="02040602050305030304" pitchFamily="18" charset="0"/>
                <a:cs typeface="Arial" charset="0"/>
              </a:rPr>
              <a:t>) </a:t>
            </a:r>
            <a:r>
              <a:rPr lang="en-US" altLang="en-US" sz="2400" b="1" dirty="0">
                <a:solidFill>
                  <a:srgbClr val="00B050"/>
                </a:solidFill>
                <a:latin typeface="Book Antiqua" panose="02040602050305030304" pitchFamily="18" charset="0"/>
                <a:cs typeface="Arial" charset="0"/>
              </a:rPr>
              <a:t>≤</a:t>
            </a:r>
            <a:r>
              <a:rPr lang="en-US" altLang="en-US" sz="2400" dirty="0">
                <a:latin typeface="Book Antiqua" panose="02040602050305030304" pitchFamily="18" charset="0"/>
                <a:cs typeface="Arial" charset="0"/>
              </a:rPr>
              <a:t> 8 yes; it satisfies both constraints</a:t>
            </a:r>
          </a:p>
          <a:p>
            <a:pPr marL="457200" indent="-457200">
              <a:spcBef>
                <a:spcPts val="0"/>
              </a:spcBef>
            </a:pPr>
            <a:r>
              <a:rPr lang="en-US" altLang="en-US" sz="2400" dirty="0">
                <a:latin typeface="Book Antiqua" panose="02040602050305030304" pitchFamily="18" charset="0"/>
                <a:cs typeface="Arial" charset="0"/>
              </a:rPr>
              <a:t>Is (X</a:t>
            </a:r>
            <a:r>
              <a:rPr lang="en-US" altLang="en-US" sz="2400" baseline="-25000" dirty="0">
                <a:latin typeface="Book Antiqua" panose="02040602050305030304" pitchFamily="18" charset="0"/>
                <a:cs typeface="Arial" charset="0"/>
              </a:rPr>
              <a:t>1 </a:t>
            </a:r>
            <a:r>
              <a:rPr lang="en-US" altLang="en-US" sz="2400" dirty="0">
                <a:latin typeface="Book Antiqua" panose="02040602050305030304" pitchFamily="18" charset="0"/>
                <a:cs typeface="Arial" charset="0"/>
              </a:rPr>
              <a:t>,X</a:t>
            </a:r>
            <a:r>
              <a:rPr lang="en-US" altLang="en-US" sz="2400" baseline="-25000" dirty="0">
                <a:latin typeface="Book Antiqua" panose="02040602050305030304" pitchFamily="18" charset="0"/>
                <a:cs typeface="Arial" charset="0"/>
              </a:rPr>
              <a:t>2</a:t>
            </a:r>
            <a:r>
              <a:rPr lang="en-US" altLang="en-US" sz="2400" dirty="0">
                <a:latin typeface="Book Antiqua" panose="02040602050305030304" pitchFamily="18" charset="0"/>
                <a:cs typeface="Arial" charset="0"/>
              </a:rPr>
              <a:t>) = (2,3) a feasible solution? </a:t>
            </a:r>
          </a:p>
          <a:p>
            <a:pPr marL="457200" indent="-457200">
              <a:spcBef>
                <a:spcPts val="0"/>
              </a:spcBef>
            </a:pPr>
            <a:r>
              <a:rPr lang="en-US" altLang="en-US" sz="2400" dirty="0">
                <a:latin typeface="Book Antiqua" panose="02040602050305030304" pitchFamily="18" charset="0"/>
                <a:cs typeface="Arial" charset="0"/>
              </a:rPr>
              <a:t>3(</a:t>
            </a:r>
            <a:r>
              <a:rPr lang="en-US" altLang="en-US" sz="2400" dirty="0">
                <a:solidFill>
                  <a:srgbClr val="C00000"/>
                </a:solidFill>
                <a:latin typeface="Book Antiqua" panose="02040602050305030304" pitchFamily="18" charset="0"/>
                <a:cs typeface="Arial" charset="0"/>
              </a:rPr>
              <a:t>2</a:t>
            </a:r>
            <a:r>
              <a:rPr lang="en-US" altLang="en-US" sz="2400" dirty="0">
                <a:latin typeface="Book Antiqua" panose="02040602050305030304" pitchFamily="18" charset="0"/>
                <a:cs typeface="Arial" charset="0"/>
              </a:rPr>
              <a:t>) + 3 </a:t>
            </a:r>
            <a:r>
              <a:rPr lang="en-US" altLang="en-US" sz="2400" b="1" dirty="0">
                <a:solidFill>
                  <a:srgbClr val="00B050"/>
                </a:solidFill>
                <a:latin typeface="Book Antiqua" panose="02040602050305030304" pitchFamily="18" charset="0"/>
                <a:cs typeface="Arial" charset="0"/>
              </a:rPr>
              <a:t>≤</a:t>
            </a:r>
            <a:r>
              <a:rPr lang="en-US" altLang="en-US" sz="2400" dirty="0">
                <a:latin typeface="Book Antiqua" panose="02040602050305030304" pitchFamily="18" charset="0"/>
                <a:cs typeface="Arial" charset="0"/>
              </a:rPr>
              <a:t> 9 and </a:t>
            </a:r>
            <a:r>
              <a:rPr lang="en-US" altLang="en-US" sz="2400" dirty="0">
                <a:solidFill>
                  <a:srgbClr val="C00000"/>
                </a:solidFill>
                <a:latin typeface="Book Antiqua" panose="02040602050305030304" pitchFamily="18" charset="0"/>
                <a:cs typeface="Arial" charset="0"/>
              </a:rPr>
              <a:t>2</a:t>
            </a:r>
            <a:r>
              <a:rPr lang="en-US" altLang="en-US" sz="2400" dirty="0">
                <a:latin typeface="Book Antiqua" panose="02040602050305030304" pitchFamily="18" charset="0"/>
                <a:cs typeface="Arial" charset="0"/>
              </a:rPr>
              <a:t> + 2(</a:t>
            </a:r>
            <a:r>
              <a:rPr lang="en-US" altLang="en-US" sz="2400" dirty="0">
                <a:solidFill>
                  <a:srgbClr val="C00000"/>
                </a:solidFill>
                <a:latin typeface="Book Antiqua" panose="02040602050305030304" pitchFamily="18" charset="0"/>
                <a:cs typeface="Arial" charset="0"/>
              </a:rPr>
              <a:t>3</a:t>
            </a:r>
            <a:r>
              <a:rPr lang="en-US" altLang="en-US" sz="2400" dirty="0">
                <a:latin typeface="Book Antiqua" panose="02040602050305030304" pitchFamily="18" charset="0"/>
                <a:cs typeface="Arial" charset="0"/>
              </a:rPr>
              <a:t>) </a:t>
            </a:r>
            <a:r>
              <a:rPr lang="en-US" altLang="en-US" sz="2400" b="1" dirty="0">
                <a:solidFill>
                  <a:srgbClr val="00B050"/>
                </a:solidFill>
                <a:latin typeface="Book Antiqua" panose="02040602050305030304" pitchFamily="18" charset="0"/>
                <a:cs typeface="Arial" charset="0"/>
              </a:rPr>
              <a:t>≤</a:t>
            </a:r>
            <a:r>
              <a:rPr lang="en-US" altLang="en-US" sz="2400" dirty="0">
                <a:latin typeface="Book Antiqua" panose="02040602050305030304" pitchFamily="18" charset="0"/>
                <a:cs typeface="Arial" charset="0"/>
              </a:rPr>
              <a:t> 8 yes; it satisfies both constraints</a:t>
            </a:r>
          </a:p>
          <a:p>
            <a:pPr marL="457200" indent="-457200">
              <a:spcBef>
                <a:spcPts val="0"/>
              </a:spcBef>
            </a:pPr>
            <a:r>
              <a:rPr lang="en-US" altLang="en-US" sz="2400" dirty="0">
                <a:latin typeface="Book Antiqua" panose="02040602050305030304" pitchFamily="18" charset="0"/>
                <a:cs typeface="Arial" charset="0"/>
              </a:rPr>
              <a:t>Is (X</a:t>
            </a:r>
            <a:r>
              <a:rPr lang="en-US" altLang="en-US" sz="2400" baseline="-25000" dirty="0">
                <a:latin typeface="Book Antiqua" panose="02040602050305030304" pitchFamily="18" charset="0"/>
                <a:cs typeface="Arial" charset="0"/>
              </a:rPr>
              <a:t>1 </a:t>
            </a:r>
            <a:r>
              <a:rPr lang="en-US" altLang="en-US" sz="2400" dirty="0">
                <a:latin typeface="Book Antiqua" panose="02040602050305030304" pitchFamily="18" charset="0"/>
                <a:cs typeface="Arial" charset="0"/>
              </a:rPr>
              <a:t>,X</a:t>
            </a:r>
            <a:r>
              <a:rPr lang="en-US" altLang="en-US" sz="2400" baseline="-25000" dirty="0">
                <a:latin typeface="Book Antiqua" panose="02040602050305030304" pitchFamily="18" charset="0"/>
                <a:cs typeface="Arial" charset="0"/>
              </a:rPr>
              <a:t>2</a:t>
            </a:r>
            <a:r>
              <a:rPr lang="en-US" altLang="en-US" sz="2400" dirty="0">
                <a:latin typeface="Book Antiqua" panose="02040602050305030304" pitchFamily="18" charset="0"/>
                <a:cs typeface="Arial" charset="0"/>
              </a:rPr>
              <a:t>) = (0,5) a feasible solution?</a:t>
            </a:r>
          </a:p>
          <a:p>
            <a:pPr marL="457200" indent="-457200">
              <a:spcBef>
                <a:spcPts val="0"/>
              </a:spcBef>
            </a:pPr>
            <a:r>
              <a:rPr lang="en-US" altLang="en-US" sz="2400" dirty="0">
                <a:latin typeface="Book Antiqua" panose="02040602050305030304" pitchFamily="18" charset="0"/>
                <a:cs typeface="Arial" charset="0"/>
              </a:rPr>
              <a:t>3(</a:t>
            </a:r>
            <a:r>
              <a:rPr lang="en-US" altLang="en-US" sz="2400" dirty="0">
                <a:solidFill>
                  <a:srgbClr val="C00000"/>
                </a:solidFill>
                <a:latin typeface="Book Antiqua" panose="02040602050305030304" pitchFamily="18" charset="0"/>
                <a:cs typeface="Arial" charset="0"/>
              </a:rPr>
              <a:t>0</a:t>
            </a:r>
            <a:r>
              <a:rPr lang="en-US" altLang="en-US" sz="2400" dirty="0">
                <a:latin typeface="Book Antiqua" panose="02040602050305030304" pitchFamily="18" charset="0"/>
                <a:cs typeface="Arial" charset="0"/>
              </a:rPr>
              <a:t>) + 5 </a:t>
            </a:r>
            <a:r>
              <a:rPr lang="en-US" altLang="en-US" sz="2400" b="1" dirty="0">
                <a:solidFill>
                  <a:srgbClr val="00B050"/>
                </a:solidFill>
                <a:latin typeface="Book Antiqua" panose="02040602050305030304" pitchFamily="18" charset="0"/>
                <a:cs typeface="Arial" charset="0"/>
              </a:rPr>
              <a:t>≤</a:t>
            </a:r>
            <a:r>
              <a:rPr lang="en-US" altLang="en-US" sz="2400" dirty="0">
                <a:latin typeface="Book Antiqua" panose="02040602050305030304" pitchFamily="18" charset="0"/>
                <a:cs typeface="Arial" charset="0"/>
              </a:rPr>
              <a:t> 9 and </a:t>
            </a:r>
            <a:r>
              <a:rPr lang="en-US" altLang="en-US" sz="2400" dirty="0">
                <a:solidFill>
                  <a:srgbClr val="C00000"/>
                </a:solidFill>
                <a:latin typeface="Book Antiqua" panose="02040602050305030304" pitchFamily="18" charset="0"/>
                <a:cs typeface="Arial" charset="0"/>
              </a:rPr>
              <a:t>0</a:t>
            </a:r>
            <a:r>
              <a:rPr lang="en-US" altLang="en-US" sz="2400" dirty="0">
                <a:latin typeface="Book Antiqua" panose="02040602050305030304" pitchFamily="18" charset="0"/>
                <a:cs typeface="Arial" charset="0"/>
              </a:rPr>
              <a:t> + 2(</a:t>
            </a:r>
            <a:r>
              <a:rPr lang="en-US" altLang="en-US" sz="2400" dirty="0">
                <a:solidFill>
                  <a:srgbClr val="C00000"/>
                </a:solidFill>
                <a:latin typeface="Book Antiqua" panose="02040602050305030304" pitchFamily="18" charset="0"/>
                <a:cs typeface="Arial" charset="0"/>
              </a:rPr>
              <a:t>5</a:t>
            </a:r>
            <a:r>
              <a:rPr lang="en-US" altLang="en-US" sz="2400" dirty="0">
                <a:latin typeface="Book Antiqua" panose="02040602050305030304" pitchFamily="18" charset="0"/>
                <a:cs typeface="Arial" charset="0"/>
              </a:rPr>
              <a:t>) </a:t>
            </a:r>
            <a:r>
              <a:rPr lang="en-US" altLang="en-US" sz="2400" b="1" dirty="0">
                <a:solidFill>
                  <a:srgbClr val="FF0000"/>
                </a:solidFill>
                <a:latin typeface="Book Antiqua" panose="02040602050305030304" pitchFamily="18" charset="0"/>
                <a:cs typeface="Arial" charset="0"/>
              </a:rPr>
              <a:t>&gt;</a:t>
            </a:r>
            <a:r>
              <a:rPr lang="en-US" altLang="en-US" sz="2400" dirty="0">
                <a:latin typeface="Book Antiqua" panose="02040602050305030304" pitchFamily="18" charset="0"/>
                <a:cs typeface="Arial" charset="0"/>
              </a:rPr>
              <a:t> 8 no; it violates the second constraint</a:t>
            </a:r>
          </a:p>
        </p:txBody>
      </p:sp>
      <p:sp>
        <p:nvSpPr>
          <p:cNvPr id="5" name="Rectangle 3"/>
          <p:cNvSpPr>
            <a:spLocks noGrp="1" noChangeArrowheads="1"/>
          </p:cNvSpPr>
          <p:nvPr>
            <p:ph type="title"/>
          </p:nvPr>
        </p:nvSpPr>
        <p:spPr bwMode="gray">
          <a:xfrm>
            <a:off x="0" y="145505"/>
            <a:ext cx="7772400" cy="692697"/>
          </a:xfrm>
          <a:noFill/>
        </p:spPr>
        <p:txBody>
          <a:bodyPr anchor="t"/>
          <a:lstStyle/>
          <a:p>
            <a:pPr>
              <a:defRPr/>
            </a:pPr>
            <a:r>
              <a:rPr lang="en-US" sz="2800" kern="1200">
                <a:solidFill>
                  <a:srgbClr val="FF0000"/>
                </a:solidFill>
              </a:rPr>
              <a:t>Problem 8</a:t>
            </a:r>
            <a:endParaRPr lang="en-US" sz="2800" kern="1200" dirty="0">
              <a:solidFill>
                <a:srgbClr val="FF0000"/>
              </a:solidFill>
            </a:endParaRPr>
          </a:p>
        </p:txBody>
      </p:sp>
    </p:spTree>
    <p:extLst>
      <p:ext uri="{BB962C8B-B14F-4D97-AF65-F5344CB8AC3E}">
        <p14:creationId xmlns:p14="http://schemas.microsoft.com/office/powerpoint/2010/main" val="294249626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Text Box 2"/>
          <p:cNvSpPr txBox="1">
            <a:spLocks noChangeArrowheads="1"/>
          </p:cNvSpPr>
          <p:nvPr/>
        </p:nvSpPr>
        <p:spPr bwMode="auto">
          <a:xfrm>
            <a:off x="228602" y="908052"/>
            <a:ext cx="4537075" cy="5632311"/>
          </a:xfrm>
          <a:prstGeom prst="rect">
            <a:avLst/>
          </a:prstGeom>
          <a:noFill/>
          <a:ln w="9525">
            <a:noFill/>
            <a:miter lim="800000"/>
            <a:headEnd/>
            <a:tailEnd/>
          </a:ln>
        </p:spPr>
        <p:txBody>
          <a:bodyPr>
            <a:spAutoFit/>
          </a:bodyPr>
          <a:lstStyle/>
          <a:p>
            <a:pPr>
              <a:defRPr/>
            </a:pPr>
            <a:r>
              <a:rPr lang="en-US" sz="2400" b="1" dirty="0">
                <a:solidFill>
                  <a:srgbClr val="C00000"/>
                </a:solidFill>
                <a:latin typeface="Book Antiqua" pitchFamily="18" charset="0"/>
              </a:rPr>
              <a:t>Decision Variables </a:t>
            </a:r>
          </a:p>
          <a:p>
            <a:pPr>
              <a:defRPr/>
            </a:pPr>
            <a:r>
              <a:rPr lang="en-US" sz="2400" b="1" i="1" dirty="0">
                <a:solidFill>
                  <a:srgbClr val="C00000"/>
                </a:solidFill>
                <a:latin typeface="Book Antiqua" pitchFamily="18" charset="0"/>
              </a:rPr>
              <a:t>x</a:t>
            </a:r>
            <a:r>
              <a:rPr lang="en-US" sz="2400" b="1" i="1" baseline="-25000" dirty="0">
                <a:solidFill>
                  <a:srgbClr val="C00000"/>
                </a:solidFill>
                <a:latin typeface="Book Antiqua" pitchFamily="18" charset="0"/>
              </a:rPr>
              <a:t>1</a:t>
            </a:r>
            <a:r>
              <a:rPr lang="en-US" sz="2400" b="1" i="1" dirty="0">
                <a:solidFill>
                  <a:srgbClr val="C00000"/>
                </a:solidFill>
                <a:latin typeface="Book Antiqua" pitchFamily="18" charset="0"/>
              </a:rPr>
              <a:t> </a:t>
            </a:r>
            <a:r>
              <a:rPr lang="en-US" sz="2400" dirty="0">
                <a:solidFill>
                  <a:srgbClr val="C00000"/>
                </a:solidFill>
                <a:latin typeface="Book Antiqua" pitchFamily="18" charset="0"/>
              </a:rPr>
              <a:t>: volume of product 1</a:t>
            </a:r>
          </a:p>
          <a:p>
            <a:pPr>
              <a:defRPr/>
            </a:pPr>
            <a:r>
              <a:rPr lang="en-US" sz="2400" b="1" i="1" baseline="-25000" dirty="0">
                <a:solidFill>
                  <a:srgbClr val="C00000"/>
                </a:solidFill>
                <a:latin typeface="Book Antiqua" pitchFamily="18" charset="0"/>
              </a:rPr>
              <a:t> </a:t>
            </a:r>
            <a:r>
              <a:rPr lang="en-US" sz="2400" b="1" i="1" dirty="0">
                <a:solidFill>
                  <a:srgbClr val="C00000"/>
                </a:solidFill>
                <a:latin typeface="Book Antiqua" pitchFamily="18" charset="0"/>
              </a:rPr>
              <a:t>x</a:t>
            </a:r>
            <a:r>
              <a:rPr lang="en-US" sz="2400" b="1" i="1" baseline="-25000" dirty="0">
                <a:solidFill>
                  <a:srgbClr val="C00000"/>
                </a:solidFill>
                <a:latin typeface="Book Antiqua" pitchFamily="18" charset="0"/>
              </a:rPr>
              <a:t>2</a:t>
            </a:r>
            <a:r>
              <a:rPr lang="en-US" sz="2400" b="1" i="1" dirty="0">
                <a:solidFill>
                  <a:srgbClr val="C00000"/>
                </a:solidFill>
                <a:latin typeface="Book Antiqua" pitchFamily="18" charset="0"/>
              </a:rPr>
              <a:t> </a:t>
            </a:r>
            <a:r>
              <a:rPr lang="en-US" sz="2400" dirty="0">
                <a:solidFill>
                  <a:srgbClr val="C00000"/>
                </a:solidFill>
                <a:latin typeface="Book Antiqua" pitchFamily="18" charset="0"/>
              </a:rPr>
              <a:t>: volume of product 2</a:t>
            </a:r>
          </a:p>
          <a:p>
            <a:pPr>
              <a:defRPr/>
            </a:pPr>
            <a:r>
              <a:rPr lang="en-US" sz="2400" b="1" i="1" dirty="0">
                <a:solidFill>
                  <a:srgbClr val="C00000"/>
                </a:solidFill>
                <a:latin typeface="Book Antiqua" pitchFamily="18" charset="0"/>
              </a:rPr>
              <a:t>x</a:t>
            </a:r>
            <a:r>
              <a:rPr lang="en-US" sz="2400" b="1" i="1" baseline="-25000" dirty="0">
                <a:solidFill>
                  <a:srgbClr val="C00000"/>
                </a:solidFill>
                <a:latin typeface="Book Antiqua" pitchFamily="18" charset="0"/>
              </a:rPr>
              <a:t>3</a:t>
            </a:r>
            <a:r>
              <a:rPr lang="en-US" sz="2400" b="1" i="1" dirty="0">
                <a:solidFill>
                  <a:srgbClr val="C00000"/>
                </a:solidFill>
                <a:latin typeface="Book Antiqua" pitchFamily="18" charset="0"/>
              </a:rPr>
              <a:t> </a:t>
            </a:r>
            <a:r>
              <a:rPr lang="en-US" sz="2400" dirty="0">
                <a:solidFill>
                  <a:srgbClr val="C00000"/>
                </a:solidFill>
                <a:latin typeface="Book Antiqua" pitchFamily="18" charset="0"/>
              </a:rPr>
              <a:t>: volume of product 3</a:t>
            </a:r>
          </a:p>
          <a:p>
            <a:pPr>
              <a:defRPr/>
            </a:pPr>
            <a:r>
              <a:rPr lang="en-US" sz="2400" b="1" dirty="0">
                <a:solidFill>
                  <a:srgbClr val="000078"/>
                </a:solidFill>
                <a:latin typeface="Book Antiqua" pitchFamily="18" charset="0"/>
              </a:rPr>
              <a:t>Objective Function </a:t>
            </a:r>
          </a:p>
          <a:p>
            <a:pPr>
              <a:defRPr/>
            </a:pPr>
            <a:r>
              <a:rPr lang="en-US" sz="2400" b="1" i="1" dirty="0">
                <a:solidFill>
                  <a:srgbClr val="000078"/>
                </a:solidFill>
                <a:latin typeface="Book Antiqua" pitchFamily="18" charset="0"/>
              </a:rPr>
              <a:t>Max Z = 50 x</a:t>
            </a:r>
            <a:r>
              <a:rPr lang="en-US" sz="2400" b="1" i="1" baseline="-25000" dirty="0">
                <a:solidFill>
                  <a:srgbClr val="000078"/>
                </a:solidFill>
                <a:latin typeface="Book Antiqua" pitchFamily="18" charset="0"/>
              </a:rPr>
              <a:t>1</a:t>
            </a:r>
            <a:r>
              <a:rPr lang="en-US" sz="2400" b="1" i="1" dirty="0">
                <a:solidFill>
                  <a:srgbClr val="000078"/>
                </a:solidFill>
                <a:latin typeface="Book Antiqua" pitchFamily="18" charset="0"/>
              </a:rPr>
              <a:t> +20 x</a:t>
            </a:r>
            <a:r>
              <a:rPr lang="en-US" sz="2400" b="1" i="1" baseline="-25000" dirty="0">
                <a:solidFill>
                  <a:srgbClr val="000078"/>
                </a:solidFill>
                <a:latin typeface="Book Antiqua" pitchFamily="18" charset="0"/>
              </a:rPr>
              <a:t>2 </a:t>
            </a:r>
            <a:r>
              <a:rPr lang="en-US" sz="2400" b="1" i="1" dirty="0">
                <a:solidFill>
                  <a:srgbClr val="000078"/>
                </a:solidFill>
                <a:latin typeface="Book Antiqua" pitchFamily="18" charset="0"/>
              </a:rPr>
              <a:t>+25 x</a:t>
            </a:r>
            <a:r>
              <a:rPr lang="en-US" sz="2400" b="1" i="1" baseline="-25000" dirty="0">
                <a:solidFill>
                  <a:srgbClr val="000078"/>
                </a:solidFill>
                <a:latin typeface="Book Antiqua" pitchFamily="18" charset="0"/>
              </a:rPr>
              <a:t>3</a:t>
            </a:r>
            <a:endParaRPr lang="en-US" sz="2400" i="1" baseline="-25000" dirty="0">
              <a:solidFill>
                <a:srgbClr val="000078"/>
              </a:solidFill>
              <a:latin typeface="Book Antiqua" pitchFamily="18" charset="0"/>
            </a:endParaRPr>
          </a:p>
          <a:p>
            <a:pPr>
              <a:defRPr/>
            </a:pPr>
            <a:r>
              <a:rPr lang="en-US" sz="2400" b="1" dirty="0">
                <a:solidFill>
                  <a:srgbClr val="00B050"/>
                </a:solidFill>
                <a:latin typeface="Book Antiqua" pitchFamily="18" charset="0"/>
              </a:rPr>
              <a:t>Constraints</a:t>
            </a:r>
          </a:p>
          <a:p>
            <a:pPr>
              <a:defRPr/>
            </a:pPr>
            <a:r>
              <a:rPr lang="en-US" sz="2400" b="1" i="1" dirty="0">
                <a:solidFill>
                  <a:srgbClr val="00B050"/>
                </a:solidFill>
                <a:latin typeface="Book Antiqua" pitchFamily="18" charset="0"/>
              </a:rPr>
              <a:t>Resources</a:t>
            </a:r>
          </a:p>
          <a:p>
            <a:pPr>
              <a:defRPr/>
            </a:pPr>
            <a:r>
              <a:rPr lang="en-US" sz="2400" b="1" i="1" dirty="0">
                <a:solidFill>
                  <a:srgbClr val="00B050"/>
                </a:solidFill>
                <a:latin typeface="Book Antiqua" pitchFamily="18" charset="0"/>
              </a:rPr>
              <a:t>9 x</a:t>
            </a:r>
            <a:r>
              <a:rPr lang="en-US" sz="2400" b="1" i="1" baseline="-25000" dirty="0">
                <a:solidFill>
                  <a:srgbClr val="00B050"/>
                </a:solidFill>
                <a:latin typeface="Book Antiqua" pitchFamily="18" charset="0"/>
              </a:rPr>
              <a:t>1</a:t>
            </a:r>
            <a:r>
              <a:rPr lang="en-US" sz="2400" b="1" i="1" dirty="0">
                <a:solidFill>
                  <a:srgbClr val="00B050"/>
                </a:solidFill>
                <a:latin typeface="Book Antiqua" pitchFamily="18" charset="0"/>
              </a:rPr>
              <a:t> +3 x</a:t>
            </a:r>
            <a:r>
              <a:rPr lang="en-US" sz="2400" b="1" i="1" baseline="-25000" dirty="0">
                <a:solidFill>
                  <a:srgbClr val="00B050"/>
                </a:solidFill>
                <a:latin typeface="Book Antiqua" pitchFamily="18" charset="0"/>
              </a:rPr>
              <a:t>2 </a:t>
            </a:r>
            <a:r>
              <a:rPr lang="en-US" sz="2400" b="1" i="1" dirty="0">
                <a:solidFill>
                  <a:srgbClr val="00B050"/>
                </a:solidFill>
                <a:latin typeface="Book Antiqua" pitchFamily="18" charset="0"/>
              </a:rPr>
              <a:t>+5 x</a:t>
            </a:r>
            <a:r>
              <a:rPr lang="en-US" sz="2400" b="1" i="1" baseline="-25000" dirty="0">
                <a:solidFill>
                  <a:srgbClr val="00B050"/>
                </a:solidFill>
                <a:latin typeface="Book Antiqua" pitchFamily="18" charset="0"/>
              </a:rPr>
              <a:t>3 </a:t>
            </a:r>
            <a:r>
              <a:rPr lang="en-US" sz="2400" b="1" i="1" dirty="0">
                <a:solidFill>
                  <a:srgbClr val="00B050"/>
                </a:solidFill>
                <a:latin typeface="Book Antiqua" pitchFamily="18" charset="0"/>
              </a:rPr>
              <a:t> </a:t>
            </a:r>
            <a:r>
              <a:rPr lang="en-US" sz="2400" b="1" i="1" dirty="0">
                <a:solidFill>
                  <a:srgbClr val="00B050"/>
                </a:solidFill>
                <a:latin typeface="Book Antiqua" pitchFamily="18" charset="0"/>
                <a:sym typeface="Symbol" pitchFamily="18" charset="2"/>
              </a:rPr>
              <a:t></a:t>
            </a:r>
            <a:r>
              <a:rPr lang="en-US" sz="2400" b="1" i="1" dirty="0">
                <a:solidFill>
                  <a:srgbClr val="00B050"/>
                </a:solidFill>
                <a:latin typeface="Book Antiqua" pitchFamily="18" charset="0"/>
              </a:rPr>
              <a:t> 500 </a:t>
            </a:r>
          </a:p>
          <a:p>
            <a:pPr>
              <a:defRPr/>
            </a:pPr>
            <a:r>
              <a:rPr lang="en-US" sz="2400" b="1" i="1" dirty="0">
                <a:solidFill>
                  <a:srgbClr val="00B050"/>
                </a:solidFill>
                <a:latin typeface="Book Antiqua" pitchFamily="18" charset="0"/>
              </a:rPr>
              <a:t>5 x</a:t>
            </a:r>
            <a:r>
              <a:rPr lang="en-US" sz="2400" b="1" i="1" baseline="-25000" dirty="0">
                <a:solidFill>
                  <a:srgbClr val="00B050"/>
                </a:solidFill>
                <a:latin typeface="Book Antiqua" pitchFamily="18" charset="0"/>
              </a:rPr>
              <a:t>1</a:t>
            </a:r>
            <a:r>
              <a:rPr lang="en-US" sz="2400" b="1" i="1" dirty="0">
                <a:solidFill>
                  <a:srgbClr val="00B050"/>
                </a:solidFill>
                <a:latin typeface="Book Antiqua" pitchFamily="18" charset="0"/>
              </a:rPr>
              <a:t> +4 x</a:t>
            </a:r>
            <a:r>
              <a:rPr lang="en-US" sz="2400" b="1" i="1" baseline="-25000" dirty="0">
                <a:solidFill>
                  <a:srgbClr val="00B050"/>
                </a:solidFill>
                <a:latin typeface="Book Antiqua" pitchFamily="18" charset="0"/>
              </a:rPr>
              <a:t>2 </a:t>
            </a:r>
            <a:r>
              <a:rPr lang="en-US" sz="2400" b="1" i="1" dirty="0">
                <a:solidFill>
                  <a:srgbClr val="00B050"/>
                </a:solidFill>
                <a:latin typeface="Book Antiqua" pitchFamily="18" charset="0"/>
              </a:rPr>
              <a:t>+       </a:t>
            </a:r>
            <a:r>
              <a:rPr lang="en-US" sz="2400" b="1" i="1" dirty="0">
                <a:solidFill>
                  <a:srgbClr val="00B050"/>
                </a:solidFill>
                <a:latin typeface="Book Antiqua" pitchFamily="18" charset="0"/>
                <a:sym typeface="Symbol" pitchFamily="18" charset="2"/>
              </a:rPr>
              <a:t></a:t>
            </a:r>
            <a:r>
              <a:rPr lang="en-US" sz="2400" b="1" i="1" dirty="0">
                <a:solidFill>
                  <a:srgbClr val="00B050"/>
                </a:solidFill>
                <a:latin typeface="Book Antiqua" pitchFamily="18" charset="0"/>
              </a:rPr>
              <a:t> 350 </a:t>
            </a:r>
          </a:p>
          <a:p>
            <a:pPr>
              <a:defRPr/>
            </a:pPr>
            <a:r>
              <a:rPr lang="en-US" sz="2400" b="1" i="1" dirty="0">
                <a:solidFill>
                  <a:srgbClr val="00B050"/>
                </a:solidFill>
                <a:latin typeface="Book Antiqua" pitchFamily="18" charset="0"/>
              </a:rPr>
              <a:t>3 x</a:t>
            </a:r>
            <a:r>
              <a:rPr lang="en-US" sz="2400" b="1" i="1" baseline="-25000" dirty="0">
                <a:solidFill>
                  <a:srgbClr val="00B050"/>
                </a:solidFill>
                <a:latin typeface="Book Antiqua" pitchFamily="18" charset="0"/>
              </a:rPr>
              <a:t>1</a:t>
            </a:r>
            <a:r>
              <a:rPr lang="en-US" sz="2400" b="1" i="1" dirty="0">
                <a:solidFill>
                  <a:srgbClr val="00B050"/>
                </a:solidFill>
                <a:latin typeface="Book Antiqua" pitchFamily="18" charset="0"/>
              </a:rPr>
              <a:t> +      </a:t>
            </a:r>
            <a:r>
              <a:rPr lang="en-US" sz="2400" b="1" i="1" baseline="-25000" dirty="0">
                <a:solidFill>
                  <a:srgbClr val="00B050"/>
                </a:solidFill>
                <a:latin typeface="Book Antiqua" pitchFamily="18" charset="0"/>
              </a:rPr>
              <a:t> </a:t>
            </a:r>
            <a:r>
              <a:rPr lang="en-US" sz="2400" b="1" i="1" dirty="0">
                <a:solidFill>
                  <a:srgbClr val="00B050"/>
                </a:solidFill>
                <a:latin typeface="Book Antiqua" pitchFamily="18" charset="0"/>
              </a:rPr>
              <a:t>+2 x</a:t>
            </a:r>
            <a:r>
              <a:rPr lang="en-US" sz="2400" b="1" i="1" baseline="-25000" dirty="0">
                <a:solidFill>
                  <a:srgbClr val="00B050"/>
                </a:solidFill>
                <a:latin typeface="Book Antiqua" pitchFamily="18" charset="0"/>
              </a:rPr>
              <a:t>3 </a:t>
            </a:r>
            <a:r>
              <a:rPr lang="en-US" sz="2400" b="1" i="1" dirty="0">
                <a:solidFill>
                  <a:srgbClr val="00B050"/>
                </a:solidFill>
                <a:latin typeface="Book Antiqua" pitchFamily="18" charset="0"/>
              </a:rPr>
              <a:t> </a:t>
            </a:r>
            <a:r>
              <a:rPr lang="en-US" sz="2400" b="1" i="1" dirty="0">
                <a:solidFill>
                  <a:srgbClr val="00B050"/>
                </a:solidFill>
                <a:latin typeface="Book Antiqua" pitchFamily="18" charset="0"/>
                <a:sym typeface="Symbol" pitchFamily="18" charset="2"/>
              </a:rPr>
              <a:t></a:t>
            </a:r>
            <a:r>
              <a:rPr lang="en-US" sz="2400" b="1" i="1" dirty="0">
                <a:solidFill>
                  <a:srgbClr val="00B050"/>
                </a:solidFill>
                <a:latin typeface="Book Antiqua" pitchFamily="18" charset="0"/>
              </a:rPr>
              <a:t> 150 </a:t>
            </a:r>
          </a:p>
          <a:p>
            <a:pPr>
              <a:defRPr/>
            </a:pPr>
            <a:r>
              <a:rPr lang="en-US" sz="2400" b="1" dirty="0">
                <a:solidFill>
                  <a:srgbClr val="FF9900"/>
                </a:solidFill>
                <a:latin typeface="Book Antiqua" pitchFamily="18" charset="0"/>
              </a:rPr>
              <a:t>Market </a:t>
            </a:r>
          </a:p>
          <a:p>
            <a:pPr>
              <a:defRPr/>
            </a:pPr>
            <a:r>
              <a:rPr lang="en-US" sz="2400" b="1" i="1" dirty="0">
                <a:solidFill>
                  <a:srgbClr val="FF9900"/>
                </a:solidFill>
                <a:latin typeface="Book Antiqua" pitchFamily="18" charset="0"/>
              </a:rPr>
              <a:t>             x</a:t>
            </a:r>
            <a:r>
              <a:rPr lang="en-US" sz="2400" b="1" i="1" baseline="-25000" dirty="0">
                <a:solidFill>
                  <a:srgbClr val="FF9900"/>
                </a:solidFill>
                <a:latin typeface="Book Antiqua" pitchFamily="18" charset="0"/>
              </a:rPr>
              <a:t>3  </a:t>
            </a:r>
            <a:r>
              <a:rPr lang="en-US" sz="2400" b="1" i="1" dirty="0">
                <a:solidFill>
                  <a:srgbClr val="FF9900"/>
                </a:solidFill>
                <a:latin typeface="Book Antiqua" pitchFamily="18" charset="0"/>
                <a:sym typeface="Symbol" pitchFamily="18" charset="2"/>
              </a:rPr>
              <a:t></a:t>
            </a:r>
            <a:r>
              <a:rPr lang="en-US" sz="2400" b="1" i="1" dirty="0">
                <a:solidFill>
                  <a:srgbClr val="FF9900"/>
                </a:solidFill>
                <a:latin typeface="Book Antiqua" pitchFamily="18" charset="0"/>
              </a:rPr>
              <a:t>  20</a:t>
            </a:r>
          </a:p>
          <a:p>
            <a:r>
              <a:rPr lang="en-US" sz="2400" b="1" dirty="0" err="1">
                <a:latin typeface="Book Antiqua" pitchFamily="18" charset="0"/>
              </a:rPr>
              <a:t>Nonnegativity</a:t>
            </a:r>
            <a:endParaRPr lang="en-US" sz="2400" b="1" dirty="0">
              <a:latin typeface="Book Antiqua" pitchFamily="18" charset="0"/>
            </a:endParaRPr>
          </a:p>
          <a:p>
            <a:r>
              <a:rPr lang="en-US" sz="2400" b="1" i="1" dirty="0">
                <a:latin typeface="Book Antiqua" pitchFamily="18" charset="0"/>
              </a:rPr>
              <a:t>x</a:t>
            </a:r>
            <a:r>
              <a:rPr lang="en-US" sz="2400" b="1" i="1" baseline="-25000" dirty="0">
                <a:latin typeface="Book Antiqua" pitchFamily="18" charset="0"/>
              </a:rPr>
              <a:t>1 </a:t>
            </a:r>
            <a:r>
              <a:rPr lang="en-US" sz="2400" b="1" i="1" dirty="0">
                <a:latin typeface="Book Antiqua" pitchFamily="18" charset="0"/>
                <a:sym typeface="Symbol" pitchFamily="18" charset="2"/>
              </a:rPr>
              <a:t></a:t>
            </a:r>
            <a:r>
              <a:rPr lang="en-US" sz="2400" b="1" i="1" dirty="0">
                <a:latin typeface="Book Antiqua" pitchFamily="18" charset="0"/>
              </a:rPr>
              <a:t> 0, x</a:t>
            </a:r>
            <a:r>
              <a:rPr lang="en-US" sz="2400" b="1" i="1" baseline="-25000" dirty="0">
                <a:latin typeface="Book Antiqua" pitchFamily="18" charset="0"/>
              </a:rPr>
              <a:t>2 </a:t>
            </a:r>
            <a:r>
              <a:rPr lang="en-US" sz="2400" b="1" i="1" dirty="0">
                <a:latin typeface="Book Antiqua" pitchFamily="18" charset="0"/>
                <a:sym typeface="Symbol" pitchFamily="18" charset="2"/>
              </a:rPr>
              <a:t></a:t>
            </a:r>
            <a:r>
              <a:rPr lang="en-US" sz="2400" b="1" i="1" dirty="0">
                <a:latin typeface="Book Antiqua" pitchFamily="18" charset="0"/>
              </a:rPr>
              <a:t> 0 , x</a:t>
            </a:r>
            <a:r>
              <a:rPr lang="en-US" sz="2400" b="1" i="1" baseline="-25000" dirty="0">
                <a:latin typeface="Book Antiqua" pitchFamily="18" charset="0"/>
              </a:rPr>
              <a:t>3 </a:t>
            </a:r>
            <a:r>
              <a:rPr lang="en-US" sz="2400" b="1" i="1" dirty="0">
                <a:latin typeface="Book Antiqua" pitchFamily="18" charset="0"/>
                <a:sym typeface="Symbol" pitchFamily="18" charset="2"/>
              </a:rPr>
              <a:t>0</a:t>
            </a:r>
            <a:endParaRPr lang="en-US" sz="2400" b="1" i="1" dirty="0">
              <a:solidFill>
                <a:srgbClr val="FF9900"/>
              </a:solidFill>
              <a:latin typeface="Book Antiqua" pitchFamily="18" charset="0"/>
            </a:endParaRPr>
          </a:p>
        </p:txBody>
      </p:sp>
      <p:sp>
        <p:nvSpPr>
          <p:cNvPr id="11268" name="Text Box 9"/>
          <p:cNvSpPr txBox="1">
            <a:spLocks noChangeArrowheads="1"/>
          </p:cNvSpPr>
          <p:nvPr/>
        </p:nvSpPr>
        <p:spPr bwMode="auto">
          <a:xfrm>
            <a:off x="0" y="32086"/>
            <a:ext cx="9144000" cy="584775"/>
          </a:xfrm>
          <a:prstGeom prst="rect">
            <a:avLst/>
          </a:prstGeom>
          <a:noFill/>
          <a:ln w="9525">
            <a:noFill/>
            <a:miter lim="800000"/>
            <a:headEnd/>
            <a:tailEnd/>
          </a:ln>
        </p:spPr>
        <p:txBody>
          <a:bodyPr wrap="square">
            <a:spAutoFit/>
          </a:bodyPr>
          <a:lstStyle/>
          <a:p>
            <a:pPr eaLnBrk="1" hangingPunct="1"/>
            <a:r>
              <a:rPr lang="en-US" sz="3200" dirty="0">
                <a:latin typeface="Impact" pitchFamily="34" charset="0"/>
                <a:ea typeface="ＭＳ Ｐゴシック" pitchFamily="-65" charset="-128"/>
                <a:cs typeface="Impact" pitchFamily="34" charset="0"/>
              </a:rPr>
              <a:t>Problem 1. Formulation</a:t>
            </a:r>
          </a:p>
        </p:txBody>
      </p:sp>
      <p:graphicFrame>
        <p:nvGraphicFramePr>
          <p:cNvPr id="4" name="Object 3"/>
          <p:cNvGraphicFramePr>
            <a:graphicFrameLocks noChangeAspect="1"/>
          </p:cNvGraphicFramePr>
          <p:nvPr>
            <p:extLst>
              <p:ext uri="{D42A27DB-BD31-4B8C-83A1-F6EECF244321}">
                <p14:modId xmlns:p14="http://schemas.microsoft.com/office/powerpoint/2010/main" val="2392368230"/>
              </p:ext>
            </p:extLst>
          </p:nvPr>
        </p:nvGraphicFramePr>
        <p:xfrm>
          <a:off x="3481848" y="4495802"/>
          <a:ext cx="5535144" cy="1720195"/>
        </p:xfrm>
        <a:graphic>
          <a:graphicData uri="http://schemas.openxmlformats.org/presentationml/2006/ole">
            <mc:AlternateContent xmlns:mc="http://schemas.openxmlformats.org/markup-compatibility/2006">
              <mc:Choice xmlns:v="urn:schemas-microsoft-com:vml" Requires="v">
                <p:oleObj spid="_x0000_s15376" name="Worksheet" r:id="rId4" imgW="3800392" imgH="1181229" progId="Excel.Sheet.12">
                  <p:embed/>
                </p:oleObj>
              </mc:Choice>
              <mc:Fallback>
                <p:oleObj name="Worksheet" r:id="rId4" imgW="3800392" imgH="1181229" progId="Excel.Sheet.12">
                  <p:embed/>
                  <p:pic>
                    <p:nvPicPr>
                      <p:cNvPr id="0" name=""/>
                      <p:cNvPicPr/>
                      <p:nvPr/>
                    </p:nvPicPr>
                    <p:blipFill>
                      <a:blip r:embed="rId5"/>
                      <a:stretch>
                        <a:fillRect/>
                      </a:stretch>
                    </p:blipFill>
                    <p:spPr>
                      <a:xfrm>
                        <a:off x="3481848" y="4495802"/>
                        <a:ext cx="5535144" cy="1720195"/>
                      </a:xfrm>
                      <a:prstGeom prst="rect">
                        <a:avLst/>
                      </a:prstGeom>
                    </p:spPr>
                  </p:pic>
                </p:oleObj>
              </mc:Fallback>
            </mc:AlternateContent>
          </a:graphicData>
        </a:graphic>
      </p:graphicFrame>
    </p:spTree>
    <p:extLst>
      <p:ext uri="{BB962C8B-B14F-4D97-AF65-F5344CB8AC3E}">
        <p14:creationId xmlns:p14="http://schemas.microsoft.com/office/powerpoint/2010/main" val="35391726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4018">
                                            <p:txEl>
                                              <p:pRg st="0" end="0"/>
                                            </p:txEl>
                                          </p:spTgt>
                                        </p:tgtEl>
                                        <p:attrNameLst>
                                          <p:attrName>style.visibility</p:attrName>
                                        </p:attrNameLst>
                                      </p:cBhvr>
                                      <p:to>
                                        <p:strVal val="visible"/>
                                      </p:to>
                                    </p:set>
                                    <p:animEffect transition="in" filter="fade">
                                      <p:cBhvr>
                                        <p:cTn id="7" dur="500"/>
                                        <p:tgtEl>
                                          <p:spTgt spid="2140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4018">
                                            <p:txEl>
                                              <p:pRg st="1" end="1"/>
                                            </p:txEl>
                                          </p:spTgt>
                                        </p:tgtEl>
                                        <p:attrNameLst>
                                          <p:attrName>style.visibility</p:attrName>
                                        </p:attrNameLst>
                                      </p:cBhvr>
                                      <p:to>
                                        <p:strVal val="visible"/>
                                      </p:to>
                                    </p:set>
                                    <p:animEffect transition="in" filter="fade">
                                      <p:cBhvr>
                                        <p:cTn id="12" dur="500"/>
                                        <p:tgtEl>
                                          <p:spTgt spid="2140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4018">
                                            <p:txEl>
                                              <p:pRg st="2" end="2"/>
                                            </p:txEl>
                                          </p:spTgt>
                                        </p:tgtEl>
                                        <p:attrNameLst>
                                          <p:attrName>style.visibility</p:attrName>
                                        </p:attrNameLst>
                                      </p:cBhvr>
                                      <p:to>
                                        <p:strVal val="visible"/>
                                      </p:to>
                                    </p:set>
                                    <p:animEffect transition="in" filter="fade">
                                      <p:cBhvr>
                                        <p:cTn id="17" dur="500"/>
                                        <p:tgtEl>
                                          <p:spTgt spid="21401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4018">
                                            <p:txEl>
                                              <p:pRg st="3" end="3"/>
                                            </p:txEl>
                                          </p:spTgt>
                                        </p:tgtEl>
                                        <p:attrNameLst>
                                          <p:attrName>style.visibility</p:attrName>
                                        </p:attrNameLst>
                                      </p:cBhvr>
                                      <p:to>
                                        <p:strVal val="visible"/>
                                      </p:to>
                                    </p:set>
                                    <p:animEffect transition="in" filter="fade">
                                      <p:cBhvr>
                                        <p:cTn id="22" dur="500"/>
                                        <p:tgtEl>
                                          <p:spTgt spid="21401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14018">
                                            <p:txEl>
                                              <p:pRg st="4" end="4"/>
                                            </p:txEl>
                                          </p:spTgt>
                                        </p:tgtEl>
                                        <p:attrNameLst>
                                          <p:attrName>style.visibility</p:attrName>
                                        </p:attrNameLst>
                                      </p:cBhvr>
                                      <p:to>
                                        <p:strVal val="visible"/>
                                      </p:to>
                                    </p:set>
                                    <p:animEffect transition="in" filter="fade">
                                      <p:cBhvr>
                                        <p:cTn id="27" dur="500"/>
                                        <p:tgtEl>
                                          <p:spTgt spid="21401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4018">
                                            <p:txEl>
                                              <p:pRg st="5" end="5"/>
                                            </p:txEl>
                                          </p:spTgt>
                                        </p:tgtEl>
                                        <p:attrNameLst>
                                          <p:attrName>style.visibility</p:attrName>
                                        </p:attrNameLst>
                                      </p:cBhvr>
                                      <p:to>
                                        <p:strVal val="visible"/>
                                      </p:to>
                                    </p:set>
                                    <p:animEffect transition="in" filter="fade">
                                      <p:cBhvr>
                                        <p:cTn id="32" dur="500"/>
                                        <p:tgtEl>
                                          <p:spTgt spid="21401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14018">
                                            <p:txEl>
                                              <p:pRg st="6" end="6"/>
                                            </p:txEl>
                                          </p:spTgt>
                                        </p:tgtEl>
                                        <p:attrNameLst>
                                          <p:attrName>style.visibility</p:attrName>
                                        </p:attrNameLst>
                                      </p:cBhvr>
                                      <p:to>
                                        <p:strVal val="visible"/>
                                      </p:to>
                                    </p:set>
                                    <p:animEffect transition="in" filter="fade">
                                      <p:cBhvr>
                                        <p:cTn id="37" dur="500"/>
                                        <p:tgtEl>
                                          <p:spTgt spid="21401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14018">
                                            <p:txEl>
                                              <p:pRg st="7" end="7"/>
                                            </p:txEl>
                                          </p:spTgt>
                                        </p:tgtEl>
                                        <p:attrNameLst>
                                          <p:attrName>style.visibility</p:attrName>
                                        </p:attrNameLst>
                                      </p:cBhvr>
                                      <p:to>
                                        <p:strVal val="visible"/>
                                      </p:to>
                                    </p:set>
                                    <p:animEffect transition="in" filter="fade">
                                      <p:cBhvr>
                                        <p:cTn id="42" dur="500"/>
                                        <p:tgtEl>
                                          <p:spTgt spid="214018">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14018">
                                            <p:txEl>
                                              <p:pRg st="8" end="8"/>
                                            </p:txEl>
                                          </p:spTgt>
                                        </p:tgtEl>
                                        <p:attrNameLst>
                                          <p:attrName>style.visibility</p:attrName>
                                        </p:attrNameLst>
                                      </p:cBhvr>
                                      <p:to>
                                        <p:strVal val="visible"/>
                                      </p:to>
                                    </p:set>
                                    <p:animEffect transition="in" filter="fade">
                                      <p:cBhvr>
                                        <p:cTn id="47" dur="500"/>
                                        <p:tgtEl>
                                          <p:spTgt spid="214018">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14018">
                                            <p:txEl>
                                              <p:pRg st="9" end="9"/>
                                            </p:txEl>
                                          </p:spTgt>
                                        </p:tgtEl>
                                        <p:attrNameLst>
                                          <p:attrName>style.visibility</p:attrName>
                                        </p:attrNameLst>
                                      </p:cBhvr>
                                      <p:to>
                                        <p:strVal val="visible"/>
                                      </p:to>
                                    </p:set>
                                    <p:animEffect transition="in" filter="fade">
                                      <p:cBhvr>
                                        <p:cTn id="52" dur="500"/>
                                        <p:tgtEl>
                                          <p:spTgt spid="214018">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14018">
                                            <p:txEl>
                                              <p:pRg st="10" end="10"/>
                                            </p:txEl>
                                          </p:spTgt>
                                        </p:tgtEl>
                                        <p:attrNameLst>
                                          <p:attrName>style.visibility</p:attrName>
                                        </p:attrNameLst>
                                      </p:cBhvr>
                                      <p:to>
                                        <p:strVal val="visible"/>
                                      </p:to>
                                    </p:set>
                                    <p:animEffect transition="in" filter="fade">
                                      <p:cBhvr>
                                        <p:cTn id="57" dur="500"/>
                                        <p:tgtEl>
                                          <p:spTgt spid="214018">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14018">
                                            <p:txEl>
                                              <p:pRg st="11" end="11"/>
                                            </p:txEl>
                                          </p:spTgt>
                                        </p:tgtEl>
                                        <p:attrNameLst>
                                          <p:attrName>style.visibility</p:attrName>
                                        </p:attrNameLst>
                                      </p:cBhvr>
                                      <p:to>
                                        <p:strVal val="visible"/>
                                      </p:to>
                                    </p:set>
                                    <p:animEffect transition="in" filter="fade">
                                      <p:cBhvr>
                                        <p:cTn id="62" dur="500"/>
                                        <p:tgtEl>
                                          <p:spTgt spid="214018">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14018">
                                            <p:txEl>
                                              <p:pRg st="12" end="12"/>
                                            </p:txEl>
                                          </p:spTgt>
                                        </p:tgtEl>
                                        <p:attrNameLst>
                                          <p:attrName>style.visibility</p:attrName>
                                        </p:attrNameLst>
                                      </p:cBhvr>
                                      <p:to>
                                        <p:strVal val="visible"/>
                                      </p:to>
                                    </p:set>
                                    <p:animEffect transition="in" filter="fade">
                                      <p:cBhvr>
                                        <p:cTn id="67" dur="500"/>
                                        <p:tgtEl>
                                          <p:spTgt spid="214018">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14018">
                                            <p:txEl>
                                              <p:pRg st="13" end="13"/>
                                            </p:txEl>
                                          </p:spTgt>
                                        </p:tgtEl>
                                        <p:attrNameLst>
                                          <p:attrName>style.visibility</p:attrName>
                                        </p:attrNameLst>
                                      </p:cBhvr>
                                      <p:to>
                                        <p:strVal val="visible"/>
                                      </p:to>
                                    </p:set>
                                    <p:animEffect transition="in" filter="fade">
                                      <p:cBhvr>
                                        <p:cTn id="72" dur="500"/>
                                        <p:tgtEl>
                                          <p:spTgt spid="214018">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14018">
                                            <p:txEl>
                                              <p:pRg st="14" end="14"/>
                                            </p:txEl>
                                          </p:spTgt>
                                        </p:tgtEl>
                                        <p:attrNameLst>
                                          <p:attrName>style.visibility</p:attrName>
                                        </p:attrNameLst>
                                      </p:cBhvr>
                                      <p:to>
                                        <p:strVal val="visible"/>
                                      </p:to>
                                    </p:set>
                                    <p:animEffect transition="in" filter="fade">
                                      <p:cBhvr>
                                        <p:cTn id="77" dur="500"/>
                                        <p:tgtEl>
                                          <p:spTgt spid="214018">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4"/>
                                        </p:tgtEl>
                                        <p:attrNameLst>
                                          <p:attrName>style.visibility</p:attrName>
                                        </p:attrNameLst>
                                      </p:cBhvr>
                                      <p:to>
                                        <p:strVal val="visible"/>
                                      </p:to>
                                    </p:set>
                                    <p:animEffect transition="in" filter="dissolve">
                                      <p:cBhvr>
                                        <p:cTn id="8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ext Box 2"/>
          <p:cNvSpPr txBox="1">
            <a:spLocks noChangeArrowheads="1"/>
          </p:cNvSpPr>
          <p:nvPr/>
        </p:nvSpPr>
        <p:spPr bwMode="auto">
          <a:xfrm>
            <a:off x="2" y="858838"/>
            <a:ext cx="8893175" cy="3046988"/>
          </a:xfrm>
          <a:prstGeom prst="rect">
            <a:avLst/>
          </a:prstGeom>
          <a:noFill/>
          <a:ln w="9525">
            <a:noFill/>
            <a:miter lim="800000"/>
            <a:headEnd/>
            <a:tailEnd/>
          </a:ln>
        </p:spPr>
        <p:txBody>
          <a:bodyPr>
            <a:spAutoFit/>
          </a:bodyPr>
          <a:lstStyle/>
          <a:p>
            <a:r>
              <a:rPr lang="en-US" sz="2400" dirty="0">
                <a:latin typeface="Book Antiqua" pitchFamily="18" charset="0"/>
              </a:rPr>
              <a:t>A farmer has 10 acres to plant in wheat and rye.  He has to plant at least 7 acres.  However, he has only $1200 to spend and each acre of wheat costs $200 to plant and each acre of rye costs $100 to plant.  Moreover, the farmer has to get the planting done in 12 hours and it takes an hour to plant an acre of wheat and 2 hours to plant an acre of rye.  If the profit is $500 per acre of wheat and $300 per acre of rye, how many acres of each should be planted to maximize profits?  </a:t>
            </a:r>
          </a:p>
        </p:txBody>
      </p:sp>
      <p:sp>
        <p:nvSpPr>
          <p:cNvPr id="5" name="Rectangle 3"/>
          <p:cNvSpPr>
            <a:spLocks noGrp="1" noChangeArrowheads="1"/>
          </p:cNvSpPr>
          <p:nvPr>
            <p:ph type="title"/>
          </p:nvPr>
        </p:nvSpPr>
        <p:spPr bwMode="gray">
          <a:xfrm>
            <a:off x="2" y="76202"/>
            <a:ext cx="8456613" cy="584775"/>
          </a:xfrm>
          <a:noFill/>
          <a:ln w="9525">
            <a:noFill/>
            <a:miter lim="800000"/>
            <a:headEnd/>
            <a:tailEnd/>
          </a:ln>
        </p:spPr>
        <p:txBody>
          <a:bodyPr wrap="square">
            <a:spAutoFit/>
          </a:bodyPr>
          <a:lstStyle/>
          <a:p>
            <a:r>
              <a:rPr lang="en-US" kern="1200" dirty="0"/>
              <a:t>Problem 2</a:t>
            </a:r>
          </a:p>
        </p:txBody>
      </p:sp>
      <p:sp>
        <p:nvSpPr>
          <p:cNvPr id="6" name="Text Box 2"/>
          <p:cNvSpPr txBox="1">
            <a:spLocks noChangeArrowheads="1"/>
          </p:cNvSpPr>
          <p:nvPr/>
        </p:nvSpPr>
        <p:spPr bwMode="auto">
          <a:xfrm>
            <a:off x="1" y="3869645"/>
            <a:ext cx="8893175" cy="2308324"/>
          </a:xfrm>
          <a:prstGeom prst="rect">
            <a:avLst/>
          </a:prstGeom>
          <a:noFill/>
          <a:ln w="9525">
            <a:noFill/>
            <a:miter lim="800000"/>
            <a:headEnd/>
            <a:tailEnd/>
          </a:ln>
        </p:spPr>
        <p:txBody>
          <a:bodyPr>
            <a:spAutoFit/>
          </a:bodyPr>
          <a:lstStyle/>
          <a:p>
            <a:pPr lvl="0"/>
            <a:r>
              <a:rPr lang="en-US" sz="2400" dirty="0">
                <a:latin typeface="Book Antiqua" pitchFamily="18" charset="0"/>
              </a:rPr>
              <a:t>State the decision variables. </a:t>
            </a:r>
          </a:p>
          <a:p>
            <a:r>
              <a:rPr lang="en-US" sz="2400" dirty="0">
                <a:latin typeface="Book Antiqua" pitchFamily="18" charset="0"/>
              </a:rPr>
              <a:t> </a:t>
            </a:r>
            <a:r>
              <a:rPr lang="en-US" sz="2400" dirty="0">
                <a:solidFill>
                  <a:srgbClr val="FF0000"/>
                </a:solidFill>
                <a:latin typeface="Book Antiqua" pitchFamily="18" charset="0"/>
              </a:rPr>
              <a:t>	x = the number of acres of wheat to plant</a:t>
            </a:r>
          </a:p>
          <a:p>
            <a:r>
              <a:rPr lang="en-US" sz="2400" dirty="0">
                <a:solidFill>
                  <a:srgbClr val="FF0000"/>
                </a:solidFill>
                <a:latin typeface="Book Antiqua" pitchFamily="18" charset="0"/>
              </a:rPr>
              <a:t>	y = the number of acres of rye to plant</a:t>
            </a:r>
          </a:p>
          <a:p>
            <a:r>
              <a:rPr lang="en-US" sz="2400" dirty="0">
                <a:latin typeface="Book Antiqua" pitchFamily="18" charset="0"/>
              </a:rPr>
              <a:t> Write the objective function.  </a:t>
            </a:r>
          </a:p>
          <a:p>
            <a:r>
              <a:rPr lang="en-US" sz="2400" dirty="0">
                <a:latin typeface="Book Antiqua" pitchFamily="18" charset="0"/>
              </a:rPr>
              <a:t> </a:t>
            </a:r>
          </a:p>
          <a:p>
            <a:r>
              <a:rPr lang="en-US" sz="2400" dirty="0">
                <a:solidFill>
                  <a:srgbClr val="FF0000"/>
                </a:solidFill>
                <a:latin typeface="Book Antiqua" pitchFamily="18" charset="0"/>
              </a:rPr>
              <a:t>maximize 500x +300y </a:t>
            </a:r>
            <a:r>
              <a:rPr lang="en-US" sz="2400" dirty="0">
                <a:latin typeface="Book Antiqua" pitchFamily="18" charset="0"/>
              </a:rPr>
              <a:t> </a:t>
            </a:r>
          </a:p>
        </p:txBody>
      </p:sp>
    </p:spTree>
    <p:extLst>
      <p:ext uri="{BB962C8B-B14F-4D97-AF65-F5344CB8AC3E}">
        <p14:creationId xmlns:p14="http://schemas.microsoft.com/office/powerpoint/2010/main" val="2949651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title"/>
          </p:nvPr>
        </p:nvSpPr>
        <p:spPr bwMode="gray">
          <a:xfrm>
            <a:off x="-23446" y="76202"/>
            <a:ext cx="7772400" cy="584775"/>
          </a:xfrm>
          <a:noFill/>
          <a:ln w="9525">
            <a:noFill/>
            <a:miter lim="800000"/>
            <a:headEnd/>
            <a:tailEnd/>
          </a:ln>
        </p:spPr>
        <p:txBody>
          <a:bodyPr wrap="square">
            <a:spAutoFit/>
          </a:bodyPr>
          <a:lstStyle/>
          <a:p>
            <a:r>
              <a:rPr lang="en-US" kern="1200" dirty="0"/>
              <a:t>Problem 2. Formulation</a:t>
            </a:r>
          </a:p>
        </p:txBody>
      </p:sp>
      <p:sp>
        <p:nvSpPr>
          <p:cNvPr id="6" name="Text Box 2"/>
          <p:cNvSpPr txBox="1">
            <a:spLocks noChangeArrowheads="1"/>
          </p:cNvSpPr>
          <p:nvPr/>
        </p:nvSpPr>
        <p:spPr bwMode="auto">
          <a:xfrm>
            <a:off x="-41030" y="914400"/>
            <a:ext cx="8893175" cy="2677656"/>
          </a:xfrm>
          <a:prstGeom prst="rect">
            <a:avLst/>
          </a:prstGeom>
          <a:noFill/>
          <a:ln w="9525">
            <a:noFill/>
            <a:miter lim="800000"/>
            <a:headEnd/>
            <a:tailEnd/>
          </a:ln>
        </p:spPr>
        <p:txBody>
          <a:bodyPr>
            <a:spAutoFit/>
          </a:bodyPr>
          <a:lstStyle/>
          <a:p>
            <a:r>
              <a:rPr lang="en-US" sz="2400" dirty="0">
                <a:latin typeface="Book Antiqua" pitchFamily="18" charset="0"/>
              </a:rPr>
              <a:t>Write the constraints.  </a:t>
            </a:r>
          </a:p>
          <a:p>
            <a:r>
              <a:rPr lang="en-US" sz="2400" dirty="0">
                <a:latin typeface="Book Antiqua" pitchFamily="18" charset="0"/>
              </a:rPr>
              <a:t> </a:t>
            </a:r>
          </a:p>
          <a:p>
            <a:r>
              <a:rPr lang="en-US" sz="2400" dirty="0">
                <a:latin typeface="Book Antiqua" pitchFamily="18" charset="0"/>
              </a:rPr>
              <a:t>	</a:t>
            </a:r>
            <a:r>
              <a:rPr lang="en-US" sz="2400" dirty="0" err="1">
                <a:solidFill>
                  <a:srgbClr val="FF0000"/>
                </a:solidFill>
                <a:latin typeface="Book Antiqua" pitchFamily="18" charset="0"/>
              </a:rPr>
              <a:t>x+y</a:t>
            </a:r>
            <a:r>
              <a:rPr lang="en-US" sz="2400" dirty="0">
                <a:solidFill>
                  <a:srgbClr val="FF0000"/>
                </a:solidFill>
                <a:latin typeface="Book Antiqua" pitchFamily="18" charset="0"/>
              </a:rPr>
              <a:t>  ≤ 10			(max acreage)</a:t>
            </a:r>
          </a:p>
          <a:p>
            <a:r>
              <a:rPr lang="en-US" sz="2400" dirty="0">
                <a:solidFill>
                  <a:srgbClr val="FF0000"/>
                </a:solidFill>
                <a:latin typeface="Book Antiqua" pitchFamily="18" charset="0"/>
              </a:rPr>
              <a:t>	</a:t>
            </a:r>
            <a:r>
              <a:rPr lang="en-US" sz="2400" dirty="0" err="1">
                <a:solidFill>
                  <a:srgbClr val="FF0000"/>
                </a:solidFill>
                <a:latin typeface="Book Antiqua" pitchFamily="18" charset="0"/>
              </a:rPr>
              <a:t>x+y</a:t>
            </a:r>
            <a:r>
              <a:rPr lang="en-US" sz="2400" dirty="0">
                <a:solidFill>
                  <a:srgbClr val="FF0000"/>
                </a:solidFill>
                <a:latin typeface="Book Antiqua" pitchFamily="18" charset="0"/>
              </a:rPr>
              <a:t>   </a:t>
            </a:r>
            <a:r>
              <a:rPr lang="en-US" sz="2400" dirty="0">
                <a:solidFill>
                  <a:srgbClr val="FF0000"/>
                </a:solidFill>
                <a:latin typeface="Book Antiqua" pitchFamily="18" charset="0"/>
                <a:cs typeface="Times"/>
                <a:sym typeface="Mathematica1"/>
              </a:rPr>
              <a:t>≥ </a:t>
            </a:r>
            <a:r>
              <a:rPr lang="en-US" sz="2400" dirty="0">
                <a:solidFill>
                  <a:srgbClr val="FF0000"/>
                </a:solidFill>
                <a:latin typeface="Book Antiqua" pitchFamily="18" charset="0"/>
              </a:rPr>
              <a:t> 7			(min acreage)</a:t>
            </a:r>
          </a:p>
          <a:p>
            <a:r>
              <a:rPr lang="en-US" sz="2400" dirty="0">
                <a:solidFill>
                  <a:srgbClr val="FF0000"/>
                </a:solidFill>
                <a:latin typeface="Book Antiqua" pitchFamily="18" charset="0"/>
              </a:rPr>
              <a:t>	200x + 100y ≤ 1200		(cost)</a:t>
            </a:r>
          </a:p>
          <a:p>
            <a:r>
              <a:rPr lang="en-US" sz="2400" dirty="0">
                <a:solidFill>
                  <a:srgbClr val="FF0000"/>
                </a:solidFill>
                <a:latin typeface="Book Antiqua" pitchFamily="18" charset="0"/>
              </a:rPr>
              <a:t>	x + 2y ≤ 12 			(time)</a:t>
            </a:r>
          </a:p>
          <a:p>
            <a:r>
              <a:rPr lang="en-US" sz="2400" dirty="0">
                <a:solidFill>
                  <a:srgbClr val="FF0000"/>
                </a:solidFill>
                <a:latin typeface="Book Antiqua" pitchFamily="18" charset="0"/>
              </a:rPr>
              <a:t>	x </a:t>
            </a:r>
            <a:r>
              <a:rPr lang="en-US" sz="2400" dirty="0">
                <a:solidFill>
                  <a:srgbClr val="FF0000"/>
                </a:solidFill>
                <a:latin typeface="Book Antiqua" pitchFamily="18" charset="0"/>
                <a:cs typeface="Times"/>
                <a:sym typeface="Mathematica1"/>
              </a:rPr>
              <a:t>≥ </a:t>
            </a:r>
            <a:r>
              <a:rPr lang="en-US" sz="2400" dirty="0">
                <a:solidFill>
                  <a:srgbClr val="FF0000"/>
                </a:solidFill>
                <a:latin typeface="Book Antiqua" pitchFamily="18" charset="0"/>
              </a:rPr>
              <a:t>0, y </a:t>
            </a:r>
            <a:r>
              <a:rPr lang="en-US" sz="2400" dirty="0">
                <a:solidFill>
                  <a:srgbClr val="FF0000"/>
                </a:solidFill>
                <a:latin typeface="Book Antiqua" pitchFamily="18" charset="0"/>
                <a:cs typeface="Times"/>
                <a:sym typeface="Mathematica1"/>
              </a:rPr>
              <a:t>≥ </a:t>
            </a:r>
            <a:r>
              <a:rPr lang="en-US" sz="2400" dirty="0">
                <a:solidFill>
                  <a:srgbClr val="FF0000"/>
                </a:solidFill>
                <a:latin typeface="Book Antiqua" pitchFamily="18" charset="0"/>
              </a:rPr>
              <a:t>0			(non-negativity)</a:t>
            </a:r>
          </a:p>
        </p:txBody>
      </p:sp>
      <p:graphicFrame>
        <p:nvGraphicFramePr>
          <p:cNvPr id="2" name="Object 1"/>
          <p:cNvGraphicFramePr>
            <a:graphicFrameLocks noChangeAspect="1"/>
          </p:cNvGraphicFramePr>
          <p:nvPr>
            <p:extLst>
              <p:ext uri="{D42A27DB-BD31-4B8C-83A1-F6EECF244321}">
                <p14:modId xmlns:p14="http://schemas.microsoft.com/office/powerpoint/2010/main" val="3600807770"/>
              </p:ext>
            </p:extLst>
          </p:nvPr>
        </p:nvGraphicFramePr>
        <p:xfrm>
          <a:off x="5181600" y="4550231"/>
          <a:ext cx="3962400" cy="1698171"/>
        </p:xfrm>
        <a:graphic>
          <a:graphicData uri="http://schemas.openxmlformats.org/presentationml/2006/ole">
            <mc:AlternateContent xmlns:mc="http://schemas.openxmlformats.org/markup-compatibility/2006">
              <mc:Choice xmlns:v="urn:schemas-microsoft-com:vml" Requires="v">
                <p:oleObj spid="_x0000_s12309" name="Worksheet" r:id="rId4" imgW="3200316" imgH="1371533" progId="Excel.Sheet.12">
                  <p:embed/>
                </p:oleObj>
              </mc:Choice>
              <mc:Fallback>
                <p:oleObj name="Worksheet" r:id="rId4" imgW="3200316" imgH="1371533" progId="Excel.Sheet.12">
                  <p:embed/>
                  <p:pic>
                    <p:nvPicPr>
                      <p:cNvPr id="0" name=""/>
                      <p:cNvPicPr/>
                      <p:nvPr/>
                    </p:nvPicPr>
                    <p:blipFill>
                      <a:blip r:embed="rId5"/>
                      <a:stretch>
                        <a:fillRect/>
                      </a:stretch>
                    </p:blipFill>
                    <p:spPr>
                      <a:xfrm>
                        <a:off x="5181600" y="4550231"/>
                        <a:ext cx="3962400" cy="1698171"/>
                      </a:xfrm>
                      <a:prstGeom prst="rect">
                        <a:avLst/>
                      </a:prstGeom>
                    </p:spPr>
                  </p:pic>
                </p:oleObj>
              </mc:Fallback>
            </mc:AlternateContent>
          </a:graphicData>
        </a:graphic>
      </p:graphicFrame>
    </p:spTree>
    <p:extLst>
      <p:ext uri="{BB962C8B-B14F-4D97-AF65-F5344CB8AC3E}">
        <p14:creationId xmlns:p14="http://schemas.microsoft.com/office/powerpoint/2010/main" val="25123959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3" name="Text Box 3"/>
          <p:cNvSpPr txBox="1">
            <a:spLocks noChangeArrowheads="1"/>
          </p:cNvSpPr>
          <p:nvPr/>
        </p:nvSpPr>
        <p:spPr bwMode="auto">
          <a:xfrm>
            <a:off x="11724" y="162582"/>
            <a:ext cx="9132277" cy="584775"/>
          </a:xfrm>
          <a:prstGeom prst="rect">
            <a:avLst/>
          </a:prstGeom>
          <a:noFill/>
          <a:ln w="9525">
            <a:noFill/>
            <a:miter lim="800000"/>
            <a:headEnd/>
            <a:tailEnd/>
          </a:ln>
        </p:spPr>
        <p:txBody>
          <a:bodyPr wrap="square">
            <a:spAutoFit/>
          </a:bodyPr>
          <a:lstStyle>
            <a:defPPr>
              <a:defRPr lang="en-US"/>
            </a:defPPr>
            <a:lvl1pPr eaLnBrk="1" hangingPunct="1">
              <a:defRPr sz="3200">
                <a:latin typeface="Impact" pitchFamily="34" charset="0"/>
                <a:ea typeface="ＭＳ Ｐゴシック" pitchFamily="-65" charset="-128"/>
                <a:cs typeface="Impact" pitchFamily="34" charset="0"/>
              </a:defRPr>
            </a:lvl1pPr>
          </a:lstStyle>
          <a:p>
            <a:r>
              <a:rPr lang="en-US" dirty="0"/>
              <a:t>Problem 3. Marketing : narrative</a:t>
            </a:r>
          </a:p>
        </p:txBody>
      </p:sp>
      <p:sp>
        <p:nvSpPr>
          <p:cNvPr id="409604" name="Text Box 4"/>
          <p:cNvSpPr txBox="1">
            <a:spLocks noChangeArrowheads="1"/>
          </p:cNvSpPr>
          <p:nvPr/>
        </p:nvSpPr>
        <p:spPr bwMode="auto">
          <a:xfrm>
            <a:off x="2" y="914402"/>
            <a:ext cx="8550275"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400" dirty="0">
                <a:latin typeface="Book Antiqua" pitchFamily="18" charset="0"/>
              </a:rPr>
              <a:t>A department store want to maximize exposure. </a:t>
            </a:r>
          </a:p>
          <a:p>
            <a:r>
              <a:rPr lang="en-US" sz="2400" dirty="0">
                <a:latin typeface="Book Antiqua" pitchFamily="18" charset="0"/>
              </a:rPr>
              <a:t>There are 3 media; TV, Radio, Newspaper</a:t>
            </a:r>
          </a:p>
          <a:p>
            <a:r>
              <a:rPr lang="en-US" sz="2400" dirty="0">
                <a:latin typeface="Book Antiqua" pitchFamily="18" charset="0"/>
              </a:rPr>
              <a:t>each ad will have the following impact</a:t>
            </a:r>
          </a:p>
          <a:p>
            <a:r>
              <a:rPr lang="en-US" sz="2400" dirty="0">
                <a:latin typeface="Book Antiqua" pitchFamily="18" charset="0"/>
              </a:rPr>
              <a:t>Media		Exposure (people / ad)		Cost</a:t>
            </a:r>
          </a:p>
          <a:p>
            <a:r>
              <a:rPr lang="en-US" sz="2400" dirty="0">
                <a:latin typeface="Book Antiqua" pitchFamily="18" charset="0"/>
              </a:rPr>
              <a:t>TV			20000				15000</a:t>
            </a:r>
          </a:p>
          <a:p>
            <a:r>
              <a:rPr lang="en-US" sz="2400" dirty="0">
                <a:latin typeface="Book Antiqua" pitchFamily="18" charset="0"/>
              </a:rPr>
              <a:t>Radio			12000				6000</a:t>
            </a:r>
          </a:p>
          <a:p>
            <a:r>
              <a:rPr lang="en-US" sz="2400" dirty="0">
                <a:latin typeface="Book Antiqua" pitchFamily="18" charset="0"/>
              </a:rPr>
              <a:t>News paper		9000		</a:t>
            </a:r>
            <a:r>
              <a:rPr lang="en-US" sz="2400">
                <a:latin typeface="Book Antiqua" pitchFamily="18" charset="0"/>
              </a:rPr>
              <a:t>		4000</a:t>
            </a:r>
            <a:endParaRPr lang="en-US" sz="2400" dirty="0">
              <a:latin typeface="Book Antiqua" pitchFamily="18" charset="0"/>
            </a:endParaRPr>
          </a:p>
          <a:p>
            <a:r>
              <a:rPr lang="en-US" sz="2400" dirty="0">
                <a:latin typeface="Book Antiqua" pitchFamily="18" charset="0"/>
              </a:rPr>
              <a:t>Additional information</a:t>
            </a:r>
          </a:p>
          <a:p>
            <a:r>
              <a:rPr lang="en-US" sz="2400" dirty="0">
                <a:latin typeface="Book Antiqua" pitchFamily="18" charset="0"/>
              </a:rPr>
              <a:t>1-Total budget is $100,000.</a:t>
            </a:r>
          </a:p>
          <a:p>
            <a:r>
              <a:rPr lang="en-US" sz="2400" dirty="0">
                <a:latin typeface="Book Antiqua" pitchFamily="18" charset="0"/>
              </a:rPr>
              <a:t>2-The maximum number of ads in T, R, and N are limited to 4, 10, 7 ads respectively.</a:t>
            </a:r>
          </a:p>
          <a:p>
            <a:r>
              <a:rPr lang="en-US" sz="2400" dirty="0">
                <a:latin typeface="Book Antiqua" pitchFamily="18" charset="0"/>
              </a:rPr>
              <a:t>3-The total number of ads is limited to 15. </a:t>
            </a:r>
          </a:p>
        </p:txBody>
      </p:sp>
    </p:spTree>
    <p:extLst>
      <p:ext uri="{BB962C8B-B14F-4D97-AF65-F5344CB8AC3E}">
        <p14:creationId xmlns:p14="http://schemas.microsoft.com/office/powerpoint/2010/main" val="1801211587"/>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1" name="Text Box 3"/>
          <p:cNvSpPr txBox="1">
            <a:spLocks noChangeArrowheads="1"/>
          </p:cNvSpPr>
          <p:nvPr/>
        </p:nvSpPr>
        <p:spPr bwMode="auto">
          <a:xfrm>
            <a:off x="0" y="162582"/>
            <a:ext cx="9144000" cy="584775"/>
          </a:xfrm>
          <a:prstGeom prst="rect">
            <a:avLst/>
          </a:prstGeom>
          <a:noFill/>
          <a:ln w="9525">
            <a:noFill/>
            <a:miter lim="800000"/>
            <a:headEnd/>
            <a:tailEnd/>
          </a:ln>
        </p:spPr>
        <p:txBody>
          <a:bodyPr wrap="square">
            <a:spAutoFit/>
          </a:bodyPr>
          <a:lstStyle>
            <a:defPPr>
              <a:defRPr lang="en-US"/>
            </a:defPPr>
            <a:lvl1pPr eaLnBrk="1" hangingPunct="1">
              <a:defRPr sz="3200">
                <a:latin typeface="Impact" pitchFamily="34" charset="0"/>
                <a:ea typeface="ＭＳ Ｐゴシック" pitchFamily="-65" charset="-128"/>
                <a:cs typeface="Impact" pitchFamily="34" charset="0"/>
              </a:defRPr>
            </a:lvl1pPr>
          </a:lstStyle>
          <a:p>
            <a:r>
              <a:rPr lang="en-US" dirty="0"/>
              <a:t>Problem 3. Marketing : formulation</a:t>
            </a:r>
          </a:p>
        </p:txBody>
      </p:sp>
      <p:sp>
        <p:nvSpPr>
          <p:cNvPr id="411652" name="Text Box 4"/>
          <p:cNvSpPr txBox="1">
            <a:spLocks noChangeArrowheads="1"/>
          </p:cNvSpPr>
          <p:nvPr/>
        </p:nvSpPr>
        <p:spPr bwMode="auto">
          <a:xfrm>
            <a:off x="0" y="914400"/>
            <a:ext cx="4267200" cy="5565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Aft>
                <a:spcPts val="600"/>
              </a:spcAft>
            </a:pPr>
            <a:r>
              <a:rPr lang="en-US" sz="2400" dirty="0">
                <a:latin typeface="Book Antiqua" pitchFamily="18" charset="0"/>
              </a:rPr>
              <a:t>Decision variables</a:t>
            </a:r>
          </a:p>
          <a:p>
            <a:pPr>
              <a:spcAft>
                <a:spcPts val="600"/>
              </a:spcAft>
            </a:pPr>
            <a:r>
              <a:rPr lang="en-US" sz="2400" b="1" i="1" dirty="0">
                <a:latin typeface="Book Antiqua" pitchFamily="18" charset="0"/>
              </a:rPr>
              <a:t>x</a:t>
            </a:r>
            <a:r>
              <a:rPr lang="en-US" sz="2400" b="1" i="1" baseline="-25000" dirty="0">
                <a:latin typeface="Book Antiqua" pitchFamily="18" charset="0"/>
              </a:rPr>
              <a:t>1 </a:t>
            </a:r>
            <a:r>
              <a:rPr lang="en-US" sz="2400" dirty="0">
                <a:latin typeface="Book Antiqua" pitchFamily="18" charset="0"/>
              </a:rPr>
              <a:t>= Number of ads in TV</a:t>
            </a:r>
          </a:p>
          <a:p>
            <a:pPr>
              <a:spcAft>
                <a:spcPts val="600"/>
              </a:spcAft>
            </a:pPr>
            <a:r>
              <a:rPr lang="en-US" sz="2400" b="1" i="1" dirty="0">
                <a:latin typeface="Book Antiqua" pitchFamily="18" charset="0"/>
              </a:rPr>
              <a:t>x</a:t>
            </a:r>
            <a:r>
              <a:rPr lang="en-US" sz="2400" b="1" i="1" baseline="-25000" dirty="0">
                <a:latin typeface="Book Antiqua" pitchFamily="18" charset="0"/>
              </a:rPr>
              <a:t>2 </a:t>
            </a:r>
            <a:r>
              <a:rPr lang="en-US" sz="2400" dirty="0">
                <a:latin typeface="Book Antiqua" pitchFamily="18" charset="0"/>
              </a:rPr>
              <a:t>= Number of ads in R </a:t>
            </a:r>
          </a:p>
          <a:p>
            <a:pPr>
              <a:spcAft>
                <a:spcPts val="600"/>
              </a:spcAft>
            </a:pPr>
            <a:r>
              <a:rPr lang="en-US" sz="2400" b="1" i="1" dirty="0">
                <a:latin typeface="Book Antiqua" pitchFamily="18" charset="0"/>
              </a:rPr>
              <a:t>x</a:t>
            </a:r>
            <a:r>
              <a:rPr lang="en-US" sz="2400" b="1" i="1" baseline="-25000" dirty="0">
                <a:latin typeface="Book Antiqua" pitchFamily="18" charset="0"/>
              </a:rPr>
              <a:t>3 </a:t>
            </a:r>
            <a:r>
              <a:rPr lang="en-US" sz="2400" dirty="0">
                <a:latin typeface="Book Antiqua" pitchFamily="18" charset="0"/>
              </a:rPr>
              <a:t>= Number of ads in N</a:t>
            </a:r>
          </a:p>
          <a:p>
            <a:pPr>
              <a:spcAft>
                <a:spcPts val="600"/>
              </a:spcAft>
            </a:pPr>
            <a:endParaRPr lang="en-US" sz="1000" dirty="0">
              <a:latin typeface="Book Antiqua" pitchFamily="18" charset="0"/>
            </a:endParaRPr>
          </a:p>
          <a:p>
            <a:pPr>
              <a:spcAft>
                <a:spcPts val="600"/>
              </a:spcAft>
            </a:pPr>
            <a:r>
              <a:rPr lang="en-US" sz="2400" dirty="0">
                <a:latin typeface="Book Antiqua" pitchFamily="18" charset="0"/>
              </a:rPr>
              <a:t>Max </a:t>
            </a:r>
            <a:r>
              <a:rPr lang="en-US" sz="2400" b="1" dirty="0">
                <a:latin typeface="Book Antiqua" pitchFamily="18" charset="0"/>
              </a:rPr>
              <a:t>Z = 20 </a:t>
            </a:r>
            <a:r>
              <a:rPr lang="en-US" sz="2400" b="1" i="1" dirty="0">
                <a:latin typeface="Book Antiqua" pitchFamily="18" charset="0"/>
              </a:rPr>
              <a:t>x</a:t>
            </a:r>
            <a:r>
              <a:rPr lang="en-US" sz="2400" b="1" i="1" baseline="-25000" dirty="0">
                <a:latin typeface="Book Antiqua" pitchFamily="18" charset="0"/>
              </a:rPr>
              <a:t>1 </a:t>
            </a:r>
            <a:r>
              <a:rPr lang="en-US" sz="2400" b="1" i="1" dirty="0">
                <a:latin typeface="Book Antiqua" pitchFamily="18" charset="0"/>
              </a:rPr>
              <a:t>+</a:t>
            </a:r>
            <a:r>
              <a:rPr lang="en-US" sz="2400" b="1" i="1" baseline="-25000" dirty="0">
                <a:latin typeface="Book Antiqua" pitchFamily="18" charset="0"/>
              </a:rPr>
              <a:t> </a:t>
            </a:r>
            <a:r>
              <a:rPr lang="en-US" sz="2400" b="1" i="1" dirty="0">
                <a:latin typeface="Book Antiqua" pitchFamily="18" charset="0"/>
              </a:rPr>
              <a:t>12x</a:t>
            </a:r>
            <a:r>
              <a:rPr lang="en-US" sz="2400" b="1" i="1" baseline="-25000" dirty="0">
                <a:latin typeface="Book Antiqua" pitchFamily="18" charset="0"/>
              </a:rPr>
              <a:t>2 </a:t>
            </a:r>
            <a:r>
              <a:rPr lang="en-US" sz="2400" b="1" i="1" dirty="0">
                <a:latin typeface="Book Antiqua" pitchFamily="18" charset="0"/>
              </a:rPr>
              <a:t>+9x</a:t>
            </a:r>
            <a:r>
              <a:rPr lang="en-US" sz="2400" b="1" i="1" baseline="-25000" dirty="0">
                <a:latin typeface="Book Antiqua" pitchFamily="18" charset="0"/>
              </a:rPr>
              <a:t>3</a:t>
            </a:r>
          </a:p>
          <a:p>
            <a:pPr>
              <a:spcAft>
                <a:spcPts val="600"/>
              </a:spcAft>
            </a:pPr>
            <a:endParaRPr lang="en-US" sz="1000" b="1" i="1" baseline="-25000" dirty="0">
              <a:latin typeface="Book Antiqua" pitchFamily="18" charset="0"/>
            </a:endParaRPr>
          </a:p>
          <a:p>
            <a:pPr>
              <a:spcAft>
                <a:spcPts val="600"/>
              </a:spcAft>
            </a:pPr>
            <a:r>
              <a:rPr lang="en-US" sz="2400" b="1" dirty="0">
                <a:solidFill>
                  <a:srgbClr val="339933"/>
                </a:solidFill>
                <a:latin typeface="Book Antiqua" pitchFamily="18" charset="0"/>
              </a:rPr>
              <a:t>15</a:t>
            </a:r>
            <a:r>
              <a:rPr lang="en-US" sz="2400" b="1" i="1" dirty="0">
                <a:solidFill>
                  <a:srgbClr val="339933"/>
                </a:solidFill>
                <a:latin typeface="Book Antiqua" pitchFamily="18" charset="0"/>
              </a:rPr>
              <a:t>x</a:t>
            </a:r>
            <a:r>
              <a:rPr lang="en-US" sz="2400" b="1" i="1" baseline="-25000" dirty="0">
                <a:solidFill>
                  <a:srgbClr val="339933"/>
                </a:solidFill>
                <a:latin typeface="Book Antiqua" pitchFamily="18" charset="0"/>
              </a:rPr>
              <a:t>1 </a:t>
            </a:r>
            <a:r>
              <a:rPr lang="en-US" sz="2400" b="1" i="1" dirty="0">
                <a:solidFill>
                  <a:srgbClr val="339933"/>
                </a:solidFill>
                <a:latin typeface="Book Antiqua" pitchFamily="18" charset="0"/>
              </a:rPr>
              <a:t>+</a:t>
            </a:r>
            <a:r>
              <a:rPr lang="en-US" sz="2400" b="1" i="1" baseline="-25000" dirty="0">
                <a:solidFill>
                  <a:srgbClr val="339933"/>
                </a:solidFill>
                <a:latin typeface="Book Antiqua" pitchFamily="18" charset="0"/>
              </a:rPr>
              <a:t> </a:t>
            </a:r>
            <a:r>
              <a:rPr lang="en-US" sz="2400" b="1" i="1" dirty="0">
                <a:solidFill>
                  <a:srgbClr val="339933"/>
                </a:solidFill>
                <a:latin typeface="Book Antiqua" pitchFamily="18" charset="0"/>
              </a:rPr>
              <a:t>6x</a:t>
            </a:r>
            <a:r>
              <a:rPr lang="en-US" sz="2400" b="1" i="1" baseline="-25000" dirty="0">
                <a:solidFill>
                  <a:srgbClr val="339933"/>
                </a:solidFill>
                <a:latin typeface="Book Antiqua" pitchFamily="18" charset="0"/>
              </a:rPr>
              <a:t>2 </a:t>
            </a:r>
            <a:r>
              <a:rPr lang="en-US" sz="2400" b="1" i="1" dirty="0">
                <a:solidFill>
                  <a:srgbClr val="339933"/>
                </a:solidFill>
                <a:latin typeface="Book Antiqua" pitchFamily="18" charset="0"/>
              </a:rPr>
              <a:t>+ 4x</a:t>
            </a:r>
            <a:r>
              <a:rPr lang="en-US" sz="2400" b="1" i="1" baseline="-25000" dirty="0">
                <a:solidFill>
                  <a:srgbClr val="339933"/>
                </a:solidFill>
                <a:latin typeface="Book Antiqua" pitchFamily="18" charset="0"/>
              </a:rPr>
              <a:t>3 </a:t>
            </a:r>
            <a:r>
              <a:rPr lang="en-US" sz="2400" b="1" i="1" dirty="0">
                <a:solidFill>
                  <a:srgbClr val="339933"/>
                </a:solidFill>
                <a:latin typeface="Book Antiqua" pitchFamily="18" charset="0"/>
                <a:sym typeface="Symbol" pitchFamily="18" charset="2"/>
              </a:rPr>
              <a:t>  100</a:t>
            </a:r>
            <a:endParaRPr lang="en-US" sz="2400" b="1" i="1" dirty="0">
              <a:latin typeface="Book Antiqua" pitchFamily="18" charset="0"/>
              <a:sym typeface="Symbol" pitchFamily="18" charset="2"/>
            </a:endParaRPr>
          </a:p>
          <a:p>
            <a:pPr>
              <a:spcAft>
                <a:spcPts val="600"/>
              </a:spcAft>
            </a:pPr>
            <a:r>
              <a:rPr lang="en-US" sz="2400" b="1" i="1" dirty="0">
                <a:latin typeface="Book Antiqua" pitchFamily="18" charset="0"/>
              </a:rPr>
              <a:t>    x</a:t>
            </a:r>
            <a:r>
              <a:rPr lang="en-US" sz="2400" b="1" i="1" baseline="-25000" dirty="0">
                <a:latin typeface="Book Antiqua" pitchFamily="18" charset="0"/>
              </a:rPr>
              <a:t>1                            </a:t>
            </a:r>
            <a:r>
              <a:rPr lang="en-US" sz="2400" b="1" i="1" dirty="0">
                <a:latin typeface="Book Antiqua" pitchFamily="18" charset="0"/>
                <a:sym typeface="Symbol" pitchFamily="18" charset="2"/>
              </a:rPr>
              <a:t>   4</a:t>
            </a:r>
          </a:p>
          <a:p>
            <a:pPr>
              <a:spcAft>
                <a:spcPts val="600"/>
              </a:spcAft>
            </a:pPr>
            <a:r>
              <a:rPr lang="en-US" sz="2400" b="1" i="1" dirty="0">
                <a:latin typeface="Book Antiqua" pitchFamily="18" charset="0"/>
              </a:rPr>
              <a:t>            x</a:t>
            </a:r>
            <a:r>
              <a:rPr lang="en-US" sz="2400" b="1" i="1" baseline="-25000" dirty="0">
                <a:latin typeface="Book Antiqua" pitchFamily="18" charset="0"/>
              </a:rPr>
              <a:t>2                </a:t>
            </a:r>
            <a:r>
              <a:rPr lang="en-US" sz="2400" b="1" i="1" dirty="0">
                <a:latin typeface="Book Antiqua" pitchFamily="18" charset="0"/>
                <a:sym typeface="Symbol" pitchFamily="18" charset="2"/>
              </a:rPr>
              <a:t>   10</a:t>
            </a:r>
          </a:p>
          <a:p>
            <a:pPr>
              <a:spcAft>
                <a:spcPts val="600"/>
              </a:spcAft>
            </a:pPr>
            <a:r>
              <a:rPr lang="en-US" sz="2400" b="1" i="1" dirty="0">
                <a:latin typeface="Book Antiqua" pitchFamily="18" charset="0"/>
              </a:rPr>
              <a:t>                      x</a:t>
            </a:r>
            <a:r>
              <a:rPr lang="en-US" sz="2400" b="1" i="1" baseline="-25000" dirty="0">
                <a:latin typeface="Book Antiqua" pitchFamily="18" charset="0"/>
              </a:rPr>
              <a:t>3 </a:t>
            </a:r>
            <a:r>
              <a:rPr lang="en-US" sz="2400" b="1" i="1" dirty="0">
                <a:latin typeface="Book Antiqua" pitchFamily="18" charset="0"/>
                <a:sym typeface="Symbol" pitchFamily="18" charset="2"/>
              </a:rPr>
              <a:t>   7</a:t>
            </a:r>
          </a:p>
          <a:p>
            <a:pPr>
              <a:spcAft>
                <a:spcPts val="600"/>
              </a:spcAft>
            </a:pPr>
            <a:r>
              <a:rPr lang="en-US" sz="2400" b="1" i="1" dirty="0">
                <a:latin typeface="Book Antiqua" pitchFamily="18" charset="0"/>
              </a:rPr>
              <a:t>    x</a:t>
            </a:r>
            <a:r>
              <a:rPr lang="en-US" sz="2400" b="1" i="1" baseline="-25000" dirty="0">
                <a:latin typeface="Book Antiqua" pitchFamily="18" charset="0"/>
              </a:rPr>
              <a:t>1</a:t>
            </a:r>
            <a:r>
              <a:rPr lang="en-US" sz="2400" b="1" i="1" dirty="0">
                <a:latin typeface="Book Antiqua" pitchFamily="18" charset="0"/>
              </a:rPr>
              <a:t>  +</a:t>
            </a:r>
            <a:r>
              <a:rPr lang="en-US" sz="2400" b="1" i="1" baseline="-25000" dirty="0">
                <a:latin typeface="Book Antiqua" pitchFamily="18" charset="0"/>
              </a:rPr>
              <a:t> </a:t>
            </a:r>
            <a:r>
              <a:rPr lang="en-US" sz="2400" b="1" i="1" dirty="0">
                <a:latin typeface="Book Antiqua" pitchFamily="18" charset="0"/>
              </a:rPr>
              <a:t>x</a:t>
            </a:r>
            <a:r>
              <a:rPr lang="en-US" sz="2400" b="1" i="1" baseline="-25000" dirty="0">
                <a:latin typeface="Book Antiqua" pitchFamily="18" charset="0"/>
              </a:rPr>
              <a:t>2 </a:t>
            </a:r>
            <a:r>
              <a:rPr lang="en-US" sz="2400" b="1" i="1" dirty="0">
                <a:latin typeface="Book Antiqua" pitchFamily="18" charset="0"/>
              </a:rPr>
              <a:t> +   x</a:t>
            </a:r>
            <a:r>
              <a:rPr lang="en-US" sz="2400" b="1" i="1" baseline="-25000" dirty="0">
                <a:latin typeface="Book Antiqua" pitchFamily="18" charset="0"/>
              </a:rPr>
              <a:t>3 </a:t>
            </a:r>
            <a:r>
              <a:rPr lang="en-US" sz="2400" b="1" i="1" dirty="0">
                <a:latin typeface="Book Antiqua" pitchFamily="18" charset="0"/>
                <a:sym typeface="Symbol" pitchFamily="18" charset="2"/>
              </a:rPr>
              <a:t>   15</a:t>
            </a:r>
          </a:p>
          <a:p>
            <a:pPr>
              <a:spcAft>
                <a:spcPts val="600"/>
              </a:spcAft>
            </a:pPr>
            <a:endParaRPr lang="en-US" sz="1000" b="1" i="1" dirty="0">
              <a:latin typeface="Book Antiqua" pitchFamily="18" charset="0"/>
              <a:sym typeface="Symbol" pitchFamily="18" charset="2"/>
            </a:endParaRPr>
          </a:p>
          <a:p>
            <a:pPr>
              <a:spcAft>
                <a:spcPts val="600"/>
              </a:spcAft>
            </a:pPr>
            <a:r>
              <a:rPr lang="en-US" sz="2400" b="1" i="1" dirty="0">
                <a:latin typeface="Book Antiqua" pitchFamily="18" charset="0"/>
              </a:rPr>
              <a:t>x</a:t>
            </a:r>
            <a:r>
              <a:rPr lang="en-US" sz="2400" b="1" i="1" baseline="-25000" dirty="0">
                <a:latin typeface="Book Antiqua" pitchFamily="18" charset="0"/>
              </a:rPr>
              <a:t>1</a:t>
            </a:r>
            <a:r>
              <a:rPr lang="en-US" sz="2400" b="1" i="1" dirty="0">
                <a:latin typeface="Book Antiqua" pitchFamily="18" charset="0"/>
              </a:rPr>
              <a:t>,</a:t>
            </a:r>
            <a:r>
              <a:rPr lang="en-US" sz="2400" b="1" i="1" baseline="-25000" dirty="0">
                <a:latin typeface="Book Antiqua" pitchFamily="18" charset="0"/>
              </a:rPr>
              <a:t> </a:t>
            </a:r>
            <a:r>
              <a:rPr lang="en-US" sz="2400" b="1" i="1" dirty="0">
                <a:latin typeface="Book Antiqua" pitchFamily="18" charset="0"/>
              </a:rPr>
              <a:t>x</a:t>
            </a:r>
            <a:r>
              <a:rPr lang="en-US" sz="2400" b="1" i="1" baseline="-25000" dirty="0">
                <a:latin typeface="Book Antiqua" pitchFamily="18" charset="0"/>
              </a:rPr>
              <a:t>2</a:t>
            </a:r>
            <a:r>
              <a:rPr lang="en-US" sz="2400" b="1" i="1" dirty="0">
                <a:latin typeface="Book Antiqua" pitchFamily="18" charset="0"/>
              </a:rPr>
              <a:t>, x</a:t>
            </a:r>
            <a:r>
              <a:rPr lang="en-US" sz="2400" b="1" i="1" baseline="-25000" dirty="0">
                <a:latin typeface="Book Antiqua" pitchFamily="18" charset="0"/>
              </a:rPr>
              <a:t>3 </a:t>
            </a:r>
            <a:r>
              <a:rPr lang="en-US" sz="2400" b="1" i="1" dirty="0">
                <a:latin typeface="Book Antiqua" pitchFamily="18" charset="0"/>
                <a:sym typeface="Symbol" pitchFamily="18" charset="2"/>
              </a:rPr>
              <a:t>  0</a:t>
            </a:r>
          </a:p>
        </p:txBody>
      </p:sp>
      <p:graphicFrame>
        <p:nvGraphicFramePr>
          <p:cNvPr id="2" name="Object 1"/>
          <p:cNvGraphicFramePr>
            <a:graphicFrameLocks noChangeAspect="1"/>
          </p:cNvGraphicFramePr>
          <p:nvPr>
            <p:extLst>
              <p:ext uri="{D42A27DB-BD31-4B8C-83A1-F6EECF244321}">
                <p14:modId xmlns:p14="http://schemas.microsoft.com/office/powerpoint/2010/main" val="3224117759"/>
              </p:ext>
            </p:extLst>
          </p:nvPr>
        </p:nvGraphicFramePr>
        <p:xfrm>
          <a:off x="5919787" y="947739"/>
          <a:ext cx="2951510" cy="1210119"/>
        </p:xfrm>
        <a:graphic>
          <a:graphicData uri="http://schemas.openxmlformats.org/presentationml/2006/ole">
            <mc:AlternateContent xmlns:mc="http://schemas.openxmlformats.org/markup-compatibility/2006">
              <mc:Choice xmlns:v="urn:schemas-microsoft-com:vml" Requires="v">
                <p:oleObj spid="_x0000_s13364" name="Worksheet" r:id="rId4" imgW="3810118" imgH="1562106" progId="Excel.Sheet.12">
                  <p:embed/>
                </p:oleObj>
              </mc:Choice>
              <mc:Fallback>
                <p:oleObj name="Worksheet" r:id="rId4" imgW="3810118" imgH="1562106" progId="Excel.Sheet.12">
                  <p:embed/>
                  <p:pic>
                    <p:nvPicPr>
                      <p:cNvPr id="0" name=""/>
                      <p:cNvPicPr/>
                      <p:nvPr/>
                    </p:nvPicPr>
                    <p:blipFill>
                      <a:blip r:embed="rId5"/>
                      <a:stretch>
                        <a:fillRect/>
                      </a:stretch>
                    </p:blipFill>
                    <p:spPr>
                      <a:xfrm>
                        <a:off x="5919787" y="947739"/>
                        <a:ext cx="2951510" cy="1210119"/>
                      </a:xfrm>
                      <a:prstGeom prst="rect">
                        <a:avLst/>
                      </a:prstGeom>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681614100"/>
              </p:ext>
            </p:extLst>
          </p:nvPr>
        </p:nvGraphicFramePr>
        <p:xfrm>
          <a:off x="5934074" y="2358240"/>
          <a:ext cx="2946748" cy="1208167"/>
        </p:xfrm>
        <a:graphic>
          <a:graphicData uri="http://schemas.openxmlformats.org/presentationml/2006/ole">
            <mc:AlternateContent xmlns:mc="http://schemas.openxmlformats.org/markup-compatibility/2006">
              <mc:Choice xmlns:v="urn:schemas-microsoft-com:vml" Requires="v">
                <p:oleObj spid="_x0000_s13365" name="Worksheet" r:id="rId6" imgW="3810118" imgH="1562106" progId="Excel.Sheet.12">
                  <p:embed/>
                </p:oleObj>
              </mc:Choice>
              <mc:Fallback>
                <p:oleObj name="Worksheet" r:id="rId6" imgW="3810118" imgH="1562106" progId="Excel.Sheet.12">
                  <p:embed/>
                  <p:pic>
                    <p:nvPicPr>
                      <p:cNvPr id="0" name=""/>
                      <p:cNvPicPr/>
                      <p:nvPr/>
                    </p:nvPicPr>
                    <p:blipFill>
                      <a:blip r:embed="rId7"/>
                      <a:stretch>
                        <a:fillRect/>
                      </a:stretch>
                    </p:blipFill>
                    <p:spPr>
                      <a:xfrm>
                        <a:off x="5934074" y="2358240"/>
                        <a:ext cx="2946748" cy="1208167"/>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5175401"/>
              </p:ext>
            </p:extLst>
          </p:nvPr>
        </p:nvGraphicFramePr>
        <p:xfrm>
          <a:off x="5094634" y="3962400"/>
          <a:ext cx="3810000" cy="1371600"/>
        </p:xfrm>
        <a:graphic>
          <a:graphicData uri="http://schemas.openxmlformats.org/presentationml/2006/ole">
            <mc:AlternateContent xmlns:mc="http://schemas.openxmlformats.org/markup-compatibility/2006">
              <mc:Choice xmlns:v="urn:schemas-microsoft-com:vml" Requires="v">
                <p:oleObj spid="_x0000_s13366" name="Worksheet" r:id="rId8" imgW="3810118" imgH="1371533" progId="Excel.Sheet.12">
                  <p:embed/>
                </p:oleObj>
              </mc:Choice>
              <mc:Fallback>
                <p:oleObj name="Worksheet" r:id="rId8" imgW="3810118" imgH="1371533" progId="Excel.Sheet.12">
                  <p:embed/>
                  <p:pic>
                    <p:nvPicPr>
                      <p:cNvPr id="0" name=""/>
                      <p:cNvPicPr/>
                      <p:nvPr/>
                    </p:nvPicPr>
                    <p:blipFill>
                      <a:blip r:embed="rId9"/>
                      <a:stretch>
                        <a:fillRect/>
                      </a:stretch>
                    </p:blipFill>
                    <p:spPr>
                      <a:xfrm>
                        <a:off x="5094634" y="3962400"/>
                        <a:ext cx="3810000" cy="1371600"/>
                      </a:xfrm>
                      <a:prstGeom prst="rect">
                        <a:avLst/>
                      </a:prstGeom>
                    </p:spPr>
                  </p:pic>
                </p:oleObj>
              </mc:Fallback>
            </mc:AlternateContent>
          </a:graphicData>
        </a:graphic>
      </p:graphicFrame>
    </p:spTree>
    <p:extLst>
      <p:ext uri="{BB962C8B-B14F-4D97-AF65-F5344CB8AC3E}">
        <p14:creationId xmlns:p14="http://schemas.microsoft.com/office/powerpoint/2010/main" val="155382155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1652">
                                            <p:txEl>
                                              <p:pRg st="0" end="0"/>
                                            </p:txEl>
                                          </p:spTgt>
                                        </p:tgtEl>
                                        <p:attrNameLst>
                                          <p:attrName>style.visibility</p:attrName>
                                        </p:attrNameLst>
                                      </p:cBhvr>
                                      <p:to>
                                        <p:strVal val="visible"/>
                                      </p:to>
                                    </p:set>
                                    <p:animEffect transition="in" filter="dissolve">
                                      <p:cBhvr>
                                        <p:cTn id="7" dur="500"/>
                                        <p:tgtEl>
                                          <p:spTgt spid="41165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11652">
                                            <p:txEl>
                                              <p:pRg st="1" end="1"/>
                                            </p:txEl>
                                          </p:spTgt>
                                        </p:tgtEl>
                                        <p:attrNameLst>
                                          <p:attrName>style.visibility</p:attrName>
                                        </p:attrNameLst>
                                      </p:cBhvr>
                                      <p:to>
                                        <p:strVal val="visible"/>
                                      </p:to>
                                    </p:set>
                                    <p:animEffect transition="in" filter="dissolve">
                                      <p:cBhvr>
                                        <p:cTn id="12" dur="500"/>
                                        <p:tgtEl>
                                          <p:spTgt spid="41165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11652">
                                            <p:txEl>
                                              <p:pRg st="2" end="2"/>
                                            </p:txEl>
                                          </p:spTgt>
                                        </p:tgtEl>
                                        <p:attrNameLst>
                                          <p:attrName>style.visibility</p:attrName>
                                        </p:attrNameLst>
                                      </p:cBhvr>
                                      <p:to>
                                        <p:strVal val="visible"/>
                                      </p:to>
                                    </p:set>
                                    <p:animEffect transition="in" filter="dissolve">
                                      <p:cBhvr>
                                        <p:cTn id="17" dur="500"/>
                                        <p:tgtEl>
                                          <p:spTgt spid="41165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11652">
                                            <p:txEl>
                                              <p:pRg st="3" end="3"/>
                                            </p:txEl>
                                          </p:spTgt>
                                        </p:tgtEl>
                                        <p:attrNameLst>
                                          <p:attrName>style.visibility</p:attrName>
                                        </p:attrNameLst>
                                      </p:cBhvr>
                                      <p:to>
                                        <p:strVal val="visible"/>
                                      </p:to>
                                    </p:set>
                                    <p:animEffect transition="in" filter="dissolve">
                                      <p:cBhvr>
                                        <p:cTn id="22" dur="500"/>
                                        <p:tgtEl>
                                          <p:spTgt spid="41165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11652">
                                            <p:txEl>
                                              <p:pRg st="5" end="5"/>
                                            </p:txEl>
                                          </p:spTgt>
                                        </p:tgtEl>
                                        <p:attrNameLst>
                                          <p:attrName>style.visibility</p:attrName>
                                        </p:attrNameLst>
                                      </p:cBhvr>
                                      <p:to>
                                        <p:strVal val="visible"/>
                                      </p:to>
                                    </p:set>
                                    <p:animEffect transition="in" filter="dissolve">
                                      <p:cBhvr>
                                        <p:cTn id="27" dur="500"/>
                                        <p:tgtEl>
                                          <p:spTgt spid="41165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11652">
                                            <p:txEl>
                                              <p:pRg st="7" end="7"/>
                                            </p:txEl>
                                          </p:spTgt>
                                        </p:tgtEl>
                                        <p:attrNameLst>
                                          <p:attrName>style.visibility</p:attrName>
                                        </p:attrNameLst>
                                      </p:cBhvr>
                                      <p:to>
                                        <p:strVal val="visible"/>
                                      </p:to>
                                    </p:set>
                                    <p:animEffect transition="in" filter="dissolve">
                                      <p:cBhvr>
                                        <p:cTn id="32" dur="500"/>
                                        <p:tgtEl>
                                          <p:spTgt spid="411652">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11652">
                                            <p:txEl>
                                              <p:pRg st="8" end="8"/>
                                            </p:txEl>
                                          </p:spTgt>
                                        </p:tgtEl>
                                        <p:attrNameLst>
                                          <p:attrName>style.visibility</p:attrName>
                                        </p:attrNameLst>
                                      </p:cBhvr>
                                      <p:to>
                                        <p:strVal val="visible"/>
                                      </p:to>
                                    </p:set>
                                    <p:animEffect transition="in" filter="dissolve">
                                      <p:cBhvr>
                                        <p:cTn id="37" dur="500"/>
                                        <p:tgtEl>
                                          <p:spTgt spid="411652">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11652">
                                            <p:txEl>
                                              <p:pRg st="9" end="9"/>
                                            </p:txEl>
                                          </p:spTgt>
                                        </p:tgtEl>
                                        <p:attrNameLst>
                                          <p:attrName>style.visibility</p:attrName>
                                        </p:attrNameLst>
                                      </p:cBhvr>
                                      <p:to>
                                        <p:strVal val="visible"/>
                                      </p:to>
                                    </p:set>
                                    <p:animEffect transition="in" filter="dissolve">
                                      <p:cBhvr>
                                        <p:cTn id="42" dur="500"/>
                                        <p:tgtEl>
                                          <p:spTgt spid="411652">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411652">
                                            <p:txEl>
                                              <p:pRg st="10" end="10"/>
                                            </p:txEl>
                                          </p:spTgt>
                                        </p:tgtEl>
                                        <p:attrNameLst>
                                          <p:attrName>style.visibility</p:attrName>
                                        </p:attrNameLst>
                                      </p:cBhvr>
                                      <p:to>
                                        <p:strVal val="visible"/>
                                      </p:to>
                                    </p:set>
                                    <p:animEffect transition="in" filter="dissolve">
                                      <p:cBhvr>
                                        <p:cTn id="47" dur="500"/>
                                        <p:tgtEl>
                                          <p:spTgt spid="411652">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411652">
                                            <p:txEl>
                                              <p:pRg st="11" end="11"/>
                                            </p:txEl>
                                          </p:spTgt>
                                        </p:tgtEl>
                                        <p:attrNameLst>
                                          <p:attrName>style.visibility</p:attrName>
                                        </p:attrNameLst>
                                      </p:cBhvr>
                                      <p:to>
                                        <p:strVal val="visible"/>
                                      </p:to>
                                    </p:set>
                                    <p:animEffect transition="in" filter="dissolve">
                                      <p:cBhvr>
                                        <p:cTn id="52" dur="500"/>
                                        <p:tgtEl>
                                          <p:spTgt spid="411652">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411652">
                                            <p:txEl>
                                              <p:pRg st="13" end="13"/>
                                            </p:txEl>
                                          </p:spTgt>
                                        </p:tgtEl>
                                        <p:attrNameLst>
                                          <p:attrName>style.visibility</p:attrName>
                                        </p:attrNameLst>
                                      </p:cBhvr>
                                      <p:to>
                                        <p:strVal val="visible"/>
                                      </p:to>
                                    </p:set>
                                    <p:animEffect transition="in" filter="dissolve">
                                      <p:cBhvr>
                                        <p:cTn id="57" dur="500"/>
                                        <p:tgtEl>
                                          <p:spTgt spid="41165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652"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7" name="Text Box 3"/>
          <p:cNvSpPr txBox="1">
            <a:spLocks noChangeArrowheads="1"/>
          </p:cNvSpPr>
          <p:nvPr/>
        </p:nvSpPr>
        <p:spPr bwMode="auto">
          <a:xfrm>
            <a:off x="0" y="162582"/>
            <a:ext cx="9144000" cy="584775"/>
          </a:xfrm>
          <a:prstGeom prst="rect">
            <a:avLst/>
          </a:prstGeom>
          <a:noFill/>
          <a:ln w="9525">
            <a:noFill/>
            <a:miter lim="800000"/>
            <a:headEnd/>
            <a:tailEnd/>
          </a:ln>
        </p:spPr>
        <p:txBody>
          <a:bodyPr wrap="square">
            <a:spAutoFit/>
          </a:bodyPr>
          <a:lstStyle>
            <a:defPPr>
              <a:defRPr lang="en-US"/>
            </a:defPPr>
            <a:lvl1pPr eaLnBrk="1" hangingPunct="1">
              <a:defRPr sz="3200">
                <a:latin typeface="Impact" pitchFamily="34" charset="0"/>
                <a:ea typeface="ＭＳ Ｐゴシック" pitchFamily="-65" charset="-128"/>
                <a:cs typeface="Impact" pitchFamily="34" charset="0"/>
              </a:defRPr>
            </a:lvl1pPr>
          </a:lstStyle>
          <a:p>
            <a:r>
              <a:rPr lang="en-US" dirty="0"/>
              <a:t>Problem 4.   ( From Hillier and Hillier) </a:t>
            </a:r>
          </a:p>
        </p:txBody>
      </p:sp>
      <p:sp>
        <p:nvSpPr>
          <p:cNvPr id="425988" name="Text Box 4"/>
          <p:cNvSpPr txBox="1">
            <a:spLocks noChangeArrowheads="1"/>
          </p:cNvSpPr>
          <p:nvPr/>
        </p:nvSpPr>
        <p:spPr bwMode="auto">
          <a:xfrm>
            <a:off x="0" y="923927"/>
            <a:ext cx="914400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400" b="1" dirty="0">
                <a:latin typeface="Book Antiqua" pitchFamily="18" charset="0"/>
              </a:rPr>
              <a:t>Men, women, and children</a:t>
            </a:r>
            <a:r>
              <a:rPr lang="en-US" sz="2400" dirty="0">
                <a:latin typeface="Book Antiqua" pitchFamily="18" charset="0"/>
              </a:rPr>
              <a:t> gloves. </a:t>
            </a:r>
          </a:p>
          <a:p>
            <a:r>
              <a:rPr lang="en-US" sz="2400" dirty="0">
                <a:latin typeface="Book Antiqua" pitchFamily="18" charset="0"/>
              </a:rPr>
              <a:t>Material and labor requirements for each type and the corresponding profit are given below. </a:t>
            </a:r>
          </a:p>
          <a:p>
            <a:r>
              <a:rPr lang="en-US" sz="2400" dirty="0">
                <a:latin typeface="Book Antiqua" pitchFamily="18" charset="0"/>
              </a:rPr>
              <a:t>Glove	     Material (</a:t>
            </a:r>
            <a:r>
              <a:rPr lang="en-US" sz="2400" dirty="0" err="1">
                <a:latin typeface="Book Antiqua" pitchFamily="18" charset="0"/>
              </a:rPr>
              <a:t>sq</a:t>
            </a:r>
            <a:r>
              <a:rPr lang="en-US" sz="2400" dirty="0">
                <a:latin typeface="Book Antiqua" pitchFamily="18" charset="0"/>
              </a:rPr>
              <a:t>-feet)	   Labor (</a:t>
            </a:r>
            <a:r>
              <a:rPr lang="en-US" sz="2400" dirty="0" err="1">
                <a:latin typeface="Book Antiqua" pitchFamily="18" charset="0"/>
              </a:rPr>
              <a:t>hrs</a:t>
            </a:r>
            <a:r>
              <a:rPr lang="en-US" sz="2400" dirty="0">
                <a:latin typeface="Book Antiqua" pitchFamily="18" charset="0"/>
              </a:rPr>
              <a:t>)	   Contribution Margin</a:t>
            </a:r>
          </a:p>
          <a:p>
            <a:r>
              <a:rPr lang="en-US" sz="2400" dirty="0">
                <a:latin typeface="Book Antiqua" pitchFamily="18" charset="0"/>
              </a:rPr>
              <a:t>Men		2			0.5		8</a:t>
            </a:r>
          </a:p>
          <a:p>
            <a:r>
              <a:rPr lang="en-US" sz="2400" dirty="0">
                <a:latin typeface="Book Antiqua" pitchFamily="18" charset="0"/>
              </a:rPr>
              <a:t>Women	1.5			0.75		10</a:t>
            </a:r>
          </a:p>
          <a:p>
            <a:r>
              <a:rPr lang="en-US" sz="2400" dirty="0">
                <a:latin typeface="Book Antiqua" pitchFamily="18" charset="0"/>
              </a:rPr>
              <a:t>Children	1			0.67		6</a:t>
            </a:r>
          </a:p>
          <a:p>
            <a:r>
              <a:rPr lang="en-US" sz="2400" dirty="0">
                <a:latin typeface="Book Antiqua" pitchFamily="18" charset="0"/>
              </a:rPr>
              <a:t>Total available material is </a:t>
            </a:r>
            <a:r>
              <a:rPr lang="en-US" sz="2400" b="1" dirty="0">
                <a:latin typeface="Book Antiqua" pitchFamily="18" charset="0"/>
              </a:rPr>
              <a:t>5000</a:t>
            </a:r>
            <a:r>
              <a:rPr lang="en-US" sz="2400" dirty="0">
                <a:latin typeface="Book Antiqua" pitchFamily="18" charset="0"/>
              </a:rPr>
              <a:t> </a:t>
            </a:r>
            <a:r>
              <a:rPr lang="en-US" sz="2400" dirty="0" err="1">
                <a:latin typeface="Book Antiqua" pitchFamily="18" charset="0"/>
              </a:rPr>
              <a:t>sq</a:t>
            </a:r>
            <a:r>
              <a:rPr lang="en-US" sz="2400" dirty="0">
                <a:latin typeface="Book Antiqua" pitchFamily="18" charset="0"/>
              </a:rPr>
              <a:t>-feet.</a:t>
            </a:r>
          </a:p>
          <a:p>
            <a:r>
              <a:rPr lang="en-US" sz="2400" dirty="0">
                <a:latin typeface="Book Antiqua" pitchFamily="18" charset="0"/>
              </a:rPr>
              <a:t>We can have full time and part time workers.</a:t>
            </a:r>
          </a:p>
          <a:p>
            <a:r>
              <a:rPr lang="en-US" sz="2400" dirty="0">
                <a:latin typeface="Book Antiqua" pitchFamily="18" charset="0"/>
              </a:rPr>
              <a:t>Full time workers work </a:t>
            </a:r>
            <a:r>
              <a:rPr lang="en-US" sz="2400" b="1" dirty="0">
                <a:latin typeface="Book Antiqua" pitchFamily="18" charset="0"/>
              </a:rPr>
              <a:t>40 </a:t>
            </a:r>
            <a:r>
              <a:rPr lang="en-US" sz="2400" b="1" dirty="0" err="1">
                <a:latin typeface="Book Antiqua" pitchFamily="18" charset="0"/>
              </a:rPr>
              <a:t>hrs</a:t>
            </a:r>
            <a:r>
              <a:rPr lang="en-US" sz="2400" b="1" dirty="0">
                <a:latin typeface="Book Antiqua" pitchFamily="18" charset="0"/>
              </a:rPr>
              <a:t>/w</a:t>
            </a:r>
            <a:r>
              <a:rPr lang="en-US" sz="2400" dirty="0">
                <a:latin typeface="Book Antiqua" pitchFamily="18" charset="0"/>
              </a:rPr>
              <a:t> and are paid </a:t>
            </a:r>
            <a:r>
              <a:rPr lang="en-US" sz="2400" b="1" dirty="0">
                <a:latin typeface="Book Antiqua" pitchFamily="18" charset="0"/>
              </a:rPr>
              <a:t>$13/</a:t>
            </a:r>
            <a:r>
              <a:rPr lang="en-US" sz="2400" b="1" dirty="0" err="1">
                <a:latin typeface="Book Antiqua" pitchFamily="18" charset="0"/>
              </a:rPr>
              <a:t>hr</a:t>
            </a:r>
            <a:endParaRPr lang="en-US" sz="2400" b="1" dirty="0">
              <a:latin typeface="Book Antiqua" pitchFamily="18" charset="0"/>
            </a:endParaRPr>
          </a:p>
          <a:p>
            <a:r>
              <a:rPr lang="en-US" sz="2400" dirty="0">
                <a:latin typeface="Book Antiqua" pitchFamily="18" charset="0"/>
              </a:rPr>
              <a:t>Part time workers work </a:t>
            </a:r>
            <a:r>
              <a:rPr lang="en-US" sz="2400" b="1" dirty="0">
                <a:latin typeface="Book Antiqua" pitchFamily="18" charset="0"/>
              </a:rPr>
              <a:t>20 </a:t>
            </a:r>
            <a:r>
              <a:rPr lang="en-US" sz="2400" b="1" dirty="0" err="1">
                <a:latin typeface="Book Antiqua" pitchFamily="18" charset="0"/>
              </a:rPr>
              <a:t>hrs</a:t>
            </a:r>
            <a:r>
              <a:rPr lang="en-US" sz="2400" b="1" dirty="0">
                <a:latin typeface="Book Antiqua" pitchFamily="18" charset="0"/>
              </a:rPr>
              <a:t>/w </a:t>
            </a:r>
            <a:r>
              <a:rPr lang="en-US" sz="2400" dirty="0">
                <a:latin typeface="Book Antiqua" pitchFamily="18" charset="0"/>
              </a:rPr>
              <a:t>and are paid </a:t>
            </a:r>
            <a:r>
              <a:rPr lang="en-US" sz="2400" b="1" dirty="0">
                <a:latin typeface="Book Antiqua" pitchFamily="18" charset="0"/>
              </a:rPr>
              <a:t>$10/</a:t>
            </a:r>
            <a:r>
              <a:rPr lang="en-US" sz="2400" b="1" dirty="0" err="1">
                <a:latin typeface="Book Antiqua" pitchFamily="18" charset="0"/>
              </a:rPr>
              <a:t>hr</a:t>
            </a:r>
            <a:endParaRPr lang="en-US" sz="2400" b="1" dirty="0">
              <a:latin typeface="Book Antiqua" pitchFamily="18" charset="0"/>
            </a:endParaRPr>
          </a:p>
          <a:p>
            <a:r>
              <a:rPr lang="en-US" sz="2400" dirty="0">
                <a:latin typeface="Book Antiqua" pitchFamily="18" charset="0"/>
              </a:rPr>
              <a:t>We should have at least </a:t>
            </a:r>
            <a:r>
              <a:rPr lang="en-US" sz="2400" b="1" dirty="0">
                <a:latin typeface="Book Antiqua" pitchFamily="18" charset="0"/>
              </a:rPr>
              <a:t>20 full time</a:t>
            </a:r>
            <a:r>
              <a:rPr lang="en-US" sz="2400" dirty="0">
                <a:latin typeface="Book Antiqua" pitchFamily="18" charset="0"/>
              </a:rPr>
              <a:t> workers.</a:t>
            </a:r>
          </a:p>
          <a:p>
            <a:r>
              <a:rPr lang="en-US" sz="2400" dirty="0">
                <a:latin typeface="Book Antiqua" pitchFamily="18" charset="0"/>
              </a:rPr>
              <a:t>The number of full time workers must be </a:t>
            </a:r>
            <a:r>
              <a:rPr lang="en-US" sz="2400" b="1" dirty="0">
                <a:latin typeface="Book Antiqua" pitchFamily="18" charset="0"/>
              </a:rPr>
              <a:t>at least twice</a:t>
            </a:r>
            <a:r>
              <a:rPr lang="en-US" sz="2400" dirty="0">
                <a:latin typeface="Book Antiqua" pitchFamily="18" charset="0"/>
              </a:rPr>
              <a:t> of that of part times.</a:t>
            </a:r>
          </a:p>
          <a:p>
            <a:r>
              <a:rPr lang="en-US" sz="2400" dirty="0">
                <a:latin typeface="Book Antiqua" pitchFamily="18" charset="0"/>
              </a:rPr>
              <a:t>Labor is considered fixed cost </a:t>
            </a:r>
            <a:r>
              <a:rPr lang="en-US" sz="2400">
                <a:latin typeface="Book Antiqua" pitchFamily="18" charset="0"/>
              </a:rPr>
              <a:t>not variable. </a:t>
            </a:r>
            <a:endParaRPr lang="en-US" sz="2400" dirty="0">
              <a:latin typeface="Book Antiqua" pitchFamily="18" charset="0"/>
            </a:endParaRPr>
          </a:p>
        </p:txBody>
      </p:sp>
    </p:spTree>
    <p:extLst>
      <p:ext uri="{BB962C8B-B14F-4D97-AF65-F5344CB8AC3E}">
        <p14:creationId xmlns:p14="http://schemas.microsoft.com/office/powerpoint/2010/main" val="2141030445"/>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5" name="Text Box 3"/>
          <p:cNvSpPr txBox="1">
            <a:spLocks noChangeArrowheads="1"/>
          </p:cNvSpPr>
          <p:nvPr/>
        </p:nvSpPr>
        <p:spPr bwMode="auto">
          <a:xfrm>
            <a:off x="-11722" y="162582"/>
            <a:ext cx="9155723" cy="584775"/>
          </a:xfrm>
          <a:prstGeom prst="rect">
            <a:avLst/>
          </a:prstGeom>
          <a:noFill/>
          <a:ln w="9525">
            <a:noFill/>
            <a:miter lim="800000"/>
            <a:headEnd/>
            <a:tailEnd/>
          </a:ln>
        </p:spPr>
        <p:txBody>
          <a:bodyPr wrap="square">
            <a:spAutoFit/>
          </a:bodyPr>
          <a:lstStyle>
            <a:defPPr>
              <a:defRPr lang="en-US"/>
            </a:defPPr>
            <a:lvl1pPr eaLnBrk="1" hangingPunct="1">
              <a:defRPr sz="3200">
                <a:latin typeface="Impact" pitchFamily="34" charset="0"/>
                <a:ea typeface="ＭＳ Ｐゴシック" pitchFamily="-65" charset="-128"/>
                <a:cs typeface="Impact" pitchFamily="34" charset="0"/>
              </a:defRPr>
            </a:lvl1pPr>
          </a:lstStyle>
          <a:p>
            <a:r>
              <a:rPr lang="en-US" dirty="0"/>
              <a:t> Problem 4. Decision variables</a:t>
            </a:r>
          </a:p>
        </p:txBody>
      </p:sp>
      <p:sp>
        <p:nvSpPr>
          <p:cNvPr id="428036" name="Text Box 4"/>
          <p:cNvSpPr txBox="1">
            <a:spLocks noChangeArrowheads="1"/>
          </p:cNvSpPr>
          <p:nvPr/>
        </p:nvSpPr>
        <p:spPr bwMode="auto">
          <a:xfrm>
            <a:off x="2" y="685800"/>
            <a:ext cx="8931275"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sz="2400" dirty="0">
              <a:latin typeface="Book Antiqua" pitchFamily="18" charset="0"/>
            </a:endParaRPr>
          </a:p>
          <a:p>
            <a:r>
              <a:rPr lang="en-US" sz="2400" dirty="0">
                <a:latin typeface="Book Antiqua" pitchFamily="18" charset="0"/>
              </a:rPr>
              <a:t>X</a:t>
            </a:r>
            <a:r>
              <a:rPr lang="en-US" sz="2400" baseline="-25000" dirty="0">
                <a:latin typeface="Book Antiqua" pitchFamily="18" charset="0"/>
              </a:rPr>
              <a:t>1 </a:t>
            </a:r>
            <a:r>
              <a:rPr lang="en-US" sz="2400" dirty="0">
                <a:latin typeface="Book Antiqua" pitchFamily="18" charset="0"/>
              </a:rPr>
              <a:t>: Volume of production of Men’s gloves</a:t>
            </a:r>
          </a:p>
          <a:p>
            <a:r>
              <a:rPr lang="en-US" sz="2400" dirty="0">
                <a:latin typeface="Book Antiqua" pitchFamily="18" charset="0"/>
              </a:rPr>
              <a:t>X</a:t>
            </a:r>
            <a:r>
              <a:rPr lang="en-US" sz="2400" baseline="-25000" dirty="0">
                <a:latin typeface="Book Antiqua" pitchFamily="18" charset="0"/>
              </a:rPr>
              <a:t>2 </a:t>
            </a:r>
            <a:r>
              <a:rPr lang="en-US" sz="2400" dirty="0">
                <a:latin typeface="Book Antiqua" pitchFamily="18" charset="0"/>
              </a:rPr>
              <a:t>: Volume of production of Women’s gloves</a:t>
            </a:r>
          </a:p>
          <a:p>
            <a:r>
              <a:rPr lang="en-US" sz="2400" dirty="0">
                <a:latin typeface="Book Antiqua" pitchFamily="18" charset="0"/>
              </a:rPr>
              <a:t>X</a:t>
            </a:r>
            <a:r>
              <a:rPr lang="en-US" sz="2400" baseline="-25000" dirty="0">
                <a:latin typeface="Book Antiqua" pitchFamily="18" charset="0"/>
              </a:rPr>
              <a:t>3 </a:t>
            </a:r>
            <a:r>
              <a:rPr lang="en-US" sz="2400" dirty="0">
                <a:latin typeface="Book Antiqua" pitchFamily="18" charset="0"/>
              </a:rPr>
              <a:t>: Volume of production of Children’s gloves</a:t>
            </a:r>
          </a:p>
          <a:p>
            <a:endParaRPr lang="en-US" sz="2400" dirty="0">
              <a:latin typeface="Book Antiqua" pitchFamily="18" charset="0"/>
            </a:endParaRPr>
          </a:p>
          <a:p>
            <a:r>
              <a:rPr lang="en-US" sz="2400" dirty="0">
                <a:latin typeface="Book Antiqua" pitchFamily="18" charset="0"/>
              </a:rPr>
              <a:t>Y</a:t>
            </a:r>
            <a:r>
              <a:rPr lang="en-US" sz="2400" baseline="-25000" dirty="0">
                <a:latin typeface="Book Antiqua" pitchFamily="18" charset="0"/>
              </a:rPr>
              <a:t>1</a:t>
            </a:r>
            <a:r>
              <a:rPr lang="en-US" sz="2400" dirty="0">
                <a:latin typeface="Book Antiqua" pitchFamily="18" charset="0"/>
              </a:rPr>
              <a:t>  : Number of full time employees</a:t>
            </a:r>
          </a:p>
          <a:p>
            <a:r>
              <a:rPr lang="en-US" sz="2400" dirty="0">
                <a:latin typeface="Book Antiqua" pitchFamily="18" charset="0"/>
              </a:rPr>
              <a:t>Y</a:t>
            </a:r>
            <a:r>
              <a:rPr lang="en-US" sz="2400" baseline="-25000" dirty="0">
                <a:latin typeface="Book Antiqua" pitchFamily="18" charset="0"/>
              </a:rPr>
              <a:t>2</a:t>
            </a:r>
            <a:r>
              <a:rPr lang="en-US" sz="2400" dirty="0">
                <a:latin typeface="Book Antiqua" pitchFamily="18" charset="0"/>
              </a:rPr>
              <a:t>  : Number of part time employees</a:t>
            </a:r>
            <a:endParaRPr lang="en-US" sz="2400" dirty="0">
              <a:solidFill>
                <a:srgbClr val="FF0000"/>
              </a:solidFill>
              <a:latin typeface="Book Antiqua" pitchFamily="18" charset="0"/>
            </a:endParaRPr>
          </a:p>
          <a:p>
            <a:endParaRPr lang="en-US" sz="2400" dirty="0">
              <a:solidFill>
                <a:srgbClr val="FF0000"/>
              </a:solidFill>
              <a:latin typeface="Book Antiqua" pitchFamily="18" charset="0"/>
            </a:endParaRPr>
          </a:p>
        </p:txBody>
      </p:sp>
    </p:spTree>
    <p:extLst>
      <p:ext uri="{BB962C8B-B14F-4D97-AF65-F5344CB8AC3E}">
        <p14:creationId xmlns:p14="http://schemas.microsoft.com/office/powerpoint/2010/main" val="260856779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8036">
                                            <p:txEl>
                                              <p:pRg st="1" end="1"/>
                                            </p:txEl>
                                          </p:spTgt>
                                        </p:tgtEl>
                                        <p:attrNameLst>
                                          <p:attrName>style.visibility</p:attrName>
                                        </p:attrNameLst>
                                      </p:cBhvr>
                                      <p:to>
                                        <p:strVal val="visible"/>
                                      </p:to>
                                    </p:set>
                                    <p:animEffect transition="in" filter="fade">
                                      <p:cBhvr>
                                        <p:cTn id="7" dur="500"/>
                                        <p:tgtEl>
                                          <p:spTgt spid="42803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28036">
                                            <p:txEl>
                                              <p:pRg st="2" end="2"/>
                                            </p:txEl>
                                          </p:spTgt>
                                        </p:tgtEl>
                                        <p:attrNameLst>
                                          <p:attrName>style.visibility</p:attrName>
                                        </p:attrNameLst>
                                      </p:cBhvr>
                                      <p:to>
                                        <p:strVal val="visible"/>
                                      </p:to>
                                    </p:set>
                                    <p:animEffect transition="in" filter="fade">
                                      <p:cBhvr>
                                        <p:cTn id="12" dur="500"/>
                                        <p:tgtEl>
                                          <p:spTgt spid="42803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28036">
                                            <p:txEl>
                                              <p:pRg st="3" end="3"/>
                                            </p:txEl>
                                          </p:spTgt>
                                        </p:tgtEl>
                                        <p:attrNameLst>
                                          <p:attrName>style.visibility</p:attrName>
                                        </p:attrNameLst>
                                      </p:cBhvr>
                                      <p:to>
                                        <p:strVal val="visible"/>
                                      </p:to>
                                    </p:set>
                                    <p:animEffect transition="in" filter="fade">
                                      <p:cBhvr>
                                        <p:cTn id="17" dur="500"/>
                                        <p:tgtEl>
                                          <p:spTgt spid="42803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28036">
                                            <p:txEl>
                                              <p:pRg st="5" end="5"/>
                                            </p:txEl>
                                          </p:spTgt>
                                        </p:tgtEl>
                                        <p:attrNameLst>
                                          <p:attrName>style.visibility</p:attrName>
                                        </p:attrNameLst>
                                      </p:cBhvr>
                                      <p:to>
                                        <p:strVal val="visible"/>
                                      </p:to>
                                    </p:set>
                                    <p:animEffect transition="in" filter="fade">
                                      <p:cBhvr>
                                        <p:cTn id="22" dur="500"/>
                                        <p:tgtEl>
                                          <p:spTgt spid="428036">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28036">
                                            <p:txEl>
                                              <p:pRg st="6" end="6"/>
                                            </p:txEl>
                                          </p:spTgt>
                                        </p:tgtEl>
                                        <p:attrNameLst>
                                          <p:attrName>style.visibility</p:attrName>
                                        </p:attrNameLst>
                                      </p:cBhvr>
                                      <p:to>
                                        <p:strVal val="visible"/>
                                      </p:to>
                                    </p:set>
                                    <p:animEffect transition="in" filter="fade">
                                      <p:cBhvr>
                                        <p:cTn id="27" dur="500"/>
                                        <p:tgtEl>
                                          <p:spTgt spid="42803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8036" grpId="0" build="p"/>
    </p:bldLst>
  </p:timing>
</p:sld>
</file>

<file path=ppt/theme/theme1.xml><?xml version="1.0" encoding="utf-8"?>
<a:theme xmlns:a="http://schemas.openxmlformats.org/drawingml/2006/main" name="Lean Thinking Final.ppt">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Lean Thinking Final.ppt</Template>
  <TotalTime>13540</TotalTime>
  <Words>2369</Words>
  <Application>Microsoft Office PowerPoint</Application>
  <PresentationFormat>On-screen Show (4:3)</PresentationFormat>
  <Paragraphs>299</Paragraphs>
  <Slides>28</Slides>
  <Notes>19</Notes>
  <HiddenSlides>0</HiddenSlides>
  <MMClips>0</MMClips>
  <ScaleCrop>false</ScaleCrop>
  <HeadingPairs>
    <vt:vector size="8" baseType="variant">
      <vt:variant>
        <vt:lpstr>Fonts Used</vt:lpstr>
      </vt:variant>
      <vt:variant>
        <vt:i4>8</vt:i4>
      </vt:variant>
      <vt:variant>
        <vt:lpstr>Theme</vt:lpstr>
      </vt:variant>
      <vt:variant>
        <vt:i4>4</vt:i4>
      </vt:variant>
      <vt:variant>
        <vt:lpstr>Embedded OLE Servers</vt:lpstr>
      </vt:variant>
      <vt:variant>
        <vt:i4>1</vt:i4>
      </vt:variant>
      <vt:variant>
        <vt:lpstr>Slide Titles</vt:lpstr>
      </vt:variant>
      <vt:variant>
        <vt:i4>28</vt:i4>
      </vt:variant>
    </vt:vector>
  </HeadingPairs>
  <TitlesOfParts>
    <vt:vector size="41" baseType="lpstr">
      <vt:lpstr>Book Antiqua</vt:lpstr>
      <vt:lpstr>Calibri</vt:lpstr>
      <vt:lpstr>Garamond</vt:lpstr>
      <vt:lpstr>Impact</vt:lpstr>
      <vt:lpstr>MS Reference Sans Serif</vt:lpstr>
      <vt:lpstr>Times</vt:lpstr>
      <vt:lpstr>Verdana</vt:lpstr>
      <vt:lpstr>Wingdings</vt:lpstr>
      <vt:lpstr>Lean Thinking Final.ppt</vt:lpstr>
      <vt:lpstr>1_Lean Thinking Final</vt:lpstr>
      <vt:lpstr>Lean Thinking Final</vt:lpstr>
      <vt:lpstr>2_Lean Thinking Final</vt:lpstr>
      <vt:lpstr>Worksheet</vt:lpstr>
      <vt:lpstr>LP Formulation Practice Set 1</vt:lpstr>
      <vt:lpstr>Problem 1. Optimal Product Mix</vt:lpstr>
      <vt:lpstr>PowerPoint Presentation</vt:lpstr>
      <vt:lpstr>Problem 2</vt:lpstr>
      <vt:lpstr>Problem 2. Formulation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Problem 7</vt:lpstr>
      <vt:lpstr>Problem 7</vt:lpstr>
      <vt:lpstr>Problem 8</vt:lpstr>
      <vt:lpstr>Problem 8</vt:lpstr>
    </vt:vector>
  </TitlesOfParts>
  <Company>CSU, Northridge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 Thinking</dc:title>
  <dc:creator>aa2035</dc:creator>
  <cp:lastModifiedBy>Asef-Vaziri, Ardavan</cp:lastModifiedBy>
  <cp:revision>346</cp:revision>
  <dcterms:created xsi:type="dcterms:W3CDTF">2008-11-22T01:06:20Z</dcterms:created>
  <dcterms:modified xsi:type="dcterms:W3CDTF">2026-03-03T00:02:37Z</dcterms:modified>
</cp:coreProperties>
</file>