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921500" cy="9423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EAEAEA"/>
    <a:srgbClr val="12449E"/>
    <a:srgbClr val="1D4087"/>
    <a:srgbClr val="FF0000"/>
    <a:srgbClr val="CC0066"/>
    <a:srgbClr val="1A1A7E"/>
    <a:srgbClr val="1476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618" autoAdjust="0"/>
  </p:normalViewPr>
  <p:slideViewPr>
    <p:cSldViewPr>
      <p:cViewPr>
        <p:scale>
          <a:sx n="66" d="100"/>
          <a:sy n="66" d="100"/>
        </p:scale>
        <p:origin x="-141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8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2998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706438"/>
            <a:ext cx="4711700" cy="3533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2150" y="4476750"/>
            <a:ext cx="5537200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50325"/>
            <a:ext cx="2998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8950325"/>
            <a:ext cx="2998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3DFDD11-5171-4D70-B963-C9AA84C67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21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2AC96A-06B2-4528-A997-6146340C47C7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DCC4EC-B188-4EAD-A505-066BB9735253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474E0E-3504-4D5B-9641-35D1EDD2CA60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D5991A-AC95-4462-8BF6-485765BDD9BE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449E83-8167-4C11-B390-CDD395F072D9}" type="slidenum">
              <a:rPr lang="en-US" smtClean="0">
                <a:latin typeface="Arial" charset="0"/>
              </a:rPr>
              <a:pPr/>
              <a:t>15</a:t>
            </a:fld>
            <a:endParaRPr lang="en-US" smtClean="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29E3A0-F4DE-472A-A9CE-8AC1A318B7E3}" type="slidenum">
              <a:rPr lang="en-US" smtClean="0">
                <a:latin typeface="Arial" charset="0"/>
              </a:rPr>
              <a:pPr/>
              <a:t>16</a:t>
            </a:fld>
            <a:endParaRPr lang="en-US" smtClean="0">
              <a:latin typeface="Arial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27451E-9238-42AF-83EB-C59A8E36BCE4}" type="slidenum">
              <a:rPr lang="en-US" smtClean="0">
                <a:latin typeface="Arial" charset="0"/>
              </a:rPr>
              <a:pPr/>
              <a:t>17</a:t>
            </a:fld>
            <a:endParaRPr lang="en-US" smtClean="0">
              <a:latin typeface="Arial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7CF204-C6CF-40B7-BB83-7E3C11B4F512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9F0BEF-D2D7-4E29-97B1-C367A677EF89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F18B1A-A290-4F93-835F-56C0868B5E51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C44280-0950-47E1-8763-A98E9CB3B40C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D43CC2-27E5-4019-8C97-14F42077476A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7ED17-5AE4-4CDA-946B-635D7D7BBD6A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6A7387-57C3-4C67-81D1-2AC6A014BB29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30B47E-064B-432D-9C6E-2ABAB53CE644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188913"/>
            <a:ext cx="2124075" cy="5964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188913"/>
            <a:ext cx="6221413" cy="5964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58775" y="188913"/>
            <a:ext cx="849788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1800" y="1520825"/>
            <a:ext cx="4087813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2013" y="1520825"/>
            <a:ext cx="4087812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1800" y="3913188"/>
            <a:ext cx="4087813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013" y="3913188"/>
            <a:ext cx="4087812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88913"/>
            <a:ext cx="849788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1520825"/>
            <a:ext cx="4087813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2013" y="1520825"/>
            <a:ext cx="4087812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2013" y="3913188"/>
            <a:ext cx="4087812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58775" y="188913"/>
            <a:ext cx="8497888" cy="5964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88913"/>
            <a:ext cx="849788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1800" y="1520825"/>
            <a:ext cx="4087813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520825"/>
            <a:ext cx="4087812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88913"/>
            <a:ext cx="849788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1800" y="1520825"/>
            <a:ext cx="4087813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2013" y="1520825"/>
            <a:ext cx="4087812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2013" y="3913188"/>
            <a:ext cx="4087812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3787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9625" y="2214563"/>
            <a:ext cx="7958138" cy="3881437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9625" y="6373813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Session 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2138" y="6376988"/>
            <a:ext cx="30861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Operations Management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4757A4-65B3-40FF-B474-506EE19B5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1520825"/>
            <a:ext cx="4087813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520825"/>
            <a:ext cx="4087812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Rectangle 44"/>
          <p:cNvSpPr>
            <a:spLocks noChangeArrowheads="1"/>
          </p:cNvSpPr>
          <p:nvPr/>
        </p:nvSpPr>
        <p:spPr bwMode="gray">
          <a:xfrm>
            <a:off x="-1588" y="-63500"/>
            <a:ext cx="9232901" cy="69659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173062"/>
              </a:gs>
            </a:gsLst>
            <a:lin ang="0" scaled="1"/>
          </a:gradFill>
          <a:ln w="9525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gray">
          <a:xfrm>
            <a:off x="215900" y="206375"/>
            <a:ext cx="8712200" cy="89376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81" name="Text Box 57"/>
          <p:cNvSpPr txBox="1">
            <a:spLocks noChangeArrowheads="1"/>
          </p:cNvSpPr>
          <p:nvPr userDrawn="1"/>
        </p:nvSpPr>
        <p:spPr bwMode="auto">
          <a:xfrm>
            <a:off x="6543702" y="6635250"/>
            <a:ext cx="242437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baseline="0" dirty="0" smtClean="0">
                <a:solidFill>
                  <a:schemeClr val="bg1"/>
                </a:solidFill>
              </a:rPr>
              <a:t>Measures of Effectiveness </a:t>
            </a:r>
            <a:r>
              <a:rPr lang="en-US" sz="1200" b="1" i="1" dirty="0" smtClean="0">
                <a:solidFill>
                  <a:schemeClr val="bg1"/>
                </a:solidFill>
              </a:rPr>
              <a:t> </a:t>
            </a:r>
            <a:fld id="{BD6234CD-B7B4-4617-8D03-83466873225C}" type="slidenum">
              <a:rPr lang="en-US" sz="1200" b="1" smtClean="0">
                <a:solidFill>
                  <a:schemeClr val="bg1"/>
                </a:solidFill>
                <a:latin typeface="Arial" pitchFamily="34" charset="0"/>
              </a:rPr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20" name="Rectangle 12"/>
          <p:cNvSpPr>
            <a:spLocks noChangeArrowheads="1"/>
          </p:cNvSpPr>
          <p:nvPr userDrawn="1"/>
        </p:nvSpPr>
        <p:spPr bwMode="auto">
          <a:xfrm>
            <a:off x="215900" y="1341438"/>
            <a:ext cx="8712200" cy="5291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225425"/>
            <a:ext cx="86772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</a:t>
            </a:r>
            <a:br>
              <a:rPr lang="en-US" smtClean="0"/>
            </a:br>
            <a:r>
              <a:rPr lang="en-US" smtClean="0"/>
              <a:t>title style</a:t>
            </a:r>
          </a:p>
        </p:txBody>
      </p:sp>
      <p:sp>
        <p:nvSpPr>
          <p:cNvPr id="17414" name="Rectangle 5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520825"/>
            <a:ext cx="84613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ext Box 57"/>
          <p:cNvSpPr txBox="1">
            <a:spLocks noChangeArrowheads="1"/>
          </p:cNvSpPr>
          <p:nvPr userDrawn="1"/>
        </p:nvSpPr>
        <p:spPr bwMode="auto">
          <a:xfrm>
            <a:off x="153927" y="6628221"/>
            <a:ext cx="29575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200" b="1" i="1" dirty="0" err="1" smtClean="0">
                <a:solidFill>
                  <a:schemeClr val="bg1"/>
                </a:solidFill>
              </a:rPr>
              <a:t>Ardavan</a:t>
            </a:r>
            <a:r>
              <a:rPr lang="en-US" sz="1200" b="1" i="1" dirty="0" smtClean="0">
                <a:solidFill>
                  <a:schemeClr val="bg1"/>
                </a:solidFill>
              </a:rPr>
              <a:t> </a:t>
            </a:r>
            <a:r>
              <a:rPr lang="en-US" sz="1200" b="1" i="1" dirty="0" err="1" smtClean="0">
                <a:solidFill>
                  <a:schemeClr val="bg1"/>
                </a:solidFill>
              </a:rPr>
              <a:t>Asef-Vaziri</a:t>
            </a:r>
            <a:r>
              <a:rPr lang="en-US" sz="1200" b="1" i="1" dirty="0" smtClean="0">
                <a:solidFill>
                  <a:schemeClr val="bg1"/>
                </a:solidFill>
              </a:rPr>
              <a:t>    6/4/2009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10" name="Text Box 57"/>
          <p:cNvSpPr txBox="1">
            <a:spLocks noChangeArrowheads="1"/>
          </p:cNvSpPr>
          <p:nvPr userDrawn="1"/>
        </p:nvSpPr>
        <p:spPr bwMode="auto">
          <a:xfrm>
            <a:off x="7602579" y="-61143"/>
            <a:ext cx="13509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Forecasting - 4</a:t>
            </a:r>
            <a:endParaRPr lang="en-US" sz="1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v"/>
        <a:defRPr sz="28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§"/>
        <a:defRPr sz="2400">
          <a:solidFill>
            <a:srgbClr val="000000"/>
          </a:solidFill>
          <a:latin typeface="Tahoma" pitchFamily="34" charset="0"/>
          <a:cs typeface="Tahoma" pitchFamily="34" charset="0"/>
        </a:defRPr>
      </a:lvl2pPr>
      <a:lvl3pPr marL="11430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w"/>
        <a:defRPr sz="2400">
          <a:solidFill>
            <a:srgbClr val="000000"/>
          </a:solidFill>
          <a:latin typeface="Tahoma" pitchFamily="34" charset="0"/>
          <a:cs typeface="Tahoma" pitchFamily="34" charset="0"/>
        </a:defRPr>
      </a:lvl3pPr>
      <a:lvl4pPr marL="16002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Font typeface="Monotype Sorts" pitchFamily="2" charset="2"/>
        <a:buChar char="–"/>
        <a:defRPr sz="2000">
          <a:solidFill>
            <a:srgbClr val="000000"/>
          </a:solidFill>
          <a:latin typeface="Arial" pitchFamily="34" charset="0"/>
          <a:cs typeface="Tahoma" pitchFamily="34" charset="0"/>
        </a:defRPr>
      </a:lvl4pPr>
      <a:lvl5pPr marL="20574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Char char="»"/>
        <a:defRPr sz="1600">
          <a:solidFill>
            <a:srgbClr val="000000"/>
          </a:solidFill>
          <a:latin typeface="Arial" pitchFamily="34" charset="0"/>
          <a:cs typeface="Tahoma" pitchFamily="34" charset="0"/>
        </a:defRPr>
      </a:lvl5pPr>
      <a:lvl6pPr marL="25146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defRPr sz="1600">
          <a:solidFill>
            <a:srgbClr val="000000"/>
          </a:solidFill>
          <a:latin typeface="Arial" pitchFamily="34" charset="0"/>
        </a:defRPr>
      </a:lvl6pPr>
      <a:lvl7pPr marL="29718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defRPr sz="1600">
          <a:solidFill>
            <a:srgbClr val="000000"/>
          </a:solidFill>
          <a:latin typeface="Arial" pitchFamily="34" charset="0"/>
        </a:defRPr>
      </a:lvl7pPr>
      <a:lvl8pPr marL="34290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defRPr sz="1600">
          <a:solidFill>
            <a:srgbClr val="000000"/>
          </a:solidFill>
          <a:latin typeface="Arial" pitchFamily="34" charset="0"/>
        </a:defRPr>
      </a:lvl8pPr>
      <a:lvl9pPr marL="38862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defRPr sz="1600">
          <a:solidFill>
            <a:srgbClr val="000000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3.xls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emf"/><Relationship Id="rId11" Type="http://schemas.openxmlformats.org/officeDocument/2006/relationships/oleObject" Target="../embeddings/Microsoft_Excel_97-2003_Worksheet4.xls"/><Relationship Id="rId5" Type="http://schemas.openxmlformats.org/officeDocument/2006/relationships/oleObject" Target="../embeddings/Microsoft_Excel_97-2003_Worksheet2.xls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685800" y="4419600"/>
            <a:ext cx="7772400" cy="1143000"/>
          </a:xfrm>
        </p:spPr>
        <p:txBody>
          <a:bodyPr/>
          <a:lstStyle/>
          <a:p>
            <a:r>
              <a:rPr lang="en-US" b="0" dirty="0"/>
              <a:t>Chapter 7</a:t>
            </a:r>
            <a:br>
              <a:rPr lang="en-US" b="0" dirty="0"/>
            </a:br>
            <a:r>
              <a:rPr lang="en-US" b="0" dirty="0"/>
              <a:t>Demand Forecasting</a:t>
            </a:r>
            <a:br>
              <a:rPr lang="en-US" b="0" dirty="0"/>
            </a:br>
            <a:r>
              <a:rPr lang="en-US" b="0" dirty="0"/>
              <a:t>in a Supply Chain</a:t>
            </a:r>
            <a:endParaRPr lang="en-US" dirty="0"/>
          </a:p>
        </p:txBody>
      </p:sp>
      <p:sp>
        <p:nvSpPr>
          <p:cNvPr id="95237" name="Rectangle 2053"/>
          <p:cNvSpPr>
            <a:spLocks noChangeArrowheads="1"/>
          </p:cNvSpPr>
          <p:nvPr/>
        </p:nvSpPr>
        <p:spPr bwMode="auto">
          <a:xfrm>
            <a:off x="0" y="-76248"/>
            <a:ext cx="9245664" cy="701049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3800" dirty="0" smtClean="0">
                <a:solidFill>
                  <a:schemeClr val="bg1"/>
                </a:solidFill>
                <a:latin typeface="Impact" pitchFamily="34" charset="0"/>
              </a:rPr>
              <a:t>Forecasting - 3</a:t>
            </a:r>
          </a:p>
          <a:p>
            <a:pPr algn="ctr"/>
            <a:r>
              <a:rPr lang="en-US" sz="3800" dirty="0" smtClean="0">
                <a:solidFill>
                  <a:schemeClr val="bg1"/>
                </a:solidFill>
                <a:latin typeface="Impact" pitchFamily="34" charset="0"/>
              </a:rPr>
              <a:t>Demand Pooling</a:t>
            </a:r>
          </a:p>
          <a:p>
            <a:pPr algn="ctr"/>
            <a:endParaRPr lang="en-US" sz="38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Impact" pitchFamily="34" charset="0"/>
              </a:rPr>
              <a:t>Ardavan</a:t>
            </a:r>
            <a:r>
              <a:rPr lang="en-US" sz="2800" dirty="0" smtClean="0">
                <a:solidFill>
                  <a:schemeClr val="bg1"/>
                </a:solidFill>
                <a:latin typeface="Impact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Impact" pitchFamily="34" charset="0"/>
              </a:rPr>
              <a:t>Asef-Vaziri</a:t>
            </a:r>
            <a:endParaRPr lang="en-US" sz="28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endParaRPr lang="en-US" sz="38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Impact" pitchFamily="34" charset="0"/>
              </a:rPr>
              <a:t>Based on 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Impact" pitchFamily="34" charset="0"/>
              </a:rPr>
              <a:t>Operations management: Stevenson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Impact" pitchFamily="34" charset="0"/>
              </a:rPr>
              <a:t>Operations Management: Jacobs, Chase, and  </a:t>
            </a:r>
            <a:r>
              <a:rPr lang="en-US" sz="2000" dirty="0" err="1" smtClean="0">
                <a:solidFill>
                  <a:schemeClr val="bg1"/>
                </a:solidFill>
                <a:latin typeface="Impact" pitchFamily="34" charset="0"/>
              </a:rPr>
              <a:t>Aquilano</a:t>
            </a:r>
            <a:endParaRPr lang="en-US" sz="20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Impact" pitchFamily="34" charset="0"/>
              </a:rPr>
              <a:t>Supply Chain Management: Chopra and </a:t>
            </a:r>
            <a:r>
              <a:rPr lang="en-US" sz="2000" dirty="0" err="1" smtClean="0">
                <a:solidFill>
                  <a:schemeClr val="bg1"/>
                </a:solidFill>
                <a:latin typeface="Impact" pitchFamily="34" charset="0"/>
              </a:rPr>
              <a:t>Meindl</a:t>
            </a:r>
            <a:endParaRPr lang="en-US" sz="20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How many to stock</a:t>
            </a:r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9925652"/>
              </p:ext>
            </p:extLst>
          </p:nvPr>
        </p:nvGraphicFramePr>
        <p:xfrm>
          <a:off x="1296343" y="2891941"/>
          <a:ext cx="5175250" cy="316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2489040" imgH="1523880" progId="Equation.3">
                  <p:embed/>
                </p:oleObj>
              </mc:Choice>
              <mc:Fallback>
                <p:oleObj name="Equation" r:id="rId4" imgW="2489040" imgH="15238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343" y="2891941"/>
                        <a:ext cx="5175250" cy="316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4"/>
          <p:cNvSpPr txBox="1">
            <a:spLocks noChangeArrowheads="1"/>
          </p:cNvSpPr>
          <p:nvPr/>
        </p:nvSpPr>
        <p:spPr bwMode="auto">
          <a:xfrm>
            <a:off x="683568" y="1664804"/>
            <a:ext cx="73009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Tahoma" pitchFamily="34" charset="0"/>
              </a:rPr>
              <a:t>Suppose the company desires that the probability of </a:t>
            </a:r>
          </a:p>
          <a:p>
            <a:r>
              <a:rPr lang="en-US" dirty="0">
                <a:latin typeface="Tahoma" pitchFamily="34" charset="0"/>
              </a:rPr>
              <a:t>not being able to meet demand is 2.5%</a:t>
            </a:r>
          </a:p>
          <a:p>
            <a:r>
              <a:rPr lang="en-US" dirty="0"/>
              <a:t> </a:t>
            </a:r>
          </a:p>
        </p:txBody>
      </p:sp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5600056" y="4568341"/>
            <a:ext cx="29321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ahoma" pitchFamily="34" charset="0"/>
              </a:rPr>
              <a:t>Look-up on normal table</a:t>
            </a:r>
          </a:p>
          <a:p>
            <a:r>
              <a:rPr lang="en-US" sz="2000">
                <a:latin typeface="Tahoma" pitchFamily="34" charset="0"/>
              </a:rPr>
              <a:t>(show using book)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How many to stock </a:t>
            </a:r>
          </a:p>
        </p:txBody>
      </p:sp>
      <p:graphicFrame>
        <p:nvGraphicFramePr>
          <p:cNvPr id="2051" name="Rectangle 3"/>
          <p:cNvGraphicFramePr>
            <a:graphicFrameLocks noGrp="1"/>
          </p:cNvGraphicFramePr>
          <p:nvPr>
            <p:ph sz="quarter" idx="2"/>
          </p:nvPr>
        </p:nvGraphicFramePr>
        <p:xfrm>
          <a:off x="5418138" y="2214563"/>
          <a:ext cx="2795587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4" imgW="0" imgH="0" progId="Equation.3">
                  <p:embed/>
                </p:oleObj>
              </mc:Choice>
              <mc:Fallback>
                <p:oleObj name="Equation" r:id="rId4" imgW="0" imgH="0" progId="Equation.3">
                  <p:embed/>
                  <p:pic>
                    <p:nvPicPr>
                      <p:cNvPr id="0" name="Rectangle 3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138" y="2214563"/>
                        <a:ext cx="2795587" cy="186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49785316"/>
              </p:ext>
            </p:extLst>
          </p:nvPr>
        </p:nvGraphicFramePr>
        <p:xfrm>
          <a:off x="1743435" y="2780928"/>
          <a:ext cx="5856288" cy="168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2869920" imgH="825480" progId="Equation.3">
                  <p:embed/>
                </p:oleObj>
              </mc:Choice>
              <mc:Fallback>
                <p:oleObj name="Equation" r:id="rId5" imgW="2869920" imgH="825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435" y="2780928"/>
                        <a:ext cx="5856288" cy="168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6"/>
          <p:cNvSpPr txBox="1">
            <a:spLocks noChangeArrowheads="1"/>
          </p:cNvSpPr>
          <p:nvPr/>
        </p:nvSpPr>
        <p:spPr bwMode="auto">
          <a:xfrm>
            <a:off x="1511660" y="5163765"/>
            <a:ext cx="4737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Note that MAD=383 in this example.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Forecast for a Blue Products (</a:t>
            </a:r>
            <a:r>
              <a:rPr lang="en-US" sz="3200" i="1" dirty="0" smtClean="0">
                <a:sym typeface="Symbol" pitchFamily="18" charset="2"/>
              </a:rPr>
              <a:t></a:t>
            </a:r>
            <a:r>
              <a:rPr lang="en-US" sz="3200" dirty="0" smtClean="0">
                <a:sym typeface="Symbol" pitchFamily="18" charset="2"/>
              </a:rPr>
              <a:t> = 0.3</a:t>
            </a:r>
            <a:r>
              <a:rPr lang="en-US" sz="3200" dirty="0" smtClean="0"/>
              <a:t>)</a:t>
            </a:r>
          </a:p>
        </p:txBody>
      </p:sp>
      <p:sp>
        <p:nvSpPr>
          <p:cNvPr id="30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053590"/>
              </p:ext>
            </p:extLst>
          </p:nvPr>
        </p:nvGraphicFramePr>
        <p:xfrm>
          <a:off x="899592" y="1592796"/>
          <a:ext cx="7065963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Worksheet" r:id="rId4" imgW="3057620" imgH="1962147" progId="Excel.Sheet.8">
                  <p:embed/>
                </p:oleObj>
              </mc:Choice>
              <mc:Fallback>
                <p:oleObj name="Worksheet" r:id="rId4" imgW="3057620" imgH="1962147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592796"/>
                        <a:ext cx="7065963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Blue Product Inventory Level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stocking level, of the blue product, for period 11 is: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        1148+1.96*(1.25*237)=1728</a:t>
            </a:r>
          </a:p>
          <a:p>
            <a:r>
              <a:rPr lang="en-US" smtClean="0"/>
              <a:t>Recall that: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amt. stocked = forecast + 1.96x1.25xMAD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implies the probability of not satisfying demand is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P( demand &gt; amt. stocked ) = 0.025.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Total Inventory Level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r>
              <a:rPr lang="en-US" sz="2200" dirty="0" smtClean="0"/>
              <a:t>The total inventory for Red and Blue is:</a:t>
            </a:r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	</a:t>
            </a:r>
            <a:r>
              <a:rPr lang="en-US" sz="2900" dirty="0" smtClean="0"/>
              <a:t>1892 + 1728 = 3620</a:t>
            </a:r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r>
              <a:rPr lang="en-US" sz="2200" dirty="0" smtClean="0"/>
              <a:t>P( Red demand &gt; # of Red T-shirts stocked ) = 0.025</a:t>
            </a:r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   </a:t>
            </a:r>
            <a:r>
              <a:rPr lang="en-US" sz="2200" dirty="0" smtClean="0"/>
              <a:t> P</a:t>
            </a:r>
            <a:r>
              <a:rPr lang="en-US" sz="2200" dirty="0" smtClean="0"/>
              <a:t>( Blue demand &gt; # of Blue T-shirts stocked ) = 0.025</a:t>
            </a:r>
          </a:p>
          <a:p>
            <a:pPr lvl="2">
              <a:buFont typeface="Wingdings" pitchFamily="2" charset="2"/>
              <a:buNone/>
            </a:pPr>
            <a:endParaRPr lang="en-US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Aggregate Forecasts</a:t>
            </a:r>
          </a:p>
        </p:txBody>
      </p:sp>
      <p:sp>
        <p:nvSpPr>
          <p:cNvPr id="80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smtClean="0"/>
              <a:t>Can we more accurately forecast the combined demand?</a:t>
            </a:r>
          </a:p>
          <a:p>
            <a:endParaRPr lang="en-US" sz="2200" smtClean="0"/>
          </a:p>
          <a:p>
            <a:pPr>
              <a:lnSpc>
                <a:spcPct val="90000"/>
              </a:lnSpc>
            </a:pPr>
            <a:r>
              <a:rPr lang="en-US" sz="2200" smtClean="0"/>
              <a:t>Suppose we can make Gray Shirt and then dye the T-shirts either red or blue.</a:t>
            </a:r>
          </a:p>
          <a:p>
            <a:pPr>
              <a:lnSpc>
                <a:spcPct val="90000"/>
              </a:lnSpc>
            </a:pPr>
            <a:r>
              <a:rPr lang="en-US" sz="2200" smtClean="0"/>
              <a:t>What is the Demand for Gray Shirts?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200" smtClean="0"/>
          </a:p>
          <a:p>
            <a:pPr>
              <a:lnSpc>
                <a:spcPct val="90000"/>
              </a:lnSpc>
            </a:pPr>
            <a:r>
              <a:rPr lang="en-US" sz="2200" smtClean="0"/>
              <a:t>We look at the sum of the demands in the past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We forecast the demand for the two products combined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We compute the MAD for the aggregate forecast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0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09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09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09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>
          <a:xfrm>
            <a:off x="230186" y="224644"/>
            <a:ext cx="8698297" cy="828092"/>
          </a:xfrm>
        </p:spPr>
        <p:txBody>
          <a:bodyPr/>
          <a:lstStyle/>
          <a:p>
            <a:r>
              <a:rPr lang="en-US" sz="3200" dirty="0" smtClean="0"/>
              <a:t>Forecast for the Aggregate Demand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47781"/>
              </p:ext>
            </p:extLst>
          </p:nvPr>
        </p:nvGraphicFramePr>
        <p:xfrm>
          <a:off x="844352" y="1844824"/>
          <a:ext cx="2852738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Worksheet" r:id="rId5" imgW="2497680" imgH="3003840" progId="Excel.Sheet.8">
                  <p:embed/>
                </p:oleObj>
              </mc:Choice>
              <mc:Fallback>
                <p:oleObj name="Worksheet" r:id="rId5" imgW="2497680" imgH="300384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352" y="1844824"/>
                        <a:ext cx="2852738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623651"/>
              </p:ext>
            </p:extLst>
          </p:nvPr>
        </p:nvGraphicFramePr>
        <p:xfrm>
          <a:off x="3663752" y="1860699"/>
          <a:ext cx="11176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Worksheet" r:id="rId8" imgW="978840" imgH="3003840" progId="Excel.Sheet.8">
                  <p:embed/>
                </p:oleObj>
              </mc:Choice>
              <mc:Fallback>
                <p:oleObj name="Worksheet" r:id="rId8" imgW="978840" imgH="300384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752" y="1860699"/>
                        <a:ext cx="1117600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299948"/>
              </p:ext>
            </p:extLst>
          </p:nvPr>
        </p:nvGraphicFramePr>
        <p:xfrm>
          <a:off x="4806752" y="1859112"/>
          <a:ext cx="3330575" cy="347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Worksheet" r:id="rId11" imgW="1866900" imgH="1971751" progId="Excel.Sheet.8">
                  <p:embed/>
                </p:oleObj>
              </mc:Choice>
              <mc:Fallback>
                <p:oleObj name="Worksheet" r:id="rId11" imgW="1866900" imgH="1971751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752" y="1859112"/>
                        <a:ext cx="3330575" cy="347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Text Box 6"/>
          <p:cNvSpPr txBox="1">
            <a:spLocks noChangeArrowheads="1"/>
          </p:cNvSpPr>
          <p:nvPr/>
        </p:nvSpPr>
        <p:spPr bwMode="auto">
          <a:xfrm>
            <a:off x="539552" y="5442099"/>
            <a:ext cx="670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Inventory of Gray  =  2102  + 1.96*1.25*614  = 3603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Aggregate Demand Forecast Conclusions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By stocking 3603 Gray T-shirts, we ensure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P(  T-shirt demand &gt; # stocked ) = 0.025</a:t>
            </a:r>
          </a:p>
          <a:p>
            <a:pPr>
              <a:lnSpc>
                <a:spcPct val="90000"/>
              </a:lnSpc>
            </a:pPr>
            <a:r>
              <a:rPr lang="en-US" smtClean="0"/>
              <a:t>Otherwise, we needed to stock 1892 blue T-shirts and 1728 red T-shirts for a combined number of 1892+1728 = 3620 T-shirts to ensure that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P( red T-shirt demand &gt; # red shirts stocked)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= P( blue T-shirt demand &gt; # blue shirts stocked)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  = 0.025</a:t>
            </a:r>
          </a:p>
          <a:p>
            <a:pPr>
              <a:lnSpc>
                <a:spcPct val="90000"/>
              </a:lnSpc>
            </a:pPr>
            <a:r>
              <a:rPr lang="en-US" smtClean="0"/>
              <a:t>3603 &lt; 3620 … we need to stock less T-shirts to ensure a given stockout probability (2.5% in this example) when we have an aggregate forecast.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Operations Management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000" smtClean="0"/>
              <a:t>Session 16: Trend and Seasonality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Previous Lecture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importance of forecasting?</a:t>
            </a:r>
          </a:p>
          <a:p>
            <a:r>
              <a:rPr lang="en-US" smtClean="0"/>
              <a:t>Forecast</a:t>
            </a:r>
          </a:p>
          <a:p>
            <a:pPr lvl="1"/>
            <a:r>
              <a:rPr lang="en-US" smtClean="0"/>
              <a:t>Forecast is not a single number</a:t>
            </a:r>
          </a:p>
          <a:p>
            <a:pPr lvl="1"/>
            <a:r>
              <a:rPr lang="en-US" smtClean="0"/>
              <a:t>Error measure MAD</a:t>
            </a:r>
          </a:p>
          <a:p>
            <a:pPr lvl="1"/>
            <a:r>
              <a:rPr lang="en-US" smtClean="0"/>
              <a:t>Moving average</a:t>
            </a:r>
          </a:p>
          <a:p>
            <a:pPr lvl="1"/>
            <a:r>
              <a:rPr lang="en-US" smtClean="0"/>
              <a:t>Exponential smoothing</a:t>
            </a:r>
          </a:p>
          <a:p>
            <a:pPr lvl="1"/>
            <a:r>
              <a:rPr lang="en-US" smtClean="0"/>
              <a:t>Tradeoff: stability and responsiveness</a:t>
            </a:r>
          </a:p>
          <a:p>
            <a:pPr lvl="1"/>
            <a:r>
              <a:rPr lang="en-US" smtClean="0"/>
              <a:t>Static Model for trend and Seasonality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Today’s Lecture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An application of the exponential smoothing method</a:t>
            </a:r>
          </a:p>
          <a:p>
            <a:pPr lvl="1"/>
            <a:r>
              <a:rPr lang="en-US" smtClean="0"/>
              <a:t>Risk-pooling effect again!</a:t>
            </a:r>
          </a:p>
          <a:p>
            <a:r>
              <a:rPr lang="en-US" smtClean="0"/>
              <a:t>Trend forecast</a:t>
            </a:r>
          </a:p>
          <a:p>
            <a:r>
              <a:rPr lang="en-US" smtClean="0"/>
              <a:t>Seasonal forecast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224644"/>
            <a:ext cx="8661784" cy="900100"/>
          </a:xfrm>
        </p:spPr>
        <p:txBody>
          <a:bodyPr/>
          <a:lstStyle/>
          <a:p>
            <a:r>
              <a:rPr lang="en-US" sz="3200" dirty="0" smtClean="0"/>
              <a:t>Forecasts and Probability Distributions:  How many to stock?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71600"/>
            <a:ext cx="7772400" cy="7612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firm produces Red and Blue T-Shirts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1536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2667000"/>
            <a:ext cx="388620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287524" y="260648"/>
            <a:ext cx="8676964" cy="756084"/>
          </a:xfrm>
        </p:spPr>
        <p:txBody>
          <a:bodyPr/>
          <a:lstStyle/>
          <a:p>
            <a:pPr algn="ctr"/>
            <a:r>
              <a:rPr lang="en-US" sz="3200" dirty="0" smtClean="0"/>
              <a:t>Forecasts and Probability Distributions (</a:t>
            </a:r>
            <a:r>
              <a:rPr lang="en-US" sz="3200" i="1" dirty="0" smtClean="0">
                <a:sym typeface="Symbol" pitchFamily="18" charset="2"/>
              </a:rPr>
              <a:t></a:t>
            </a:r>
            <a:r>
              <a:rPr lang="en-US" sz="3200" dirty="0" smtClean="0">
                <a:sym typeface="Symbol" pitchFamily="18" charset="2"/>
              </a:rPr>
              <a:t> = 0.3)</a:t>
            </a:r>
          </a:p>
        </p:txBody>
      </p:sp>
      <p:graphicFrame>
        <p:nvGraphicFramePr>
          <p:cNvPr id="791555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766109"/>
              </p:ext>
            </p:extLst>
          </p:nvPr>
        </p:nvGraphicFramePr>
        <p:xfrm>
          <a:off x="1367644" y="1520788"/>
          <a:ext cx="6051550" cy="4389120"/>
        </p:xfrm>
        <a:graphic>
          <a:graphicData uri="http://schemas.openxmlformats.org/drawingml/2006/table">
            <a:tbl>
              <a:tblPr/>
              <a:tblGrid>
                <a:gridCol w="1625600"/>
                <a:gridCol w="2212975"/>
                <a:gridCol w="2212975"/>
              </a:tblGrid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Month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T-Shirt Demand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Forecast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January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909.9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February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616.7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909.9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March 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1073.3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821.94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April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1382.9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897.348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1359.5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1043.014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June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1519.9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1137.96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344.9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1252.542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August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929.7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980.2492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September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1328.5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965.0844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October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1074.109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November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954.0764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16" y="224644"/>
            <a:ext cx="8712968" cy="828092"/>
          </a:xfrm>
        </p:spPr>
        <p:txBody>
          <a:bodyPr/>
          <a:lstStyle/>
          <a:p>
            <a:r>
              <a:rPr lang="en-US" sz="3200" dirty="0"/>
              <a:t>Forecasts and Probability Distributions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73981"/>
            <a:ext cx="8604956" cy="4110037"/>
          </a:xfrm>
        </p:spPr>
        <p:txBody>
          <a:bodyPr/>
          <a:lstStyle/>
          <a:p>
            <a:r>
              <a:rPr lang="en-US" sz="2200" dirty="0" smtClean="0"/>
              <a:t>Suppose the company stocks 954 T-shirts, the forecasted number. What is the probability the company will have a </a:t>
            </a:r>
            <a:r>
              <a:rPr lang="en-US" sz="2200" dirty="0" err="1" smtClean="0"/>
              <a:t>stockout</a:t>
            </a:r>
            <a:r>
              <a:rPr lang="en-US" sz="2200" dirty="0" smtClean="0"/>
              <a:t>, that is, that there will not be enough T-shirts to satisfy demand?</a:t>
            </a:r>
          </a:p>
          <a:p>
            <a:r>
              <a:rPr lang="en-US" sz="2200" dirty="0" smtClean="0"/>
              <a:t>The company does not want to have unsatisfied demand, as that would be lost revenue.  So the company overstocks.  Suppose the company stocks 1,026 units.</a:t>
            </a:r>
          </a:p>
          <a:p>
            <a:r>
              <a:rPr lang="en-US" sz="2200" dirty="0" smtClean="0"/>
              <a:t>What is the probability that the actual demand will be larger than 1,026?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24644"/>
            <a:ext cx="8640960" cy="792088"/>
          </a:xfrm>
        </p:spPr>
        <p:txBody>
          <a:bodyPr/>
          <a:lstStyle/>
          <a:p>
            <a:r>
              <a:rPr lang="en-US" sz="3200" dirty="0" smtClean="0"/>
              <a:t>There is a Distribution Around the Forecasted Sale</a:t>
            </a:r>
          </a:p>
        </p:txBody>
      </p:sp>
      <p:sp>
        <p:nvSpPr>
          <p:cNvPr id="18438" name="Text Box 3"/>
          <p:cNvSpPr txBox="1">
            <a:spLocks noChangeArrowheads="1"/>
          </p:cNvSpPr>
          <p:nvPr/>
        </p:nvSpPr>
        <p:spPr bwMode="auto">
          <a:xfrm>
            <a:off x="1219200" y="2578100"/>
            <a:ext cx="6256338" cy="498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>
                <a:latin typeface="Tahoma" pitchFamily="34" charset="0"/>
              </a:rPr>
              <a:t>Standard Deviation of Error  = 1.25  MAD</a:t>
            </a:r>
          </a:p>
        </p:txBody>
      </p:sp>
      <p:sp>
        <p:nvSpPr>
          <p:cNvPr id="18439" name="Text Box 4"/>
          <p:cNvSpPr txBox="1">
            <a:spLocks noChangeArrowheads="1"/>
          </p:cNvSpPr>
          <p:nvPr/>
        </p:nvSpPr>
        <p:spPr bwMode="auto">
          <a:xfrm>
            <a:off x="1066800" y="3419475"/>
            <a:ext cx="761523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lnSpc>
                <a:spcPct val="115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w"/>
            </a:pPr>
            <a:r>
              <a:rPr lang="en-US">
                <a:latin typeface="Tahoma" pitchFamily="34" charset="0"/>
              </a:rPr>
              <a:t>Error is assumed to NORMALLY DISTRIBUTED with </a:t>
            </a:r>
          </a:p>
          <a:p>
            <a:pPr marL="914400" lvl="1" indent="-457200">
              <a:lnSpc>
                <a:spcPct val="115000"/>
              </a:lnSpc>
              <a:buFontTx/>
              <a:buChar char="•"/>
            </a:pPr>
            <a:r>
              <a:rPr lang="en-US">
                <a:latin typeface="Tahoma" pitchFamily="34" charset="0"/>
              </a:rPr>
              <a:t>A MEAN (AVERAGE)  =  0</a:t>
            </a:r>
          </a:p>
          <a:p>
            <a:pPr marL="914400" lvl="1" indent="-457200">
              <a:lnSpc>
                <a:spcPct val="115000"/>
              </a:lnSpc>
              <a:buFontTx/>
              <a:buChar char="•"/>
            </a:pPr>
            <a:r>
              <a:rPr lang="en-US">
                <a:latin typeface="Tahoma" pitchFamily="34" charset="0"/>
              </a:rPr>
              <a:t>STANDARD DEVIATION  =  1.25* MAD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16" y="188640"/>
            <a:ext cx="8712968" cy="900100"/>
          </a:xfrm>
        </p:spPr>
        <p:txBody>
          <a:bodyPr/>
          <a:lstStyle/>
          <a:p>
            <a:r>
              <a:rPr lang="en-US" sz="3200" dirty="0" smtClean="0"/>
              <a:t>Forecasts and Probability Distributions (</a:t>
            </a:r>
            <a:r>
              <a:rPr lang="en-US" sz="3200" i="1" dirty="0" smtClean="0">
                <a:sym typeface="Symbol" pitchFamily="18" charset="2"/>
              </a:rPr>
              <a:t></a:t>
            </a:r>
            <a:r>
              <a:rPr lang="en-US" sz="3200" dirty="0" smtClean="0">
                <a:sym typeface="Symbol" pitchFamily="18" charset="2"/>
              </a:rPr>
              <a:t> = 0.3)</a:t>
            </a:r>
          </a:p>
        </p:txBody>
      </p:sp>
      <p:graphicFrame>
        <p:nvGraphicFramePr>
          <p:cNvPr id="79769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537094"/>
              </p:ext>
            </p:extLst>
          </p:nvPr>
        </p:nvGraphicFramePr>
        <p:xfrm>
          <a:off x="439737" y="1556792"/>
          <a:ext cx="8264525" cy="4389120"/>
        </p:xfrm>
        <a:graphic>
          <a:graphicData uri="http://schemas.openxmlformats.org/drawingml/2006/table">
            <a:tbl>
              <a:tblPr/>
              <a:tblGrid>
                <a:gridCol w="1625600"/>
                <a:gridCol w="2212975"/>
                <a:gridCol w="2212975"/>
                <a:gridCol w="2212975"/>
              </a:tblGrid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Month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T-Shirt Demand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Forecast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January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909.9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February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616.7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909.9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293.2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March 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1073.3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821.94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251.36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April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1382.9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897.348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485.552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1359.5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1043.014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316.4864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June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1519.9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1137.96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381.9405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July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344.9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1252.542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907.6417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August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929.7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980.2492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50.54916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September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1328.5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965.0844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363.4156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October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1074.109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400.1091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November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954.0764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 presentation slides with animation [2]">
  <a:themeElements>
    <a:clrScheme name="Sample presentation slides with animation [2] 1">
      <a:dk1>
        <a:srgbClr val="1A1A70"/>
      </a:dk1>
      <a:lt1>
        <a:srgbClr val="FFFFFF"/>
      </a:lt1>
      <a:dk2>
        <a:srgbClr val="12449E"/>
      </a:dk2>
      <a:lt2>
        <a:srgbClr val="C0C0C0"/>
      </a:lt2>
      <a:accent1>
        <a:srgbClr val="3167D3"/>
      </a:accent1>
      <a:accent2>
        <a:srgbClr val="87A3E9"/>
      </a:accent2>
      <a:accent3>
        <a:srgbClr val="FFFFFF"/>
      </a:accent3>
      <a:accent4>
        <a:srgbClr val="14145F"/>
      </a:accent4>
      <a:accent5>
        <a:srgbClr val="ADB8E6"/>
      </a:accent5>
      <a:accent6>
        <a:srgbClr val="7A93D3"/>
      </a:accent6>
      <a:hlink>
        <a:srgbClr val="90B54D"/>
      </a:hlink>
      <a:folHlink>
        <a:srgbClr val="F6A23C"/>
      </a:folHlink>
    </a:clrScheme>
    <a:fontScheme name="Sample presentation slides with animation [2]">
      <a:majorFont>
        <a:latin typeface="Impact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with animation [2] 1">
        <a:dk1>
          <a:srgbClr val="1A1A70"/>
        </a:dk1>
        <a:lt1>
          <a:srgbClr val="FFFFFF"/>
        </a:lt1>
        <a:dk2>
          <a:srgbClr val="12449E"/>
        </a:dk2>
        <a:lt2>
          <a:srgbClr val="C0C0C0"/>
        </a:lt2>
        <a:accent1>
          <a:srgbClr val="3167D3"/>
        </a:accent1>
        <a:accent2>
          <a:srgbClr val="87A3E9"/>
        </a:accent2>
        <a:accent3>
          <a:srgbClr val="FFFFFF"/>
        </a:accent3>
        <a:accent4>
          <a:srgbClr val="14145F"/>
        </a:accent4>
        <a:accent5>
          <a:srgbClr val="ADB8E6"/>
        </a:accent5>
        <a:accent6>
          <a:srgbClr val="7A93D3"/>
        </a:accent6>
        <a:hlink>
          <a:srgbClr val="90B54D"/>
        </a:hlink>
        <a:folHlink>
          <a:srgbClr val="F6A23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with animation [2] 2">
        <a:dk1>
          <a:srgbClr val="0E5D92"/>
        </a:dk1>
        <a:lt1>
          <a:srgbClr val="FFFFFF"/>
        </a:lt1>
        <a:dk2>
          <a:srgbClr val="137C9D"/>
        </a:dk2>
        <a:lt2>
          <a:srgbClr val="C0C0C0"/>
        </a:lt2>
        <a:accent1>
          <a:srgbClr val="35AACF"/>
        </a:accent1>
        <a:accent2>
          <a:srgbClr val="75CDB2"/>
        </a:accent2>
        <a:accent3>
          <a:srgbClr val="FFFFFF"/>
        </a:accent3>
        <a:accent4>
          <a:srgbClr val="0A4E7C"/>
        </a:accent4>
        <a:accent5>
          <a:srgbClr val="AED2E4"/>
        </a:accent5>
        <a:accent6>
          <a:srgbClr val="69BAA1"/>
        </a:accent6>
        <a:hlink>
          <a:srgbClr val="E8C86E"/>
        </a:hlink>
        <a:folHlink>
          <a:srgbClr val="1E68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with animation [2] 3">
        <a:dk1>
          <a:srgbClr val="164D60"/>
        </a:dk1>
        <a:lt1>
          <a:srgbClr val="FFFFFF"/>
        </a:lt1>
        <a:dk2>
          <a:srgbClr val="2A8486"/>
        </a:dk2>
        <a:lt2>
          <a:srgbClr val="C0C0C0"/>
        </a:lt2>
        <a:accent1>
          <a:srgbClr val="48BC77"/>
        </a:accent1>
        <a:accent2>
          <a:srgbClr val="ECCA4C"/>
        </a:accent2>
        <a:accent3>
          <a:srgbClr val="FFFFFF"/>
        </a:accent3>
        <a:accent4>
          <a:srgbClr val="114051"/>
        </a:accent4>
        <a:accent5>
          <a:srgbClr val="B1DABD"/>
        </a:accent5>
        <a:accent6>
          <a:srgbClr val="D6B744"/>
        </a:accent6>
        <a:hlink>
          <a:srgbClr val="3191E9"/>
        </a:hlink>
        <a:folHlink>
          <a:srgbClr val="E3694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with animation [2]</Template>
  <TotalTime>13946</TotalTime>
  <Words>518</Words>
  <Application>Microsoft Office PowerPoint</Application>
  <PresentationFormat>On-screen Show (4:3)</PresentationFormat>
  <Paragraphs>179</Paragraphs>
  <Slides>17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Sample presentation slides with animation [2]</vt:lpstr>
      <vt:lpstr>Equation</vt:lpstr>
      <vt:lpstr>Microsoft Excel 97-2003 Worksheet</vt:lpstr>
      <vt:lpstr>Worksheet</vt:lpstr>
      <vt:lpstr>Chapter 7 Demand Forecasting in a Supply Chain</vt:lpstr>
      <vt:lpstr>Operations Management</vt:lpstr>
      <vt:lpstr>Previous Lecture</vt:lpstr>
      <vt:lpstr>Today’s Lecture</vt:lpstr>
      <vt:lpstr>Forecasts and Probability Distributions:  How many to stock?</vt:lpstr>
      <vt:lpstr>Forecasts and Probability Distributions ( = 0.3)</vt:lpstr>
      <vt:lpstr>Forecasts and Probability Distributions</vt:lpstr>
      <vt:lpstr>There is a Distribution Around the Forecasted Sale</vt:lpstr>
      <vt:lpstr>Forecasts and Probability Distributions ( = 0.3)</vt:lpstr>
      <vt:lpstr>How many to stock</vt:lpstr>
      <vt:lpstr>How many to stock </vt:lpstr>
      <vt:lpstr>The Forecast for a Blue Products ( = 0.3)</vt:lpstr>
      <vt:lpstr>Blue Product Inventory Level</vt:lpstr>
      <vt:lpstr>Total Inventory Level</vt:lpstr>
      <vt:lpstr>Aggregate Forecasts</vt:lpstr>
      <vt:lpstr>Forecast for the Aggregate Demand</vt:lpstr>
      <vt:lpstr>Aggregate Demand Forecast 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Tony Barnett</dc:creator>
  <cp:lastModifiedBy>Ardavan Asef-Vaziri</cp:lastModifiedBy>
  <cp:revision>271</cp:revision>
  <dcterms:created xsi:type="dcterms:W3CDTF">2005-11-30T06:54:40Z</dcterms:created>
  <dcterms:modified xsi:type="dcterms:W3CDTF">2012-08-11T02:55:57Z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TC011367991033</vt:lpwstr>
  </property>
</Properties>
</file>