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  <p:sldMasterId id="2147483784" r:id="rId2"/>
    <p:sldMasterId id="2147483764" r:id="rId3"/>
    <p:sldMasterId id="2147483785" r:id="rId4"/>
  </p:sldMasterIdLst>
  <p:notesMasterIdLst>
    <p:notesMasterId r:id="rId33"/>
  </p:notesMasterIdLst>
  <p:handoutMasterIdLst>
    <p:handoutMasterId r:id="rId34"/>
  </p:handoutMasterIdLst>
  <p:sldIdLst>
    <p:sldId id="330" r:id="rId5"/>
    <p:sldId id="386" r:id="rId6"/>
    <p:sldId id="462" r:id="rId7"/>
    <p:sldId id="463" r:id="rId8"/>
    <p:sldId id="387" r:id="rId9"/>
    <p:sldId id="388" r:id="rId10"/>
    <p:sldId id="389" r:id="rId11"/>
    <p:sldId id="461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402" r:id="rId22"/>
    <p:sldId id="464" r:id="rId23"/>
    <p:sldId id="465" r:id="rId24"/>
    <p:sldId id="466" r:id="rId25"/>
    <p:sldId id="467" r:id="rId26"/>
    <p:sldId id="468" r:id="rId27"/>
    <p:sldId id="469" r:id="rId28"/>
    <p:sldId id="405" r:id="rId29"/>
    <p:sldId id="406" r:id="rId30"/>
    <p:sldId id="426" r:id="rId31"/>
    <p:sldId id="470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000"/>
    <a:srgbClr val="000078"/>
    <a:srgbClr val="00007D"/>
    <a:srgbClr val="D519B1"/>
    <a:srgbClr val="A500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51" autoAdjust="0"/>
    <p:restoredTop sz="94660"/>
  </p:normalViewPr>
  <p:slideViewPr>
    <p:cSldViewPr>
      <p:cViewPr>
        <p:scale>
          <a:sx n="54" d="100"/>
          <a:sy n="54" d="100"/>
        </p:scale>
        <p:origin x="-1860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1363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6186B-400D-4624-82D1-203DE0AF0EEF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2CB61-0B8C-464B-856B-111D8B5619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33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8C8DB6-9E1D-439C-B96B-0657302EFE49}" type="datetime1">
              <a:rPr lang="en-US"/>
              <a:pPr/>
              <a:t>7/27/2013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C678DA-66FA-46F9-8031-1CB2E52D81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215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107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0772A-4224-4E28-A349-7C427E347647}" type="slidenum">
              <a:rPr lang="en-US"/>
              <a:pPr/>
              <a:t>5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29F4BD-3FEB-4C47-8430-E17D627FB454}" type="slidenum">
              <a:rPr lang="en-US"/>
              <a:pPr/>
              <a:t>9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058809-D33A-44D8-9FD4-48124936EE53}" type="slidenum">
              <a:rPr lang="en-US"/>
              <a:pPr/>
              <a:t>10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DF1A0E-272A-4625-A47C-E59BBD0E6C9C}" type="slidenum">
              <a:rPr lang="en-US"/>
              <a:pPr/>
              <a:t>11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4D9454-925B-479B-B80A-855AE6146797}" type="slidenum">
              <a:rPr lang="en-US"/>
              <a:pPr/>
              <a:t>16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-112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438400"/>
          </a:xfrm>
          <a:prstGeom prst="rect">
            <a:avLst/>
          </a:prstGeom>
          <a:ln>
            <a:solidFill>
              <a:schemeClr val="accent4">
                <a:lumMod val="65000"/>
                <a:lumOff val="35000"/>
              </a:schemeClr>
            </a:solidFill>
          </a:ln>
        </p:spPr>
        <p:txBody>
          <a:bodyPr/>
          <a:lstStyle>
            <a:lvl1pPr algn="ctr">
              <a:defRPr sz="5400" b="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534400" cy="54864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381000" y="685800"/>
            <a:ext cx="82296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2875"/>
            <a:ext cx="8915400" cy="4530725"/>
          </a:xfrm>
        </p:spPr>
        <p:txBody>
          <a:bodyPr/>
          <a:lstStyle>
            <a:lvl1pPr>
              <a:buSzPct val="88000"/>
              <a:defRPr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200"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0"/>
            <a:ext cx="88931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152400"/>
            <a:ext cx="86772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152400"/>
            <a:ext cx="86772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152400"/>
            <a:ext cx="86772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B99454D-EEDF-4AA3-9607-755096ADFF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8228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2875"/>
            <a:ext cx="8915400" cy="45307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200"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0"/>
            <a:ext cx="88931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152400"/>
            <a:ext cx="86772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152400"/>
            <a:ext cx="86772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914400"/>
            <a:ext cx="8915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Text Box 57"/>
          <p:cNvSpPr txBox="1">
            <a:spLocks noChangeArrowheads="1"/>
          </p:cNvSpPr>
          <p:nvPr userDrawn="1"/>
        </p:nvSpPr>
        <p:spPr bwMode="auto">
          <a:xfrm>
            <a:off x="8458200" y="6581775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fld id="{0CC00814-8DFB-4A98-8C67-ED9467B5CADE}" type="slidenum">
              <a:rPr lang="en-US" sz="1200" b="1" i="1" smtClean="0">
                <a:solidFill>
                  <a:schemeClr val="tx1"/>
                </a:solidFill>
              </a:rPr>
              <a:pPr algn="r">
                <a:defRPr/>
              </a:pPr>
              <a:t>‹#›</a:t>
            </a:fld>
            <a:endParaRPr lang="en-US" sz="1200" b="1" i="1" dirty="0">
              <a:solidFill>
                <a:schemeClr val="tx1"/>
              </a:solidFill>
            </a:endParaRPr>
          </a:p>
        </p:txBody>
      </p:sp>
      <p:sp>
        <p:nvSpPr>
          <p:cNvPr id="12" name="Text Box 57"/>
          <p:cNvSpPr txBox="1">
            <a:spLocks noChangeArrowheads="1"/>
          </p:cNvSpPr>
          <p:nvPr userDrawn="1"/>
        </p:nvSpPr>
        <p:spPr bwMode="auto">
          <a:xfrm>
            <a:off x="4171950" y="6553200"/>
            <a:ext cx="3067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b="1" i="1" kern="1200" dirty="0">
                <a:solidFill>
                  <a:schemeClr val="tx1"/>
                </a:solidFill>
                <a:latin typeface="Verdana" pitchFamily="34" charset="0"/>
                <a:ea typeface="ＭＳ Ｐゴシック" charset="-128"/>
                <a:cs typeface="+mn-cs"/>
              </a:rPr>
              <a:t>Ardavan Asef-Vaziri    </a:t>
            </a:r>
            <a:r>
              <a:rPr lang="en-US" sz="1200" b="1" i="1" kern="1200" dirty="0" smtClean="0">
                <a:solidFill>
                  <a:schemeClr val="tx1"/>
                </a:solidFill>
                <a:latin typeface="Verdana" pitchFamily="34" charset="0"/>
                <a:ea typeface="ＭＳ Ｐゴシック" charset="-128"/>
                <a:cs typeface="+mn-cs"/>
              </a:rPr>
              <a:t>June-2013</a:t>
            </a:r>
            <a:endParaRPr lang="en-US" sz="1200" b="1" i="1" kern="1200" dirty="0">
              <a:solidFill>
                <a:schemeClr val="tx1"/>
              </a:solidFill>
              <a:latin typeface="Verdana" pitchFamily="34" charset="0"/>
              <a:ea typeface="ＭＳ Ｐゴシック" charset="-128"/>
              <a:cs typeface="+mn-cs"/>
            </a:endParaRPr>
          </a:p>
        </p:txBody>
      </p:sp>
      <p:sp>
        <p:nvSpPr>
          <p:cNvPr id="13" name="Text Box 57"/>
          <p:cNvSpPr txBox="1">
            <a:spLocks noChangeArrowheads="1"/>
          </p:cNvSpPr>
          <p:nvPr userDrawn="1"/>
        </p:nvSpPr>
        <p:spPr bwMode="auto">
          <a:xfrm>
            <a:off x="0" y="65532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200" b="1" i="1" baseline="0" dirty="0" smtClean="0">
                <a:solidFill>
                  <a:schemeClr val="tx1"/>
                </a:solidFill>
              </a:rPr>
              <a:t>Transportation  Problem and Related Topics</a:t>
            </a:r>
            <a:endParaRPr lang="en-US" sz="1200" b="1" i="1" dirty="0">
              <a:solidFill>
                <a:schemeClr val="tx1"/>
              </a:solidFill>
            </a:endParaRPr>
          </a:p>
        </p:txBody>
      </p:sp>
      <p:sp>
        <p:nvSpPr>
          <p:cNvPr id="14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cxnSp>
        <p:nvCxnSpPr>
          <p:cNvPr id="19" name="Straight Connector 18"/>
          <p:cNvCxnSpPr/>
          <p:nvPr userDrawn="1"/>
        </p:nvCxnSpPr>
        <p:spPr bwMode="auto">
          <a:xfrm>
            <a:off x="0" y="838200"/>
            <a:ext cx="9144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 userDrawn="1"/>
        </p:nvCxnSpPr>
        <p:spPr bwMode="auto">
          <a:xfrm>
            <a:off x="0" y="6475412"/>
            <a:ext cx="9144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 userDrawn="1"/>
        </p:nvCxnSpPr>
        <p:spPr bwMode="auto">
          <a:xfrm>
            <a:off x="0" y="6477000"/>
            <a:ext cx="9144000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2" r:id="rId2"/>
    <p:sldLayoutId id="2147483756" r:id="rId3"/>
    <p:sldLayoutId id="2147483761" r:id="rId4"/>
    <p:sldLayoutId id="2147483762" r:id="rId5"/>
    <p:sldLayoutId id="2147483788" r:id="rId6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Impact" pitchFamily="34" charset="0"/>
          <a:ea typeface="ＭＳ Ｐゴシック" pitchFamily="-65" charset="-128"/>
          <a:cs typeface="Impac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p"/>
        <a:defRPr sz="2400">
          <a:solidFill>
            <a:schemeClr val="tx1"/>
          </a:solidFill>
          <a:latin typeface="Book Antiqua" pitchFamily="18" charset="0"/>
          <a:ea typeface="ＭＳ Ｐゴシック" pitchFamily="-65" charset="-128"/>
          <a:cs typeface="Book Antiqua" pitchFamily="18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Book Antiqua" pitchFamily="18" charset="0"/>
          <a:ea typeface="ＭＳ Ｐゴシック" pitchFamily="-11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Book Antiqua" pitchFamily="18" charset="0"/>
          <a:ea typeface="ＭＳ Ｐゴシック" pitchFamily="-11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Book Antiqua" pitchFamily="18" charset="0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685800"/>
            <a:ext cx="82296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11" name="Text Box 57"/>
          <p:cNvSpPr txBox="1">
            <a:spLocks noChangeArrowheads="1"/>
          </p:cNvSpPr>
          <p:nvPr userDrawn="1"/>
        </p:nvSpPr>
        <p:spPr bwMode="auto">
          <a:xfrm>
            <a:off x="8458200" y="6581775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fld id="{0CC00814-8DFB-4A98-8C67-ED9467B5CADE}" type="slidenum">
              <a:rPr lang="en-US" sz="1200" b="1" i="1" smtClean="0">
                <a:solidFill>
                  <a:srgbClr val="00B050"/>
                </a:solidFill>
              </a:rPr>
              <a:pPr algn="r">
                <a:defRPr/>
              </a:pPr>
              <a:t>‹#›</a:t>
            </a:fld>
            <a:endParaRPr lang="en-US" sz="1200" b="1" i="1" dirty="0">
              <a:solidFill>
                <a:srgbClr val="00B050"/>
              </a:solidFill>
            </a:endParaRPr>
          </a:p>
        </p:txBody>
      </p:sp>
      <p:sp>
        <p:nvSpPr>
          <p:cNvPr id="12" name="Text Box 57"/>
          <p:cNvSpPr txBox="1">
            <a:spLocks noChangeArrowheads="1"/>
          </p:cNvSpPr>
          <p:nvPr userDrawn="1"/>
        </p:nvSpPr>
        <p:spPr bwMode="auto">
          <a:xfrm>
            <a:off x="4171950" y="6553200"/>
            <a:ext cx="3067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b="1" i="1" dirty="0" err="1">
                <a:solidFill>
                  <a:srgbClr val="00B050"/>
                </a:solidFill>
              </a:rPr>
              <a:t>Ardavan</a:t>
            </a:r>
            <a:r>
              <a:rPr lang="en-US" sz="1200" b="1" i="1" dirty="0">
                <a:solidFill>
                  <a:srgbClr val="00B050"/>
                </a:solidFill>
              </a:rPr>
              <a:t> </a:t>
            </a:r>
            <a:r>
              <a:rPr lang="en-US" sz="1200" b="1" i="1" dirty="0" err="1">
                <a:solidFill>
                  <a:srgbClr val="00B050"/>
                </a:solidFill>
              </a:rPr>
              <a:t>Asef-Vaziri</a:t>
            </a:r>
            <a:r>
              <a:rPr lang="en-US" sz="1200" b="1" i="1" dirty="0">
                <a:solidFill>
                  <a:srgbClr val="00B050"/>
                </a:solidFill>
              </a:rPr>
              <a:t>    </a:t>
            </a:r>
            <a:r>
              <a:rPr lang="en-US" sz="1200" b="1" i="1" dirty="0" smtClean="0">
                <a:solidFill>
                  <a:srgbClr val="00B050"/>
                </a:solidFill>
              </a:rPr>
              <a:t>Jul-09</a:t>
            </a:r>
            <a:endParaRPr lang="en-US" sz="1200" b="1" i="1" dirty="0">
              <a:solidFill>
                <a:srgbClr val="00B050"/>
              </a:solidFill>
            </a:endParaRPr>
          </a:p>
        </p:txBody>
      </p:sp>
      <p:sp>
        <p:nvSpPr>
          <p:cNvPr id="13" name="Text Box 57"/>
          <p:cNvSpPr txBox="1">
            <a:spLocks noChangeArrowheads="1"/>
          </p:cNvSpPr>
          <p:nvPr userDrawn="1"/>
        </p:nvSpPr>
        <p:spPr bwMode="auto">
          <a:xfrm>
            <a:off x="0" y="65532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200" b="1" i="1" kern="1200" dirty="0" smtClean="0">
                <a:solidFill>
                  <a:srgbClr val="00B050"/>
                </a:solidFill>
                <a:latin typeface="Verdana" pitchFamily="34" charset="0"/>
                <a:ea typeface="ＭＳ Ｐゴシック" charset="-128"/>
                <a:cs typeface="+mn-cs"/>
              </a:rPr>
              <a:t>Theory of Constraints:  1- Throughput World </a:t>
            </a:r>
            <a:endParaRPr lang="en-US" sz="1200" b="1" i="1" kern="1200" dirty="0">
              <a:solidFill>
                <a:srgbClr val="00B050"/>
              </a:solidFill>
              <a:latin typeface="Verdana" pitchFamily="34" charset="0"/>
              <a:ea typeface="ＭＳ Ｐゴシック" charset="-128"/>
              <a:cs typeface="+mn-cs"/>
            </a:endParaRPr>
          </a:p>
        </p:txBody>
      </p:sp>
      <p:cxnSp>
        <p:nvCxnSpPr>
          <p:cNvPr id="19" name="Straight Connector 18"/>
          <p:cNvCxnSpPr/>
          <p:nvPr userDrawn="1"/>
        </p:nvCxnSpPr>
        <p:spPr bwMode="auto">
          <a:xfrm>
            <a:off x="0" y="455612"/>
            <a:ext cx="9144000" cy="1588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 userDrawn="1"/>
        </p:nvCxnSpPr>
        <p:spPr bwMode="auto">
          <a:xfrm>
            <a:off x="0" y="6475412"/>
            <a:ext cx="9144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 Box 57"/>
          <p:cNvSpPr txBox="1">
            <a:spLocks noChangeArrowheads="1"/>
          </p:cNvSpPr>
          <p:nvPr userDrawn="1"/>
        </p:nvSpPr>
        <p:spPr bwMode="auto">
          <a:xfrm>
            <a:off x="152400" y="-76200"/>
            <a:ext cx="426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800" b="0" i="0" dirty="0" smtClean="0">
                <a:solidFill>
                  <a:srgbClr val="00B050"/>
                </a:solidFill>
                <a:latin typeface="Impact" pitchFamily="34" charset="0"/>
              </a:rPr>
              <a:t>Information</a:t>
            </a:r>
            <a:endParaRPr lang="en-US" sz="2800" b="0" i="0" dirty="0">
              <a:solidFill>
                <a:srgbClr val="00B050"/>
              </a:solidFill>
              <a:latin typeface="Impact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B050"/>
          </a:solidFill>
          <a:latin typeface="Impact" pitchFamily="34" charset="0"/>
          <a:ea typeface="ＭＳ Ｐゴシック" pitchFamily="-65" charset="-128"/>
          <a:cs typeface="Impac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None/>
        <a:defRPr sz="2000">
          <a:solidFill>
            <a:schemeClr val="tx1"/>
          </a:solidFill>
          <a:latin typeface="MS Reference Sans Serif" pitchFamily="34" charset="0"/>
          <a:ea typeface="ＭＳ Ｐゴシック" pitchFamily="-65" charset="-128"/>
          <a:cs typeface="MS Reference Sans Serif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n"/>
        <a:defRPr sz="24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2875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Text Box 57"/>
          <p:cNvSpPr txBox="1">
            <a:spLocks noChangeArrowheads="1"/>
          </p:cNvSpPr>
          <p:nvPr userDrawn="1"/>
        </p:nvSpPr>
        <p:spPr bwMode="auto">
          <a:xfrm>
            <a:off x="8458200" y="6581775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fld id="{0CC00814-8DFB-4A98-8C67-ED9467B5CADE}" type="slidenum">
              <a:rPr lang="en-US" sz="1200" b="1" i="1" smtClean="0">
                <a:solidFill>
                  <a:srgbClr val="002060"/>
                </a:solidFill>
              </a:rPr>
              <a:pPr algn="r">
                <a:defRPr/>
              </a:pPr>
              <a:t>‹#›</a:t>
            </a:fld>
            <a:endParaRPr lang="en-US" sz="1200" b="1" i="1" dirty="0">
              <a:solidFill>
                <a:srgbClr val="002060"/>
              </a:solidFill>
            </a:endParaRPr>
          </a:p>
        </p:txBody>
      </p:sp>
      <p:sp>
        <p:nvSpPr>
          <p:cNvPr id="12" name="Text Box 57"/>
          <p:cNvSpPr txBox="1">
            <a:spLocks noChangeArrowheads="1"/>
          </p:cNvSpPr>
          <p:nvPr userDrawn="1"/>
        </p:nvSpPr>
        <p:spPr bwMode="auto">
          <a:xfrm>
            <a:off x="4171950" y="6553200"/>
            <a:ext cx="3067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b="1" i="1" dirty="0" err="1">
                <a:solidFill>
                  <a:srgbClr val="002060"/>
                </a:solidFill>
              </a:rPr>
              <a:t>Ardavan</a:t>
            </a:r>
            <a:r>
              <a:rPr lang="en-US" sz="1200" b="1" i="1" dirty="0">
                <a:solidFill>
                  <a:srgbClr val="002060"/>
                </a:solidFill>
              </a:rPr>
              <a:t> </a:t>
            </a:r>
            <a:r>
              <a:rPr lang="en-US" sz="1200" b="1" i="1" dirty="0" err="1">
                <a:solidFill>
                  <a:srgbClr val="002060"/>
                </a:solidFill>
              </a:rPr>
              <a:t>Asef-Vaziri</a:t>
            </a:r>
            <a:r>
              <a:rPr lang="en-US" sz="1200" b="1" i="1" dirty="0">
                <a:solidFill>
                  <a:srgbClr val="002060"/>
                </a:solidFill>
              </a:rPr>
              <a:t>    </a:t>
            </a:r>
            <a:r>
              <a:rPr lang="en-US" sz="1200" b="1" i="1" dirty="0" smtClean="0">
                <a:solidFill>
                  <a:srgbClr val="002060"/>
                </a:solidFill>
              </a:rPr>
              <a:t>Jul-09</a:t>
            </a:r>
            <a:endParaRPr lang="en-US" sz="1200" b="1" i="1" dirty="0">
              <a:solidFill>
                <a:srgbClr val="002060"/>
              </a:solidFill>
            </a:endParaRPr>
          </a:p>
        </p:txBody>
      </p:sp>
      <p:sp>
        <p:nvSpPr>
          <p:cNvPr id="13" name="Text Box 57"/>
          <p:cNvSpPr txBox="1">
            <a:spLocks noChangeArrowheads="1"/>
          </p:cNvSpPr>
          <p:nvPr userDrawn="1"/>
        </p:nvSpPr>
        <p:spPr bwMode="auto">
          <a:xfrm>
            <a:off x="0" y="65532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kern="1200" dirty="0" smtClean="0">
                <a:solidFill>
                  <a:srgbClr val="002060"/>
                </a:solidFill>
                <a:latin typeface="Verdana" pitchFamily="34" charset="0"/>
                <a:ea typeface="ＭＳ Ｐゴシック" charset="-128"/>
                <a:cs typeface="+mn-cs"/>
              </a:rPr>
              <a:t>Theory of Constraints:  1- Throughput World </a:t>
            </a:r>
            <a:endParaRPr lang="en-US" sz="1200" b="1" i="1" kern="1200" dirty="0">
              <a:solidFill>
                <a:srgbClr val="002060"/>
              </a:solidFill>
              <a:latin typeface="Verdana" pitchFamily="34" charset="0"/>
              <a:ea typeface="ＭＳ Ｐゴシック" charset="-128"/>
              <a:cs typeface="+mn-cs"/>
            </a:endParaRPr>
          </a:p>
        </p:txBody>
      </p:sp>
      <p:sp>
        <p:nvSpPr>
          <p:cNvPr id="14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0"/>
            <a:ext cx="86645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Practice: </a:t>
            </a:r>
            <a:br>
              <a:rPr lang="en-US" dirty="0" smtClean="0"/>
            </a:br>
            <a:endParaRPr lang="en-US" dirty="0" smtClean="0"/>
          </a:p>
        </p:txBody>
      </p:sp>
      <p:cxnSp>
        <p:nvCxnSpPr>
          <p:cNvPr id="19" name="Straight Connector 18"/>
          <p:cNvCxnSpPr/>
          <p:nvPr userDrawn="1"/>
        </p:nvCxnSpPr>
        <p:spPr bwMode="auto">
          <a:xfrm>
            <a:off x="0" y="1141412"/>
            <a:ext cx="9144000" cy="1588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 userDrawn="1"/>
        </p:nvCxnSpPr>
        <p:spPr bwMode="auto">
          <a:xfrm>
            <a:off x="0" y="6475412"/>
            <a:ext cx="9144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8" r:id="rId2"/>
    <p:sldLayoutId id="2147483769" r:id="rId3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Impact" pitchFamily="34" charset="0"/>
          <a:ea typeface="ＭＳ Ｐゴシック" pitchFamily="-65" charset="-128"/>
          <a:cs typeface="Impac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p"/>
        <a:defRPr sz="2800">
          <a:solidFill>
            <a:srgbClr val="002060"/>
          </a:solidFill>
          <a:latin typeface="MS Reference Sans Serif" pitchFamily="34" charset="0"/>
          <a:ea typeface="ＭＳ Ｐゴシック" pitchFamily="-65" charset="-128"/>
          <a:cs typeface="MS Reference Sans Serif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n"/>
        <a:defRPr sz="2400">
          <a:solidFill>
            <a:srgbClr val="002060"/>
          </a:solidFill>
          <a:latin typeface="MS Reference Sans Serif" pitchFamily="34" charset="0"/>
          <a:ea typeface="ＭＳ Ｐゴシック" pitchFamily="-11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p"/>
        <a:defRPr sz="2000">
          <a:solidFill>
            <a:srgbClr val="002060"/>
          </a:solidFill>
          <a:latin typeface="MS Reference Sans Serif" pitchFamily="34" charset="0"/>
          <a:ea typeface="ＭＳ Ｐゴシック" pitchFamily="-11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2000">
          <a:solidFill>
            <a:srgbClr val="002060"/>
          </a:solidFill>
          <a:latin typeface="MS Reference Sans Serif" pitchFamily="34" charset="0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685800"/>
            <a:ext cx="82296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11" name="Text Box 57"/>
          <p:cNvSpPr txBox="1">
            <a:spLocks noChangeArrowheads="1"/>
          </p:cNvSpPr>
          <p:nvPr userDrawn="1"/>
        </p:nvSpPr>
        <p:spPr bwMode="auto">
          <a:xfrm>
            <a:off x="8458200" y="6581775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fld id="{0CC00814-8DFB-4A98-8C67-ED9467B5CADE}" type="slidenum">
              <a:rPr lang="en-US" sz="1200" b="1" i="1" smtClean="0">
                <a:solidFill>
                  <a:srgbClr val="00B050"/>
                </a:solidFill>
              </a:rPr>
              <a:pPr algn="r">
                <a:defRPr/>
              </a:pPr>
              <a:t>‹#›</a:t>
            </a:fld>
            <a:endParaRPr lang="en-US" sz="1200" b="1" i="1" dirty="0">
              <a:solidFill>
                <a:srgbClr val="00B050"/>
              </a:solidFill>
            </a:endParaRPr>
          </a:p>
        </p:txBody>
      </p:sp>
      <p:sp>
        <p:nvSpPr>
          <p:cNvPr id="12" name="Text Box 57"/>
          <p:cNvSpPr txBox="1">
            <a:spLocks noChangeArrowheads="1"/>
          </p:cNvSpPr>
          <p:nvPr userDrawn="1"/>
        </p:nvSpPr>
        <p:spPr bwMode="auto">
          <a:xfrm>
            <a:off x="4171950" y="6553200"/>
            <a:ext cx="3067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b="1" i="1" dirty="0" err="1">
                <a:solidFill>
                  <a:srgbClr val="00B050"/>
                </a:solidFill>
              </a:rPr>
              <a:t>Ardavan</a:t>
            </a:r>
            <a:r>
              <a:rPr lang="en-US" sz="1200" b="1" i="1" dirty="0">
                <a:solidFill>
                  <a:srgbClr val="00B050"/>
                </a:solidFill>
              </a:rPr>
              <a:t> </a:t>
            </a:r>
            <a:r>
              <a:rPr lang="en-US" sz="1200" b="1" i="1" dirty="0" err="1">
                <a:solidFill>
                  <a:srgbClr val="00B050"/>
                </a:solidFill>
              </a:rPr>
              <a:t>Asef-Vaziri</a:t>
            </a:r>
            <a:r>
              <a:rPr lang="en-US" sz="1200" b="1" i="1" dirty="0">
                <a:solidFill>
                  <a:srgbClr val="00B050"/>
                </a:solidFill>
              </a:rPr>
              <a:t>    6/4/2009</a:t>
            </a:r>
          </a:p>
        </p:txBody>
      </p:sp>
      <p:sp>
        <p:nvSpPr>
          <p:cNvPr id="13" name="Text Box 57"/>
          <p:cNvSpPr txBox="1">
            <a:spLocks noChangeArrowheads="1"/>
          </p:cNvSpPr>
          <p:nvPr userDrawn="1"/>
        </p:nvSpPr>
        <p:spPr bwMode="auto">
          <a:xfrm>
            <a:off x="0" y="65532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200" b="1" i="1" dirty="0" smtClean="0">
                <a:solidFill>
                  <a:srgbClr val="00B050"/>
                </a:solidFill>
              </a:rPr>
              <a:t>Lean Thinking:  1- Introduction </a:t>
            </a:r>
            <a:endParaRPr lang="en-US" sz="1200" b="1" i="1" dirty="0">
              <a:solidFill>
                <a:srgbClr val="00B050"/>
              </a:solidFill>
            </a:endParaRPr>
          </a:p>
        </p:txBody>
      </p:sp>
      <p:cxnSp>
        <p:nvCxnSpPr>
          <p:cNvPr id="19" name="Straight Connector 18"/>
          <p:cNvCxnSpPr/>
          <p:nvPr userDrawn="1"/>
        </p:nvCxnSpPr>
        <p:spPr bwMode="auto">
          <a:xfrm>
            <a:off x="0" y="455612"/>
            <a:ext cx="9144000" cy="1588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 userDrawn="1"/>
        </p:nvCxnSpPr>
        <p:spPr bwMode="auto">
          <a:xfrm>
            <a:off x="0" y="6475412"/>
            <a:ext cx="9144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 Box 57"/>
          <p:cNvSpPr txBox="1">
            <a:spLocks noChangeArrowheads="1"/>
          </p:cNvSpPr>
          <p:nvPr userDrawn="1"/>
        </p:nvSpPr>
        <p:spPr bwMode="auto">
          <a:xfrm>
            <a:off x="152400" y="-76200"/>
            <a:ext cx="426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800" b="0" i="0" dirty="0" smtClean="0">
                <a:solidFill>
                  <a:srgbClr val="00B050"/>
                </a:solidFill>
                <a:latin typeface="Impact" pitchFamily="34" charset="0"/>
              </a:rPr>
              <a:t>Information</a:t>
            </a:r>
            <a:endParaRPr lang="en-US" sz="2800" b="0" i="0" dirty="0">
              <a:solidFill>
                <a:srgbClr val="00B050"/>
              </a:solidFill>
              <a:latin typeface="Impact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6" r:id="rId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B050"/>
          </a:solidFill>
          <a:latin typeface="Impact" pitchFamily="34" charset="0"/>
          <a:ea typeface="ＭＳ Ｐゴシック" pitchFamily="-65" charset="-128"/>
          <a:cs typeface="Impac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None/>
        <a:defRPr sz="2000">
          <a:solidFill>
            <a:srgbClr val="00B050"/>
          </a:solidFill>
          <a:latin typeface="MS Reference Sans Serif" pitchFamily="34" charset="0"/>
          <a:ea typeface="ＭＳ Ｐゴシック" pitchFamily="-65" charset="-128"/>
          <a:cs typeface="MS Reference Sans Serif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n"/>
        <a:defRPr sz="24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3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4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431272"/>
            <a:ext cx="9144000" cy="2438400"/>
          </a:xfrm>
        </p:spPr>
        <p:txBody>
          <a:bodyPr/>
          <a:lstStyle/>
          <a:p>
            <a:r>
              <a:rPr lang="en-US" sz="6600" dirty="0" smtClean="0"/>
              <a:t>Transportation Problem  and Related Topics</a:t>
            </a:r>
            <a:endParaRPr lang="en-US" sz="66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endParaRPr lang="en-US" sz="3200" b="1" i="1">
              <a:latin typeface="Arial" charset="0"/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 b="1" i="1">
              <a:latin typeface="Arial" charset="0"/>
            </a:endParaRPr>
          </a:p>
        </p:txBody>
      </p:sp>
      <p:graphicFrame>
        <p:nvGraphicFramePr>
          <p:cNvPr id="5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8232025"/>
              </p:ext>
            </p:extLst>
          </p:nvPr>
        </p:nvGraphicFramePr>
        <p:xfrm>
          <a:off x="4495800" y="4782847"/>
          <a:ext cx="630238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7" name="Clip" r:id="rId3" imgW="2049120" imgH="3659040" progId="MS_ClipArt_Gallery.2">
                  <p:embed/>
                </p:oleObj>
              </mc:Choice>
              <mc:Fallback>
                <p:oleObj name="Clip" r:id="rId3" imgW="2049120" imgH="365904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782847"/>
                        <a:ext cx="630238" cy="112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9357217"/>
              </p:ext>
            </p:extLst>
          </p:nvPr>
        </p:nvGraphicFramePr>
        <p:xfrm>
          <a:off x="9144000" y="4038600"/>
          <a:ext cx="19050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8" name="Clip" r:id="rId5" imgW="3660480" imgH="954000" progId="MS_ClipArt_Gallery.2">
                  <p:embed/>
                </p:oleObj>
              </mc:Choice>
              <mc:Fallback>
                <p:oleObj name="Clip" r:id="rId5" imgW="3660480" imgH="9540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0" y="4038600"/>
                        <a:ext cx="19050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782289"/>
              </p:ext>
            </p:extLst>
          </p:nvPr>
        </p:nvGraphicFramePr>
        <p:xfrm>
          <a:off x="6781800" y="4215434"/>
          <a:ext cx="1617663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9" name="Clip" r:id="rId7" imgW="2193840" imgH="3657600" progId="MS_ClipArt_Gallery.2">
                  <p:embed/>
                </p:oleObj>
              </mc:Choice>
              <mc:Fallback>
                <p:oleObj name="Clip" r:id="rId7" imgW="2193840" imgH="36576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215434"/>
                        <a:ext cx="1617663" cy="222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1387330"/>
              </p:ext>
            </p:extLst>
          </p:nvPr>
        </p:nvGraphicFramePr>
        <p:xfrm>
          <a:off x="-1793875" y="228600"/>
          <a:ext cx="17938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0" name="Clip" r:id="rId9" imgW="3662280" imgH="925200" progId="MS_ClipArt_Gallery.2">
                  <p:embed/>
                </p:oleObj>
              </mc:Choice>
              <mc:Fallback>
                <p:oleObj name="Clip" r:id="rId9" imgW="3662280" imgH="9252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793875" y="228600"/>
                        <a:ext cx="17938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9944088"/>
              </p:ext>
            </p:extLst>
          </p:nvPr>
        </p:nvGraphicFramePr>
        <p:xfrm>
          <a:off x="228600" y="3903327"/>
          <a:ext cx="2362200" cy="292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1" name="Clip" r:id="rId11" imgW="2960640" imgH="3662280" progId="MS_ClipArt_Gallery.2">
                  <p:embed/>
                </p:oleObj>
              </mc:Choice>
              <mc:Fallback>
                <p:oleObj name="Clip" r:id="rId11" imgW="2960640" imgH="366228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903327"/>
                        <a:ext cx="2362200" cy="292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8"/>
          <p:cNvGrpSpPr>
            <a:grpSpLocks/>
          </p:cNvGrpSpPr>
          <p:nvPr/>
        </p:nvGrpSpPr>
        <p:grpSpPr bwMode="auto">
          <a:xfrm rot="738238">
            <a:off x="-4572000" y="2819400"/>
            <a:ext cx="3946525" cy="1697038"/>
            <a:chOff x="3240" y="2628"/>
            <a:chExt cx="2486" cy="1069"/>
          </a:xfrm>
        </p:grpSpPr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3255" y="3330"/>
              <a:ext cx="1133" cy="243"/>
            </a:xfrm>
            <a:custGeom>
              <a:avLst/>
              <a:gdLst>
                <a:gd name="T0" fmla="*/ 0 w 1133"/>
                <a:gd name="T1" fmla="*/ 0 h 243"/>
                <a:gd name="T2" fmla="*/ 1132 w 1133"/>
                <a:gd name="T3" fmla="*/ 10 h 243"/>
                <a:gd name="T4" fmla="*/ 1122 w 1133"/>
                <a:gd name="T5" fmla="*/ 77 h 243"/>
                <a:gd name="T6" fmla="*/ 1122 w 1133"/>
                <a:gd name="T7" fmla="*/ 187 h 243"/>
                <a:gd name="T8" fmla="*/ 712 w 1133"/>
                <a:gd name="T9" fmla="*/ 187 h 243"/>
                <a:gd name="T10" fmla="*/ 712 w 1133"/>
                <a:gd name="T11" fmla="*/ 154 h 243"/>
                <a:gd name="T12" fmla="*/ 702 w 1133"/>
                <a:gd name="T13" fmla="*/ 121 h 243"/>
                <a:gd name="T14" fmla="*/ 693 w 1133"/>
                <a:gd name="T15" fmla="*/ 88 h 243"/>
                <a:gd name="T16" fmla="*/ 474 w 1133"/>
                <a:gd name="T17" fmla="*/ 88 h 243"/>
                <a:gd name="T18" fmla="*/ 456 w 1133"/>
                <a:gd name="T19" fmla="*/ 242 h 243"/>
                <a:gd name="T20" fmla="*/ 109 w 1133"/>
                <a:gd name="T21" fmla="*/ 220 h 243"/>
                <a:gd name="T22" fmla="*/ 0 w 1133"/>
                <a:gd name="T23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33" h="243">
                  <a:moveTo>
                    <a:pt x="0" y="0"/>
                  </a:moveTo>
                  <a:lnTo>
                    <a:pt x="1132" y="10"/>
                  </a:lnTo>
                  <a:lnTo>
                    <a:pt x="1122" y="77"/>
                  </a:lnTo>
                  <a:lnTo>
                    <a:pt x="1122" y="187"/>
                  </a:lnTo>
                  <a:lnTo>
                    <a:pt x="712" y="187"/>
                  </a:lnTo>
                  <a:lnTo>
                    <a:pt x="712" y="154"/>
                  </a:lnTo>
                  <a:lnTo>
                    <a:pt x="702" y="121"/>
                  </a:lnTo>
                  <a:lnTo>
                    <a:pt x="693" y="88"/>
                  </a:lnTo>
                  <a:lnTo>
                    <a:pt x="474" y="88"/>
                  </a:lnTo>
                  <a:lnTo>
                    <a:pt x="456" y="242"/>
                  </a:lnTo>
                  <a:lnTo>
                    <a:pt x="109" y="220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3862" y="2628"/>
              <a:ext cx="1826" cy="661"/>
            </a:xfrm>
            <a:custGeom>
              <a:avLst/>
              <a:gdLst>
                <a:gd name="T0" fmla="*/ 44 w 1826"/>
                <a:gd name="T1" fmla="*/ 76 h 661"/>
                <a:gd name="T2" fmla="*/ 1752 w 1826"/>
                <a:gd name="T3" fmla="*/ 55 h 661"/>
                <a:gd name="T4" fmla="*/ 1761 w 1826"/>
                <a:gd name="T5" fmla="*/ 0 h 661"/>
                <a:gd name="T6" fmla="*/ 1815 w 1826"/>
                <a:gd name="T7" fmla="*/ 0 h 661"/>
                <a:gd name="T8" fmla="*/ 1825 w 1826"/>
                <a:gd name="T9" fmla="*/ 22 h 661"/>
                <a:gd name="T10" fmla="*/ 1815 w 1826"/>
                <a:gd name="T11" fmla="*/ 76 h 661"/>
                <a:gd name="T12" fmla="*/ 1825 w 1826"/>
                <a:gd name="T13" fmla="*/ 648 h 661"/>
                <a:gd name="T14" fmla="*/ 1802 w 1826"/>
                <a:gd name="T15" fmla="*/ 660 h 661"/>
                <a:gd name="T16" fmla="*/ 1788 w 1826"/>
                <a:gd name="T17" fmla="*/ 648 h 661"/>
                <a:gd name="T18" fmla="*/ 50 w 1826"/>
                <a:gd name="T19" fmla="*/ 648 h 661"/>
                <a:gd name="T20" fmla="*/ 44 w 1826"/>
                <a:gd name="T21" fmla="*/ 516 h 661"/>
                <a:gd name="T22" fmla="*/ 40 w 1826"/>
                <a:gd name="T23" fmla="*/ 396 h 661"/>
                <a:gd name="T24" fmla="*/ 26 w 1826"/>
                <a:gd name="T25" fmla="*/ 340 h 661"/>
                <a:gd name="T26" fmla="*/ 8 w 1826"/>
                <a:gd name="T27" fmla="*/ 296 h 661"/>
                <a:gd name="T28" fmla="*/ 0 w 1826"/>
                <a:gd name="T29" fmla="*/ 286 h 661"/>
                <a:gd name="T30" fmla="*/ 8 w 1826"/>
                <a:gd name="T31" fmla="*/ 220 h 661"/>
                <a:gd name="T32" fmla="*/ 22 w 1826"/>
                <a:gd name="T33" fmla="*/ 132 h 661"/>
                <a:gd name="T34" fmla="*/ 26 w 1826"/>
                <a:gd name="T35" fmla="*/ 98 h 661"/>
                <a:gd name="T36" fmla="*/ 36 w 1826"/>
                <a:gd name="T37" fmla="*/ 76 h 661"/>
                <a:gd name="T38" fmla="*/ 44 w 1826"/>
                <a:gd name="T39" fmla="*/ 76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26" h="661">
                  <a:moveTo>
                    <a:pt x="44" y="76"/>
                  </a:moveTo>
                  <a:lnTo>
                    <a:pt x="1752" y="55"/>
                  </a:lnTo>
                  <a:lnTo>
                    <a:pt x="1761" y="0"/>
                  </a:lnTo>
                  <a:lnTo>
                    <a:pt x="1815" y="0"/>
                  </a:lnTo>
                  <a:lnTo>
                    <a:pt x="1825" y="22"/>
                  </a:lnTo>
                  <a:lnTo>
                    <a:pt x="1815" y="76"/>
                  </a:lnTo>
                  <a:lnTo>
                    <a:pt x="1825" y="648"/>
                  </a:lnTo>
                  <a:lnTo>
                    <a:pt x="1802" y="660"/>
                  </a:lnTo>
                  <a:lnTo>
                    <a:pt x="1788" y="648"/>
                  </a:lnTo>
                  <a:lnTo>
                    <a:pt x="50" y="648"/>
                  </a:lnTo>
                  <a:lnTo>
                    <a:pt x="44" y="516"/>
                  </a:lnTo>
                  <a:lnTo>
                    <a:pt x="40" y="396"/>
                  </a:lnTo>
                  <a:lnTo>
                    <a:pt x="26" y="340"/>
                  </a:lnTo>
                  <a:lnTo>
                    <a:pt x="8" y="296"/>
                  </a:lnTo>
                  <a:lnTo>
                    <a:pt x="0" y="286"/>
                  </a:lnTo>
                  <a:lnTo>
                    <a:pt x="8" y="220"/>
                  </a:lnTo>
                  <a:lnTo>
                    <a:pt x="22" y="132"/>
                  </a:lnTo>
                  <a:lnTo>
                    <a:pt x="26" y="98"/>
                  </a:lnTo>
                  <a:lnTo>
                    <a:pt x="36" y="76"/>
                  </a:lnTo>
                  <a:lnTo>
                    <a:pt x="44" y="76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3906" y="2638"/>
              <a:ext cx="1777" cy="82"/>
            </a:xfrm>
            <a:custGeom>
              <a:avLst/>
              <a:gdLst>
                <a:gd name="T0" fmla="*/ 1776 w 1777"/>
                <a:gd name="T1" fmla="*/ 0 h 82"/>
                <a:gd name="T2" fmla="*/ 1742 w 1777"/>
                <a:gd name="T3" fmla="*/ 0 h 82"/>
                <a:gd name="T4" fmla="*/ 1719 w 1777"/>
                <a:gd name="T5" fmla="*/ 0 h 82"/>
                <a:gd name="T6" fmla="*/ 1708 w 1777"/>
                <a:gd name="T7" fmla="*/ 29 h 82"/>
                <a:gd name="T8" fmla="*/ 1702 w 1777"/>
                <a:gd name="T9" fmla="*/ 41 h 82"/>
                <a:gd name="T10" fmla="*/ 0 w 1777"/>
                <a:gd name="T11" fmla="*/ 71 h 82"/>
                <a:gd name="T12" fmla="*/ 0 w 1777"/>
                <a:gd name="T1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7" h="82">
                  <a:moveTo>
                    <a:pt x="1776" y="0"/>
                  </a:moveTo>
                  <a:lnTo>
                    <a:pt x="1742" y="0"/>
                  </a:lnTo>
                  <a:lnTo>
                    <a:pt x="1719" y="0"/>
                  </a:lnTo>
                  <a:lnTo>
                    <a:pt x="1708" y="29"/>
                  </a:lnTo>
                  <a:lnTo>
                    <a:pt x="1702" y="41"/>
                  </a:lnTo>
                  <a:lnTo>
                    <a:pt x="0" y="71"/>
                  </a:lnTo>
                  <a:lnTo>
                    <a:pt x="0" y="8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3744" y="3152"/>
              <a:ext cx="144" cy="211"/>
            </a:xfrm>
            <a:custGeom>
              <a:avLst/>
              <a:gdLst>
                <a:gd name="T0" fmla="*/ 74 w 144"/>
                <a:gd name="T1" fmla="*/ 41 h 211"/>
                <a:gd name="T2" fmla="*/ 80 w 144"/>
                <a:gd name="T3" fmla="*/ 30 h 211"/>
                <a:gd name="T4" fmla="*/ 114 w 144"/>
                <a:gd name="T5" fmla="*/ 30 h 211"/>
                <a:gd name="T6" fmla="*/ 109 w 144"/>
                <a:gd name="T7" fmla="*/ 41 h 211"/>
                <a:gd name="T8" fmla="*/ 109 w 144"/>
                <a:gd name="T9" fmla="*/ 73 h 211"/>
                <a:gd name="T10" fmla="*/ 120 w 144"/>
                <a:gd name="T11" fmla="*/ 93 h 211"/>
                <a:gd name="T12" fmla="*/ 143 w 144"/>
                <a:gd name="T13" fmla="*/ 136 h 211"/>
                <a:gd name="T14" fmla="*/ 143 w 144"/>
                <a:gd name="T15" fmla="*/ 158 h 211"/>
                <a:gd name="T16" fmla="*/ 143 w 144"/>
                <a:gd name="T17" fmla="*/ 187 h 211"/>
                <a:gd name="T18" fmla="*/ 137 w 144"/>
                <a:gd name="T19" fmla="*/ 198 h 211"/>
                <a:gd name="T20" fmla="*/ 103 w 144"/>
                <a:gd name="T21" fmla="*/ 210 h 211"/>
                <a:gd name="T22" fmla="*/ 62 w 144"/>
                <a:gd name="T23" fmla="*/ 198 h 211"/>
                <a:gd name="T24" fmla="*/ 34 w 144"/>
                <a:gd name="T25" fmla="*/ 187 h 211"/>
                <a:gd name="T26" fmla="*/ 0 w 144"/>
                <a:gd name="T27" fmla="*/ 187 h 211"/>
                <a:gd name="T28" fmla="*/ 0 w 144"/>
                <a:gd name="T29" fmla="*/ 167 h 211"/>
                <a:gd name="T30" fmla="*/ 0 w 144"/>
                <a:gd name="T31" fmla="*/ 126 h 211"/>
                <a:gd name="T32" fmla="*/ 0 w 144"/>
                <a:gd name="T33" fmla="*/ 116 h 211"/>
                <a:gd name="T34" fmla="*/ 17 w 144"/>
                <a:gd name="T35" fmla="*/ 83 h 211"/>
                <a:gd name="T36" fmla="*/ 34 w 144"/>
                <a:gd name="T37" fmla="*/ 83 h 211"/>
                <a:gd name="T38" fmla="*/ 56 w 144"/>
                <a:gd name="T39" fmla="*/ 73 h 211"/>
                <a:gd name="T40" fmla="*/ 68 w 144"/>
                <a:gd name="T41" fmla="*/ 41 h 211"/>
                <a:gd name="T42" fmla="*/ 85 w 144"/>
                <a:gd name="T43" fmla="*/ 0 h 211"/>
                <a:gd name="T44" fmla="*/ 74 w 144"/>
                <a:gd name="T45" fmla="*/ 4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4" h="211">
                  <a:moveTo>
                    <a:pt x="74" y="41"/>
                  </a:moveTo>
                  <a:lnTo>
                    <a:pt x="80" y="30"/>
                  </a:lnTo>
                  <a:lnTo>
                    <a:pt x="114" y="30"/>
                  </a:lnTo>
                  <a:lnTo>
                    <a:pt x="109" y="41"/>
                  </a:lnTo>
                  <a:lnTo>
                    <a:pt x="109" y="73"/>
                  </a:lnTo>
                  <a:lnTo>
                    <a:pt x="120" y="93"/>
                  </a:lnTo>
                  <a:lnTo>
                    <a:pt x="143" y="136"/>
                  </a:lnTo>
                  <a:lnTo>
                    <a:pt x="143" y="158"/>
                  </a:lnTo>
                  <a:lnTo>
                    <a:pt x="143" y="187"/>
                  </a:lnTo>
                  <a:lnTo>
                    <a:pt x="137" y="198"/>
                  </a:lnTo>
                  <a:lnTo>
                    <a:pt x="103" y="210"/>
                  </a:lnTo>
                  <a:lnTo>
                    <a:pt x="62" y="198"/>
                  </a:lnTo>
                  <a:lnTo>
                    <a:pt x="34" y="187"/>
                  </a:lnTo>
                  <a:lnTo>
                    <a:pt x="0" y="187"/>
                  </a:lnTo>
                  <a:lnTo>
                    <a:pt x="0" y="167"/>
                  </a:lnTo>
                  <a:lnTo>
                    <a:pt x="0" y="126"/>
                  </a:lnTo>
                  <a:lnTo>
                    <a:pt x="0" y="116"/>
                  </a:lnTo>
                  <a:lnTo>
                    <a:pt x="17" y="83"/>
                  </a:lnTo>
                  <a:lnTo>
                    <a:pt x="34" y="83"/>
                  </a:lnTo>
                  <a:lnTo>
                    <a:pt x="56" y="73"/>
                  </a:lnTo>
                  <a:lnTo>
                    <a:pt x="68" y="41"/>
                  </a:lnTo>
                  <a:lnTo>
                    <a:pt x="85" y="0"/>
                  </a:lnTo>
                  <a:lnTo>
                    <a:pt x="74" y="41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4106" y="3236"/>
              <a:ext cx="245" cy="147"/>
            </a:xfrm>
            <a:custGeom>
              <a:avLst/>
              <a:gdLst>
                <a:gd name="T0" fmla="*/ 152 w 245"/>
                <a:gd name="T1" fmla="*/ 42 h 147"/>
                <a:gd name="T2" fmla="*/ 147 w 245"/>
                <a:gd name="T3" fmla="*/ 42 h 147"/>
                <a:gd name="T4" fmla="*/ 119 w 245"/>
                <a:gd name="T5" fmla="*/ 52 h 147"/>
                <a:gd name="T6" fmla="*/ 136 w 245"/>
                <a:gd name="T7" fmla="*/ 52 h 147"/>
                <a:gd name="T8" fmla="*/ 159 w 245"/>
                <a:gd name="T9" fmla="*/ 52 h 147"/>
                <a:gd name="T10" fmla="*/ 181 w 245"/>
                <a:gd name="T11" fmla="*/ 52 h 147"/>
                <a:gd name="T12" fmla="*/ 215 w 245"/>
                <a:gd name="T13" fmla="*/ 74 h 147"/>
                <a:gd name="T14" fmla="*/ 227 w 245"/>
                <a:gd name="T15" fmla="*/ 94 h 147"/>
                <a:gd name="T16" fmla="*/ 244 w 245"/>
                <a:gd name="T17" fmla="*/ 137 h 147"/>
                <a:gd name="T18" fmla="*/ 222 w 245"/>
                <a:gd name="T19" fmla="*/ 146 h 147"/>
                <a:gd name="T20" fmla="*/ 193 w 245"/>
                <a:gd name="T21" fmla="*/ 137 h 147"/>
                <a:gd name="T22" fmla="*/ 102 w 245"/>
                <a:gd name="T23" fmla="*/ 125 h 147"/>
                <a:gd name="T24" fmla="*/ 0 w 245"/>
                <a:gd name="T25" fmla="*/ 125 h 147"/>
                <a:gd name="T26" fmla="*/ 0 w 245"/>
                <a:gd name="T27" fmla="*/ 103 h 147"/>
                <a:gd name="T28" fmla="*/ 10 w 245"/>
                <a:gd name="T29" fmla="*/ 94 h 147"/>
                <a:gd name="T30" fmla="*/ 16 w 245"/>
                <a:gd name="T31" fmla="*/ 83 h 147"/>
                <a:gd name="T32" fmla="*/ 16 w 245"/>
                <a:gd name="T33" fmla="*/ 62 h 147"/>
                <a:gd name="T34" fmla="*/ 22 w 245"/>
                <a:gd name="T35" fmla="*/ 42 h 147"/>
                <a:gd name="T36" fmla="*/ 62 w 245"/>
                <a:gd name="T37" fmla="*/ 42 h 147"/>
                <a:gd name="T38" fmla="*/ 107 w 245"/>
                <a:gd name="T39" fmla="*/ 32 h 147"/>
                <a:gd name="T40" fmla="*/ 107 w 245"/>
                <a:gd name="T41" fmla="*/ 21 h 147"/>
                <a:gd name="T42" fmla="*/ 107 w 245"/>
                <a:gd name="T43" fmla="*/ 0 h 147"/>
                <a:gd name="T44" fmla="*/ 175 w 245"/>
                <a:gd name="T45" fmla="*/ 7 h 147"/>
                <a:gd name="T46" fmla="*/ 152 w 245"/>
                <a:gd name="T47" fmla="*/ 4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5" h="147">
                  <a:moveTo>
                    <a:pt x="152" y="42"/>
                  </a:moveTo>
                  <a:lnTo>
                    <a:pt x="147" y="42"/>
                  </a:lnTo>
                  <a:lnTo>
                    <a:pt x="119" y="52"/>
                  </a:lnTo>
                  <a:lnTo>
                    <a:pt x="136" y="52"/>
                  </a:lnTo>
                  <a:lnTo>
                    <a:pt x="159" y="52"/>
                  </a:lnTo>
                  <a:lnTo>
                    <a:pt x="181" y="52"/>
                  </a:lnTo>
                  <a:lnTo>
                    <a:pt x="215" y="74"/>
                  </a:lnTo>
                  <a:lnTo>
                    <a:pt x="227" y="94"/>
                  </a:lnTo>
                  <a:lnTo>
                    <a:pt x="244" y="137"/>
                  </a:lnTo>
                  <a:lnTo>
                    <a:pt x="222" y="146"/>
                  </a:lnTo>
                  <a:lnTo>
                    <a:pt x="193" y="137"/>
                  </a:lnTo>
                  <a:lnTo>
                    <a:pt x="102" y="125"/>
                  </a:lnTo>
                  <a:lnTo>
                    <a:pt x="0" y="125"/>
                  </a:lnTo>
                  <a:lnTo>
                    <a:pt x="0" y="103"/>
                  </a:lnTo>
                  <a:lnTo>
                    <a:pt x="10" y="94"/>
                  </a:lnTo>
                  <a:lnTo>
                    <a:pt x="16" y="83"/>
                  </a:lnTo>
                  <a:lnTo>
                    <a:pt x="16" y="62"/>
                  </a:lnTo>
                  <a:lnTo>
                    <a:pt x="22" y="42"/>
                  </a:lnTo>
                  <a:lnTo>
                    <a:pt x="62" y="42"/>
                  </a:lnTo>
                  <a:lnTo>
                    <a:pt x="107" y="32"/>
                  </a:lnTo>
                  <a:lnTo>
                    <a:pt x="107" y="21"/>
                  </a:lnTo>
                  <a:lnTo>
                    <a:pt x="107" y="0"/>
                  </a:lnTo>
                  <a:lnTo>
                    <a:pt x="175" y="7"/>
                  </a:lnTo>
                  <a:lnTo>
                    <a:pt x="152" y="4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3807" y="3083"/>
              <a:ext cx="32" cy="122"/>
            </a:xfrm>
            <a:custGeom>
              <a:avLst/>
              <a:gdLst>
                <a:gd name="T0" fmla="*/ 19 w 32"/>
                <a:gd name="T1" fmla="*/ 0 h 122"/>
                <a:gd name="T2" fmla="*/ 14 w 32"/>
                <a:gd name="T3" fmla="*/ 13 h 122"/>
                <a:gd name="T4" fmla="*/ 0 w 32"/>
                <a:gd name="T5" fmla="*/ 110 h 122"/>
                <a:gd name="T6" fmla="*/ 16 w 32"/>
                <a:gd name="T7" fmla="*/ 121 h 122"/>
                <a:gd name="T8" fmla="*/ 31 w 32"/>
                <a:gd name="T9" fmla="*/ 21 h 122"/>
                <a:gd name="T10" fmla="*/ 25 w 32"/>
                <a:gd name="T11" fmla="*/ 34 h 122"/>
                <a:gd name="T12" fmla="*/ 19 w 32"/>
                <a:gd name="T13" fmla="*/ 0 h 122"/>
                <a:gd name="T14" fmla="*/ 14 w 32"/>
                <a:gd name="T15" fmla="*/ 2 h 122"/>
                <a:gd name="T16" fmla="*/ 14 w 32"/>
                <a:gd name="T17" fmla="*/ 13 h 122"/>
                <a:gd name="T18" fmla="*/ 19 w 32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122">
                  <a:moveTo>
                    <a:pt x="19" y="0"/>
                  </a:moveTo>
                  <a:lnTo>
                    <a:pt x="14" y="13"/>
                  </a:lnTo>
                  <a:lnTo>
                    <a:pt x="0" y="110"/>
                  </a:lnTo>
                  <a:lnTo>
                    <a:pt x="16" y="121"/>
                  </a:lnTo>
                  <a:lnTo>
                    <a:pt x="31" y="21"/>
                  </a:lnTo>
                  <a:lnTo>
                    <a:pt x="25" y="34"/>
                  </a:lnTo>
                  <a:lnTo>
                    <a:pt x="19" y="0"/>
                  </a:lnTo>
                  <a:lnTo>
                    <a:pt x="14" y="2"/>
                  </a:lnTo>
                  <a:lnTo>
                    <a:pt x="14" y="13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3826" y="3071"/>
              <a:ext cx="28" cy="50"/>
            </a:xfrm>
            <a:custGeom>
              <a:avLst/>
              <a:gdLst>
                <a:gd name="T0" fmla="*/ 27 w 28"/>
                <a:gd name="T1" fmla="*/ 4 h 50"/>
                <a:gd name="T2" fmla="*/ 19 w 28"/>
                <a:gd name="T3" fmla="*/ 2 h 50"/>
                <a:gd name="T4" fmla="*/ 0 w 28"/>
                <a:gd name="T5" fmla="*/ 13 h 50"/>
                <a:gd name="T6" fmla="*/ 5 w 28"/>
                <a:gd name="T7" fmla="*/ 49 h 50"/>
                <a:gd name="T8" fmla="*/ 24 w 28"/>
                <a:gd name="T9" fmla="*/ 37 h 50"/>
                <a:gd name="T10" fmla="*/ 16 w 28"/>
                <a:gd name="T11" fmla="*/ 35 h 50"/>
                <a:gd name="T12" fmla="*/ 27 w 28"/>
                <a:gd name="T13" fmla="*/ 4 h 50"/>
                <a:gd name="T14" fmla="*/ 23 w 28"/>
                <a:gd name="T15" fmla="*/ 0 h 50"/>
                <a:gd name="T16" fmla="*/ 19 w 28"/>
                <a:gd name="T17" fmla="*/ 2 h 50"/>
                <a:gd name="T18" fmla="*/ 27 w 28"/>
                <a:gd name="T19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50">
                  <a:moveTo>
                    <a:pt x="27" y="4"/>
                  </a:moveTo>
                  <a:lnTo>
                    <a:pt x="19" y="2"/>
                  </a:lnTo>
                  <a:lnTo>
                    <a:pt x="0" y="13"/>
                  </a:lnTo>
                  <a:lnTo>
                    <a:pt x="5" y="49"/>
                  </a:lnTo>
                  <a:lnTo>
                    <a:pt x="24" y="37"/>
                  </a:lnTo>
                  <a:lnTo>
                    <a:pt x="16" y="35"/>
                  </a:lnTo>
                  <a:lnTo>
                    <a:pt x="27" y="4"/>
                  </a:lnTo>
                  <a:lnTo>
                    <a:pt x="23" y="0"/>
                  </a:lnTo>
                  <a:lnTo>
                    <a:pt x="19" y="2"/>
                  </a:lnTo>
                  <a:lnTo>
                    <a:pt x="27" y="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3842" y="3073"/>
              <a:ext cx="43" cy="66"/>
            </a:xfrm>
            <a:custGeom>
              <a:avLst/>
              <a:gdLst>
                <a:gd name="T0" fmla="*/ 42 w 43"/>
                <a:gd name="T1" fmla="*/ 40 h 66"/>
                <a:gd name="T2" fmla="*/ 38 w 43"/>
                <a:gd name="T3" fmla="*/ 33 h 66"/>
                <a:gd name="T4" fmla="*/ 9 w 43"/>
                <a:gd name="T5" fmla="*/ 0 h 66"/>
                <a:gd name="T6" fmla="*/ 0 w 43"/>
                <a:gd name="T7" fmla="*/ 31 h 66"/>
                <a:gd name="T8" fmla="*/ 29 w 43"/>
                <a:gd name="T9" fmla="*/ 65 h 66"/>
                <a:gd name="T10" fmla="*/ 25 w 43"/>
                <a:gd name="T11" fmla="*/ 58 h 66"/>
                <a:gd name="T12" fmla="*/ 42 w 43"/>
                <a:gd name="T13" fmla="*/ 40 h 66"/>
                <a:gd name="T14" fmla="*/ 40 w 43"/>
                <a:gd name="T15" fmla="*/ 36 h 66"/>
                <a:gd name="T16" fmla="*/ 38 w 43"/>
                <a:gd name="T17" fmla="*/ 33 h 66"/>
                <a:gd name="T18" fmla="*/ 42 w 43"/>
                <a:gd name="T19" fmla="*/ 4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66">
                  <a:moveTo>
                    <a:pt x="42" y="40"/>
                  </a:moveTo>
                  <a:lnTo>
                    <a:pt x="38" y="33"/>
                  </a:lnTo>
                  <a:lnTo>
                    <a:pt x="9" y="0"/>
                  </a:lnTo>
                  <a:lnTo>
                    <a:pt x="0" y="31"/>
                  </a:lnTo>
                  <a:lnTo>
                    <a:pt x="29" y="65"/>
                  </a:lnTo>
                  <a:lnTo>
                    <a:pt x="25" y="58"/>
                  </a:lnTo>
                  <a:lnTo>
                    <a:pt x="42" y="40"/>
                  </a:lnTo>
                  <a:lnTo>
                    <a:pt x="40" y="36"/>
                  </a:lnTo>
                  <a:lnTo>
                    <a:pt x="38" y="33"/>
                  </a:lnTo>
                  <a:lnTo>
                    <a:pt x="42" y="4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3865" y="3115"/>
              <a:ext cx="37" cy="93"/>
            </a:xfrm>
            <a:custGeom>
              <a:avLst/>
              <a:gdLst>
                <a:gd name="T0" fmla="*/ 27 w 37"/>
                <a:gd name="T1" fmla="*/ 55 h 93"/>
                <a:gd name="T2" fmla="*/ 36 w 37"/>
                <a:gd name="T3" fmla="*/ 65 h 93"/>
                <a:gd name="T4" fmla="*/ 16 w 37"/>
                <a:gd name="T5" fmla="*/ 0 h 93"/>
                <a:gd name="T6" fmla="*/ 0 w 37"/>
                <a:gd name="T7" fmla="*/ 17 h 93"/>
                <a:gd name="T8" fmla="*/ 19 w 37"/>
                <a:gd name="T9" fmla="*/ 83 h 93"/>
                <a:gd name="T10" fmla="*/ 27 w 37"/>
                <a:gd name="T11" fmla="*/ 92 h 93"/>
                <a:gd name="T12" fmla="*/ 19 w 37"/>
                <a:gd name="T13" fmla="*/ 83 h 93"/>
                <a:gd name="T14" fmla="*/ 22 w 37"/>
                <a:gd name="T15" fmla="*/ 92 h 93"/>
                <a:gd name="T16" fmla="*/ 27 w 37"/>
                <a:gd name="T17" fmla="*/ 92 h 93"/>
                <a:gd name="T18" fmla="*/ 27 w 37"/>
                <a:gd name="T19" fmla="*/ 5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93">
                  <a:moveTo>
                    <a:pt x="27" y="55"/>
                  </a:moveTo>
                  <a:lnTo>
                    <a:pt x="36" y="65"/>
                  </a:lnTo>
                  <a:lnTo>
                    <a:pt x="16" y="0"/>
                  </a:lnTo>
                  <a:lnTo>
                    <a:pt x="0" y="17"/>
                  </a:lnTo>
                  <a:lnTo>
                    <a:pt x="19" y="83"/>
                  </a:lnTo>
                  <a:lnTo>
                    <a:pt x="27" y="92"/>
                  </a:lnTo>
                  <a:lnTo>
                    <a:pt x="19" y="83"/>
                  </a:lnTo>
                  <a:lnTo>
                    <a:pt x="22" y="92"/>
                  </a:lnTo>
                  <a:lnTo>
                    <a:pt x="27" y="92"/>
                  </a:lnTo>
                  <a:lnTo>
                    <a:pt x="27" y="5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894" y="3169"/>
              <a:ext cx="26" cy="51"/>
            </a:xfrm>
            <a:custGeom>
              <a:avLst/>
              <a:gdLst>
                <a:gd name="T0" fmla="*/ 25 w 26"/>
                <a:gd name="T1" fmla="*/ 50 h 51"/>
                <a:gd name="T2" fmla="*/ 23 w 26"/>
                <a:gd name="T3" fmla="*/ 0 h 51"/>
                <a:gd name="T4" fmla="*/ 0 w 26"/>
                <a:gd name="T5" fmla="*/ 0 h 51"/>
                <a:gd name="T6" fmla="*/ 0 w 26"/>
                <a:gd name="T7" fmla="*/ 50 h 51"/>
                <a:gd name="T8" fmla="*/ 23 w 26"/>
                <a:gd name="T9" fmla="*/ 50 h 51"/>
                <a:gd name="T10" fmla="*/ 22 w 26"/>
                <a:gd name="T11" fmla="*/ 0 h 51"/>
                <a:gd name="T12" fmla="*/ 25 w 26"/>
                <a:gd name="T1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51">
                  <a:moveTo>
                    <a:pt x="25" y="5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0" y="50"/>
                  </a:lnTo>
                  <a:lnTo>
                    <a:pt x="23" y="50"/>
                  </a:lnTo>
                  <a:lnTo>
                    <a:pt x="22" y="0"/>
                  </a:lnTo>
                  <a:lnTo>
                    <a:pt x="25" y="5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803" y="3169"/>
              <a:ext cx="105" cy="51"/>
            </a:xfrm>
            <a:custGeom>
              <a:avLst/>
              <a:gdLst>
                <a:gd name="T0" fmla="*/ 3 w 105"/>
                <a:gd name="T1" fmla="*/ 25 h 51"/>
                <a:gd name="T2" fmla="*/ 12 w 105"/>
                <a:gd name="T3" fmla="*/ 48 h 51"/>
                <a:gd name="T4" fmla="*/ 104 w 105"/>
                <a:gd name="T5" fmla="*/ 36 h 51"/>
                <a:gd name="T6" fmla="*/ 102 w 105"/>
                <a:gd name="T7" fmla="*/ 0 h 51"/>
                <a:gd name="T8" fmla="*/ 11 w 105"/>
                <a:gd name="T9" fmla="*/ 11 h 51"/>
                <a:gd name="T10" fmla="*/ 20 w 105"/>
                <a:gd name="T11" fmla="*/ 35 h 51"/>
                <a:gd name="T12" fmla="*/ 3 w 105"/>
                <a:gd name="T13" fmla="*/ 25 h 51"/>
                <a:gd name="T14" fmla="*/ 0 w 105"/>
                <a:gd name="T15" fmla="*/ 50 h 51"/>
                <a:gd name="T16" fmla="*/ 12 w 105"/>
                <a:gd name="T17" fmla="*/ 48 h 51"/>
                <a:gd name="T18" fmla="*/ 3 w 105"/>
                <a:gd name="T19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5" h="51">
                  <a:moveTo>
                    <a:pt x="3" y="25"/>
                  </a:moveTo>
                  <a:lnTo>
                    <a:pt x="12" y="48"/>
                  </a:lnTo>
                  <a:lnTo>
                    <a:pt x="104" y="36"/>
                  </a:lnTo>
                  <a:lnTo>
                    <a:pt x="102" y="0"/>
                  </a:lnTo>
                  <a:lnTo>
                    <a:pt x="11" y="11"/>
                  </a:lnTo>
                  <a:lnTo>
                    <a:pt x="20" y="35"/>
                  </a:lnTo>
                  <a:lnTo>
                    <a:pt x="3" y="25"/>
                  </a:lnTo>
                  <a:lnTo>
                    <a:pt x="0" y="50"/>
                  </a:lnTo>
                  <a:lnTo>
                    <a:pt x="12" y="48"/>
                  </a:lnTo>
                  <a:lnTo>
                    <a:pt x="3" y="2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3771" y="3041"/>
              <a:ext cx="50" cy="198"/>
            </a:xfrm>
            <a:custGeom>
              <a:avLst/>
              <a:gdLst>
                <a:gd name="T0" fmla="*/ 38 w 50"/>
                <a:gd name="T1" fmla="*/ 0 h 198"/>
                <a:gd name="T2" fmla="*/ 32 w 50"/>
                <a:gd name="T3" fmla="*/ 10 h 198"/>
                <a:gd name="T4" fmla="*/ 0 w 50"/>
                <a:gd name="T5" fmla="*/ 185 h 198"/>
                <a:gd name="T6" fmla="*/ 16 w 50"/>
                <a:gd name="T7" fmla="*/ 197 h 198"/>
                <a:gd name="T8" fmla="*/ 49 w 50"/>
                <a:gd name="T9" fmla="*/ 23 h 198"/>
                <a:gd name="T10" fmla="*/ 43 w 50"/>
                <a:gd name="T11" fmla="*/ 33 h 198"/>
                <a:gd name="T12" fmla="*/ 38 w 50"/>
                <a:gd name="T13" fmla="*/ 0 h 198"/>
                <a:gd name="T14" fmla="*/ 33 w 50"/>
                <a:gd name="T15" fmla="*/ 1 h 198"/>
                <a:gd name="T16" fmla="*/ 32 w 50"/>
                <a:gd name="T17" fmla="*/ 10 h 198"/>
                <a:gd name="T18" fmla="*/ 38 w 50"/>
                <a:gd name="T1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198">
                  <a:moveTo>
                    <a:pt x="38" y="0"/>
                  </a:moveTo>
                  <a:lnTo>
                    <a:pt x="32" y="10"/>
                  </a:lnTo>
                  <a:lnTo>
                    <a:pt x="0" y="185"/>
                  </a:lnTo>
                  <a:lnTo>
                    <a:pt x="16" y="197"/>
                  </a:lnTo>
                  <a:lnTo>
                    <a:pt x="49" y="23"/>
                  </a:lnTo>
                  <a:lnTo>
                    <a:pt x="43" y="33"/>
                  </a:lnTo>
                  <a:lnTo>
                    <a:pt x="38" y="0"/>
                  </a:lnTo>
                  <a:lnTo>
                    <a:pt x="33" y="1"/>
                  </a:lnTo>
                  <a:lnTo>
                    <a:pt x="32" y="10"/>
                  </a:lnTo>
                  <a:lnTo>
                    <a:pt x="3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3808" y="3014"/>
              <a:ext cx="52" cy="60"/>
            </a:xfrm>
            <a:custGeom>
              <a:avLst/>
              <a:gdLst>
                <a:gd name="T0" fmla="*/ 51 w 52"/>
                <a:gd name="T1" fmla="*/ 8 h 60"/>
                <a:gd name="T2" fmla="*/ 42 w 52"/>
                <a:gd name="T3" fmla="*/ 2 h 60"/>
                <a:gd name="T4" fmla="*/ 0 w 52"/>
                <a:gd name="T5" fmla="*/ 25 h 60"/>
                <a:gd name="T6" fmla="*/ 5 w 52"/>
                <a:gd name="T7" fmla="*/ 59 h 60"/>
                <a:gd name="T8" fmla="*/ 46 w 52"/>
                <a:gd name="T9" fmla="*/ 37 h 60"/>
                <a:gd name="T10" fmla="*/ 36 w 52"/>
                <a:gd name="T11" fmla="*/ 30 h 60"/>
                <a:gd name="T12" fmla="*/ 51 w 52"/>
                <a:gd name="T13" fmla="*/ 8 h 60"/>
                <a:gd name="T14" fmla="*/ 47 w 52"/>
                <a:gd name="T15" fmla="*/ 0 h 60"/>
                <a:gd name="T16" fmla="*/ 42 w 52"/>
                <a:gd name="T17" fmla="*/ 2 h 60"/>
                <a:gd name="T18" fmla="*/ 51 w 52"/>
                <a:gd name="T19" fmla="*/ 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60">
                  <a:moveTo>
                    <a:pt x="51" y="8"/>
                  </a:moveTo>
                  <a:lnTo>
                    <a:pt x="42" y="2"/>
                  </a:lnTo>
                  <a:lnTo>
                    <a:pt x="0" y="25"/>
                  </a:lnTo>
                  <a:lnTo>
                    <a:pt x="5" y="59"/>
                  </a:lnTo>
                  <a:lnTo>
                    <a:pt x="46" y="37"/>
                  </a:lnTo>
                  <a:lnTo>
                    <a:pt x="36" y="30"/>
                  </a:lnTo>
                  <a:lnTo>
                    <a:pt x="51" y="8"/>
                  </a:lnTo>
                  <a:lnTo>
                    <a:pt x="47" y="0"/>
                  </a:lnTo>
                  <a:lnTo>
                    <a:pt x="42" y="2"/>
                  </a:lnTo>
                  <a:lnTo>
                    <a:pt x="51" y="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3844" y="3021"/>
              <a:ext cx="54" cy="112"/>
            </a:xfrm>
            <a:custGeom>
              <a:avLst/>
              <a:gdLst>
                <a:gd name="T0" fmla="*/ 53 w 54"/>
                <a:gd name="T1" fmla="*/ 90 h 112"/>
                <a:gd name="T2" fmla="*/ 51 w 54"/>
                <a:gd name="T3" fmla="*/ 87 h 112"/>
                <a:gd name="T4" fmla="*/ 14 w 54"/>
                <a:gd name="T5" fmla="*/ 0 h 112"/>
                <a:gd name="T6" fmla="*/ 0 w 54"/>
                <a:gd name="T7" fmla="*/ 21 h 112"/>
                <a:gd name="T8" fmla="*/ 37 w 54"/>
                <a:gd name="T9" fmla="*/ 111 h 112"/>
                <a:gd name="T10" fmla="*/ 36 w 54"/>
                <a:gd name="T11" fmla="*/ 108 h 112"/>
                <a:gd name="T12" fmla="*/ 53 w 54"/>
                <a:gd name="T13" fmla="*/ 90 h 112"/>
                <a:gd name="T14" fmla="*/ 52 w 54"/>
                <a:gd name="T15" fmla="*/ 89 h 112"/>
                <a:gd name="T16" fmla="*/ 51 w 54"/>
                <a:gd name="T17" fmla="*/ 87 h 112"/>
                <a:gd name="T18" fmla="*/ 53 w 54"/>
                <a:gd name="T19" fmla="*/ 9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112">
                  <a:moveTo>
                    <a:pt x="53" y="90"/>
                  </a:moveTo>
                  <a:lnTo>
                    <a:pt x="51" y="87"/>
                  </a:lnTo>
                  <a:lnTo>
                    <a:pt x="14" y="0"/>
                  </a:lnTo>
                  <a:lnTo>
                    <a:pt x="0" y="21"/>
                  </a:lnTo>
                  <a:lnTo>
                    <a:pt x="37" y="111"/>
                  </a:lnTo>
                  <a:lnTo>
                    <a:pt x="36" y="108"/>
                  </a:lnTo>
                  <a:lnTo>
                    <a:pt x="53" y="90"/>
                  </a:lnTo>
                  <a:lnTo>
                    <a:pt x="52" y="89"/>
                  </a:lnTo>
                  <a:lnTo>
                    <a:pt x="51" y="87"/>
                  </a:lnTo>
                  <a:lnTo>
                    <a:pt x="53" y="9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3881" y="3115"/>
              <a:ext cx="35" cy="80"/>
            </a:xfrm>
            <a:custGeom>
              <a:avLst/>
              <a:gdLst>
                <a:gd name="T0" fmla="*/ 23 w 35"/>
                <a:gd name="T1" fmla="*/ 79 h 80"/>
                <a:gd name="T2" fmla="*/ 29 w 35"/>
                <a:gd name="T3" fmla="*/ 54 h 80"/>
                <a:gd name="T4" fmla="*/ 15 w 35"/>
                <a:gd name="T5" fmla="*/ 0 h 80"/>
                <a:gd name="T6" fmla="*/ 0 w 35"/>
                <a:gd name="T7" fmla="*/ 17 h 80"/>
                <a:gd name="T8" fmla="*/ 13 w 35"/>
                <a:gd name="T9" fmla="*/ 70 h 80"/>
                <a:gd name="T10" fmla="*/ 19 w 35"/>
                <a:gd name="T11" fmla="*/ 45 h 80"/>
                <a:gd name="T12" fmla="*/ 23 w 35"/>
                <a:gd name="T13" fmla="*/ 79 h 80"/>
                <a:gd name="T14" fmla="*/ 34 w 35"/>
                <a:gd name="T15" fmla="*/ 74 h 80"/>
                <a:gd name="T16" fmla="*/ 29 w 35"/>
                <a:gd name="T17" fmla="*/ 54 h 80"/>
                <a:gd name="T18" fmla="*/ 23 w 35"/>
                <a:gd name="T19" fmla="*/ 79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80">
                  <a:moveTo>
                    <a:pt x="23" y="79"/>
                  </a:moveTo>
                  <a:lnTo>
                    <a:pt x="29" y="54"/>
                  </a:lnTo>
                  <a:lnTo>
                    <a:pt x="15" y="0"/>
                  </a:lnTo>
                  <a:lnTo>
                    <a:pt x="0" y="17"/>
                  </a:lnTo>
                  <a:lnTo>
                    <a:pt x="13" y="70"/>
                  </a:lnTo>
                  <a:lnTo>
                    <a:pt x="19" y="45"/>
                  </a:lnTo>
                  <a:lnTo>
                    <a:pt x="23" y="79"/>
                  </a:lnTo>
                  <a:lnTo>
                    <a:pt x="34" y="74"/>
                  </a:lnTo>
                  <a:lnTo>
                    <a:pt x="29" y="54"/>
                  </a:lnTo>
                  <a:lnTo>
                    <a:pt x="23" y="7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3764" y="3162"/>
              <a:ext cx="140" cy="97"/>
            </a:xfrm>
            <a:custGeom>
              <a:avLst/>
              <a:gdLst>
                <a:gd name="T0" fmla="*/ 5 w 140"/>
                <a:gd name="T1" fmla="*/ 65 h 97"/>
                <a:gd name="T2" fmla="*/ 15 w 140"/>
                <a:gd name="T3" fmla="*/ 88 h 97"/>
                <a:gd name="T4" fmla="*/ 139 w 140"/>
                <a:gd name="T5" fmla="*/ 33 h 97"/>
                <a:gd name="T6" fmla="*/ 135 w 140"/>
                <a:gd name="T7" fmla="*/ 0 h 97"/>
                <a:gd name="T8" fmla="*/ 11 w 140"/>
                <a:gd name="T9" fmla="*/ 53 h 97"/>
                <a:gd name="T10" fmla="*/ 21 w 140"/>
                <a:gd name="T11" fmla="*/ 77 h 97"/>
                <a:gd name="T12" fmla="*/ 5 w 140"/>
                <a:gd name="T13" fmla="*/ 65 h 97"/>
                <a:gd name="T14" fmla="*/ 0 w 140"/>
                <a:gd name="T15" fmla="*/ 96 h 97"/>
                <a:gd name="T16" fmla="*/ 15 w 140"/>
                <a:gd name="T17" fmla="*/ 88 h 97"/>
                <a:gd name="T18" fmla="*/ 5 w 140"/>
                <a:gd name="T19" fmla="*/ 6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97">
                  <a:moveTo>
                    <a:pt x="5" y="65"/>
                  </a:moveTo>
                  <a:lnTo>
                    <a:pt x="15" y="88"/>
                  </a:lnTo>
                  <a:lnTo>
                    <a:pt x="139" y="33"/>
                  </a:lnTo>
                  <a:lnTo>
                    <a:pt x="135" y="0"/>
                  </a:lnTo>
                  <a:lnTo>
                    <a:pt x="11" y="53"/>
                  </a:lnTo>
                  <a:lnTo>
                    <a:pt x="21" y="77"/>
                  </a:lnTo>
                  <a:lnTo>
                    <a:pt x="5" y="65"/>
                  </a:lnTo>
                  <a:lnTo>
                    <a:pt x="0" y="96"/>
                  </a:lnTo>
                  <a:lnTo>
                    <a:pt x="15" y="88"/>
                  </a:lnTo>
                  <a:lnTo>
                    <a:pt x="5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3778" y="3051"/>
              <a:ext cx="64" cy="77"/>
            </a:xfrm>
            <a:custGeom>
              <a:avLst/>
              <a:gdLst>
                <a:gd name="T0" fmla="*/ 0 w 64"/>
                <a:gd name="T1" fmla="*/ 30 h 77"/>
                <a:gd name="T2" fmla="*/ 2 w 64"/>
                <a:gd name="T3" fmla="*/ 32 h 77"/>
                <a:gd name="T4" fmla="*/ 56 w 64"/>
                <a:gd name="T5" fmla="*/ 76 h 77"/>
                <a:gd name="T6" fmla="*/ 63 w 64"/>
                <a:gd name="T7" fmla="*/ 43 h 77"/>
                <a:gd name="T8" fmla="*/ 8 w 64"/>
                <a:gd name="T9" fmla="*/ 0 h 77"/>
                <a:gd name="T10" fmla="*/ 11 w 64"/>
                <a:gd name="T11" fmla="*/ 2 h 77"/>
                <a:gd name="T12" fmla="*/ 0 w 64"/>
                <a:gd name="T13" fmla="*/ 30 h 77"/>
                <a:gd name="T14" fmla="*/ 1 w 64"/>
                <a:gd name="T15" fmla="*/ 32 h 77"/>
                <a:gd name="T16" fmla="*/ 2 w 64"/>
                <a:gd name="T17" fmla="*/ 32 h 77"/>
                <a:gd name="T18" fmla="*/ 0 w 64"/>
                <a:gd name="T19" fmla="*/ 3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77">
                  <a:moveTo>
                    <a:pt x="0" y="30"/>
                  </a:moveTo>
                  <a:lnTo>
                    <a:pt x="2" y="32"/>
                  </a:lnTo>
                  <a:lnTo>
                    <a:pt x="56" y="76"/>
                  </a:lnTo>
                  <a:lnTo>
                    <a:pt x="63" y="43"/>
                  </a:lnTo>
                  <a:lnTo>
                    <a:pt x="8" y="0"/>
                  </a:lnTo>
                  <a:lnTo>
                    <a:pt x="11" y="2"/>
                  </a:lnTo>
                  <a:lnTo>
                    <a:pt x="0" y="30"/>
                  </a:lnTo>
                  <a:lnTo>
                    <a:pt x="1" y="32"/>
                  </a:lnTo>
                  <a:lnTo>
                    <a:pt x="2" y="32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3714" y="2942"/>
              <a:ext cx="75" cy="142"/>
            </a:xfrm>
            <a:custGeom>
              <a:avLst/>
              <a:gdLst>
                <a:gd name="T0" fmla="*/ 10 w 75"/>
                <a:gd name="T1" fmla="*/ 0 h 142"/>
                <a:gd name="T2" fmla="*/ 0 w 75"/>
                <a:gd name="T3" fmla="*/ 29 h 142"/>
                <a:gd name="T4" fmla="*/ 62 w 75"/>
                <a:gd name="T5" fmla="*/ 141 h 142"/>
                <a:gd name="T6" fmla="*/ 74 w 75"/>
                <a:gd name="T7" fmla="*/ 112 h 142"/>
                <a:gd name="T8" fmla="*/ 11 w 75"/>
                <a:gd name="T9" fmla="*/ 1 h 142"/>
                <a:gd name="T10" fmla="*/ 1 w 75"/>
                <a:gd name="T11" fmla="*/ 31 h 142"/>
                <a:gd name="T12" fmla="*/ 10 w 75"/>
                <a:gd name="T1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42">
                  <a:moveTo>
                    <a:pt x="10" y="0"/>
                  </a:moveTo>
                  <a:lnTo>
                    <a:pt x="0" y="29"/>
                  </a:lnTo>
                  <a:lnTo>
                    <a:pt x="62" y="141"/>
                  </a:lnTo>
                  <a:lnTo>
                    <a:pt x="74" y="112"/>
                  </a:lnTo>
                  <a:lnTo>
                    <a:pt x="11" y="1"/>
                  </a:lnTo>
                  <a:lnTo>
                    <a:pt x="1" y="31"/>
                  </a:lnTo>
                  <a:lnTo>
                    <a:pt x="1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3715" y="2942"/>
              <a:ext cx="187" cy="234"/>
            </a:xfrm>
            <a:custGeom>
              <a:avLst/>
              <a:gdLst>
                <a:gd name="T0" fmla="*/ 120 w 187"/>
                <a:gd name="T1" fmla="*/ 185 h 234"/>
                <a:gd name="T2" fmla="*/ 128 w 187"/>
                <a:gd name="T3" fmla="*/ 154 h 234"/>
                <a:gd name="T4" fmla="*/ 9 w 187"/>
                <a:gd name="T5" fmla="*/ 0 h 234"/>
                <a:gd name="T6" fmla="*/ 0 w 187"/>
                <a:gd name="T7" fmla="*/ 30 h 234"/>
                <a:gd name="T8" fmla="*/ 118 w 187"/>
                <a:gd name="T9" fmla="*/ 184 h 234"/>
                <a:gd name="T10" fmla="*/ 126 w 187"/>
                <a:gd name="T11" fmla="*/ 153 h 234"/>
                <a:gd name="T12" fmla="*/ 120 w 187"/>
                <a:gd name="T13" fmla="*/ 185 h 234"/>
                <a:gd name="T14" fmla="*/ 186 w 187"/>
                <a:gd name="T15" fmla="*/ 233 h 234"/>
                <a:gd name="T16" fmla="*/ 128 w 187"/>
                <a:gd name="T17" fmla="*/ 154 h 234"/>
                <a:gd name="T18" fmla="*/ 120 w 187"/>
                <a:gd name="T19" fmla="*/ 185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" h="234">
                  <a:moveTo>
                    <a:pt x="120" y="185"/>
                  </a:moveTo>
                  <a:lnTo>
                    <a:pt x="128" y="154"/>
                  </a:lnTo>
                  <a:lnTo>
                    <a:pt x="9" y="0"/>
                  </a:lnTo>
                  <a:lnTo>
                    <a:pt x="0" y="30"/>
                  </a:lnTo>
                  <a:lnTo>
                    <a:pt x="118" y="184"/>
                  </a:lnTo>
                  <a:lnTo>
                    <a:pt x="126" y="153"/>
                  </a:lnTo>
                  <a:lnTo>
                    <a:pt x="120" y="185"/>
                  </a:lnTo>
                  <a:lnTo>
                    <a:pt x="186" y="233"/>
                  </a:lnTo>
                  <a:lnTo>
                    <a:pt x="128" y="154"/>
                  </a:lnTo>
                  <a:lnTo>
                    <a:pt x="120" y="18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5619" y="2628"/>
              <a:ext cx="69" cy="53"/>
            </a:xfrm>
            <a:custGeom>
              <a:avLst/>
              <a:gdLst>
                <a:gd name="T0" fmla="*/ 0 w 69"/>
                <a:gd name="T1" fmla="*/ 0 h 53"/>
                <a:gd name="T2" fmla="*/ 68 w 69"/>
                <a:gd name="T3" fmla="*/ 0 h 53"/>
                <a:gd name="T4" fmla="*/ 68 w 69"/>
                <a:gd name="T5" fmla="*/ 52 h 53"/>
                <a:gd name="T6" fmla="*/ 0 w 69"/>
                <a:gd name="T7" fmla="*/ 52 h 53"/>
                <a:gd name="T8" fmla="*/ 0 w 69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53">
                  <a:moveTo>
                    <a:pt x="0" y="0"/>
                  </a:moveTo>
                  <a:lnTo>
                    <a:pt x="68" y="0"/>
                  </a:lnTo>
                  <a:lnTo>
                    <a:pt x="68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5610" y="2628"/>
              <a:ext cx="27" cy="58"/>
            </a:xfrm>
            <a:custGeom>
              <a:avLst/>
              <a:gdLst>
                <a:gd name="T0" fmla="*/ 0 w 27"/>
                <a:gd name="T1" fmla="*/ 0 h 58"/>
                <a:gd name="T2" fmla="*/ 26 w 27"/>
                <a:gd name="T3" fmla="*/ 0 h 58"/>
                <a:gd name="T4" fmla="*/ 26 w 27"/>
                <a:gd name="T5" fmla="*/ 57 h 58"/>
                <a:gd name="T6" fmla="*/ 0 w 27"/>
                <a:gd name="T7" fmla="*/ 57 h 58"/>
                <a:gd name="T8" fmla="*/ 0 w 27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8">
                  <a:moveTo>
                    <a:pt x="0" y="0"/>
                  </a:moveTo>
                  <a:lnTo>
                    <a:pt x="26" y="0"/>
                  </a:lnTo>
                  <a:lnTo>
                    <a:pt x="26" y="57"/>
                  </a:lnTo>
                  <a:lnTo>
                    <a:pt x="0" y="5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5665" y="2628"/>
              <a:ext cx="26" cy="77"/>
            </a:xfrm>
            <a:custGeom>
              <a:avLst/>
              <a:gdLst>
                <a:gd name="T0" fmla="*/ 0 w 26"/>
                <a:gd name="T1" fmla="*/ 65 h 77"/>
                <a:gd name="T2" fmla="*/ 20 w 26"/>
                <a:gd name="T3" fmla="*/ 11 h 77"/>
                <a:gd name="T4" fmla="*/ 25 w 26"/>
                <a:gd name="T5" fmla="*/ 0 h 77"/>
                <a:gd name="T6" fmla="*/ 14 w 26"/>
                <a:gd name="T7" fmla="*/ 76 h 77"/>
                <a:gd name="T8" fmla="*/ 0 w 26"/>
                <a:gd name="T9" fmla="*/ 65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7">
                  <a:moveTo>
                    <a:pt x="0" y="65"/>
                  </a:moveTo>
                  <a:lnTo>
                    <a:pt x="20" y="11"/>
                  </a:lnTo>
                  <a:lnTo>
                    <a:pt x="25" y="0"/>
                  </a:lnTo>
                  <a:lnTo>
                    <a:pt x="14" y="76"/>
                  </a:lnTo>
                  <a:lnTo>
                    <a:pt x="0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3240" y="2771"/>
              <a:ext cx="476" cy="748"/>
            </a:xfrm>
            <a:custGeom>
              <a:avLst/>
              <a:gdLst>
                <a:gd name="T0" fmla="*/ 0 w 476"/>
                <a:gd name="T1" fmla="*/ 747 h 748"/>
                <a:gd name="T2" fmla="*/ 8 w 476"/>
                <a:gd name="T3" fmla="*/ 723 h 748"/>
                <a:gd name="T4" fmla="*/ 13 w 476"/>
                <a:gd name="T5" fmla="*/ 713 h 748"/>
                <a:gd name="T6" fmla="*/ 13 w 476"/>
                <a:gd name="T7" fmla="*/ 691 h 748"/>
                <a:gd name="T8" fmla="*/ 8 w 476"/>
                <a:gd name="T9" fmla="*/ 680 h 748"/>
                <a:gd name="T10" fmla="*/ 4 w 476"/>
                <a:gd name="T11" fmla="*/ 669 h 748"/>
                <a:gd name="T12" fmla="*/ 0 w 476"/>
                <a:gd name="T13" fmla="*/ 658 h 748"/>
                <a:gd name="T14" fmla="*/ 0 w 476"/>
                <a:gd name="T15" fmla="*/ 286 h 748"/>
                <a:gd name="T16" fmla="*/ 4 w 476"/>
                <a:gd name="T17" fmla="*/ 272 h 748"/>
                <a:gd name="T18" fmla="*/ 13 w 476"/>
                <a:gd name="T19" fmla="*/ 272 h 748"/>
                <a:gd name="T20" fmla="*/ 22 w 476"/>
                <a:gd name="T21" fmla="*/ 262 h 748"/>
                <a:gd name="T22" fmla="*/ 287 w 476"/>
                <a:gd name="T23" fmla="*/ 262 h 748"/>
                <a:gd name="T24" fmla="*/ 287 w 476"/>
                <a:gd name="T25" fmla="*/ 32 h 748"/>
                <a:gd name="T26" fmla="*/ 306 w 476"/>
                <a:gd name="T27" fmla="*/ 10 h 748"/>
                <a:gd name="T28" fmla="*/ 452 w 476"/>
                <a:gd name="T29" fmla="*/ 0 h 748"/>
                <a:gd name="T30" fmla="*/ 471 w 476"/>
                <a:gd name="T31" fmla="*/ 22 h 748"/>
                <a:gd name="T32" fmla="*/ 475 w 476"/>
                <a:gd name="T33" fmla="*/ 64 h 748"/>
                <a:gd name="T34" fmla="*/ 475 w 476"/>
                <a:gd name="T35" fmla="*/ 559 h 748"/>
                <a:gd name="T36" fmla="*/ 465 w 476"/>
                <a:gd name="T37" fmla="*/ 581 h 748"/>
                <a:gd name="T38" fmla="*/ 315 w 476"/>
                <a:gd name="T39" fmla="*/ 581 h 748"/>
                <a:gd name="T40" fmla="*/ 315 w 476"/>
                <a:gd name="T41" fmla="*/ 723 h 748"/>
                <a:gd name="T42" fmla="*/ 95 w 476"/>
                <a:gd name="T43" fmla="*/ 723 h 748"/>
                <a:gd name="T44" fmla="*/ 50 w 476"/>
                <a:gd name="T45" fmla="*/ 735 h 748"/>
                <a:gd name="T46" fmla="*/ 0 w 476"/>
                <a:gd name="T47" fmla="*/ 747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76" h="748">
                  <a:moveTo>
                    <a:pt x="0" y="747"/>
                  </a:moveTo>
                  <a:lnTo>
                    <a:pt x="8" y="723"/>
                  </a:lnTo>
                  <a:lnTo>
                    <a:pt x="13" y="713"/>
                  </a:lnTo>
                  <a:lnTo>
                    <a:pt x="13" y="691"/>
                  </a:lnTo>
                  <a:lnTo>
                    <a:pt x="8" y="680"/>
                  </a:lnTo>
                  <a:lnTo>
                    <a:pt x="4" y="669"/>
                  </a:lnTo>
                  <a:lnTo>
                    <a:pt x="0" y="658"/>
                  </a:lnTo>
                  <a:lnTo>
                    <a:pt x="0" y="286"/>
                  </a:lnTo>
                  <a:lnTo>
                    <a:pt x="4" y="272"/>
                  </a:lnTo>
                  <a:lnTo>
                    <a:pt x="13" y="272"/>
                  </a:lnTo>
                  <a:lnTo>
                    <a:pt x="22" y="262"/>
                  </a:lnTo>
                  <a:lnTo>
                    <a:pt x="287" y="262"/>
                  </a:lnTo>
                  <a:lnTo>
                    <a:pt x="287" y="32"/>
                  </a:lnTo>
                  <a:lnTo>
                    <a:pt x="306" y="10"/>
                  </a:lnTo>
                  <a:lnTo>
                    <a:pt x="452" y="0"/>
                  </a:lnTo>
                  <a:lnTo>
                    <a:pt x="471" y="22"/>
                  </a:lnTo>
                  <a:lnTo>
                    <a:pt x="475" y="64"/>
                  </a:lnTo>
                  <a:lnTo>
                    <a:pt x="475" y="559"/>
                  </a:lnTo>
                  <a:lnTo>
                    <a:pt x="465" y="581"/>
                  </a:lnTo>
                  <a:lnTo>
                    <a:pt x="315" y="581"/>
                  </a:lnTo>
                  <a:lnTo>
                    <a:pt x="315" y="723"/>
                  </a:lnTo>
                  <a:lnTo>
                    <a:pt x="95" y="723"/>
                  </a:lnTo>
                  <a:lnTo>
                    <a:pt x="50" y="735"/>
                  </a:lnTo>
                  <a:lnTo>
                    <a:pt x="0" y="747"/>
                  </a:lnTo>
                </a:path>
              </a:pathLst>
            </a:custGeom>
            <a:solidFill>
              <a:srgbClr val="FF001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auto">
            <a:xfrm>
              <a:off x="3259" y="3316"/>
              <a:ext cx="218" cy="381"/>
            </a:xfrm>
            <a:custGeom>
              <a:avLst/>
              <a:gdLst>
                <a:gd name="T0" fmla="*/ 108 w 218"/>
                <a:gd name="T1" fmla="*/ 0 h 381"/>
                <a:gd name="T2" fmla="*/ 119 w 218"/>
                <a:gd name="T3" fmla="*/ 0 h 381"/>
                <a:gd name="T4" fmla="*/ 130 w 218"/>
                <a:gd name="T5" fmla="*/ 2 h 381"/>
                <a:gd name="T6" fmla="*/ 142 w 218"/>
                <a:gd name="T7" fmla="*/ 7 h 381"/>
                <a:gd name="T8" fmla="*/ 152 w 218"/>
                <a:gd name="T9" fmla="*/ 16 h 381"/>
                <a:gd name="T10" fmla="*/ 162 w 218"/>
                <a:gd name="T11" fmla="*/ 23 h 381"/>
                <a:gd name="T12" fmla="*/ 171 w 218"/>
                <a:gd name="T13" fmla="*/ 35 h 381"/>
                <a:gd name="T14" fmla="*/ 180 w 218"/>
                <a:gd name="T15" fmla="*/ 46 h 381"/>
                <a:gd name="T16" fmla="*/ 188 w 218"/>
                <a:gd name="T17" fmla="*/ 62 h 381"/>
                <a:gd name="T18" fmla="*/ 196 w 218"/>
                <a:gd name="T19" fmla="*/ 78 h 381"/>
                <a:gd name="T20" fmla="*/ 202 w 218"/>
                <a:gd name="T21" fmla="*/ 95 h 381"/>
                <a:gd name="T22" fmla="*/ 207 w 218"/>
                <a:gd name="T23" fmla="*/ 112 h 381"/>
                <a:gd name="T24" fmla="*/ 211 w 218"/>
                <a:gd name="T25" fmla="*/ 131 h 381"/>
                <a:gd name="T26" fmla="*/ 214 w 218"/>
                <a:gd name="T27" fmla="*/ 150 h 381"/>
                <a:gd name="T28" fmla="*/ 216 w 218"/>
                <a:gd name="T29" fmla="*/ 169 h 381"/>
                <a:gd name="T30" fmla="*/ 217 w 218"/>
                <a:gd name="T31" fmla="*/ 191 h 381"/>
                <a:gd name="T32" fmla="*/ 216 w 218"/>
                <a:gd name="T33" fmla="*/ 210 h 381"/>
                <a:gd name="T34" fmla="*/ 214 w 218"/>
                <a:gd name="T35" fmla="*/ 229 h 381"/>
                <a:gd name="T36" fmla="*/ 211 w 218"/>
                <a:gd name="T37" fmla="*/ 248 h 381"/>
                <a:gd name="T38" fmla="*/ 207 w 218"/>
                <a:gd name="T39" fmla="*/ 267 h 381"/>
                <a:gd name="T40" fmla="*/ 202 w 218"/>
                <a:gd name="T41" fmla="*/ 286 h 381"/>
                <a:gd name="T42" fmla="*/ 196 w 218"/>
                <a:gd name="T43" fmla="*/ 301 h 381"/>
                <a:gd name="T44" fmla="*/ 188 w 218"/>
                <a:gd name="T45" fmla="*/ 317 h 381"/>
                <a:gd name="T46" fmla="*/ 180 w 218"/>
                <a:gd name="T47" fmla="*/ 331 h 381"/>
                <a:gd name="T48" fmla="*/ 171 w 218"/>
                <a:gd name="T49" fmla="*/ 344 h 381"/>
                <a:gd name="T50" fmla="*/ 162 w 218"/>
                <a:gd name="T51" fmla="*/ 356 h 381"/>
                <a:gd name="T52" fmla="*/ 152 w 218"/>
                <a:gd name="T53" fmla="*/ 365 h 381"/>
                <a:gd name="T54" fmla="*/ 142 w 218"/>
                <a:gd name="T55" fmla="*/ 372 h 381"/>
                <a:gd name="T56" fmla="*/ 130 w 218"/>
                <a:gd name="T57" fmla="*/ 378 h 381"/>
                <a:gd name="T58" fmla="*/ 119 w 218"/>
                <a:gd name="T59" fmla="*/ 380 h 381"/>
                <a:gd name="T60" fmla="*/ 108 w 218"/>
                <a:gd name="T61" fmla="*/ 374 h 381"/>
                <a:gd name="T62" fmla="*/ 96 w 218"/>
                <a:gd name="T63" fmla="*/ 380 h 381"/>
                <a:gd name="T64" fmla="*/ 85 w 218"/>
                <a:gd name="T65" fmla="*/ 378 h 381"/>
                <a:gd name="T66" fmla="*/ 74 w 218"/>
                <a:gd name="T67" fmla="*/ 372 h 381"/>
                <a:gd name="T68" fmla="*/ 64 w 218"/>
                <a:gd name="T69" fmla="*/ 365 h 381"/>
                <a:gd name="T70" fmla="*/ 54 w 218"/>
                <a:gd name="T71" fmla="*/ 356 h 381"/>
                <a:gd name="T72" fmla="*/ 43 w 218"/>
                <a:gd name="T73" fmla="*/ 344 h 381"/>
                <a:gd name="T74" fmla="*/ 35 w 218"/>
                <a:gd name="T75" fmla="*/ 331 h 381"/>
                <a:gd name="T76" fmla="*/ 27 w 218"/>
                <a:gd name="T77" fmla="*/ 317 h 381"/>
                <a:gd name="T78" fmla="*/ 19 w 218"/>
                <a:gd name="T79" fmla="*/ 301 h 381"/>
                <a:gd name="T80" fmla="*/ 12 w 218"/>
                <a:gd name="T81" fmla="*/ 286 h 381"/>
                <a:gd name="T82" fmla="*/ 8 w 218"/>
                <a:gd name="T83" fmla="*/ 267 h 381"/>
                <a:gd name="T84" fmla="*/ 4 w 218"/>
                <a:gd name="T85" fmla="*/ 248 h 381"/>
                <a:gd name="T86" fmla="*/ 1 w 218"/>
                <a:gd name="T87" fmla="*/ 229 h 381"/>
                <a:gd name="T88" fmla="*/ 0 w 218"/>
                <a:gd name="T89" fmla="*/ 210 h 381"/>
                <a:gd name="T90" fmla="*/ 0 w 218"/>
                <a:gd name="T91" fmla="*/ 191 h 381"/>
                <a:gd name="T92" fmla="*/ 0 w 218"/>
                <a:gd name="T93" fmla="*/ 169 h 381"/>
                <a:gd name="T94" fmla="*/ 1 w 218"/>
                <a:gd name="T95" fmla="*/ 150 h 381"/>
                <a:gd name="T96" fmla="*/ 4 w 218"/>
                <a:gd name="T97" fmla="*/ 131 h 381"/>
                <a:gd name="T98" fmla="*/ 8 w 218"/>
                <a:gd name="T99" fmla="*/ 112 h 381"/>
                <a:gd name="T100" fmla="*/ 12 w 218"/>
                <a:gd name="T101" fmla="*/ 95 h 381"/>
                <a:gd name="T102" fmla="*/ 19 w 218"/>
                <a:gd name="T103" fmla="*/ 78 h 381"/>
                <a:gd name="T104" fmla="*/ 27 w 218"/>
                <a:gd name="T105" fmla="*/ 62 h 381"/>
                <a:gd name="T106" fmla="*/ 35 w 218"/>
                <a:gd name="T107" fmla="*/ 46 h 381"/>
                <a:gd name="T108" fmla="*/ 43 w 218"/>
                <a:gd name="T109" fmla="*/ 35 h 381"/>
                <a:gd name="T110" fmla="*/ 54 w 218"/>
                <a:gd name="T111" fmla="*/ 23 h 381"/>
                <a:gd name="T112" fmla="*/ 64 w 218"/>
                <a:gd name="T113" fmla="*/ 16 h 381"/>
                <a:gd name="T114" fmla="*/ 74 w 218"/>
                <a:gd name="T115" fmla="*/ 7 h 381"/>
                <a:gd name="T116" fmla="*/ 85 w 218"/>
                <a:gd name="T117" fmla="*/ 2 h 381"/>
                <a:gd name="T118" fmla="*/ 96 w 218"/>
                <a:gd name="T119" fmla="*/ 0 h 381"/>
                <a:gd name="T120" fmla="*/ 108 w 218"/>
                <a:gd name="T121" fmla="*/ 0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8" h="381">
                  <a:moveTo>
                    <a:pt x="108" y="0"/>
                  </a:moveTo>
                  <a:lnTo>
                    <a:pt x="119" y="0"/>
                  </a:lnTo>
                  <a:lnTo>
                    <a:pt x="130" y="2"/>
                  </a:lnTo>
                  <a:lnTo>
                    <a:pt x="142" y="7"/>
                  </a:lnTo>
                  <a:lnTo>
                    <a:pt x="152" y="16"/>
                  </a:lnTo>
                  <a:lnTo>
                    <a:pt x="162" y="23"/>
                  </a:lnTo>
                  <a:lnTo>
                    <a:pt x="171" y="35"/>
                  </a:lnTo>
                  <a:lnTo>
                    <a:pt x="180" y="46"/>
                  </a:lnTo>
                  <a:lnTo>
                    <a:pt x="188" y="62"/>
                  </a:lnTo>
                  <a:lnTo>
                    <a:pt x="196" y="78"/>
                  </a:lnTo>
                  <a:lnTo>
                    <a:pt x="202" y="95"/>
                  </a:lnTo>
                  <a:lnTo>
                    <a:pt x="207" y="112"/>
                  </a:lnTo>
                  <a:lnTo>
                    <a:pt x="211" y="131"/>
                  </a:lnTo>
                  <a:lnTo>
                    <a:pt x="214" y="150"/>
                  </a:lnTo>
                  <a:lnTo>
                    <a:pt x="216" y="169"/>
                  </a:lnTo>
                  <a:lnTo>
                    <a:pt x="217" y="191"/>
                  </a:lnTo>
                  <a:lnTo>
                    <a:pt x="216" y="210"/>
                  </a:lnTo>
                  <a:lnTo>
                    <a:pt x="214" y="229"/>
                  </a:lnTo>
                  <a:lnTo>
                    <a:pt x="211" y="248"/>
                  </a:lnTo>
                  <a:lnTo>
                    <a:pt x="207" y="267"/>
                  </a:lnTo>
                  <a:lnTo>
                    <a:pt x="202" y="286"/>
                  </a:lnTo>
                  <a:lnTo>
                    <a:pt x="196" y="301"/>
                  </a:lnTo>
                  <a:lnTo>
                    <a:pt x="188" y="317"/>
                  </a:lnTo>
                  <a:lnTo>
                    <a:pt x="180" y="331"/>
                  </a:lnTo>
                  <a:lnTo>
                    <a:pt x="171" y="344"/>
                  </a:lnTo>
                  <a:lnTo>
                    <a:pt x="162" y="356"/>
                  </a:lnTo>
                  <a:lnTo>
                    <a:pt x="152" y="365"/>
                  </a:lnTo>
                  <a:lnTo>
                    <a:pt x="142" y="372"/>
                  </a:lnTo>
                  <a:lnTo>
                    <a:pt x="130" y="378"/>
                  </a:lnTo>
                  <a:lnTo>
                    <a:pt x="119" y="380"/>
                  </a:lnTo>
                  <a:lnTo>
                    <a:pt x="108" y="374"/>
                  </a:lnTo>
                  <a:lnTo>
                    <a:pt x="96" y="380"/>
                  </a:lnTo>
                  <a:lnTo>
                    <a:pt x="85" y="378"/>
                  </a:lnTo>
                  <a:lnTo>
                    <a:pt x="74" y="372"/>
                  </a:lnTo>
                  <a:lnTo>
                    <a:pt x="64" y="365"/>
                  </a:lnTo>
                  <a:lnTo>
                    <a:pt x="54" y="356"/>
                  </a:lnTo>
                  <a:lnTo>
                    <a:pt x="43" y="344"/>
                  </a:lnTo>
                  <a:lnTo>
                    <a:pt x="35" y="331"/>
                  </a:lnTo>
                  <a:lnTo>
                    <a:pt x="27" y="317"/>
                  </a:lnTo>
                  <a:lnTo>
                    <a:pt x="19" y="301"/>
                  </a:lnTo>
                  <a:lnTo>
                    <a:pt x="12" y="286"/>
                  </a:lnTo>
                  <a:lnTo>
                    <a:pt x="8" y="267"/>
                  </a:lnTo>
                  <a:lnTo>
                    <a:pt x="4" y="248"/>
                  </a:lnTo>
                  <a:lnTo>
                    <a:pt x="1" y="229"/>
                  </a:lnTo>
                  <a:lnTo>
                    <a:pt x="0" y="210"/>
                  </a:lnTo>
                  <a:lnTo>
                    <a:pt x="0" y="191"/>
                  </a:lnTo>
                  <a:lnTo>
                    <a:pt x="0" y="169"/>
                  </a:lnTo>
                  <a:lnTo>
                    <a:pt x="1" y="150"/>
                  </a:lnTo>
                  <a:lnTo>
                    <a:pt x="4" y="131"/>
                  </a:lnTo>
                  <a:lnTo>
                    <a:pt x="8" y="112"/>
                  </a:lnTo>
                  <a:lnTo>
                    <a:pt x="12" y="95"/>
                  </a:lnTo>
                  <a:lnTo>
                    <a:pt x="19" y="78"/>
                  </a:lnTo>
                  <a:lnTo>
                    <a:pt x="27" y="62"/>
                  </a:lnTo>
                  <a:lnTo>
                    <a:pt x="35" y="46"/>
                  </a:lnTo>
                  <a:lnTo>
                    <a:pt x="43" y="35"/>
                  </a:lnTo>
                  <a:lnTo>
                    <a:pt x="54" y="23"/>
                  </a:lnTo>
                  <a:lnTo>
                    <a:pt x="64" y="16"/>
                  </a:lnTo>
                  <a:lnTo>
                    <a:pt x="74" y="7"/>
                  </a:lnTo>
                  <a:lnTo>
                    <a:pt x="85" y="2"/>
                  </a:lnTo>
                  <a:lnTo>
                    <a:pt x="96" y="0"/>
                  </a:lnTo>
                  <a:lnTo>
                    <a:pt x="10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3312" y="3409"/>
              <a:ext cx="112" cy="192"/>
            </a:xfrm>
            <a:custGeom>
              <a:avLst/>
              <a:gdLst>
                <a:gd name="T0" fmla="*/ 56 w 112"/>
                <a:gd name="T1" fmla="*/ 0 h 192"/>
                <a:gd name="T2" fmla="*/ 61 w 112"/>
                <a:gd name="T3" fmla="*/ 0 h 192"/>
                <a:gd name="T4" fmla="*/ 66 w 112"/>
                <a:gd name="T5" fmla="*/ 0 h 192"/>
                <a:gd name="T6" fmla="*/ 72 w 112"/>
                <a:gd name="T7" fmla="*/ 2 h 192"/>
                <a:gd name="T8" fmla="*/ 77 w 112"/>
                <a:gd name="T9" fmla="*/ 8 h 192"/>
                <a:gd name="T10" fmla="*/ 83 w 112"/>
                <a:gd name="T11" fmla="*/ 10 h 192"/>
                <a:gd name="T12" fmla="*/ 88 w 112"/>
                <a:gd name="T13" fmla="*/ 16 h 192"/>
                <a:gd name="T14" fmla="*/ 92 w 112"/>
                <a:gd name="T15" fmla="*/ 23 h 192"/>
                <a:gd name="T16" fmla="*/ 96 w 112"/>
                <a:gd name="T17" fmla="*/ 29 h 192"/>
                <a:gd name="T18" fmla="*/ 100 w 112"/>
                <a:gd name="T19" fmla="*/ 38 h 192"/>
                <a:gd name="T20" fmla="*/ 104 w 112"/>
                <a:gd name="T21" fmla="*/ 48 h 192"/>
                <a:gd name="T22" fmla="*/ 106 w 112"/>
                <a:gd name="T23" fmla="*/ 54 h 192"/>
                <a:gd name="T24" fmla="*/ 108 w 112"/>
                <a:gd name="T25" fmla="*/ 64 h 192"/>
                <a:gd name="T26" fmla="*/ 110 w 112"/>
                <a:gd name="T27" fmla="*/ 73 h 192"/>
                <a:gd name="T28" fmla="*/ 111 w 112"/>
                <a:gd name="T29" fmla="*/ 83 h 192"/>
                <a:gd name="T30" fmla="*/ 111 w 112"/>
                <a:gd name="T31" fmla="*/ 96 h 192"/>
                <a:gd name="T32" fmla="*/ 111 w 112"/>
                <a:gd name="T33" fmla="*/ 104 h 192"/>
                <a:gd name="T34" fmla="*/ 110 w 112"/>
                <a:gd name="T35" fmla="*/ 114 h 192"/>
                <a:gd name="T36" fmla="*/ 108 w 112"/>
                <a:gd name="T37" fmla="*/ 123 h 192"/>
                <a:gd name="T38" fmla="*/ 106 w 112"/>
                <a:gd name="T39" fmla="*/ 133 h 192"/>
                <a:gd name="T40" fmla="*/ 104 w 112"/>
                <a:gd name="T41" fmla="*/ 142 h 192"/>
                <a:gd name="T42" fmla="*/ 100 w 112"/>
                <a:gd name="T43" fmla="*/ 152 h 192"/>
                <a:gd name="T44" fmla="*/ 96 w 112"/>
                <a:gd name="T45" fmla="*/ 158 h 192"/>
                <a:gd name="T46" fmla="*/ 92 w 112"/>
                <a:gd name="T47" fmla="*/ 164 h 192"/>
                <a:gd name="T48" fmla="*/ 88 w 112"/>
                <a:gd name="T49" fmla="*/ 171 h 192"/>
                <a:gd name="T50" fmla="*/ 83 w 112"/>
                <a:gd name="T51" fmla="*/ 179 h 192"/>
                <a:gd name="T52" fmla="*/ 77 w 112"/>
                <a:gd name="T53" fmla="*/ 182 h 192"/>
                <a:gd name="T54" fmla="*/ 72 w 112"/>
                <a:gd name="T55" fmla="*/ 186 h 192"/>
                <a:gd name="T56" fmla="*/ 66 w 112"/>
                <a:gd name="T57" fmla="*/ 189 h 192"/>
                <a:gd name="T58" fmla="*/ 61 w 112"/>
                <a:gd name="T59" fmla="*/ 191 h 192"/>
                <a:gd name="T60" fmla="*/ 56 w 112"/>
                <a:gd name="T61" fmla="*/ 191 h 192"/>
                <a:gd name="T62" fmla="*/ 49 w 112"/>
                <a:gd name="T63" fmla="*/ 191 h 192"/>
                <a:gd name="T64" fmla="*/ 43 w 112"/>
                <a:gd name="T65" fmla="*/ 189 h 192"/>
                <a:gd name="T66" fmla="*/ 38 w 112"/>
                <a:gd name="T67" fmla="*/ 186 h 192"/>
                <a:gd name="T68" fmla="*/ 32 w 112"/>
                <a:gd name="T69" fmla="*/ 182 h 192"/>
                <a:gd name="T70" fmla="*/ 28 w 112"/>
                <a:gd name="T71" fmla="*/ 179 h 192"/>
                <a:gd name="T72" fmla="*/ 22 w 112"/>
                <a:gd name="T73" fmla="*/ 171 h 192"/>
                <a:gd name="T74" fmla="*/ 18 w 112"/>
                <a:gd name="T75" fmla="*/ 164 h 192"/>
                <a:gd name="T76" fmla="*/ 14 w 112"/>
                <a:gd name="T77" fmla="*/ 158 h 192"/>
                <a:gd name="T78" fmla="*/ 10 w 112"/>
                <a:gd name="T79" fmla="*/ 152 h 192"/>
                <a:gd name="T80" fmla="*/ 7 w 112"/>
                <a:gd name="T81" fmla="*/ 142 h 192"/>
                <a:gd name="T82" fmla="*/ 5 w 112"/>
                <a:gd name="T83" fmla="*/ 133 h 192"/>
                <a:gd name="T84" fmla="*/ 2 w 112"/>
                <a:gd name="T85" fmla="*/ 123 h 192"/>
                <a:gd name="T86" fmla="*/ 0 w 112"/>
                <a:gd name="T87" fmla="*/ 114 h 192"/>
                <a:gd name="T88" fmla="*/ 0 w 112"/>
                <a:gd name="T89" fmla="*/ 104 h 192"/>
                <a:gd name="T90" fmla="*/ 0 w 112"/>
                <a:gd name="T91" fmla="*/ 96 h 192"/>
                <a:gd name="T92" fmla="*/ 0 w 112"/>
                <a:gd name="T93" fmla="*/ 83 h 192"/>
                <a:gd name="T94" fmla="*/ 0 w 112"/>
                <a:gd name="T95" fmla="*/ 73 h 192"/>
                <a:gd name="T96" fmla="*/ 2 w 112"/>
                <a:gd name="T97" fmla="*/ 64 h 192"/>
                <a:gd name="T98" fmla="*/ 5 w 112"/>
                <a:gd name="T99" fmla="*/ 54 h 192"/>
                <a:gd name="T100" fmla="*/ 7 w 112"/>
                <a:gd name="T101" fmla="*/ 48 h 192"/>
                <a:gd name="T102" fmla="*/ 10 w 112"/>
                <a:gd name="T103" fmla="*/ 38 h 192"/>
                <a:gd name="T104" fmla="*/ 14 w 112"/>
                <a:gd name="T105" fmla="*/ 29 h 192"/>
                <a:gd name="T106" fmla="*/ 18 w 112"/>
                <a:gd name="T107" fmla="*/ 23 h 192"/>
                <a:gd name="T108" fmla="*/ 22 w 112"/>
                <a:gd name="T109" fmla="*/ 16 h 192"/>
                <a:gd name="T110" fmla="*/ 28 w 112"/>
                <a:gd name="T111" fmla="*/ 10 h 192"/>
                <a:gd name="T112" fmla="*/ 32 w 112"/>
                <a:gd name="T113" fmla="*/ 8 h 192"/>
                <a:gd name="T114" fmla="*/ 38 w 112"/>
                <a:gd name="T115" fmla="*/ 2 h 192"/>
                <a:gd name="T116" fmla="*/ 43 w 112"/>
                <a:gd name="T117" fmla="*/ 0 h 192"/>
                <a:gd name="T118" fmla="*/ 49 w 112"/>
                <a:gd name="T119" fmla="*/ 0 h 192"/>
                <a:gd name="T120" fmla="*/ 56 w 112"/>
                <a:gd name="T121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2" h="192">
                  <a:moveTo>
                    <a:pt x="56" y="0"/>
                  </a:moveTo>
                  <a:lnTo>
                    <a:pt x="61" y="0"/>
                  </a:lnTo>
                  <a:lnTo>
                    <a:pt x="66" y="0"/>
                  </a:lnTo>
                  <a:lnTo>
                    <a:pt x="72" y="2"/>
                  </a:lnTo>
                  <a:lnTo>
                    <a:pt x="77" y="8"/>
                  </a:lnTo>
                  <a:lnTo>
                    <a:pt x="83" y="10"/>
                  </a:lnTo>
                  <a:lnTo>
                    <a:pt x="88" y="16"/>
                  </a:lnTo>
                  <a:lnTo>
                    <a:pt x="92" y="23"/>
                  </a:lnTo>
                  <a:lnTo>
                    <a:pt x="96" y="29"/>
                  </a:lnTo>
                  <a:lnTo>
                    <a:pt x="100" y="38"/>
                  </a:lnTo>
                  <a:lnTo>
                    <a:pt x="104" y="48"/>
                  </a:lnTo>
                  <a:lnTo>
                    <a:pt x="106" y="54"/>
                  </a:lnTo>
                  <a:lnTo>
                    <a:pt x="108" y="64"/>
                  </a:lnTo>
                  <a:lnTo>
                    <a:pt x="110" y="73"/>
                  </a:lnTo>
                  <a:lnTo>
                    <a:pt x="111" y="83"/>
                  </a:lnTo>
                  <a:lnTo>
                    <a:pt x="111" y="96"/>
                  </a:lnTo>
                  <a:lnTo>
                    <a:pt x="111" y="104"/>
                  </a:lnTo>
                  <a:lnTo>
                    <a:pt x="110" y="114"/>
                  </a:lnTo>
                  <a:lnTo>
                    <a:pt x="108" y="123"/>
                  </a:lnTo>
                  <a:lnTo>
                    <a:pt x="106" y="133"/>
                  </a:lnTo>
                  <a:lnTo>
                    <a:pt x="104" y="142"/>
                  </a:lnTo>
                  <a:lnTo>
                    <a:pt x="100" y="152"/>
                  </a:lnTo>
                  <a:lnTo>
                    <a:pt x="96" y="158"/>
                  </a:lnTo>
                  <a:lnTo>
                    <a:pt x="92" y="164"/>
                  </a:lnTo>
                  <a:lnTo>
                    <a:pt x="88" y="171"/>
                  </a:lnTo>
                  <a:lnTo>
                    <a:pt x="83" y="179"/>
                  </a:lnTo>
                  <a:lnTo>
                    <a:pt x="77" y="182"/>
                  </a:lnTo>
                  <a:lnTo>
                    <a:pt x="72" y="186"/>
                  </a:lnTo>
                  <a:lnTo>
                    <a:pt x="66" y="189"/>
                  </a:lnTo>
                  <a:lnTo>
                    <a:pt x="61" y="191"/>
                  </a:lnTo>
                  <a:lnTo>
                    <a:pt x="56" y="191"/>
                  </a:lnTo>
                  <a:lnTo>
                    <a:pt x="49" y="191"/>
                  </a:lnTo>
                  <a:lnTo>
                    <a:pt x="43" y="189"/>
                  </a:lnTo>
                  <a:lnTo>
                    <a:pt x="38" y="186"/>
                  </a:lnTo>
                  <a:lnTo>
                    <a:pt x="32" y="182"/>
                  </a:lnTo>
                  <a:lnTo>
                    <a:pt x="28" y="179"/>
                  </a:lnTo>
                  <a:lnTo>
                    <a:pt x="22" y="171"/>
                  </a:lnTo>
                  <a:lnTo>
                    <a:pt x="18" y="164"/>
                  </a:lnTo>
                  <a:lnTo>
                    <a:pt x="14" y="158"/>
                  </a:lnTo>
                  <a:lnTo>
                    <a:pt x="10" y="152"/>
                  </a:lnTo>
                  <a:lnTo>
                    <a:pt x="7" y="142"/>
                  </a:lnTo>
                  <a:lnTo>
                    <a:pt x="5" y="133"/>
                  </a:lnTo>
                  <a:lnTo>
                    <a:pt x="2" y="123"/>
                  </a:lnTo>
                  <a:lnTo>
                    <a:pt x="0" y="114"/>
                  </a:lnTo>
                  <a:lnTo>
                    <a:pt x="0" y="104"/>
                  </a:lnTo>
                  <a:lnTo>
                    <a:pt x="0" y="96"/>
                  </a:lnTo>
                  <a:lnTo>
                    <a:pt x="0" y="83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5" y="54"/>
                  </a:lnTo>
                  <a:lnTo>
                    <a:pt x="7" y="48"/>
                  </a:lnTo>
                  <a:lnTo>
                    <a:pt x="10" y="38"/>
                  </a:lnTo>
                  <a:lnTo>
                    <a:pt x="14" y="29"/>
                  </a:lnTo>
                  <a:lnTo>
                    <a:pt x="18" y="23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2" y="8"/>
                  </a:lnTo>
                  <a:lnTo>
                    <a:pt x="38" y="2"/>
                  </a:lnTo>
                  <a:lnTo>
                    <a:pt x="43" y="0"/>
                  </a:lnTo>
                  <a:lnTo>
                    <a:pt x="49" y="0"/>
                  </a:lnTo>
                  <a:lnTo>
                    <a:pt x="56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3346" y="3466"/>
              <a:ext cx="44" cy="83"/>
            </a:xfrm>
            <a:custGeom>
              <a:avLst/>
              <a:gdLst>
                <a:gd name="T0" fmla="*/ 21 w 44"/>
                <a:gd name="T1" fmla="*/ 0 h 83"/>
                <a:gd name="T2" fmla="*/ 23 w 44"/>
                <a:gd name="T3" fmla="*/ 0 h 83"/>
                <a:gd name="T4" fmla="*/ 25 w 44"/>
                <a:gd name="T5" fmla="*/ 0 h 83"/>
                <a:gd name="T6" fmla="*/ 27 w 44"/>
                <a:gd name="T7" fmla="*/ 1 h 83"/>
                <a:gd name="T8" fmla="*/ 29 w 44"/>
                <a:gd name="T9" fmla="*/ 3 h 83"/>
                <a:gd name="T10" fmla="*/ 31 w 44"/>
                <a:gd name="T11" fmla="*/ 4 h 83"/>
                <a:gd name="T12" fmla="*/ 33 w 44"/>
                <a:gd name="T13" fmla="*/ 6 h 83"/>
                <a:gd name="T14" fmla="*/ 35 w 44"/>
                <a:gd name="T15" fmla="*/ 9 h 83"/>
                <a:gd name="T16" fmla="*/ 37 w 44"/>
                <a:gd name="T17" fmla="*/ 13 h 83"/>
                <a:gd name="T18" fmla="*/ 38 w 44"/>
                <a:gd name="T19" fmla="*/ 16 h 83"/>
                <a:gd name="T20" fmla="*/ 39 w 44"/>
                <a:gd name="T21" fmla="*/ 19 h 83"/>
                <a:gd name="T22" fmla="*/ 41 w 44"/>
                <a:gd name="T23" fmla="*/ 24 h 83"/>
                <a:gd name="T24" fmla="*/ 41 w 44"/>
                <a:gd name="T25" fmla="*/ 28 h 83"/>
                <a:gd name="T26" fmla="*/ 42 w 44"/>
                <a:gd name="T27" fmla="*/ 31 h 83"/>
                <a:gd name="T28" fmla="*/ 42 w 44"/>
                <a:gd name="T29" fmla="*/ 36 h 83"/>
                <a:gd name="T30" fmla="*/ 43 w 44"/>
                <a:gd name="T31" fmla="*/ 41 h 83"/>
                <a:gd name="T32" fmla="*/ 42 w 44"/>
                <a:gd name="T33" fmla="*/ 45 h 83"/>
                <a:gd name="T34" fmla="*/ 42 w 44"/>
                <a:gd name="T35" fmla="*/ 48 h 83"/>
                <a:gd name="T36" fmla="*/ 41 w 44"/>
                <a:gd name="T37" fmla="*/ 53 h 83"/>
                <a:gd name="T38" fmla="*/ 41 w 44"/>
                <a:gd name="T39" fmla="*/ 56 h 83"/>
                <a:gd name="T40" fmla="*/ 39 w 44"/>
                <a:gd name="T41" fmla="*/ 60 h 83"/>
                <a:gd name="T42" fmla="*/ 38 w 44"/>
                <a:gd name="T43" fmla="*/ 65 h 83"/>
                <a:gd name="T44" fmla="*/ 37 w 44"/>
                <a:gd name="T45" fmla="*/ 68 h 83"/>
                <a:gd name="T46" fmla="*/ 35 w 44"/>
                <a:gd name="T47" fmla="*/ 71 h 83"/>
                <a:gd name="T48" fmla="*/ 33 w 44"/>
                <a:gd name="T49" fmla="*/ 74 h 83"/>
                <a:gd name="T50" fmla="*/ 31 w 44"/>
                <a:gd name="T51" fmla="*/ 75 h 83"/>
                <a:gd name="T52" fmla="*/ 29 w 44"/>
                <a:gd name="T53" fmla="*/ 77 h 83"/>
                <a:gd name="T54" fmla="*/ 27 w 44"/>
                <a:gd name="T55" fmla="*/ 78 h 83"/>
                <a:gd name="T56" fmla="*/ 25 w 44"/>
                <a:gd name="T57" fmla="*/ 80 h 83"/>
                <a:gd name="T58" fmla="*/ 23 w 44"/>
                <a:gd name="T59" fmla="*/ 80 h 83"/>
                <a:gd name="T60" fmla="*/ 21 w 44"/>
                <a:gd name="T61" fmla="*/ 82 h 83"/>
                <a:gd name="T62" fmla="*/ 18 w 44"/>
                <a:gd name="T63" fmla="*/ 80 h 83"/>
                <a:gd name="T64" fmla="*/ 16 w 44"/>
                <a:gd name="T65" fmla="*/ 80 h 83"/>
                <a:gd name="T66" fmla="*/ 14 w 44"/>
                <a:gd name="T67" fmla="*/ 78 h 83"/>
                <a:gd name="T68" fmla="*/ 12 w 44"/>
                <a:gd name="T69" fmla="*/ 77 h 83"/>
                <a:gd name="T70" fmla="*/ 10 w 44"/>
                <a:gd name="T71" fmla="*/ 75 h 83"/>
                <a:gd name="T72" fmla="*/ 8 w 44"/>
                <a:gd name="T73" fmla="*/ 74 h 83"/>
                <a:gd name="T74" fmla="*/ 6 w 44"/>
                <a:gd name="T75" fmla="*/ 71 h 83"/>
                <a:gd name="T76" fmla="*/ 4 w 44"/>
                <a:gd name="T77" fmla="*/ 68 h 83"/>
                <a:gd name="T78" fmla="*/ 3 w 44"/>
                <a:gd name="T79" fmla="*/ 65 h 83"/>
                <a:gd name="T80" fmla="*/ 2 w 44"/>
                <a:gd name="T81" fmla="*/ 60 h 83"/>
                <a:gd name="T82" fmla="*/ 1 w 44"/>
                <a:gd name="T83" fmla="*/ 56 h 83"/>
                <a:gd name="T84" fmla="*/ 0 w 44"/>
                <a:gd name="T85" fmla="*/ 53 h 83"/>
                <a:gd name="T86" fmla="*/ 0 w 44"/>
                <a:gd name="T87" fmla="*/ 48 h 83"/>
                <a:gd name="T88" fmla="*/ 0 w 44"/>
                <a:gd name="T89" fmla="*/ 45 h 83"/>
                <a:gd name="T90" fmla="*/ 0 w 44"/>
                <a:gd name="T91" fmla="*/ 41 h 83"/>
                <a:gd name="T92" fmla="*/ 0 w 44"/>
                <a:gd name="T93" fmla="*/ 36 h 83"/>
                <a:gd name="T94" fmla="*/ 0 w 44"/>
                <a:gd name="T95" fmla="*/ 31 h 83"/>
                <a:gd name="T96" fmla="*/ 0 w 44"/>
                <a:gd name="T97" fmla="*/ 28 h 83"/>
                <a:gd name="T98" fmla="*/ 1 w 44"/>
                <a:gd name="T99" fmla="*/ 24 h 83"/>
                <a:gd name="T100" fmla="*/ 2 w 44"/>
                <a:gd name="T101" fmla="*/ 19 h 83"/>
                <a:gd name="T102" fmla="*/ 3 w 44"/>
                <a:gd name="T103" fmla="*/ 16 h 83"/>
                <a:gd name="T104" fmla="*/ 4 w 44"/>
                <a:gd name="T105" fmla="*/ 13 h 83"/>
                <a:gd name="T106" fmla="*/ 6 w 44"/>
                <a:gd name="T107" fmla="*/ 9 h 83"/>
                <a:gd name="T108" fmla="*/ 8 w 44"/>
                <a:gd name="T109" fmla="*/ 6 h 83"/>
                <a:gd name="T110" fmla="*/ 10 w 44"/>
                <a:gd name="T111" fmla="*/ 4 h 83"/>
                <a:gd name="T112" fmla="*/ 12 w 44"/>
                <a:gd name="T113" fmla="*/ 3 h 83"/>
                <a:gd name="T114" fmla="*/ 14 w 44"/>
                <a:gd name="T115" fmla="*/ 1 h 83"/>
                <a:gd name="T116" fmla="*/ 16 w 44"/>
                <a:gd name="T117" fmla="*/ 0 h 83"/>
                <a:gd name="T118" fmla="*/ 18 w 44"/>
                <a:gd name="T119" fmla="*/ 0 h 83"/>
                <a:gd name="T120" fmla="*/ 21 w 44"/>
                <a:gd name="T12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" h="83">
                  <a:moveTo>
                    <a:pt x="21" y="0"/>
                  </a:moveTo>
                  <a:lnTo>
                    <a:pt x="23" y="0"/>
                  </a:lnTo>
                  <a:lnTo>
                    <a:pt x="25" y="0"/>
                  </a:lnTo>
                  <a:lnTo>
                    <a:pt x="27" y="1"/>
                  </a:lnTo>
                  <a:lnTo>
                    <a:pt x="29" y="3"/>
                  </a:lnTo>
                  <a:lnTo>
                    <a:pt x="31" y="4"/>
                  </a:lnTo>
                  <a:lnTo>
                    <a:pt x="33" y="6"/>
                  </a:lnTo>
                  <a:lnTo>
                    <a:pt x="35" y="9"/>
                  </a:lnTo>
                  <a:lnTo>
                    <a:pt x="37" y="13"/>
                  </a:lnTo>
                  <a:lnTo>
                    <a:pt x="38" y="16"/>
                  </a:lnTo>
                  <a:lnTo>
                    <a:pt x="39" y="19"/>
                  </a:lnTo>
                  <a:lnTo>
                    <a:pt x="41" y="24"/>
                  </a:lnTo>
                  <a:lnTo>
                    <a:pt x="41" y="28"/>
                  </a:lnTo>
                  <a:lnTo>
                    <a:pt x="42" y="31"/>
                  </a:lnTo>
                  <a:lnTo>
                    <a:pt x="42" y="36"/>
                  </a:lnTo>
                  <a:lnTo>
                    <a:pt x="43" y="41"/>
                  </a:lnTo>
                  <a:lnTo>
                    <a:pt x="42" y="45"/>
                  </a:lnTo>
                  <a:lnTo>
                    <a:pt x="42" y="48"/>
                  </a:lnTo>
                  <a:lnTo>
                    <a:pt x="41" y="53"/>
                  </a:lnTo>
                  <a:lnTo>
                    <a:pt x="41" y="56"/>
                  </a:lnTo>
                  <a:lnTo>
                    <a:pt x="39" y="60"/>
                  </a:lnTo>
                  <a:lnTo>
                    <a:pt x="38" y="65"/>
                  </a:lnTo>
                  <a:lnTo>
                    <a:pt x="37" y="68"/>
                  </a:lnTo>
                  <a:lnTo>
                    <a:pt x="35" y="71"/>
                  </a:lnTo>
                  <a:lnTo>
                    <a:pt x="33" y="74"/>
                  </a:lnTo>
                  <a:lnTo>
                    <a:pt x="31" y="75"/>
                  </a:lnTo>
                  <a:lnTo>
                    <a:pt x="29" y="77"/>
                  </a:lnTo>
                  <a:lnTo>
                    <a:pt x="27" y="78"/>
                  </a:lnTo>
                  <a:lnTo>
                    <a:pt x="25" y="80"/>
                  </a:lnTo>
                  <a:lnTo>
                    <a:pt x="23" y="80"/>
                  </a:lnTo>
                  <a:lnTo>
                    <a:pt x="21" y="82"/>
                  </a:lnTo>
                  <a:lnTo>
                    <a:pt x="18" y="80"/>
                  </a:lnTo>
                  <a:lnTo>
                    <a:pt x="16" y="80"/>
                  </a:lnTo>
                  <a:lnTo>
                    <a:pt x="14" y="78"/>
                  </a:lnTo>
                  <a:lnTo>
                    <a:pt x="12" y="77"/>
                  </a:lnTo>
                  <a:lnTo>
                    <a:pt x="10" y="75"/>
                  </a:lnTo>
                  <a:lnTo>
                    <a:pt x="8" y="74"/>
                  </a:lnTo>
                  <a:lnTo>
                    <a:pt x="6" y="71"/>
                  </a:lnTo>
                  <a:lnTo>
                    <a:pt x="4" y="68"/>
                  </a:lnTo>
                  <a:lnTo>
                    <a:pt x="3" y="65"/>
                  </a:lnTo>
                  <a:lnTo>
                    <a:pt x="2" y="60"/>
                  </a:lnTo>
                  <a:lnTo>
                    <a:pt x="1" y="56"/>
                  </a:lnTo>
                  <a:lnTo>
                    <a:pt x="0" y="53"/>
                  </a:lnTo>
                  <a:lnTo>
                    <a:pt x="0" y="48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0" y="36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1" y="24"/>
                  </a:lnTo>
                  <a:lnTo>
                    <a:pt x="2" y="19"/>
                  </a:lnTo>
                  <a:lnTo>
                    <a:pt x="3" y="16"/>
                  </a:lnTo>
                  <a:lnTo>
                    <a:pt x="4" y="13"/>
                  </a:lnTo>
                  <a:lnTo>
                    <a:pt x="6" y="9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2" y="3"/>
                  </a:lnTo>
                  <a:lnTo>
                    <a:pt x="14" y="1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3256" y="2658"/>
              <a:ext cx="497" cy="829"/>
            </a:xfrm>
            <a:custGeom>
              <a:avLst/>
              <a:gdLst>
                <a:gd name="T0" fmla="*/ 273 w 497"/>
                <a:gd name="T1" fmla="*/ 377 h 829"/>
                <a:gd name="T2" fmla="*/ 267 w 497"/>
                <a:gd name="T3" fmla="*/ 377 h 829"/>
                <a:gd name="T4" fmla="*/ 16 w 497"/>
                <a:gd name="T5" fmla="*/ 377 h 829"/>
                <a:gd name="T6" fmla="*/ 10 w 497"/>
                <a:gd name="T7" fmla="*/ 377 h 829"/>
                <a:gd name="T8" fmla="*/ 0 w 497"/>
                <a:gd name="T9" fmla="*/ 399 h 829"/>
                <a:gd name="T10" fmla="*/ 5 w 497"/>
                <a:gd name="T11" fmla="*/ 450 h 829"/>
                <a:gd name="T12" fmla="*/ 5 w 497"/>
                <a:gd name="T13" fmla="*/ 576 h 829"/>
                <a:gd name="T14" fmla="*/ 5 w 497"/>
                <a:gd name="T15" fmla="*/ 598 h 829"/>
                <a:gd name="T16" fmla="*/ 5 w 497"/>
                <a:gd name="T17" fmla="*/ 639 h 829"/>
                <a:gd name="T18" fmla="*/ 10 w 497"/>
                <a:gd name="T19" fmla="*/ 639 h 829"/>
                <a:gd name="T20" fmla="*/ 34 w 497"/>
                <a:gd name="T21" fmla="*/ 639 h 829"/>
                <a:gd name="T22" fmla="*/ 79 w 497"/>
                <a:gd name="T23" fmla="*/ 639 h 829"/>
                <a:gd name="T24" fmla="*/ 108 w 497"/>
                <a:gd name="T25" fmla="*/ 629 h 829"/>
                <a:gd name="T26" fmla="*/ 142 w 497"/>
                <a:gd name="T27" fmla="*/ 629 h 829"/>
                <a:gd name="T28" fmla="*/ 159 w 497"/>
                <a:gd name="T29" fmla="*/ 639 h 829"/>
                <a:gd name="T30" fmla="*/ 182 w 497"/>
                <a:gd name="T31" fmla="*/ 659 h 829"/>
                <a:gd name="T32" fmla="*/ 188 w 497"/>
                <a:gd name="T33" fmla="*/ 671 h 829"/>
                <a:gd name="T34" fmla="*/ 210 w 497"/>
                <a:gd name="T35" fmla="*/ 713 h 829"/>
                <a:gd name="T36" fmla="*/ 228 w 497"/>
                <a:gd name="T37" fmla="*/ 765 h 829"/>
                <a:gd name="T38" fmla="*/ 238 w 497"/>
                <a:gd name="T39" fmla="*/ 828 h 829"/>
                <a:gd name="T40" fmla="*/ 257 w 497"/>
                <a:gd name="T41" fmla="*/ 828 h 829"/>
                <a:gd name="T42" fmla="*/ 285 w 497"/>
                <a:gd name="T43" fmla="*/ 828 h 829"/>
                <a:gd name="T44" fmla="*/ 290 w 497"/>
                <a:gd name="T45" fmla="*/ 807 h 829"/>
                <a:gd name="T46" fmla="*/ 290 w 497"/>
                <a:gd name="T47" fmla="*/ 754 h 829"/>
                <a:gd name="T48" fmla="*/ 296 w 497"/>
                <a:gd name="T49" fmla="*/ 690 h 829"/>
                <a:gd name="T50" fmla="*/ 371 w 497"/>
                <a:gd name="T51" fmla="*/ 690 h 829"/>
                <a:gd name="T52" fmla="*/ 450 w 497"/>
                <a:gd name="T53" fmla="*/ 680 h 829"/>
                <a:gd name="T54" fmla="*/ 456 w 497"/>
                <a:gd name="T55" fmla="*/ 680 h 829"/>
                <a:gd name="T56" fmla="*/ 466 w 497"/>
                <a:gd name="T57" fmla="*/ 659 h 829"/>
                <a:gd name="T58" fmla="*/ 466 w 497"/>
                <a:gd name="T59" fmla="*/ 408 h 829"/>
                <a:gd name="T60" fmla="*/ 466 w 497"/>
                <a:gd name="T61" fmla="*/ 136 h 829"/>
                <a:gd name="T62" fmla="*/ 468 w 497"/>
                <a:gd name="T63" fmla="*/ 4 h 829"/>
                <a:gd name="T64" fmla="*/ 496 w 497"/>
                <a:gd name="T65" fmla="*/ 0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7" h="829">
                  <a:moveTo>
                    <a:pt x="273" y="377"/>
                  </a:moveTo>
                  <a:lnTo>
                    <a:pt x="267" y="377"/>
                  </a:lnTo>
                  <a:lnTo>
                    <a:pt x="16" y="377"/>
                  </a:lnTo>
                  <a:lnTo>
                    <a:pt x="10" y="377"/>
                  </a:lnTo>
                  <a:lnTo>
                    <a:pt x="0" y="399"/>
                  </a:lnTo>
                  <a:lnTo>
                    <a:pt x="5" y="450"/>
                  </a:lnTo>
                  <a:lnTo>
                    <a:pt x="5" y="576"/>
                  </a:lnTo>
                  <a:lnTo>
                    <a:pt x="5" y="598"/>
                  </a:lnTo>
                  <a:lnTo>
                    <a:pt x="5" y="639"/>
                  </a:lnTo>
                  <a:lnTo>
                    <a:pt x="10" y="639"/>
                  </a:lnTo>
                  <a:lnTo>
                    <a:pt x="34" y="639"/>
                  </a:lnTo>
                  <a:lnTo>
                    <a:pt x="79" y="639"/>
                  </a:lnTo>
                  <a:lnTo>
                    <a:pt x="108" y="629"/>
                  </a:lnTo>
                  <a:lnTo>
                    <a:pt x="142" y="629"/>
                  </a:lnTo>
                  <a:lnTo>
                    <a:pt x="159" y="639"/>
                  </a:lnTo>
                  <a:lnTo>
                    <a:pt x="182" y="659"/>
                  </a:lnTo>
                  <a:lnTo>
                    <a:pt x="188" y="671"/>
                  </a:lnTo>
                  <a:lnTo>
                    <a:pt x="210" y="713"/>
                  </a:lnTo>
                  <a:lnTo>
                    <a:pt x="228" y="765"/>
                  </a:lnTo>
                  <a:lnTo>
                    <a:pt x="238" y="828"/>
                  </a:lnTo>
                  <a:lnTo>
                    <a:pt x="257" y="828"/>
                  </a:lnTo>
                  <a:lnTo>
                    <a:pt x="285" y="828"/>
                  </a:lnTo>
                  <a:lnTo>
                    <a:pt x="290" y="807"/>
                  </a:lnTo>
                  <a:lnTo>
                    <a:pt x="290" y="754"/>
                  </a:lnTo>
                  <a:lnTo>
                    <a:pt x="296" y="690"/>
                  </a:lnTo>
                  <a:lnTo>
                    <a:pt x="371" y="690"/>
                  </a:lnTo>
                  <a:lnTo>
                    <a:pt x="450" y="680"/>
                  </a:lnTo>
                  <a:lnTo>
                    <a:pt x="456" y="680"/>
                  </a:lnTo>
                  <a:lnTo>
                    <a:pt x="466" y="659"/>
                  </a:lnTo>
                  <a:lnTo>
                    <a:pt x="466" y="408"/>
                  </a:lnTo>
                  <a:lnTo>
                    <a:pt x="466" y="136"/>
                  </a:lnTo>
                  <a:lnTo>
                    <a:pt x="468" y="4"/>
                  </a:lnTo>
                  <a:lnTo>
                    <a:pt x="496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744" y="2658"/>
              <a:ext cx="4" cy="5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3541" y="2774"/>
              <a:ext cx="119" cy="53"/>
            </a:xfrm>
            <a:custGeom>
              <a:avLst/>
              <a:gdLst>
                <a:gd name="T0" fmla="*/ 89 w 119"/>
                <a:gd name="T1" fmla="*/ 16 h 53"/>
                <a:gd name="T2" fmla="*/ 95 w 119"/>
                <a:gd name="T3" fmla="*/ 16 h 53"/>
                <a:gd name="T4" fmla="*/ 118 w 119"/>
                <a:gd name="T5" fmla="*/ 33 h 53"/>
                <a:gd name="T6" fmla="*/ 66 w 119"/>
                <a:gd name="T7" fmla="*/ 33 h 53"/>
                <a:gd name="T8" fmla="*/ 5 w 119"/>
                <a:gd name="T9" fmla="*/ 52 h 53"/>
                <a:gd name="T10" fmla="*/ 0 w 119"/>
                <a:gd name="T11" fmla="*/ 52 h 53"/>
                <a:gd name="T12" fmla="*/ 5 w 119"/>
                <a:gd name="T13" fmla="*/ 16 h 53"/>
                <a:gd name="T14" fmla="*/ 38 w 119"/>
                <a:gd name="T15" fmla="*/ 16 h 53"/>
                <a:gd name="T16" fmla="*/ 79 w 119"/>
                <a:gd name="T17" fmla="*/ 0 h 53"/>
                <a:gd name="T18" fmla="*/ 89 w 119"/>
                <a:gd name="T19" fmla="*/ 1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53">
                  <a:moveTo>
                    <a:pt x="89" y="16"/>
                  </a:moveTo>
                  <a:lnTo>
                    <a:pt x="95" y="16"/>
                  </a:lnTo>
                  <a:lnTo>
                    <a:pt x="118" y="33"/>
                  </a:lnTo>
                  <a:lnTo>
                    <a:pt x="66" y="33"/>
                  </a:lnTo>
                  <a:lnTo>
                    <a:pt x="5" y="52"/>
                  </a:lnTo>
                  <a:lnTo>
                    <a:pt x="0" y="52"/>
                  </a:lnTo>
                  <a:lnTo>
                    <a:pt x="5" y="16"/>
                  </a:lnTo>
                  <a:lnTo>
                    <a:pt x="38" y="16"/>
                  </a:lnTo>
                  <a:lnTo>
                    <a:pt x="79" y="0"/>
                  </a:lnTo>
                  <a:lnTo>
                    <a:pt x="89" y="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3488" y="2838"/>
              <a:ext cx="78" cy="51"/>
            </a:xfrm>
            <a:custGeom>
              <a:avLst/>
              <a:gdLst>
                <a:gd name="T0" fmla="*/ 65 w 78"/>
                <a:gd name="T1" fmla="*/ 9 h 51"/>
                <a:gd name="T2" fmla="*/ 71 w 78"/>
                <a:gd name="T3" fmla="*/ 9 h 51"/>
                <a:gd name="T4" fmla="*/ 77 w 78"/>
                <a:gd name="T5" fmla="*/ 50 h 51"/>
                <a:gd name="T6" fmla="*/ 53 w 78"/>
                <a:gd name="T7" fmla="*/ 50 h 51"/>
                <a:gd name="T8" fmla="*/ 18 w 78"/>
                <a:gd name="T9" fmla="*/ 50 h 51"/>
                <a:gd name="T10" fmla="*/ 11 w 78"/>
                <a:gd name="T11" fmla="*/ 50 h 51"/>
                <a:gd name="T12" fmla="*/ 18 w 78"/>
                <a:gd name="T13" fmla="*/ 29 h 51"/>
                <a:gd name="T14" fmla="*/ 5 w 78"/>
                <a:gd name="T15" fmla="*/ 19 h 51"/>
                <a:gd name="T16" fmla="*/ 0 w 78"/>
                <a:gd name="T17" fmla="*/ 9 h 51"/>
                <a:gd name="T18" fmla="*/ 24 w 78"/>
                <a:gd name="T19" fmla="*/ 0 h 51"/>
                <a:gd name="T20" fmla="*/ 53 w 78"/>
                <a:gd name="T21" fmla="*/ 0 h 51"/>
                <a:gd name="T22" fmla="*/ 65 w 78"/>
                <a:gd name="T23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8" h="51">
                  <a:moveTo>
                    <a:pt x="65" y="9"/>
                  </a:moveTo>
                  <a:lnTo>
                    <a:pt x="71" y="9"/>
                  </a:lnTo>
                  <a:lnTo>
                    <a:pt x="77" y="50"/>
                  </a:lnTo>
                  <a:lnTo>
                    <a:pt x="53" y="50"/>
                  </a:lnTo>
                  <a:lnTo>
                    <a:pt x="18" y="50"/>
                  </a:lnTo>
                  <a:lnTo>
                    <a:pt x="11" y="50"/>
                  </a:lnTo>
                  <a:lnTo>
                    <a:pt x="18" y="29"/>
                  </a:lnTo>
                  <a:lnTo>
                    <a:pt x="5" y="19"/>
                  </a:lnTo>
                  <a:lnTo>
                    <a:pt x="0" y="9"/>
                  </a:lnTo>
                  <a:lnTo>
                    <a:pt x="24" y="0"/>
                  </a:lnTo>
                  <a:lnTo>
                    <a:pt x="53" y="0"/>
                  </a:lnTo>
                  <a:lnTo>
                    <a:pt x="65" y="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9"/>
            <p:cNvSpPr>
              <a:spLocks/>
            </p:cNvSpPr>
            <p:nvPr/>
          </p:nvSpPr>
          <p:spPr bwMode="auto">
            <a:xfrm>
              <a:off x="3597" y="2848"/>
              <a:ext cx="98" cy="159"/>
            </a:xfrm>
            <a:custGeom>
              <a:avLst/>
              <a:gdLst>
                <a:gd name="T0" fmla="*/ 40 w 98"/>
                <a:gd name="T1" fmla="*/ 0 h 159"/>
                <a:gd name="T2" fmla="*/ 17 w 98"/>
                <a:gd name="T3" fmla="*/ 0 h 159"/>
                <a:gd name="T4" fmla="*/ 0 w 98"/>
                <a:gd name="T5" fmla="*/ 0 h 159"/>
                <a:gd name="T6" fmla="*/ 29 w 98"/>
                <a:gd name="T7" fmla="*/ 158 h 159"/>
                <a:gd name="T8" fmla="*/ 23 w 98"/>
                <a:gd name="T9" fmla="*/ 136 h 159"/>
                <a:gd name="T10" fmla="*/ 29 w 98"/>
                <a:gd name="T11" fmla="*/ 125 h 159"/>
                <a:gd name="T12" fmla="*/ 45 w 98"/>
                <a:gd name="T13" fmla="*/ 125 h 159"/>
                <a:gd name="T14" fmla="*/ 51 w 98"/>
                <a:gd name="T15" fmla="*/ 136 h 159"/>
                <a:gd name="T16" fmla="*/ 45 w 98"/>
                <a:gd name="T17" fmla="*/ 158 h 159"/>
                <a:gd name="T18" fmla="*/ 97 w 98"/>
                <a:gd name="T19" fmla="*/ 158 h 159"/>
                <a:gd name="T20" fmla="*/ 97 w 98"/>
                <a:gd name="T21" fmla="*/ 95 h 159"/>
                <a:gd name="T22" fmla="*/ 91 w 98"/>
                <a:gd name="T23" fmla="*/ 30 h 159"/>
                <a:gd name="T24" fmla="*/ 45 w 98"/>
                <a:gd name="T25" fmla="*/ 30 h 159"/>
                <a:gd name="T26" fmla="*/ 40 w 98"/>
                <a:gd name="T27" fmla="*/ 2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59">
                  <a:moveTo>
                    <a:pt x="40" y="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29" y="158"/>
                  </a:lnTo>
                  <a:lnTo>
                    <a:pt x="23" y="136"/>
                  </a:lnTo>
                  <a:lnTo>
                    <a:pt x="29" y="125"/>
                  </a:lnTo>
                  <a:lnTo>
                    <a:pt x="45" y="125"/>
                  </a:lnTo>
                  <a:lnTo>
                    <a:pt x="51" y="136"/>
                  </a:lnTo>
                  <a:lnTo>
                    <a:pt x="45" y="158"/>
                  </a:lnTo>
                  <a:lnTo>
                    <a:pt x="97" y="158"/>
                  </a:lnTo>
                  <a:lnTo>
                    <a:pt x="97" y="95"/>
                  </a:lnTo>
                  <a:lnTo>
                    <a:pt x="91" y="30"/>
                  </a:lnTo>
                  <a:lnTo>
                    <a:pt x="45" y="30"/>
                  </a:lnTo>
                  <a:lnTo>
                    <a:pt x="40" y="2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3565" y="3152"/>
              <a:ext cx="40" cy="93"/>
            </a:xfrm>
            <a:custGeom>
              <a:avLst/>
              <a:gdLst>
                <a:gd name="T0" fmla="*/ 39 w 40"/>
                <a:gd name="T1" fmla="*/ 0 h 93"/>
                <a:gd name="T2" fmla="*/ 16 w 40"/>
                <a:gd name="T3" fmla="*/ 0 h 93"/>
                <a:gd name="T4" fmla="*/ 5 w 40"/>
                <a:gd name="T5" fmla="*/ 0 h 93"/>
                <a:gd name="T6" fmla="*/ 0 w 40"/>
                <a:gd name="T7" fmla="*/ 51 h 93"/>
                <a:gd name="T8" fmla="*/ 5 w 40"/>
                <a:gd name="T9" fmla="*/ 92 h 93"/>
                <a:gd name="T10" fmla="*/ 22 w 40"/>
                <a:gd name="T11" fmla="*/ 92 h 93"/>
                <a:gd name="T12" fmla="*/ 33 w 40"/>
                <a:gd name="T13" fmla="*/ 92 h 93"/>
                <a:gd name="T14" fmla="*/ 39 w 40"/>
                <a:gd name="T15" fmla="*/ 20 h 93"/>
                <a:gd name="T16" fmla="*/ 39 w 40"/>
                <a:gd name="T17" fmla="*/ 1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93">
                  <a:moveTo>
                    <a:pt x="39" y="0"/>
                  </a:moveTo>
                  <a:lnTo>
                    <a:pt x="16" y="0"/>
                  </a:lnTo>
                  <a:lnTo>
                    <a:pt x="5" y="0"/>
                  </a:lnTo>
                  <a:lnTo>
                    <a:pt x="0" y="51"/>
                  </a:lnTo>
                  <a:lnTo>
                    <a:pt x="5" y="92"/>
                  </a:lnTo>
                  <a:lnTo>
                    <a:pt x="22" y="92"/>
                  </a:lnTo>
                  <a:lnTo>
                    <a:pt x="33" y="92"/>
                  </a:lnTo>
                  <a:lnTo>
                    <a:pt x="39" y="20"/>
                  </a:lnTo>
                  <a:lnTo>
                    <a:pt x="39" y="1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1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3615" y="3409"/>
              <a:ext cx="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3533" y="2893"/>
              <a:ext cx="26" cy="144"/>
            </a:xfrm>
            <a:custGeom>
              <a:avLst/>
              <a:gdLst>
                <a:gd name="T0" fmla="*/ 0 w 26"/>
                <a:gd name="T1" fmla="*/ 0 h 144"/>
                <a:gd name="T2" fmla="*/ 25 w 26"/>
                <a:gd name="T3" fmla="*/ 0 h 144"/>
                <a:gd name="T4" fmla="*/ 25 w 26"/>
                <a:gd name="T5" fmla="*/ 143 h 144"/>
                <a:gd name="T6" fmla="*/ 0 w 26"/>
                <a:gd name="T7" fmla="*/ 143 h 144"/>
                <a:gd name="T8" fmla="*/ 0 w 2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4">
                  <a:moveTo>
                    <a:pt x="0" y="0"/>
                  </a:moveTo>
                  <a:lnTo>
                    <a:pt x="25" y="0"/>
                  </a:lnTo>
                  <a:lnTo>
                    <a:pt x="25" y="143"/>
                  </a:lnTo>
                  <a:lnTo>
                    <a:pt x="0" y="143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5"/>
            <p:cNvSpPr>
              <a:spLocks/>
            </p:cNvSpPr>
            <p:nvPr/>
          </p:nvSpPr>
          <p:spPr bwMode="auto">
            <a:xfrm>
              <a:off x="3577" y="2848"/>
              <a:ext cx="105" cy="167"/>
            </a:xfrm>
            <a:custGeom>
              <a:avLst/>
              <a:gdLst>
                <a:gd name="T0" fmla="*/ 0 w 105"/>
                <a:gd name="T1" fmla="*/ 66 h 167"/>
                <a:gd name="T2" fmla="*/ 0 w 105"/>
                <a:gd name="T3" fmla="*/ 0 h 167"/>
                <a:gd name="T4" fmla="*/ 53 w 105"/>
                <a:gd name="T5" fmla="*/ 0 h 167"/>
                <a:gd name="T6" fmla="*/ 53 w 105"/>
                <a:gd name="T7" fmla="*/ 32 h 167"/>
                <a:gd name="T8" fmla="*/ 68 w 105"/>
                <a:gd name="T9" fmla="*/ 32 h 167"/>
                <a:gd name="T10" fmla="*/ 68 w 105"/>
                <a:gd name="T11" fmla="*/ 0 h 167"/>
                <a:gd name="T12" fmla="*/ 104 w 105"/>
                <a:gd name="T13" fmla="*/ 0 h 167"/>
                <a:gd name="T14" fmla="*/ 104 w 105"/>
                <a:gd name="T15" fmla="*/ 22 h 167"/>
                <a:gd name="T16" fmla="*/ 104 w 105"/>
                <a:gd name="T17" fmla="*/ 166 h 167"/>
                <a:gd name="T18" fmla="*/ 40 w 105"/>
                <a:gd name="T19" fmla="*/ 166 h 167"/>
                <a:gd name="T20" fmla="*/ 40 w 105"/>
                <a:gd name="T21" fmla="*/ 133 h 167"/>
                <a:gd name="T22" fmla="*/ 23 w 105"/>
                <a:gd name="T23" fmla="*/ 121 h 167"/>
                <a:gd name="T24" fmla="*/ 23 w 105"/>
                <a:gd name="T25" fmla="*/ 166 h 167"/>
                <a:gd name="T26" fmla="*/ 0 w 105"/>
                <a:gd name="T27" fmla="*/ 166 h 167"/>
                <a:gd name="T28" fmla="*/ 0 w 105"/>
                <a:gd name="T29" fmla="*/ 6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5" h="167">
                  <a:moveTo>
                    <a:pt x="0" y="66"/>
                  </a:moveTo>
                  <a:lnTo>
                    <a:pt x="0" y="0"/>
                  </a:lnTo>
                  <a:lnTo>
                    <a:pt x="53" y="0"/>
                  </a:lnTo>
                  <a:lnTo>
                    <a:pt x="53" y="32"/>
                  </a:lnTo>
                  <a:lnTo>
                    <a:pt x="68" y="32"/>
                  </a:lnTo>
                  <a:lnTo>
                    <a:pt x="68" y="0"/>
                  </a:lnTo>
                  <a:lnTo>
                    <a:pt x="104" y="0"/>
                  </a:lnTo>
                  <a:lnTo>
                    <a:pt x="104" y="22"/>
                  </a:lnTo>
                  <a:lnTo>
                    <a:pt x="104" y="166"/>
                  </a:lnTo>
                  <a:lnTo>
                    <a:pt x="40" y="166"/>
                  </a:lnTo>
                  <a:lnTo>
                    <a:pt x="40" y="133"/>
                  </a:lnTo>
                  <a:lnTo>
                    <a:pt x="23" y="121"/>
                  </a:lnTo>
                  <a:lnTo>
                    <a:pt x="23" y="166"/>
                  </a:lnTo>
                  <a:lnTo>
                    <a:pt x="0" y="166"/>
                  </a:lnTo>
                  <a:lnTo>
                    <a:pt x="0" y="6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3280" y="3080"/>
              <a:ext cx="258" cy="162"/>
            </a:xfrm>
            <a:custGeom>
              <a:avLst/>
              <a:gdLst>
                <a:gd name="T0" fmla="*/ 0 w 258"/>
                <a:gd name="T1" fmla="*/ 0 h 162"/>
                <a:gd name="T2" fmla="*/ 0 w 258"/>
                <a:gd name="T3" fmla="*/ 161 h 162"/>
                <a:gd name="T4" fmla="*/ 257 w 258"/>
                <a:gd name="T5" fmla="*/ 161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8" h="162">
                  <a:moveTo>
                    <a:pt x="0" y="0"/>
                  </a:moveTo>
                  <a:lnTo>
                    <a:pt x="0" y="161"/>
                  </a:lnTo>
                  <a:lnTo>
                    <a:pt x="257" y="16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3300" y="3219"/>
              <a:ext cx="2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3573" y="3058"/>
              <a:ext cx="107" cy="207"/>
            </a:xfrm>
            <a:custGeom>
              <a:avLst/>
              <a:gdLst>
                <a:gd name="T0" fmla="*/ 106 w 107"/>
                <a:gd name="T1" fmla="*/ 0 h 207"/>
                <a:gd name="T2" fmla="*/ 106 w 107"/>
                <a:gd name="T3" fmla="*/ 184 h 207"/>
                <a:gd name="T4" fmla="*/ 96 w 107"/>
                <a:gd name="T5" fmla="*/ 206 h 207"/>
                <a:gd name="T6" fmla="*/ 0 w 107"/>
                <a:gd name="T7" fmla="*/ 206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07">
                  <a:moveTo>
                    <a:pt x="106" y="0"/>
                  </a:moveTo>
                  <a:lnTo>
                    <a:pt x="106" y="184"/>
                  </a:lnTo>
                  <a:lnTo>
                    <a:pt x="96" y="206"/>
                  </a:lnTo>
                  <a:lnTo>
                    <a:pt x="0" y="20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3565" y="3080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3603" y="2858"/>
              <a:ext cx="0" cy="1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51"/>
            <p:cNvSpPr>
              <a:spLocks/>
            </p:cNvSpPr>
            <p:nvPr/>
          </p:nvSpPr>
          <p:spPr bwMode="auto">
            <a:xfrm>
              <a:off x="5387" y="3288"/>
              <a:ext cx="291" cy="53"/>
            </a:xfrm>
            <a:custGeom>
              <a:avLst/>
              <a:gdLst>
                <a:gd name="T0" fmla="*/ 0 w 291"/>
                <a:gd name="T1" fmla="*/ 0 h 53"/>
                <a:gd name="T2" fmla="*/ 290 w 291"/>
                <a:gd name="T3" fmla="*/ 0 h 53"/>
                <a:gd name="T4" fmla="*/ 290 w 291"/>
                <a:gd name="T5" fmla="*/ 52 h 53"/>
                <a:gd name="T6" fmla="*/ 0 w 291"/>
                <a:gd name="T7" fmla="*/ 52 h 53"/>
                <a:gd name="T8" fmla="*/ 0 w 291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" h="53">
                  <a:moveTo>
                    <a:pt x="0" y="0"/>
                  </a:moveTo>
                  <a:lnTo>
                    <a:pt x="290" y="0"/>
                  </a:lnTo>
                  <a:lnTo>
                    <a:pt x="290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5295" y="2687"/>
              <a:ext cx="104" cy="1"/>
            </a:xfrm>
            <a:custGeom>
              <a:avLst/>
              <a:gdLst>
                <a:gd name="T0" fmla="*/ 103 w 104"/>
                <a:gd name="T1" fmla="*/ 0 h 1"/>
                <a:gd name="T2" fmla="*/ 5 w 104"/>
                <a:gd name="T3" fmla="*/ 0 h 1"/>
                <a:gd name="T4" fmla="*/ 0 w 1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1">
                  <a:moveTo>
                    <a:pt x="10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4686" y="2702"/>
              <a:ext cx="107" cy="1"/>
            </a:xfrm>
            <a:custGeom>
              <a:avLst/>
              <a:gdLst>
                <a:gd name="T0" fmla="*/ 106 w 107"/>
                <a:gd name="T1" fmla="*/ 0 h 1"/>
                <a:gd name="T2" fmla="*/ 5 w 107"/>
                <a:gd name="T3" fmla="*/ 0 h 1"/>
                <a:gd name="T4" fmla="*/ 0 w 107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" h="1">
                  <a:moveTo>
                    <a:pt x="106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4025" y="2710"/>
              <a:ext cx="212" cy="1"/>
            </a:xfrm>
            <a:custGeom>
              <a:avLst/>
              <a:gdLst>
                <a:gd name="T0" fmla="*/ 211 w 212"/>
                <a:gd name="T1" fmla="*/ 0 h 1"/>
                <a:gd name="T2" fmla="*/ 5 w 212"/>
                <a:gd name="T3" fmla="*/ 0 h 1"/>
                <a:gd name="T4" fmla="*/ 0 w 21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" h="1">
                  <a:moveTo>
                    <a:pt x="21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5026" y="2741"/>
              <a:ext cx="368" cy="53"/>
            </a:xfrm>
            <a:custGeom>
              <a:avLst/>
              <a:gdLst>
                <a:gd name="T0" fmla="*/ 367 w 368"/>
                <a:gd name="T1" fmla="*/ 0 h 53"/>
                <a:gd name="T2" fmla="*/ 342 w 368"/>
                <a:gd name="T3" fmla="*/ 52 h 53"/>
                <a:gd name="T4" fmla="*/ 332 w 368"/>
                <a:gd name="T5" fmla="*/ 52 h 53"/>
                <a:gd name="T6" fmla="*/ 5 w 368"/>
                <a:gd name="T7" fmla="*/ 52 h 53"/>
                <a:gd name="T8" fmla="*/ 0 w 368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8" h="53">
                  <a:moveTo>
                    <a:pt x="367" y="0"/>
                  </a:moveTo>
                  <a:lnTo>
                    <a:pt x="342" y="52"/>
                  </a:lnTo>
                  <a:lnTo>
                    <a:pt x="332" y="52"/>
                  </a:lnTo>
                  <a:lnTo>
                    <a:pt x="5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5393" y="3275"/>
              <a:ext cx="223" cy="53"/>
            </a:xfrm>
            <a:custGeom>
              <a:avLst/>
              <a:gdLst>
                <a:gd name="T0" fmla="*/ 222 w 223"/>
                <a:gd name="T1" fmla="*/ 0 h 53"/>
                <a:gd name="T2" fmla="*/ 187 w 223"/>
                <a:gd name="T3" fmla="*/ 0 h 53"/>
                <a:gd name="T4" fmla="*/ 158 w 223"/>
                <a:gd name="T5" fmla="*/ 0 h 53"/>
                <a:gd name="T6" fmla="*/ 142 w 223"/>
                <a:gd name="T7" fmla="*/ 40 h 53"/>
                <a:gd name="T8" fmla="*/ 130 w 223"/>
                <a:gd name="T9" fmla="*/ 52 h 53"/>
                <a:gd name="T10" fmla="*/ 61 w 223"/>
                <a:gd name="T11" fmla="*/ 52 h 53"/>
                <a:gd name="T12" fmla="*/ 5 w 223"/>
                <a:gd name="T13" fmla="*/ 52 h 53"/>
                <a:gd name="T14" fmla="*/ 0 w 223"/>
                <a:gd name="T15" fmla="*/ 40 h 53"/>
                <a:gd name="T16" fmla="*/ 0 w 223"/>
                <a:gd name="T17" fmla="*/ 13 h 53"/>
                <a:gd name="T18" fmla="*/ 61 w 223"/>
                <a:gd name="T19" fmla="*/ 13 h 53"/>
                <a:gd name="T20" fmla="*/ 68 w 223"/>
                <a:gd name="T21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3" h="53">
                  <a:moveTo>
                    <a:pt x="222" y="0"/>
                  </a:moveTo>
                  <a:lnTo>
                    <a:pt x="187" y="0"/>
                  </a:lnTo>
                  <a:lnTo>
                    <a:pt x="158" y="0"/>
                  </a:lnTo>
                  <a:lnTo>
                    <a:pt x="142" y="40"/>
                  </a:lnTo>
                  <a:lnTo>
                    <a:pt x="130" y="52"/>
                  </a:lnTo>
                  <a:lnTo>
                    <a:pt x="61" y="52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0" y="13"/>
                  </a:lnTo>
                  <a:lnTo>
                    <a:pt x="61" y="13"/>
                  </a:lnTo>
                  <a:lnTo>
                    <a:pt x="68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7"/>
            <p:cNvSpPr>
              <a:spLocks/>
            </p:cNvSpPr>
            <p:nvPr/>
          </p:nvSpPr>
          <p:spPr bwMode="auto">
            <a:xfrm>
              <a:off x="5586" y="2752"/>
              <a:ext cx="30" cy="164"/>
            </a:xfrm>
            <a:custGeom>
              <a:avLst/>
              <a:gdLst>
                <a:gd name="T0" fmla="*/ 0 w 30"/>
                <a:gd name="T1" fmla="*/ 0 h 164"/>
                <a:gd name="T2" fmla="*/ 10 w 30"/>
                <a:gd name="T3" fmla="*/ 31 h 164"/>
                <a:gd name="T4" fmla="*/ 29 w 30"/>
                <a:gd name="T5" fmla="*/ 163 h 164"/>
                <a:gd name="T6" fmla="*/ 23 w 30"/>
                <a:gd name="T7" fmla="*/ 8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164">
                  <a:moveTo>
                    <a:pt x="0" y="0"/>
                  </a:moveTo>
                  <a:lnTo>
                    <a:pt x="10" y="31"/>
                  </a:lnTo>
                  <a:lnTo>
                    <a:pt x="29" y="163"/>
                  </a:lnTo>
                  <a:lnTo>
                    <a:pt x="23" y="8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8"/>
            <p:cNvSpPr>
              <a:spLocks/>
            </p:cNvSpPr>
            <p:nvPr/>
          </p:nvSpPr>
          <p:spPr bwMode="auto">
            <a:xfrm>
              <a:off x="5409" y="2752"/>
              <a:ext cx="74" cy="1"/>
            </a:xfrm>
            <a:custGeom>
              <a:avLst/>
              <a:gdLst>
                <a:gd name="T0" fmla="*/ 73 w 74"/>
                <a:gd name="T1" fmla="*/ 0 h 1"/>
                <a:gd name="T2" fmla="*/ 5 w 74"/>
                <a:gd name="T3" fmla="*/ 0 h 1"/>
                <a:gd name="T4" fmla="*/ 0 w 7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1">
                  <a:moveTo>
                    <a:pt x="7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9"/>
            <p:cNvSpPr>
              <a:spLocks/>
            </p:cNvSpPr>
            <p:nvPr/>
          </p:nvSpPr>
          <p:spPr bwMode="auto">
            <a:xfrm>
              <a:off x="4743" y="2752"/>
              <a:ext cx="262" cy="53"/>
            </a:xfrm>
            <a:custGeom>
              <a:avLst/>
              <a:gdLst>
                <a:gd name="T0" fmla="*/ 261 w 262"/>
                <a:gd name="T1" fmla="*/ 0 h 53"/>
                <a:gd name="T2" fmla="*/ 119 w 262"/>
                <a:gd name="T3" fmla="*/ 26 h 53"/>
                <a:gd name="T4" fmla="*/ 0 w 262"/>
                <a:gd name="T5" fmla="*/ 52 h 53"/>
                <a:gd name="T6" fmla="*/ 221 w 262"/>
                <a:gd name="T7" fmla="*/ 52 h 53"/>
                <a:gd name="T8" fmla="*/ 227 w 262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" h="53">
                  <a:moveTo>
                    <a:pt x="261" y="0"/>
                  </a:moveTo>
                  <a:lnTo>
                    <a:pt x="119" y="26"/>
                  </a:lnTo>
                  <a:lnTo>
                    <a:pt x="0" y="52"/>
                  </a:lnTo>
                  <a:lnTo>
                    <a:pt x="221" y="52"/>
                  </a:lnTo>
                  <a:lnTo>
                    <a:pt x="227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4997" y="2752"/>
              <a:ext cx="0" cy="3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4315" y="2771"/>
              <a:ext cx="383" cy="51"/>
            </a:xfrm>
            <a:custGeom>
              <a:avLst/>
              <a:gdLst>
                <a:gd name="T0" fmla="*/ 382 w 383"/>
                <a:gd name="T1" fmla="*/ 0 h 51"/>
                <a:gd name="T2" fmla="*/ 267 w 383"/>
                <a:gd name="T3" fmla="*/ 6 h 51"/>
                <a:gd name="T4" fmla="*/ 114 w 383"/>
                <a:gd name="T5" fmla="*/ 6 h 51"/>
                <a:gd name="T6" fmla="*/ 0 w 383"/>
                <a:gd name="T7" fmla="*/ 50 h 51"/>
                <a:gd name="T8" fmla="*/ 80 w 383"/>
                <a:gd name="T9" fmla="*/ 50 h 51"/>
                <a:gd name="T10" fmla="*/ 85 w 383"/>
                <a:gd name="T11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3" h="51">
                  <a:moveTo>
                    <a:pt x="382" y="0"/>
                  </a:moveTo>
                  <a:lnTo>
                    <a:pt x="267" y="6"/>
                  </a:lnTo>
                  <a:lnTo>
                    <a:pt x="114" y="6"/>
                  </a:lnTo>
                  <a:lnTo>
                    <a:pt x="0" y="50"/>
                  </a:lnTo>
                  <a:lnTo>
                    <a:pt x="80" y="50"/>
                  </a:lnTo>
                  <a:lnTo>
                    <a:pt x="85" y="5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62"/>
            <p:cNvSpPr>
              <a:spLocks/>
            </p:cNvSpPr>
            <p:nvPr/>
          </p:nvSpPr>
          <p:spPr bwMode="auto">
            <a:xfrm>
              <a:off x="4709" y="2752"/>
              <a:ext cx="25" cy="389"/>
            </a:xfrm>
            <a:custGeom>
              <a:avLst/>
              <a:gdLst>
                <a:gd name="T0" fmla="*/ 0 w 25"/>
                <a:gd name="T1" fmla="*/ 0 h 389"/>
                <a:gd name="T2" fmla="*/ 10 w 25"/>
                <a:gd name="T3" fmla="*/ 72 h 389"/>
                <a:gd name="T4" fmla="*/ 10 w 25"/>
                <a:gd name="T5" fmla="*/ 136 h 389"/>
                <a:gd name="T6" fmla="*/ 24 w 25"/>
                <a:gd name="T7" fmla="*/ 388 h 389"/>
                <a:gd name="T8" fmla="*/ 24 w 25"/>
                <a:gd name="T9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9">
                  <a:moveTo>
                    <a:pt x="0" y="0"/>
                  </a:moveTo>
                  <a:lnTo>
                    <a:pt x="10" y="72"/>
                  </a:lnTo>
                  <a:lnTo>
                    <a:pt x="10" y="136"/>
                  </a:lnTo>
                  <a:lnTo>
                    <a:pt x="24" y="388"/>
                  </a:lnTo>
                  <a:lnTo>
                    <a:pt x="24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63"/>
            <p:cNvSpPr>
              <a:spLocks/>
            </p:cNvSpPr>
            <p:nvPr/>
          </p:nvSpPr>
          <p:spPr bwMode="auto">
            <a:xfrm>
              <a:off x="4101" y="2762"/>
              <a:ext cx="188" cy="191"/>
            </a:xfrm>
            <a:custGeom>
              <a:avLst/>
              <a:gdLst>
                <a:gd name="T0" fmla="*/ 187 w 188"/>
                <a:gd name="T1" fmla="*/ 0 h 191"/>
                <a:gd name="T2" fmla="*/ 85 w 188"/>
                <a:gd name="T3" fmla="*/ 10 h 191"/>
                <a:gd name="T4" fmla="*/ 0 w 188"/>
                <a:gd name="T5" fmla="*/ 20 h 191"/>
                <a:gd name="T6" fmla="*/ 90 w 188"/>
                <a:gd name="T7" fmla="*/ 20 h 191"/>
                <a:gd name="T8" fmla="*/ 181 w 188"/>
                <a:gd name="T9" fmla="*/ 19 h 191"/>
                <a:gd name="T10" fmla="*/ 187 w 188"/>
                <a:gd name="T11" fmla="*/ 19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8" h="191">
                  <a:moveTo>
                    <a:pt x="187" y="0"/>
                  </a:moveTo>
                  <a:lnTo>
                    <a:pt x="85" y="10"/>
                  </a:lnTo>
                  <a:lnTo>
                    <a:pt x="0" y="20"/>
                  </a:lnTo>
                  <a:lnTo>
                    <a:pt x="90" y="20"/>
                  </a:lnTo>
                  <a:lnTo>
                    <a:pt x="181" y="19"/>
                  </a:lnTo>
                  <a:lnTo>
                    <a:pt x="187" y="19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64"/>
            <p:cNvSpPr>
              <a:spLocks/>
            </p:cNvSpPr>
            <p:nvPr/>
          </p:nvSpPr>
          <p:spPr bwMode="auto">
            <a:xfrm>
              <a:off x="3906" y="2762"/>
              <a:ext cx="86" cy="443"/>
            </a:xfrm>
            <a:custGeom>
              <a:avLst/>
              <a:gdLst>
                <a:gd name="T0" fmla="*/ 85 w 86"/>
                <a:gd name="T1" fmla="*/ 0 h 443"/>
                <a:gd name="T2" fmla="*/ 62 w 86"/>
                <a:gd name="T3" fmla="*/ 20 h 443"/>
                <a:gd name="T4" fmla="*/ 51 w 86"/>
                <a:gd name="T5" fmla="*/ 20 h 443"/>
                <a:gd name="T6" fmla="*/ 28 w 86"/>
                <a:gd name="T7" fmla="*/ 20 h 443"/>
                <a:gd name="T8" fmla="*/ 16 w 86"/>
                <a:gd name="T9" fmla="*/ 20 h 443"/>
                <a:gd name="T10" fmla="*/ 5 w 86"/>
                <a:gd name="T11" fmla="*/ 42 h 443"/>
                <a:gd name="T12" fmla="*/ 10 w 86"/>
                <a:gd name="T13" fmla="*/ 114 h 443"/>
                <a:gd name="T14" fmla="*/ 16 w 86"/>
                <a:gd name="T15" fmla="*/ 167 h 443"/>
                <a:gd name="T16" fmla="*/ 16 w 86"/>
                <a:gd name="T17" fmla="*/ 284 h 443"/>
                <a:gd name="T18" fmla="*/ 16 w 86"/>
                <a:gd name="T19" fmla="*/ 377 h 443"/>
                <a:gd name="T20" fmla="*/ 5 w 86"/>
                <a:gd name="T21" fmla="*/ 399 h 443"/>
                <a:gd name="T22" fmla="*/ 0 w 86"/>
                <a:gd name="T23" fmla="*/ 409 h 443"/>
                <a:gd name="T24" fmla="*/ 0 w 86"/>
                <a:gd name="T25" fmla="*/ 430 h 443"/>
                <a:gd name="T26" fmla="*/ 0 w 86"/>
                <a:gd name="T27" fmla="*/ 442 h 443"/>
                <a:gd name="T28" fmla="*/ 16 w 86"/>
                <a:gd name="T29" fmla="*/ 419 h 443"/>
                <a:gd name="T30" fmla="*/ 16 w 86"/>
                <a:gd name="T31" fmla="*/ 40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6" h="443">
                  <a:moveTo>
                    <a:pt x="85" y="0"/>
                  </a:moveTo>
                  <a:lnTo>
                    <a:pt x="62" y="20"/>
                  </a:lnTo>
                  <a:lnTo>
                    <a:pt x="51" y="20"/>
                  </a:lnTo>
                  <a:lnTo>
                    <a:pt x="28" y="20"/>
                  </a:lnTo>
                  <a:lnTo>
                    <a:pt x="16" y="20"/>
                  </a:lnTo>
                  <a:lnTo>
                    <a:pt x="5" y="42"/>
                  </a:lnTo>
                  <a:lnTo>
                    <a:pt x="10" y="114"/>
                  </a:lnTo>
                  <a:lnTo>
                    <a:pt x="16" y="167"/>
                  </a:lnTo>
                  <a:lnTo>
                    <a:pt x="16" y="284"/>
                  </a:lnTo>
                  <a:lnTo>
                    <a:pt x="16" y="377"/>
                  </a:lnTo>
                  <a:lnTo>
                    <a:pt x="5" y="399"/>
                  </a:lnTo>
                  <a:lnTo>
                    <a:pt x="0" y="409"/>
                  </a:lnTo>
                  <a:lnTo>
                    <a:pt x="0" y="430"/>
                  </a:lnTo>
                  <a:lnTo>
                    <a:pt x="0" y="442"/>
                  </a:lnTo>
                  <a:lnTo>
                    <a:pt x="16" y="419"/>
                  </a:lnTo>
                  <a:lnTo>
                    <a:pt x="16" y="40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65"/>
            <p:cNvSpPr>
              <a:spLocks/>
            </p:cNvSpPr>
            <p:nvPr/>
          </p:nvSpPr>
          <p:spPr bwMode="auto">
            <a:xfrm>
              <a:off x="4008" y="2774"/>
              <a:ext cx="82" cy="1"/>
            </a:xfrm>
            <a:custGeom>
              <a:avLst/>
              <a:gdLst>
                <a:gd name="T0" fmla="*/ 81 w 82"/>
                <a:gd name="T1" fmla="*/ 0 h 1"/>
                <a:gd name="T2" fmla="*/ 5 w 82"/>
                <a:gd name="T3" fmla="*/ 0 h 1"/>
                <a:gd name="T4" fmla="*/ 0 w 8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1">
                  <a:moveTo>
                    <a:pt x="8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66"/>
            <p:cNvSpPr>
              <a:spLocks/>
            </p:cNvSpPr>
            <p:nvPr/>
          </p:nvSpPr>
          <p:spPr bwMode="auto">
            <a:xfrm>
              <a:off x="4082" y="2774"/>
              <a:ext cx="26" cy="389"/>
            </a:xfrm>
            <a:custGeom>
              <a:avLst/>
              <a:gdLst>
                <a:gd name="T0" fmla="*/ 0 w 26"/>
                <a:gd name="T1" fmla="*/ 0 h 389"/>
                <a:gd name="T2" fmla="*/ 25 w 26"/>
                <a:gd name="T3" fmla="*/ 388 h 389"/>
                <a:gd name="T4" fmla="*/ 25 w 26"/>
                <a:gd name="T5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389">
                  <a:moveTo>
                    <a:pt x="0" y="0"/>
                  </a:moveTo>
                  <a:lnTo>
                    <a:pt x="25" y="388"/>
                  </a:lnTo>
                  <a:lnTo>
                    <a:pt x="25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67"/>
            <p:cNvSpPr>
              <a:spLocks/>
            </p:cNvSpPr>
            <p:nvPr/>
          </p:nvSpPr>
          <p:spPr bwMode="auto">
            <a:xfrm>
              <a:off x="3870" y="2774"/>
              <a:ext cx="49" cy="357"/>
            </a:xfrm>
            <a:custGeom>
              <a:avLst/>
              <a:gdLst>
                <a:gd name="T0" fmla="*/ 48 w 49"/>
                <a:gd name="T1" fmla="*/ 0 h 357"/>
                <a:gd name="T2" fmla="*/ 30 w 49"/>
                <a:gd name="T3" fmla="*/ 0 h 357"/>
                <a:gd name="T4" fmla="*/ 24 w 49"/>
                <a:gd name="T5" fmla="*/ 10 h 357"/>
                <a:gd name="T6" fmla="*/ 6 w 49"/>
                <a:gd name="T7" fmla="*/ 83 h 357"/>
                <a:gd name="T8" fmla="*/ 0 w 49"/>
                <a:gd name="T9" fmla="*/ 146 h 357"/>
                <a:gd name="T10" fmla="*/ 17 w 49"/>
                <a:gd name="T11" fmla="*/ 188 h 357"/>
                <a:gd name="T12" fmla="*/ 30 w 49"/>
                <a:gd name="T13" fmla="*/ 231 h 357"/>
                <a:gd name="T14" fmla="*/ 42 w 49"/>
                <a:gd name="T15" fmla="*/ 345 h 357"/>
                <a:gd name="T16" fmla="*/ 36 w 49"/>
                <a:gd name="T17" fmla="*/ 356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357">
                  <a:moveTo>
                    <a:pt x="48" y="0"/>
                  </a:moveTo>
                  <a:lnTo>
                    <a:pt x="30" y="0"/>
                  </a:lnTo>
                  <a:lnTo>
                    <a:pt x="24" y="10"/>
                  </a:lnTo>
                  <a:lnTo>
                    <a:pt x="6" y="83"/>
                  </a:lnTo>
                  <a:lnTo>
                    <a:pt x="0" y="146"/>
                  </a:lnTo>
                  <a:lnTo>
                    <a:pt x="17" y="188"/>
                  </a:lnTo>
                  <a:lnTo>
                    <a:pt x="30" y="231"/>
                  </a:lnTo>
                  <a:lnTo>
                    <a:pt x="42" y="345"/>
                  </a:lnTo>
                  <a:lnTo>
                    <a:pt x="36" y="35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68"/>
            <p:cNvSpPr>
              <a:spLocks noChangeShapeType="1"/>
            </p:cNvSpPr>
            <p:nvPr/>
          </p:nvSpPr>
          <p:spPr bwMode="auto">
            <a:xfrm flipH="1">
              <a:off x="3990" y="2784"/>
              <a:ext cx="1" cy="4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Freeform 69"/>
            <p:cNvSpPr>
              <a:spLocks/>
            </p:cNvSpPr>
            <p:nvPr/>
          </p:nvSpPr>
          <p:spPr bwMode="auto">
            <a:xfrm>
              <a:off x="3991" y="2793"/>
              <a:ext cx="27" cy="105"/>
            </a:xfrm>
            <a:custGeom>
              <a:avLst/>
              <a:gdLst>
                <a:gd name="T0" fmla="*/ 0 w 27"/>
                <a:gd name="T1" fmla="*/ 0 h 105"/>
                <a:gd name="T2" fmla="*/ 26 w 27"/>
                <a:gd name="T3" fmla="*/ 93 h 105"/>
                <a:gd name="T4" fmla="*/ 26 w 27"/>
                <a:gd name="T5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105">
                  <a:moveTo>
                    <a:pt x="0" y="0"/>
                  </a:moveTo>
                  <a:lnTo>
                    <a:pt x="26" y="93"/>
                  </a:lnTo>
                  <a:lnTo>
                    <a:pt x="26" y="10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70"/>
            <p:cNvSpPr>
              <a:spLocks/>
            </p:cNvSpPr>
            <p:nvPr/>
          </p:nvSpPr>
          <p:spPr bwMode="auto">
            <a:xfrm>
              <a:off x="5688" y="2806"/>
              <a:ext cx="1" cy="281"/>
            </a:xfrm>
            <a:custGeom>
              <a:avLst/>
              <a:gdLst>
                <a:gd name="T0" fmla="*/ 0 w 1"/>
                <a:gd name="T1" fmla="*/ 0 h 281"/>
                <a:gd name="T2" fmla="*/ 0 w 1"/>
                <a:gd name="T3" fmla="*/ 271 h 281"/>
                <a:gd name="T4" fmla="*/ 0 w 1"/>
                <a:gd name="T5" fmla="*/ 28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81">
                  <a:moveTo>
                    <a:pt x="0" y="0"/>
                  </a:moveTo>
                  <a:lnTo>
                    <a:pt x="0" y="271"/>
                  </a:lnTo>
                  <a:lnTo>
                    <a:pt x="0" y="28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71"/>
            <p:cNvSpPr>
              <a:spLocks/>
            </p:cNvSpPr>
            <p:nvPr/>
          </p:nvSpPr>
          <p:spPr bwMode="auto">
            <a:xfrm>
              <a:off x="4726" y="2919"/>
              <a:ext cx="1" cy="168"/>
            </a:xfrm>
            <a:custGeom>
              <a:avLst/>
              <a:gdLst>
                <a:gd name="T0" fmla="*/ 0 w 1"/>
                <a:gd name="T1" fmla="*/ 0 h 168"/>
                <a:gd name="T2" fmla="*/ 0 w 1"/>
                <a:gd name="T3" fmla="*/ 158 h 168"/>
                <a:gd name="T4" fmla="*/ 0 w 1"/>
                <a:gd name="T5" fmla="*/ 167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68">
                  <a:moveTo>
                    <a:pt x="0" y="0"/>
                  </a:moveTo>
                  <a:lnTo>
                    <a:pt x="0" y="158"/>
                  </a:lnTo>
                  <a:lnTo>
                    <a:pt x="0" y="16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72"/>
            <p:cNvSpPr>
              <a:spLocks/>
            </p:cNvSpPr>
            <p:nvPr/>
          </p:nvSpPr>
          <p:spPr bwMode="auto">
            <a:xfrm>
              <a:off x="4748" y="3152"/>
              <a:ext cx="250" cy="53"/>
            </a:xfrm>
            <a:custGeom>
              <a:avLst/>
              <a:gdLst>
                <a:gd name="T0" fmla="*/ 249 w 250"/>
                <a:gd name="T1" fmla="*/ 0 h 53"/>
                <a:gd name="T2" fmla="*/ 113 w 250"/>
                <a:gd name="T3" fmla="*/ 26 h 53"/>
                <a:gd name="T4" fmla="*/ 0 w 250"/>
                <a:gd name="T5" fmla="*/ 52 h 53"/>
                <a:gd name="T6" fmla="*/ 243 w 250"/>
                <a:gd name="T7" fmla="*/ 52 h 53"/>
                <a:gd name="T8" fmla="*/ 249 w 250"/>
                <a:gd name="T9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53">
                  <a:moveTo>
                    <a:pt x="249" y="0"/>
                  </a:moveTo>
                  <a:lnTo>
                    <a:pt x="113" y="26"/>
                  </a:lnTo>
                  <a:lnTo>
                    <a:pt x="0" y="52"/>
                  </a:lnTo>
                  <a:lnTo>
                    <a:pt x="243" y="52"/>
                  </a:lnTo>
                  <a:lnTo>
                    <a:pt x="249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73"/>
            <p:cNvSpPr>
              <a:spLocks/>
            </p:cNvSpPr>
            <p:nvPr/>
          </p:nvSpPr>
          <p:spPr bwMode="auto">
            <a:xfrm>
              <a:off x="5056" y="3162"/>
              <a:ext cx="343" cy="53"/>
            </a:xfrm>
            <a:custGeom>
              <a:avLst/>
              <a:gdLst>
                <a:gd name="T0" fmla="*/ 342 w 343"/>
                <a:gd name="T1" fmla="*/ 0 h 53"/>
                <a:gd name="T2" fmla="*/ 142 w 343"/>
                <a:gd name="T3" fmla="*/ 0 h 53"/>
                <a:gd name="T4" fmla="*/ 0 w 343"/>
                <a:gd name="T5" fmla="*/ 52 h 53"/>
                <a:gd name="T6" fmla="*/ 336 w 343"/>
                <a:gd name="T7" fmla="*/ 52 h 53"/>
                <a:gd name="T8" fmla="*/ 342 w 343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3" h="53">
                  <a:moveTo>
                    <a:pt x="342" y="0"/>
                  </a:moveTo>
                  <a:lnTo>
                    <a:pt x="142" y="0"/>
                  </a:lnTo>
                  <a:lnTo>
                    <a:pt x="0" y="52"/>
                  </a:lnTo>
                  <a:lnTo>
                    <a:pt x="336" y="52"/>
                  </a:lnTo>
                  <a:lnTo>
                    <a:pt x="342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74"/>
            <p:cNvSpPr>
              <a:spLocks/>
            </p:cNvSpPr>
            <p:nvPr/>
          </p:nvSpPr>
          <p:spPr bwMode="auto">
            <a:xfrm>
              <a:off x="4669" y="3162"/>
              <a:ext cx="51" cy="66"/>
            </a:xfrm>
            <a:custGeom>
              <a:avLst/>
              <a:gdLst>
                <a:gd name="T0" fmla="*/ 50 w 51"/>
                <a:gd name="T1" fmla="*/ 0 h 66"/>
                <a:gd name="T2" fmla="*/ 27 w 51"/>
                <a:gd name="T3" fmla="*/ 10 h 66"/>
                <a:gd name="T4" fmla="*/ 11 w 51"/>
                <a:gd name="T5" fmla="*/ 10 h 66"/>
                <a:gd name="T6" fmla="*/ 0 w 51"/>
                <a:gd name="T7" fmla="*/ 65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66">
                  <a:moveTo>
                    <a:pt x="50" y="0"/>
                  </a:moveTo>
                  <a:lnTo>
                    <a:pt x="27" y="10"/>
                  </a:lnTo>
                  <a:lnTo>
                    <a:pt x="11" y="10"/>
                  </a:lnTo>
                  <a:lnTo>
                    <a:pt x="0" y="6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75"/>
            <p:cNvSpPr>
              <a:spLocks/>
            </p:cNvSpPr>
            <p:nvPr/>
          </p:nvSpPr>
          <p:spPr bwMode="auto">
            <a:xfrm>
              <a:off x="4709" y="3162"/>
              <a:ext cx="228" cy="127"/>
            </a:xfrm>
            <a:custGeom>
              <a:avLst/>
              <a:gdLst>
                <a:gd name="T0" fmla="*/ 5 w 228"/>
                <a:gd name="T1" fmla="*/ 0 h 127"/>
                <a:gd name="T2" fmla="*/ 0 w 228"/>
                <a:gd name="T3" fmla="*/ 42 h 127"/>
                <a:gd name="T4" fmla="*/ 5 w 228"/>
                <a:gd name="T5" fmla="*/ 73 h 127"/>
                <a:gd name="T6" fmla="*/ 0 w 228"/>
                <a:gd name="T7" fmla="*/ 83 h 127"/>
                <a:gd name="T8" fmla="*/ 0 w 228"/>
                <a:gd name="T9" fmla="*/ 105 h 127"/>
                <a:gd name="T10" fmla="*/ 11 w 228"/>
                <a:gd name="T11" fmla="*/ 115 h 127"/>
                <a:gd name="T12" fmla="*/ 16 w 228"/>
                <a:gd name="T13" fmla="*/ 126 h 127"/>
                <a:gd name="T14" fmla="*/ 107 w 228"/>
                <a:gd name="T15" fmla="*/ 115 h 127"/>
                <a:gd name="T16" fmla="*/ 227 w 228"/>
                <a:gd name="T17" fmla="*/ 126 h 127"/>
                <a:gd name="T18" fmla="*/ 203 w 228"/>
                <a:gd name="T19" fmla="*/ 115 h 127"/>
                <a:gd name="T20" fmla="*/ 198 w 228"/>
                <a:gd name="T21" fmla="*/ 115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8" h="127">
                  <a:moveTo>
                    <a:pt x="5" y="0"/>
                  </a:moveTo>
                  <a:lnTo>
                    <a:pt x="0" y="42"/>
                  </a:lnTo>
                  <a:lnTo>
                    <a:pt x="5" y="73"/>
                  </a:lnTo>
                  <a:lnTo>
                    <a:pt x="0" y="83"/>
                  </a:lnTo>
                  <a:lnTo>
                    <a:pt x="0" y="105"/>
                  </a:lnTo>
                  <a:lnTo>
                    <a:pt x="11" y="115"/>
                  </a:lnTo>
                  <a:lnTo>
                    <a:pt x="16" y="126"/>
                  </a:lnTo>
                  <a:lnTo>
                    <a:pt x="107" y="115"/>
                  </a:lnTo>
                  <a:lnTo>
                    <a:pt x="227" y="126"/>
                  </a:lnTo>
                  <a:lnTo>
                    <a:pt x="203" y="115"/>
                  </a:lnTo>
                  <a:lnTo>
                    <a:pt x="198" y="11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76"/>
            <p:cNvSpPr>
              <a:spLocks/>
            </p:cNvSpPr>
            <p:nvPr/>
          </p:nvSpPr>
          <p:spPr bwMode="auto">
            <a:xfrm>
              <a:off x="4730" y="3182"/>
              <a:ext cx="810" cy="50"/>
            </a:xfrm>
            <a:custGeom>
              <a:avLst/>
              <a:gdLst>
                <a:gd name="T0" fmla="*/ 809 w 810"/>
                <a:gd name="T1" fmla="*/ 0 h 50"/>
                <a:gd name="T2" fmla="*/ 809 w 810"/>
                <a:gd name="T3" fmla="*/ 25 h 50"/>
                <a:gd name="T4" fmla="*/ 786 w 810"/>
                <a:gd name="T5" fmla="*/ 49 h 50"/>
                <a:gd name="T6" fmla="*/ 775 w 810"/>
                <a:gd name="T7" fmla="*/ 49 h 50"/>
                <a:gd name="T8" fmla="*/ 6 w 810"/>
                <a:gd name="T9" fmla="*/ 49 h 50"/>
                <a:gd name="T10" fmla="*/ 0 w 810"/>
                <a:gd name="T11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0" h="50">
                  <a:moveTo>
                    <a:pt x="809" y="0"/>
                  </a:moveTo>
                  <a:lnTo>
                    <a:pt x="809" y="25"/>
                  </a:lnTo>
                  <a:lnTo>
                    <a:pt x="786" y="49"/>
                  </a:lnTo>
                  <a:lnTo>
                    <a:pt x="775" y="49"/>
                  </a:lnTo>
                  <a:lnTo>
                    <a:pt x="6" y="49"/>
                  </a:lnTo>
                  <a:lnTo>
                    <a:pt x="0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77"/>
            <p:cNvSpPr>
              <a:spLocks/>
            </p:cNvSpPr>
            <p:nvPr/>
          </p:nvSpPr>
          <p:spPr bwMode="auto">
            <a:xfrm>
              <a:off x="3990" y="3182"/>
              <a:ext cx="100" cy="94"/>
            </a:xfrm>
            <a:custGeom>
              <a:avLst/>
              <a:gdLst>
                <a:gd name="T0" fmla="*/ 99 w 100"/>
                <a:gd name="T1" fmla="*/ 0 h 94"/>
                <a:gd name="T2" fmla="*/ 88 w 100"/>
                <a:gd name="T3" fmla="*/ 10 h 94"/>
                <a:gd name="T4" fmla="*/ 93 w 100"/>
                <a:gd name="T5" fmla="*/ 61 h 94"/>
                <a:gd name="T6" fmla="*/ 88 w 100"/>
                <a:gd name="T7" fmla="*/ 93 h 94"/>
                <a:gd name="T8" fmla="*/ 58 w 100"/>
                <a:gd name="T9" fmla="*/ 93 h 94"/>
                <a:gd name="T10" fmla="*/ 41 w 100"/>
                <a:gd name="T11" fmla="*/ 93 h 94"/>
                <a:gd name="T12" fmla="*/ 36 w 100"/>
                <a:gd name="T13" fmla="*/ 82 h 94"/>
                <a:gd name="T14" fmla="*/ 36 w 100"/>
                <a:gd name="T15" fmla="*/ 61 h 94"/>
                <a:gd name="T16" fmla="*/ 36 w 100"/>
                <a:gd name="T17" fmla="*/ 51 h 94"/>
                <a:gd name="T18" fmla="*/ 0 w 100"/>
                <a:gd name="T19" fmla="*/ 48 h 94"/>
                <a:gd name="T20" fmla="*/ 2 w 100"/>
                <a:gd name="T21" fmla="*/ 7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94">
                  <a:moveTo>
                    <a:pt x="99" y="0"/>
                  </a:moveTo>
                  <a:lnTo>
                    <a:pt x="88" y="10"/>
                  </a:lnTo>
                  <a:lnTo>
                    <a:pt x="93" y="61"/>
                  </a:lnTo>
                  <a:lnTo>
                    <a:pt x="88" y="93"/>
                  </a:lnTo>
                  <a:lnTo>
                    <a:pt x="58" y="93"/>
                  </a:lnTo>
                  <a:lnTo>
                    <a:pt x="41" y="93"/>
                  </a:lnTo>
                  <a:lnTo>
                    <a:pt x="36" y="82"/>
                  </a:lnTo>
                  <a:lnTo>
                    <a:pt x="36" y="61"/>
                  </a:lnTo>
                  <a:lnTo>
                    <a:pt x="36" y="51"/>
                  </a:lnTo>
                  <a:lnTo>
                    <a:pt x="0" y="48"/>
                  </a:lnTo>
                  <a:lnTo>
                    <a:pt x="2" y="7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78"/>
            <p:cNvSpPr>
              <a:spLocks/>
            </p:cNvSpPr>
            <p:nvPr/>
          </p:nvSpPr>
          <p:spPr bwMode="auto">
            <a:xfrm>
              <a:off x="3991" y="3182"/>
              <a:ext cx="27" cy="50"/>
            </a:xfrm>
            <a:custGeom>
              <a:avLst/>
              <a:gdLst>
                <a:gd name="T0" fmla="*/ 16 w 27"/>
                <a:gd name="T1" fmla="*/ 0 h 50"/>
                <a:gd name="T2" fmla="*/ 0 w 27"/>
                <a:gd name="T3" fmla="*/ 0 h 50"/>
                <a:gd name="T4" fmla="*/ 16 w 27"/>
                <a:gd name="T5" fmla="*/ 49 h 50"/>
                <a:gd name="T6" fmla="*/ 26 w 27"/>
                <a:gd name="T7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50">
                  <a:moveTo>
                    <a:pt x="16" y="0"/>
                  </a:moveTo>
                  <a:lnTo>
                    <a:pt x="0" y="0"/>
                  </a:lnTo>
                  <a:lnTo>
                    <a:pt x="16" y="49"/>
                  </a:lnTo>
                  <a:lnTo>
                    <a:pt x="26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79"/>
            <p:cNvSpPr>
              <a:spLocks/>
            </p:cNvSpPr>
            <p:nvPr/>
          </p:nvSpPr>
          <p:spPr bwMode="auto">
            <a:xfrm>
              <a:off x="4272" y="3204"/>
              <a:ext cx="57" cy="50"/>
            </a:xfrm>
            <a:custGeom>
              <a:avLst/>
              <a:gdLst>
                <a:gd name="T0" fmla="*/ 16 w 57"/>
                <a:gd name="T1" fmla="*/ 0 h 50"/>
                <a:gd name="T2" fmla="*/ 5 w 57"/>
                <a:gd name="T3" fmla="*/ 16 h 50"/>
                <a:gd name="T4" fmla="*/ 0 w 57"/>
                <a:gd name="T5" fmla="*/ 32 h 50"/>
                <a:gd name="T6" fmla="*/ 56 w 57"/>
                <a:gd name="T7" fmla="*/ 49 h 50"/>
                <a:gd name="T8" fmla="*/ 49 w 57"/>
                <a:gd name="T9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0">
                  <a:moveTo>
                    <a:pt x="16" y="0"/>
                  </a:moveTo>
                  <a:lnTo>
                    <a:pt x="5" y="16"/>
                  </a:lnTo>
                  <a:lnTo>
                    <a:pt x="0" y="32"/>
                  </a:lnTo>
                  <a:lnTo>
                    <a:pt x="56" y="49"/>
                  </a:lnTo>
                  <a:lnTo>
                    <a:pt x="49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80"/>
            <p:cNvSpPr>
              <a:spLocks/>
            </p:cNvSpPr>
            <p:nvPr/>
          </p:nvSpPr>
          <p:spPr bwMode="auto">
            <a:xfrm>
              <a:off x="4986" y="3244"/>
              <a:ext cx="554" cy="53"/>
            </a:xfrm>
            <a:custGeom>
              <a:avLst/>
              <a:gdLst>
                <a:gd name="T0" fmla="*/ 553 w 554"/>
                <a:gd name="T1" fmla="*/ 0 h 53"/>
                <a:gd name="T2" fmla="*/ 547 w 554"/>
                <a:gd name="T3" fmla="*/ 35 h 53"/>
                <a:gd name="T4" fmla="*/ 542 w 554"/>
                <a:gd name="T5" fmla="*/ 52 h 53"/>
                <a:gd name="T6" fmla="*/ 268 w 554"/>
                <a:gd name="T7" fmla="*/ 52 h 53"/>
                <a:gd name="T8" fmla="*/ 0 w 554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3">
                  <a:moveTo>
                    <a:pt x="553" y="0"/>
                  </a:moveTo>
                  <a:lnTo>
                    <a:pt x="547" y="35"/>
                  </a:lnTo>
                  <a:lnTo>
                    <a:pt x="542" y="52"/>
                  </a:lnTo>
                  <a:lnTo>
                    <a:pt x="268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81"/>
            <p:cNvSpPr>
              <a:spLocks/>
            </p:cNvSpPr>
            <p:nvPr/>
          </p:nvSpPr>
          <p:spPr bwMode="auto">
            <a:xfrm>
              <a:off x="4328" y="3275"/>
              <a:ext cx="114" cy="1"/>
            </a:xfrm>
            <a:custGeom>
              <a:avLst/>
              <a:gdLst>
                <a:gd name="T0" fmla="*/ 113 w 114"/>
                <a:gd name="T1" fmla="*/ 0 h 1"/>
                <a:gd name="T2" fmla="*/ 5 w 114"/>
                <a:gd name="T3" fmla="*/ 0 h 1"/>
                <a:gd name="T4" fmla="*/ 0 w 11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" h="1">
                  <a:moveTo>
                    <a:pt x="11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2"/>
            <p:cNvSpPr>
              <a:spLocks/>
            </p:cNvSpPr>
            <p:nvPr/>
          </p:nvSpPr>
          <p:spPr bwMode="auto">
            <a:xfrm>
              <a:off x="5605" y="2937"/>
              <a:ext cx="26" cy="219"/>
            </a:xfrm>
            <a:custGeom>
              <a:avLst/>
              <a:gdLst>
                <a:gd name="T0" fmla="*/ 17 w 26"/>
                <a:gd name="T1" fmla="*/ 0 h 219"/>
                <a:gd name="T2" fmla="*/ 25 w 26"/>
                <a:gd name="T3" fmla="*/ 107 h 219"/>
                <a:gd name="T4" fmla="*/ 0 w 26"/>
                <a:gd name="T5" fmla="*/ 218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9">
                  <a:moveTo>
                    <a:pt x="17" y="0"/>
                  </a:moveTo>
                  <a:lnTo>
                    <a:pt x="25" y="107"/>
                  </a:lnTo>
                  <a:lnTo>
                    <a:pt x="0" y="21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83"/>
            <p:cNvSpPr>
              <a:spLocks noChangeShapeType="1"/>
            </p:cNvSpPr>
            <p:nvPr/>
          </p:nvSpPr>
          <p:spPr bwMode="auto">
            <a:xfrm>
              <a:off x="5012" y="2804"/>
              <a:ext cx="0" cy="1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Line 84"/>
            <p:cNvSpPr>
              <a:spLocks noChangeShapeType="1"/>
            </p:cNvSpPr>
            <p:nvPr/>
          </p:nvSpPr>
          <p:spPr bwMode="auto">
            <a:xfrm>
              <a:off x="4339" y="3231"/>
              <a:ext cx="3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Line 85"/>
            <p:cNvSpPr>
              <a:spLocks noChangeShapeType="1"/>
            </p:cNvSpPr>
            <p:nvPr/>
          </p:nvSpPr>
          <p:spPr bwMode="auto">
            <a:xfrm>
              <a:off x="4423" y="3186"/>
              <a:ext cx="21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86"/>
            <p:cNvSpPr>
              <a:spLocks noChangeShapeType="1"/>
            </p:cNvSpPr>
            <p:nvPr/>
          </p:nvSpPr>
          <p:spPr bwMode="auto">
            <a:xfrm>
              <a:off x="4122" y="3219"/>
              <a:ext cx="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87"/>
            <p:cNvSpPr>
              <a:spLocks noChangeShapeType="1"/>
            </p:cNvSpPr>
            <p:nvPr/>
          </p:nvSpPr>
          <p:spPr bwMode="auto">
            <a:xfrm>
              <a:off x="4101" y="3199"/>
              <a:ext cx="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88"/>
            <p:cNvSpPr>
              <a:spLocks noChangeShapeType="1"/>
            </p:cNvSpPr>
            <p:nvPr/>
          </p:nvSpPr>
          <p:spPr bwMode="auto">
            <a:xfrm flipH="1">
              <a:off x="3920" y="3264"/>
              <a:ext cx="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89"/>
            <p:cNvSpPr>
              <a:spLocks noChangeShapeType="1"/>
            </p:cNvSpPr>
            <p:nvPr/>
          </p:nvSpPr>
          <p:spPr bwMode="auto">
            <a:xfrm>
              <a:off x="3920" y="3231"/>
              <a:ext cx="4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5668" y="2695"/>
              <a:ext cx="25" cy="581"/>
            </a:xfrm>
            <a:custGeom>
              <a:avLst/>
              <a:gdLst>
                <a:gd name="T0" fmla="*/ 0 w 25"/>
                <a:gd name="T1" fmla="*/ 0 h 581"/>
                <a:gd name="T2" fmla="*/ 24 w 25"/>
                <a:gd name="T3" fmla="*/ 0 h 581"/>
                <a:gd name="T4" fmla="*/ 24 w 25"/>
                <a:gd name="T5" fmla="*/ 580 h 581"/>
                <a:gd name="T6" fmla="*/ 0 w 25"/>
                <a:gd name="T7" fmla="*/ 580 h 581"/>
                <a:gd name="T8" fmla="*/ 0 w 25"/>
                <a:gd name="T9" fmla="*/ 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581">
                  <a:moveTo>
                    <a:pt x="0" y="0"/>
                  </a:moveTo>
                  <a:lnTo>
                    <a:pt x="24" y="0"/>
                  </a:lnTo>
                  <a:lnTo>
                    <a:pt x="24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91"/>
            <p:cNvSpPr>
              <a:spLocks/>
            </p:cNvSpPr>
            <p:nvPr/>
          </p:nvSpPr>
          <p:spPr bwMode="auto">
            <a:xfrm>
              <a:off x="5372" y="3318"/>
              <a:ext cx="354" cy="112"/>
            </a:xfrm>
            <a:custGeom>
              <a:avLst/>
              <a:gdLst>
                <a:gd name="T0" fmla="*/ 0 w 354"/>
                <a:gd name="T1" fmla="*/ 67 h 112"/>
                <a:gd name="T2" fmla="*/ 27 w 354"/>
                <a:gd name="T3" fmla="*/ 33 h 112"/>
                <a:gd name="T4" fmla="*/ 63 w 354"/>
                <a:gd name="T5" fmla="*/ 0 h 112"/>
                <a:gd name="T6" fmla="*/ 265 w 354"/>
                <a:gd name="T7" fmla="*/ 0 h 112"/>
                <a:gd name="T8" fmla="*/ 310 w 354"/>
                <a:gd name="T9" fmla="*/ 21 h 112"/>
                <a:gd name="T10" fmla="*/ 342 w 354"/>
                <a:gd name="T11" fmla="*/ 55 h 112"/>
                <a:gd name="T12" fmla="*/ 353 w 354"/>
                <a:gd name="T13" fmla="*/ 111 h 112"/>
                <a:gd name="T14" fmla="*/ 334 w 354"/>
                <a:gd name="T15" fmla="*/ 111 h 112"/>
                <a:gd name="T16" fmla="*/ 305 w 354"/>
                <a:gd name="T17" fmla="*/ 67 h 112"/>
                <a:gd name="T18" fmla="*/ 265 w 354"/>
                <a:gd name="T19" fmla="*/ 33 h 112"/>
                <a:gd name="T20" fmla="*/ 82 w 354"/>
                <a:gd name="T21" fmla="*/ 33 h 112"/>
                <a:gd name="T22" fmla="*/ 45 w 354"/>
                <a:gd name="T23" fmla="*/ 45 h 112"/>
                <a:gd name="T24" fmla="*/ 18 w 354"/>
                <a:gd name="T25" fmla="*/ 77 h 112"/>
                <a:gd name="T26" fmla="*/ 0 w 354"/>
                <a:gd name="T27" fmla="*/ 67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4" h="112">
                  <a:moveTo>
                    <a:pt x="0" y="67"/>
                  </a:moveTo>
                  <a:lnTo>
                    <a:pt x="27" y="33"/>
                  </a:lnTo>
                  <a:lnTo>
                    <a:pt x="63" y="0"/>
                  </a:lnTo>
                  <a:lnTo>
                    <a:pt x="265" y="0"/>
                  </a:lnTo>
                  <a:lnTo>
                    <a:pt x="310" y="21"/>
                  </a:lnTo>
                  <a:lnTo>
                    <a:pt x="342" y="55"/>
                  </a:lnTo>
                  <a:lnTo>
                    <a:pt x="353" y="111"/>
                  </a:lnTo>
                  <a:lnTo>
                    <a:pt x="334" y="111"/>
                  </a:lnTo>
                  <a:lnTo>
                    <a:pt x="305" y="67"/>
                  </a:lnTo>
                  <a:lnTo>
                    <a:pt x="265" y="33"/>
                  </a:lnTo>
                  <a:lnTo>
                    <a:pt x="82" y="33"/>
                  </a:lnTo>
                  <a:lnTo>
                    <a:pt x="45" y="45"/>
                  </a:lnTo>
                  <a:lnTo>
                    <a:pt x="18" y="77"/>
                  </a:lnTo>
                  <a:lnTo>
                    <a:pt x="0" y="67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4202" y="3375"/>
              <a:ext cx="176" cy="307"/>
            </a:xfrm>
            <a:custGeom>
              <a:avLst/>
              <a:gdLst>
                <a:gd name="T0" fmla="*/ 87 w 176"/>
                <a:gd name="T1" fmla="*/ 0 h 307"/>
                <a:gd name="T2" fmla="*/ 96 w 176"/>
                <a:gd name="T3" fmla="*/ 0 h 307"/>
                <a:gd name="T4" fmla="*/ 105 w 176"/>
                <a:gd name="T5" fmla="*/ 2 h 307"/>
                <a:gd name="T6" fmla="*/ 113 w 176"/>
                <a:gd name="T7" fmla="*/ 5 h 307"/>
                <a:gd name="T8" fmla="*/ 122 w 176"/>
                <a:gd name="T9" fmla="*/ 13 h 307"/>
                <a:gd name="T10" fmla="*/ 130 w 176"/>
                <a:gd name="T11" fmla="*/ 19 h 307"/>
                <a:gd name="T12" fmla="*/ 137 w 176"/>
                <a:gd name="T13" fmla="*/ 27 h 307"/>
                <a:gd name="T14" fmla="*/ 145 w 176"/>
                <a:gd name="T15" fmla="*/ 38 h 307"/>
                <a:gd name="T16" fmla="*/ 151 w 176"/>
                <a:gd name="T17" fmla="*/ 50 h 307"/>
                <a:gd name="T18" fmla="*/ 158 w 176"/>
                <a:gd name="T19" fmla="*/ 63 h 307"/>
                <a:gd name="T20" fmla="*/ 163 w 176"/>
                <a:gd name="T21" fmla="*/ 76 h 307"/>
                <a:gd name="T22" fmla="*/ 166 w 176"/>
                <a:gd name="T23" fmla="*/ 89 h 307"/>
                <a:gd name="T24" fmla="*/ 170 w 176"/>
                <a:gd name="T25" fmla="*/ 105 h 307"/>
                <a:gd name="T26" fmla="*/ 172 w 176"/>
                <a:gd name="T27" fmla="*/ 120 h 307"/>
                <a:gd name="T28" fmla="*/ 174 w 176"/>
                <a:gd name="T29" fmla="*/ 136 h 307"/>
                <a:gd name="T30" fmla="*/ 175 w 176"/>
                <a:gd name="T31" fmla="*/ 153 h 307"/>
                <a:gd name="T32" fmla="*/ 174 w 176"/>
                <a:gd name="T33" fmla="*/ 167 h 307"/>
                <a:gd name="T34" fmla="*/ 172 w 176"/>
                <a:gd name="T35" fmla="*/ 183 h 307"/>
                <a:gd name="T36" fmla="*/ 170 w 176"/>
                <a:gd name="T37" fmla="*/ 198 h 307"/>
                <a:gd name="T38" fmla="*/ 166 w 176"/>
                <a:gd name="T39" fmla="*/ 214 h 307"/>
                <a:gd name="T40" fmla="*/ 163 w 176"/>
                <a:gd name="T41" fmla="*/ 228 h 307"/>
                <a:gd name="T42" fmla="*/ 158 w 176"/>
                <a:gd name="T43" fmla="*/ 241 h 307"/>
                <a:gd name="T44" fmla="*/ 151 w 176"/>
                <a:gd name="T45" fmla="*/ 254 h 307"/>
                <a:gd name="T46" fmla="*/ 145 w 176"/>
                <a:gd name="T47" fmla="*/ 266 h 307"/>
                <a:gd name="T48" fmla="*/ 137 w 176"/>
                <a:gd name="T49" fmla="*/ 276 h 307"/>
                <a:gd name="T50" fmla="*/ 130 w 176"/>
                <a:gd name="T51" fmla="*/ 285 h 307"/>
                <a:gd name="T52" fmla="*/ 122 w 176"/>
                <a:gd name="T53" fmla="*/ 291 h 307"/>
                <a:gd name="T54" fmla="*/ 113 w 176"/>
                <a:gd name="T55" fmla="*/ 298 h 307"/>
                <a:gd name="T56" fmla="*/ 105 w 176"/>
                <a:gd name="T57" fmla="*/ 301 h 307"/>
                <a:gd name="T58" fmla="*/ 96 w 176"/>
                <a:gd name="T59" fmla="*/ 304 h 307"/>
                <a:gd name="T60" fmla="*/ 87 w 176"/>
                <a:gd name="T61" fmla="*/ 306 h 307"/>
                <a:gd name="T62" fmla="*/ 78 w 176"/>
                <a:gd name="T63" fmla="*/ 304 h 307"/>
                <a:gd name="T64" fmla="*/ 69 w 176"/>
                <a:gd name="T65" fmla="*/ 301 h 307"/>
                <a:gd name="T66" fmla="*/ 60 w 176"/>
                <a:gd name="T67" fmla="*/ 298 h 307"/>
                <a:gd name="T68" fmla="*/ 51 w 176"/>
                <a:gd name="T69" fmla="*/ 291 h 307"/>
                <a:gd name="T70" fmla="*/ 43 w 176"/>
                <a:gd name="T71" fmla="*/ 285 h 307"/>
                <a:gd name="T72" fmla="*/ 35 w 176"/>
                <a:gd name="T73" fmla="*/ 276 h 307"/>
                <a:gd name="T74" fmla="*/ 28 w 176"/>
                <a:gd name="T75" fmla="*/ 266 h 307"/>
                <a:gd name="T76" fmla="*/ 21 w 176"/>
                <a:gd name="T77" fmla="*/ 254 h 307"/>
                <a:gd name="T78" fmla="*/ 16 w 176"/>
                <a:gd name="T79" fmla="*/ 241 h 307"/>
                <a:gd name="T80" fmla="*/ 10 w 176"/>
                <a:gd name="T81" fmla="*/ 228 h 307"/>
                <a:gd name="T82" fmla="*/ 7 w 176"/>
                <a:gd name="T83" fmla="*/ 214 h 307"/>
                <a:gd name="T84" fmla="*/ 3 w 176"/>
                <a:gd name="T85" fmla="*/ 198 h 307"/>
                <a:gd name="T86" fmla="*/ 1 w 176"/>
                <a:gd name="T87" fmla="*/ 183 h 307"/>
                <a:gd name="T88" fmla="*/ 0 w 176"/>
                <a:gd name="T89" fmla="*/ 167 h 307"/>
                <a:gd name="T90" fmla="*/ 0 w 176"/>
                <a:gd name="T91" fmla="*/ 153 h 307"/>
                <a:gd name="T92" fmla="*/ 0 w 176"/>
                <a:gd name="T93" fmla="*/ 136 h 307"/>
                <a:gd name="T94" fmla="*/ 1 w 176"/>
                <a:gd name="T95" fmla="*/ 120 h 307"/>
                <a:gd name="T96" fmla="*/ 3 w 176"/>
                <a:gd name="T97" fmla="*/ 105 h 307"/>
                <a:gd name="T98" fmla="*/ 7 w 176"/>
                <a:gd name="T99" fmla="*/ 89 h 307"/>
                <a:gd name="T100" fmla="*/ 10 w 176"/>
                <a:gd name="T101" fmla="*/ 76 h 307"/>
                <a:gd name="T102" fmla="*/ 16 w 176"/>
                <a:gd name="T103" fmla="*/ 63 h 307"/>
                <a:gd name="T104" fmla="*/ 21 w 176"/>
                <a:gd name="T105" fmla="*/ 50 h 307"/>
                <a:gd name="T106" fmla="*/ 28 w 176"/>
                <a:gd name="T107" fmla="*/ 38 h 307"/>
                <a:gd name="T108" fmla="*/ 35 w 176"/>
                <a:gd name="T109" fmla="*/ 27 h 307"/>
                <a:gd name="T110" fmla="*/ 43 w 176"/>
                <a:gd name="T111" fmla="*/ 19 h 307"/>
                <a:gd name="T112" fmla="*/ 51 w 176"/>
                <a:gd name="T113" fmla="*/ 13 h 307"/>
                <a:gd name="T114" fmla="*/ 60 w 176"/>
                <a:gd name="T115" fmla="*/ 5 h 307"/>
                <a:gd name="T116" fmla="*/ 69 w 176"/>
                <a:gd name="T117" fmla="*/ 2 h 307"/>
                <a:gd name="T118" fmla="*/ 78 w 176"/>
                <a:gd name="T119" fmla="*/ 0 h 307"/>
                <a:gd name="T120" fmla="*/ 87 w 176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6" h="307">
                  <a:moveTo>
                    <a:pt x="87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3" y="5"/>
                  </a:lnTo>
                  <a:lnTo>
                    <a:pt x="122" y="13"/>
                  </a:lnTo>
                  <a:lnTo>
                    <a:pt x="130" y="19"/>
                  </a:lnTo>
                  <a:lnTo>
                    <a:pt x="137" y="27"/>
                  </a:lnTo>
                  <a:lnTo>
                    <a:pt x="145" y="38"/>
                  </a:lnTo>
                  <a:lnTo>
                    <a:pt x="151" y="50"/>
                  </a:lnTo>
                  <a:lnTo>
                    <a:pt x="158" y="63"/>
                  </a:lnTo>
                  <a:lnTo>
                    <a:pt x="163" y="76"/>
                  </a:lnTo>
                  <a:lnTo>
                    <a:pt x="166" y="89"/>
                  </a:lnTo>
                  <a:lnTo>
                    <a:pt x="170" y="105"/>
                  </a:lnTo>
                  <a:lnTo>
                    <a:pt x="172" y="120"/>
                  </a:lnTo>
                  <a:lnTo>
                    <a:pt x="174" y="136"/>
                  </a:lnTo>
                  <a:lnTo>
                    <a:pt x="175" y="153"/>
                  </a:lnTo>
                  <a:lnTo>
                    <a:pt x="174" y="167"/>
                  </a:lnTo>
                  <a:lnTo>
                    <a:pt x="172" y="183"/>
                  </a:lnTo>
                  <a:lnTo>
                    <a:pt x="170" y="198"/>
                  </a:lnTo>
                  <a:lnTo>
                    <a:pt x="166" y="214"/>
                  </a:lnTo>
                  <a:lnTo>
                    <a:pt x="163" y="228"/>
                  </a:lnTo>
                  <a:lnTo>
                    <a:pt x="158" y="241"/>
                  </a:lnTo>
                  <a:lnTo>
                    <a:pt x="151" y="254"/>
                  </a:lnTo>
                  <a:lnTo>
                    <a:pt x="145" y="266"/>
                  </a:lnTo>
                  <a:lnTo>
                    <a:pt x="137" y="276"/>
                  </a:lnTo>
                  <a:lnTo>
                    <a:pt x="130" y="285"/>
                  </a:lnTo>
                  <a:lnTo>
                    <a:pt x="122" y="291"/>
                  </a:lnTo>
                  <a:lnTo>
                    <a:pt x="113" y="298"/>
                  </a:lnTo>
                  <a:lnTo>
                    <a:pt x="105" y="301"/>
                  </a:lnTo>
                  <a:lnTo>
                    <a:pt x="96" y="304"/>
                  </a:lnTo>
                  <a:lnTo>
                    <a:pt x="87" y="306"/>
                  </a:lnTo>
                  <a:lnTo>
                    <a:pt x="78" y="304"/>
                  </a:lnTo>
                  <a:lnTo>
                    <a:pt x="69" y="301"/>
                  </a:lnTo>
                  <a:lnTo>
                    <a:pt x="60" y="298"/>
                  </a:lnTo>
                  <a:lnTo>
                    <a:pt x="51" y="291"/>
                  </a:lnTo>
                  <a:lnTo>
                    <a:pt x="43" y="285"/>
                  </a:lnTo>
                  <a:lnTo>
                    <a:pt x="35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6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6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5" y="27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60" y="5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7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93"/>
            <p:cNvSpPr>
              <a:spLocks/>
            </p:cNvSpPr>
            <p:nvPr/>
          </p:nvSpPr>
          <p:spPr bwMode="auto">
            <a:xfrm>
              <a:off x="4250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4 w 81"/>
                <a:gd name="T3" fmla="*/ 0 h 142"/>
                <a:gd name="T4" fmla="*/ 48 w 81"/>
                <a:gd name="T5" fmla="*/ 0 h 142"/>
                <a:gd name="T6" fmla="*/ 52 w 81"/>
                <a:gd name="T7" fmla="*/ 2 h 142"/>
                <a:gd name="T8" fmla="*/ 56 w 81"/>
                <a:gd name="T9" fmla="*/ 5 h 142"/>
                <a:gd name="T10" fmla="*/ 60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5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5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60 w 81"/>
                <a:gd name="T51" fmla="*/ 132 h 142"/>
                <a:gd name="T52" fmla="*/ 56 w 81"/>
                <a:gd name="T53" fmla="*/ 135 h 142"/>
                <a:gd name="T54" fmla="*/ 52 w 81"/>
                <a:gd name="T55" fmla="*/ 136 h 142"/>
                <a:gd name="T56" fmla="*/ 48 w 81"/>
                <a:gd name="T57" fmla="*/ 139 h 142"/>
                <a:gd name="T58" fmla="*/ 44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1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3 w 81"/>
                <a:gd name="T75" fmla="*/ 122 h 142"/>
                <a:gd name="T76" fmla="*/ 10 w 81"/>
                <a:gd name="T77" fmla="*/ 116 h 142"/>
                <a:gd name="T78" fmla="*/ 7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7 w 81"/>
                <a:gd name="T103" fmla="*/ 27 h 142"/>
                <a:gd name="T104" fmla="*/ 10 w 81"/>
                <a:gd name="T105" fmla="*/ 23 h 142"/>
                <a:gd name="T106" fmla="*/ 13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1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5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5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60" y="132"/>
                  </a:lnTo>
                  <a:lnTo>
                    <a:pt x="56" y="135"/>
                  </a:lnTo>
                  <a:lnTo>
                    <a:pt x="52" y="136"/>
                  </a:lnTo>
                  <a:lnTo>
                    <a:pt x="48" y="139"/>
                  </a:lnTo>
                  <a:lnTo>
                    <a:pt x="44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1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3" y="122"/>
                  </a:lnTo>
                  <a:lnTo>
                    <a:pt x="10" y="116"/>
                  </a:lnTo>
                  <a:lnTo>
                    <a:pt x="7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7" y="27"/>
                  </a:lnTo>
                  <a:lnTo>
                    <a:pt x="10" y="23"/>
                  </a:lnTo>
                  <a:lnTo>
                    <a:pt x="13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4277" y="3505"/>
              <a:ext cx="27" cy="51"/>
            </a:xfrm>
            <a:custGeom>
              <a:avLst/>
              <a:gdLst>
                <a:gd name="T0" fmla="*/ 13 w 27"/>
                <a:gd name="T1" fmla="*/ 0 h 51"/>
                <a:gd name="T2" fmla="*/ 13 w 27"/>
                <a:gd name="T3" fmla="*/ 0 h 51"/>
                <a:gd name="T4" fmla="*/ 15 w 27"/>
                <a:gd name="T5" fmla="*/ 0 h 51"/>
                <a:gd name="T6" fmla="*/ 16 w 27"/>
                <a:gd name="T7" fmla="*/ 0 h 51"/>
                <a:gd name="T8" fmla="*/ 17 w 27"/>
                <a:gd name="T9" fmla="*/ 1 h 51"/>
                <a:gd name="T10" fmla="*/ 19 w 27"/>
                <a:gd name="T11" fmla="*/ 2 h 51"/>
                <a:gd name="T12" fmla="*/ 20 w 27"/>
                <a:gd name="T13" fmla="*/ 4 h 51"/>
                <a:gd name="T14" fmla="*/ 21 w 27"/>
                <a:gd name="T15" fmla="*/ 5 h 51"/>
                <a:gd name="T16" fmla="*/ 22 w 27"/>
                <a:gd name="T17" fmla="*/ 8 h 51"/>
                <a:gd name="T18" fmla="*/ 23 w 27"/>
                <a:gd name="T19" fmla="*/ 10 h 51"/>
                <a:gd name="T20" fmla="*/ 23 w 27"/>
                <a:gd name="T21" fmla="*/ 11 h 51"/>
                <a:gd name="T22" fmla="*/ 24 w 27"/>
                <a:gd name="T23" fmla="*/ 14 h 51"/>
                <a:gd name="T24" fmla="*/ 25 w 27"/>
                <a:gd name="T25" fmla="*/ 17 h 51"/>
                <a:gd name="T26" fmla="*/ 25 w 27"/>
                <a:gd name="T27" fmla="*/ 19 h 51"/>
                <a:gd name="T28" fmla="*/ 25 w 27"/>
                <a:gd name="T29" fmla="*/ 22 h 51"/>
                <a:gd name="T30" fmla="*/ 26 w 27"/>
                <a:gd name="T31" fmla="*/ 25 h 51"/>
                <a:gd name="T32" fmla="*/ 25 w 27"/>
                <a:gd name="T33" fmla="*/ 26 h 51"/>
                <a:gd name="T34" fmla="*/ 25 w 27"/>
                <a:gd name="T35" fmla="*/ 29 h 51"/>
                <a:gd name="T36" fmla="*/ 25 w 27"/>
                <a:gd name="T37" fmla="*/ 30 h 51"/>
                <a:gd name="T38" fmla="*/ 24 w 27"/>
                <a:gd name="T39" fmla="*/ 33 h 51"/>
                <a:gd name="T40" fmla="*/ 23 w 27"/>
                <a:gd name="T41" fmla="*/ 36 h 51"/>
                <a:gd name="T42" fmla="*/ 23 w 27"/>
                <a:gd name="T43" fmla="*/ 38 h 51"/>
                <a:gd name="T44" fmla="*/ 22 w 27"/>
                <a:gd name="T45" fmla="*/ 39 h 51"/>
                <a:gd name="T46" fmla="*/ 21 w 27"/>
                <a:gd name="T47" fmla="*/ 42 h 51"/>
                <a:gd name="T48" fmla="*/ 20 w 27"/>
                <a:gd name="T49" fmla="*/ 44 h 51"/>
                <a:gd name="T50" fmla="*/ 19 w 27"/>
                <a:gd name="T51" fmla="*/ 45 h 51"/>
                <a:gd name="T52" fmla="*/ 17 w 27"/>
                <a:gd name="T53" fmla="*/ 47 h 51"/>
                <a:gd name="T54" fmla="*/ 16 w 27"/>
                <a:gd name="T55" fmla="*/ 48 h 51"/>
                <a:gd name="T56" fmla="*/ 15 w 27"/>
                <a:gd name="T57" fmla="*/ 48 h 51"/>
                <a:gd name="T58" fmla="*/ 13 w 27"/>
                <a:gd name="T59" fmla="*/ 48 h 51"/>
                <a:gd name="T60" fmla="*/ 13 w 27"/>
                <a:gd name="T61" fmla="*/ 50 h 51"/>
                <a:gd name="T62" fmla="*/ 11 w 27"/>
                <a:gd name="T63" fmla="*/ 48 h 51"/>
                <a:gd name="T64" fmla="*/ 10 w 27"/>
                <a:gd name="T65" fmla="*/ 48 h 51"/>
                <a:gd name="T66" fmla="*/ 8 w 27"/>
                <a:gd name="T67" fmla="*/ 48 h 51"/>
                <a:gd name="T68" fmla="*/ 7 w 27"/>
                <a:gd name="T69" fmla="*/ 47 h 51"/>
                <a:gd name="T70" fmla="*/ 6 w 27"/>
                <a:gd name="T71" fmla="*/ 45 h 51"/>
                <a:gd name="T72" fmla="*/ 4 w 27"/>
                <a:gd name="T73" fmla="*/ 44 h 51"/>
                <a:gd name="T74" fmla="*/ 4 w 27"/>
                <a:gd name="T75" fmla="*/ 42 h 51"/>
                <a:gd name="T76" fmla="*/ 2 w 27"/>
                <a:gd name="T77" fmla="*/ 39 h 51"/>
                <a:gd name="T78" fmla="*/ 2 w 27"/>
                <a:gd name="T79" fmla="*/ 38 h 51"/>
                <a:gd name="T80" fmla="*/ 0 w 27"/>
                <a:gd name="T81" fmla="*/ 36 h 51"/>
                <a:gd name="T82" fmla="*/ 0 w 27"/>
                <a:gd name="T83" fmla="*/ 33 h 51"/>
                <a:gd name="T84" fmla="*/ 0 w 27"/>
                <a:gd name="T85" fmla="*/ 30 h 51"/>
                <a:gd name="T86" fmla="*/ 0 w 27"/>
                <a:gd name="T87" fmla="*/ 29 h 51"/>
                <a:gd name="T88" fmla="*/ 0 w 27"/>
                <a:gd name="T89" fmla="*/ 26 h 51"/>
                <a:gd name="T90" fmla="*/ 0 w 27"/>
                <a:gd name="T91" fmla="*/ 25 h 51"/>
                <a:gd name="T92" fmla="*/ 0 w 27"/>
                <a:gd name="T93" fmla="*/ 22 h 51"/>
                <a:gd name="T94" fmla="*/ 0 w 27"/>
                <a:gd name="T95" fmla="*/ 19 h 51"/>
                <a:gd name="T96" fmla="*/ 0 w 27"/>
                <a:gd name="T97" fmla="*/ 17 h 51"/>
                <a:gd name="T98" fmla="*/ 0 w 27"/>
                <a:gd name="T99" fmla="*/ 14 h 51"/>
                <a:gd name="T100" fmla="*/ 0 w 27"/>
                <a:gd name="T101" fmla="*/ 11 h 51"/>
                <a:gd name="T102" fmla="*/ 2 w 27"/>
                <a:gd name="T103" fmla="*/ 10 h 51"/>
                <a:gd name="T104" fmla="*/ 2 w 27"/>
                <a:gd name="T105" fmla="*/ 8 h 51"/>
                <a:gd name="T106" fmla="*/ 4 w 27"/>
                <a:gd name="T107" fmla="*/ 5 h 51"/>
                <a:gd name="T108" fmla="*/ 4 w 27"/>
                <a:gd name="T109" fmla="*/ 4 h 51"/>
                <a:gd name="T110" fmla="*/ 6 w 27"/>
                <a:gd name="T111" fmla="*/ 2 h 51"/>
                <a:gd name="T112" fmla="*/ 7 w 27"/>
                <a:gd name="T113" fmla="*/ 1 h 51"/>
                <a:gd name="T114" fmla="*/ 8 w 27"/>
                <a:gd name="T115" fmla="*/ 0 h 51"/>
                <a:gd name="T116" fmla="*/ 10 w 27"/>
                <a:gd name="T117" fmla="*/ 0 h 51"/>
                <a:gd name="T118" fmla="*/ 11 w 27"/>
                <a:gd name="T119" fmla="*/ 0 h 51"/>
                <a:gd name="T120" fmla="*/ 13 w 27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1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9" y="2"/>
                  </a:lnTo>
                  <a:lnTo>
                    <a:pt x="20" y="4"/>
                  </a:lnTo>
                  <a:lnTo>
                    <a:pt x="21" y="5"/>
                  </a:lnTo>
                  <a:lnTo>
                    <a:pt x="22" y="8"/>
                  </a:lnTo>
                  <a:lnTo>
                    <a:pt x="23" y="10"/>
                  </a:lnTo>
                  <a:lnTo>
                    <a:pt x="23" y="11"/>
                  </a:lnTo>
                  <a:lnTo>
                    <a:pt x="24" y="14"/>
                  </a:lnTo>
                  <a:lnTo>
                    <a:pt x="25" y="17"/>
                  </a:lnTo>
                  <a:lnTo>
                    <a:pt x="25" y="19"/>
                  </a:lnTo>
                  <a:lnTo>
                    <a:pt x="25" y="22"/>
                  </a:lnTo>
                  <a:lnTo>
                    <a:pt x="26" y="25"/>
                  </a:lnTo>
                  <a:lnTo>
                    <a:pt x="25" y="26"/>
                  </a:lnTo>
                  <a:lnTo>
                    <a:pt x="25" y="29"/>
                  </a:lnTo>
                  <a:lnTo>
                    <a:pt x="25" y="30"/>
                  </a:lnTo>
                  <a:lnTo>
                    <a:pt x="24" y="33"/>
                  </a:lnTo>
                  <a:lnTo>
                    <a:pt x="23" y="36"/>
                  </a:lnTo>
                  <a:lnTo>
                    <a:pt x="23" y="38"/>
                  </a:lnTo>
                  <a:lnTo>
                    <a:pt x="22" y="39"/>
                  </a:lnTo>
                  <a:lnTo>
                    <a:pt x="21" y="42"/>
                  </a:lnTo>
                  <a:lnTo>
                    <a:pt x="20" y="44"/>
                  </a:lnTo>
                  <a:lnTo>
                    <a:pt x="19" y="45"/>
                  </a:lnTo>
                  <a:lnTo>
                    <a:pt x="17" y="47"/>
                  </a:lnTo>
                  <a:lnTo>
                    <a:pt x="16" y="48"/>
                  </a:lnTo>
                  <a:lnTo>
                    <a:pt x="15" y="48"/>
                  </a:lnTo>
                  <a:lnTo>
                    <a:pt x="13" y="48"/>
                  </a:lnTo>
                  <a:lnTo>
                    <a:pt x="13" y="50"/>
                  </a:lnTo>
                  <a:lnTo>
                    <a:pt x="11" y="48"/>
                  </a:lnTo>
                  <a:lnTo>
                    <a:pt x="10" y="48"/>
                  </a:lnTo>
                  <a:lnTo>
                    <a:pt x="8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95"/>
            <p:cNvSpPr>
              <a:spLocks/>
            </p:cNvSpPr>
            <p:nvPr/>
          </p:nvSpPr>
          <p:spPr bwMode="auto">
            <a:xfrm>
              <a:off x="4007" y="3375"/>
              <a:ext cx="174" cy="307"/>
            </a:xfrm>
            <a:custGeom>
              <a:avLst/>
              <a:gdLst>
                <a:gd name="T0" fmla="*/ 86 w 174"/>
                <a:gd name="T1" fmla="*/ 0 h 307"/>
                <a:gd name="T2" fmla="*/ 95 w 174"/>
                <a:gd name="T3" fmla="*/ 0 h 307"/>
                <a:gd name="T4" fmla="*/ 103 w 174"/>
                <a:gd name="T5" fmla="*/ 2 h 307"/>
                <a:gd name="T6" fmla="*/ 112 w 174"/>
                <a:gd name="T7" fmla="*/ 5 h 307"/>
                <a:gd name="T8" fmla="*/ 121 w 174"/>
                <a:gd name="T9" fmla="*/ 13 h 307"/>
                <a:gd name="T10" fmla="*/ 129 w 174"/>
                <a:gd name="T11" fmla="*/ 19 h 307"/>
                <a:gd name="T12" fmla="*/ 136 w 174"/>
                <a:gd name="T13" fmla="*/ 27 h 307"/>
                <a:gd name="T14" fmla="*/ 144 w 174"/>
                <a:gd name="T15" fmla="*/ 38 h 307"/>
                <a:gd name="T16" fmla="*/ 149 w 174"/>
                <a:gd name="T17" fmla="*/ 50 h 307"/>
                <a:gd name="T18" fmla="*/ 156 w 174"/>
                <a:gd name="T19" fmla="*/ 63 h 307"/>
                <a:gd name="T20" fmla="*/ 161 w 174"/>
                <a:gd name="T21" fmla="*/ 76 h 307"/>
                <a:gd name="T22" fmla="*/ 165 w 174"/>
                <a:gd name="T23" fmla="*/ 89 h 307"/>
                <a:gd name="T24" fmla="*/ 168 w 174"/>
                <a:gd name="T25" fmla="*/ 105 h 307"/>
                <a:gd name="T26" fmla="*/ 170 w 174"/>
                <a:gd name="T27" fmla="*/ 120 h 307"/>
                <a:gd name="T28" fmla="*/ 172 w 174"/>
                <a:gd name="T29" fmla="*/ 136 h 307"/>
                <a:gd name="T30" fmla="*/ 173 w 174"/>
                <a:gd name="T31" fmla="*/ 153 h 307"/>
                <a:gd name="T32" fmla="*/ 172 w 174"/>
                <a:gd name="T33" fmla="*/ 167 h 307"/>
                <a:gd name="T34" fmla="*/ 170 w 174"/>
                <a:gd name="T35" fmla="*/ 183 h 307"/>
                <a:gd name="T36" fmla="*/ 168 w 174"/>
                <a:gd name="T37" fmla="*/ 198 h 307"/>
                <a:gd name="T38" fmla="*/ 165 w 174"/>
                <a:gd name="T39" fmla="*/ 214 h 307"/>
                <a:gd name="T40" fmla="*/ 161 w 174"/>
                <a:gd name="T41" fmla="*/ 228 h 307"/>
                <a:gd name="T42" fmla="*/ 156 w 174"/>
                <a:gd name="T43" fmla="*/ 241 h 307"/>
                <a:gd name="T44" fmla="*/ 149 w 174"/>
                <a:gd name="T45" fmla="*/ 254 h 307"/>
                <a:gd name="T46" fmla="*/ 144 w 174"/>
                <a:gd name="T47" fmla="*/ 266 h 307"/>
                <a:gd name="T48" fmla="*/ 136 w 174"/>
                <a:gd name="T49" fmla="*/ 276 h 307"/>
                <a:gd name="T50" fmla="*/ 129 w 174"/>
                <a:gd name="T51" fmla="*/ 285 h 307"/>
                <a:gd name="T52" fmla="*/ 121 w 174"/>
                <a:gd name="T53" fmla="*/ 291 h 307"/>
                <a:gd name="T54" fmla="*/ 112 w 174"/>
                <a:gd name="T55" fmla="*/ 298 h 307"/>
                <a:gd name="T56" fmla="*/ 103 w 174"/>
                <a:gd name="T57" fmla="*/ 301 h 307"/>
                <a:gd name="T58" fmla="*/ 95 w 174"/>
                <a:gd name="T59" fmla="*/ 304 h 307"/>
                <a:gd name="T60" fmla="*/ 86 w 174"/>
                <a:gd name="T61" fmla="*/ 306 h 307"/>
                <a:gd name="T62" fmla="*/ 77 w 174"/>
                <a:gd name="T63" fmla="*/ 304 h 307"/>
                <a:gd name="T64" fmla="*/ 68 w 174"/>
                <a:gd name="T65" fmla="*/ 301 h 307"/>
                <a:gd name="T66" fmla="*/ 59 w 174"/>
                <a:gd name="T67" fmla="*/ 298 h 307"/>
                <a:gd name="T68" fmla="*/ 51 w 174"/>
                <a:gd name="T69" fmla="*/ 291 h 307"/>
                <a:gd name="T70" fmla="*/ 42 w 174"/>
                <a:gd name="T71" fmla="*/ 285 h 307"/>
                <a:gd name="T72" fmla="*/ 36 w 174"/>
                <a:gd name="T73" fmla="*/ 276 h 307"/>
                <a:gd name="T74" fmla="*/ 28 w 174"/>
                <a:gd name="T75" fmla="*/ 266 h 307"/>
                <a:gd name="T76" fmla="*/ 21 w 174"/>
                <a:gd name="T77" fmla="*/ 254 h 307"/>
                <a:gd name="T78" fmla="*/ 15 w 174"/>
                <a:gd name="T79" fmla="*/ 241 h 307"/>
                <a:gd name="T80" fmla="*/ 10 w 174"/>
                <a:gd name="T81" fmla="*/ 228 h 307"/>
                <a:gd name="T82" fmla="*/ 7 w 174"/>
                <a:gd name="T83" fmla="*/ 214 h 307"/>
                <a:gd name="T84" fmla="*/ 3 w 174"/>
                <a:gd name="T85" fmla="*/ 198 h 307"/>
                <a:gd name="T86" fmla="*/ 1 w 174"/>
                <a:gd name="T87" fmla="*/ 183 h 307"/>
                <a:gd name="T88" fmla="*/ 0 w 174"/>
                <a:gd name="T89" fmla="*/ 167 h 307"/>
                <a:gd name="T90" fmla="*/ 0 w 174"/>
                <a:gd name="T91" fmla="*/ 153 h 307"/>
                <a:gd name="T92" fmla="*/ 0 w 174"/>
                <a:gd name="T93" fmla="*/ 136 h 307"/>
                <a:gd name="T94" fmla="*/ 1 w 174"/>
                <a:gd name="T95" fmla="*/ 120 h 307"/>
                <a:gd name="T96" fmla="*/ 3 w 174"/>
                <a:gd name="T97" fmla="*/ 105 h 307"/>
                <a:gd name="T98" fmla="*/ 7 w 174"/>
                <a:gd name="T99" fmla="*/ 89 h 307"/>
                <a:gd name="T100" fmla="*/ 10 w 174"/>
                <a:gd name="T101" fmla="*/ 76 h 307"/>
                <a:gd name="T102" fmla="*/ 15 w 174"/>
                <a:gd name="T103" fmla="*/ 63 h 307"/>
                <a:gd name="T104" fmla="*/ 21 w 174"/>
                <a:gd name="T105" fmla="*/ 50 h 307"/>
                <a:gd name="T106" fmla="*/ 28 w 174"/>
                <a:gd name="T107" fmla="*/ 38 h 307"/>
                <a:gd name="T108" fmla="*/ 36 w 174"/>
                <a:gd name="T109" fmla="*/ 27 h 307"/>
                <a:gd name="T110" fmla="*/ 42 w 174"/>
                <a:gd name="T111" fmla="*/ 19 h 307"/>
                <a:gd name="T112" fmla="*/ 51 w 174"/>
                <a:gd name="T113" fmla="*/ 13 h 307"/>
                <a:gd name="T114" fmla="*/ 59 w 174"/>
                <a:gd name="T115" fmla="*/ 5 h 307"/>
                <a:gd name="T116" fmla="*/ 68 w 174"/>
                <a:gd name="T117" fmla="*/ 2 h 307"/>
                <a:gd name="T118" fmla="*/ 77 w 174"/>
                <a:gd name="T119" fmla="*/ 0 h 307"/>
                <a:gd name="T120" fmla="*/ 86 w 174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7">
                  <a:moveTo>
                    <a:pt x="86" y="0"/>
                  </a:moveTo>
                  <a:lnTo>
                    <a:pt x="95" y="0"/>
                  </a:lnTo>
                  <a:lnTo>
                    <a:pt x="103" y="2"/>
                  </a:lnTo>
                  <a:lnTo>
                    <a:pt x="112" y="5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7"/>
                  </a:lnTo>
                  <a:lnTo>
                    <a:pt x="144" y="38"/>
                  </a:lnTo>
                  <a:lnTo>
                    <a:pt x="149" y="50"/>
                  </a:lnTo>
                  <a:lnTo>
                    <a:pt x="156" y="63"/>
                  </a:lnTo>
                  <a:lnTo>
                    <a:pt x="161" y="76"/>
                  </a:lnTo>
                  <a:lnTo>
                    <a:pt x="165" y="89"/>
                  </a:lnTo>
                  <a:lnTo>
                    <a:pt x="168" y="105"/>
                  </a:lnTo>
                  <a:lnTo>
                    <a:pt x="170" y="120"/>
                  </a:lnTo>
                  <a:lnTo>
                    <a:pt x="172" y="136"/>
                  </a:lnTo>
                  <a:lnTo>
                    <a:pt x="173" y="153"/>
                  </a:lnTo>
                  <a:lnTo>
                    <a:pt x="172" y="167"/>
                  </a:lnTo>
                  <a:lnTo>
                    <a:pt x="170" y="183"/>
                  </a:lnTo>
                  <a:lnTo>
                    <a:pt x="168" y="198"/>
                  </a:lnTo>
                  <a:lnTo>
                    <a:pt x="165" y="214"/>
                  </a:lnTo>
                  <a:lnTo>
                    <a:pt x="161" y="228"/>
                  </a:lnTo>
                  <a:lnTo>
                    <a:pt x="156" y="241"/>
                  </a:lnTo>
                  <a:lnTo>
                    <a:pt x="149" y="254"/>
                  </a:lnTo>
                  <a:lnTo>
                    <a:pt x="144" y="266"/>
                  </a:lnTo>
                  <a:lnTo>
                    <a:pt x="136" y="276"/>
                  </a:lnTo>
                  <a:lnTo>
                    <a:pt x="129" y="285"/>
                  </a:lnTo>
                  <a:lnTo>
                    <a:pt x="121" y="291"/>
                  </a:lnTo>
                  <a:lnTo>
                    <a:pt x="112" y="298"/>
                  </a:lnTo>
                  <a:lnTo>
                    <a:pt x="103" y="301"/>
                  </a:lnTo>
                  <a:lnTo>
                    <a:pt x="95" y="304"/>
                  </a:lnTo>
                  <a:lnTo>
                    <a:pt x="86" y="306"/>
                  </a:lnTo>
                  <a:lnTo>
                    <a:pt x="77" y="304"/>
                  </a:lnTo>
                  <a:lnTo>
                    <a:pt x="68" y="301"/>
                  </a:lnTo>
                  <a:lnTo>
                    <a:pt x="59" y="298"/>
                  </a:lnTo>
                  <a:lnTo>
                    <a:pt x="51" y="291"/>
                  </a:lnTo>
                  <a:lnTo>
                    <a:pt x="42" y="285"/>
                  </a:lnTo>
                  <a:lnTo>
                    <a:pt x="36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5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5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6" y="27"/>
                  </a:lnTo>
                  <a:lnTo>
                    <a:pt x="42" y="19"/>
                  </a:lnTo>
                  <a:lnTo>
                    <a:pt x="51" y="13"/>
                  </a:lnTo>
                  <a:lnTo>
                    <a:pt x="59" y="5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4053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3 w 81"/>
                <a:gd name="T3" fmla="*/ 0 h 142"/>
                <a:gd name="T4" fmla="*/ 48 w 81"/>
                <a:gd name="T5" fmla="*/ 0 h 142"/>
                <a:gd name="T6" fmla="*/ 51 w 81"/>
                <a:gd name="T7" fmla="*/ 2 h 142"/>
                <a:gd name="T8" fmla="*/ 56 w 81"/>
                <a:gd name="T9" fmla="*/ 5 h 142"/>
                <a:gd name="T10" fmla="*/ 59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4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4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59 w 81"/>
                <a:gd name="T51" fmla="*/ 132 h 142"/>
                <a:gd name="T52" fmla="*/ 56 w 81"/>
                <a:gd name="T53" fmla="*/ 135 h 142"/>
                <a:gd name="T54" fmla="*/ 51 w 81"/>
                <a:gd name="T55" fmla="*/ 136 h 142"/>
                <a:gd name="T56" fmla="*/ 48 w 81"/>
                <a:gd name="T57" fmla="*/ 139 h 142"/>
                <a:gd name="T58" fmla="*/ 43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0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2 w 81"/>
                <a:gd name="T75" fmla="*/ 122 h 142"/>
                <a:gd name="T76" fmla="*/ 10 w 81"/>
                <a:gd name="T77" fmla="*/ 116 h 142"/>
                <a:gd name="T78" fmla="*/ 6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6 w 81"/>
                <a:gd name="T103" fmla="*/ 27 h 142"/>
                <a:gd name="T104" fmla="*/ 10 w 81"/>
                <a:gd name="T105" fmla="*/ 23 h 142"/>
                <a:gd name="T106" fmla="*/ 12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0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3" y="0"/>
                  </a:lnTo>
                  <a:lnTo>
                    <a:pt x="48" y="0"/>
                  </a:lnTo>
                  <a:lnTo>
                    <a:pt x="51" y="2"/>
                  </a:lnTo>
                  <a:lnTo>
                    <a:pt x="56" y="5"/>
                  </a:lnTo>
                  <a:lnTo>
                    <a:pt x="59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4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4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59" y="132"/>
                  </a:lnTo>
                  <a:lnTo>
                    <a:pt x="56" y="135"/>
                  </a:lnTo>
                  <a:lnTo>
                    <a:pt x="51" y="136"/>
                  </a:lnTo>
                  <a:lnTo>
                    <a:pt x="48" y="139"/>
                  </a:lnTo>
                  <a:lnTo>
                    <a:pt x="43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0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2" y="122"/>
                  </a:lnTo>
                  <a:lnTo>
                    <a:pt x="10" y="116"/>
                  </a:lnTo>
                  <a:lnTo>
                    <a:pt x="6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6" y="27"/>
                  </a:lnTo>
                  <a:lnTo>
                    <a:pt x="10" y="23"/>
                  </a:lnTo>
                  <a:lnTo>
                    <a:pt x="12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4081" y="3505"/>
              <a:ext cx="28" cy="51"/>
            </a:xfrm>
            <a:custGeom>
              <a:avLst/>
              <a:gdLst>
                <a:gd name="T0" fmla="*/ 13 w 28"/>
                <a:gd name="T1" fmla="*/ 0 h 51"/>
                <a:gd name="T2" fmla="*/ 14 w 28"/>
                <a:gd name="T3" fmla="*/ 0 h 51"/>
                <a:gd name="T4" fmla="*/ 15 w 28"/>
                <a:gd name="T5" fmla="*/ 0 h 51"/>
                <a:gd name="T6" fmla="*/ 17 w 28"/>
                <a:gd name="T7" fmla="*/ 0 h 51"/>
                <a:gd name="T8" fmla="*/ 18 w 28"/>
                <a:gd name="T9" fmla="*/ 1 h 51"/>
                <a:gd name="T10" fmla="*/ 19 w 28"/>
                <a:gd name="T11" fmla="*/ 2 h 51"/>
                <a:gd name="T12" fmla="*/ 21 w 28"/>
                <a:gd name="T13" fmla="*/ 4 h 51"/>
                <a:gd name="T14" fmla="*/ 22 w 28"/>
                <a:gd name="T15" fmla="*/ 5 h 51"/>
                <a:gd name="T16" fmla="*/ 23 w 28"/>
                <a:gd name="T17" fmla="*/ 8 h 51"/>
                <a:gd name="T18" fmla="*/ 24 w 28"/>
                <a:gd name="T19" fmla="*/ 10 h 51"/>
                <a:gd name="T20" fmla="*/ 24 w 28"/>
                <a:gd name="T21" fmla="*/ 11 h 51"/>
                <a:gd name="T22" fmla="*/ 25 w 28"/>
                <a:gd name="T23" fmla="*/ 14 h 51"/>
                <a:gd name="T24" fmla="*/ 26 w 28"/>
                <a:gd name="T25" fmla="*/ 17 h 51"/>
                <a:gd name="T26" fmla="*/ 26 w 28"/>
                <a:gd name="T27" fmla="*/ 19 h 51"/>
                <a:gd name="T28" fmla="*/ 26 w 28"/>
                <a:gd name="T29" fmla="*/ 22 h 51"/>
                <a:gd name="T30" fmla="*/ 27 w 28"/>
                <a:gd name="T31" fmla="*/ 25 h 51"/>
                <a:gd name="T32" fmla="*/ 26 w 28"/>
                <a:gd name="T33" fmla="*/ 26 h 51"/>
                <a:gd name="T34" fmla="*/ 26 w 28"/>
                <a:gd name="T35" fmla="*/ 29 h 51"/>
                <a:gd name="T36" fmla="*/ 26 w 28"/>
                <a:gd name="T37" fmla="*/ 30 h 51"/>
                <a:gd name="T38" fmla="*/ 25 w 28"/>
                <a:gd name="T39" fmla="*/ 33 h 51"/>
                <a:gd name="T40" fmla="*/ 24 w 28"/>
                <a:gd name="T41" fmla="*/ 36 h 51"/>
                <a:gd name="T42" fmla="*/ 24 w 28"/>
                <a:gd name="T43" fmla="*/ 38 h 51"/>
                <a:gd name="T44" fmla="*/ 23 w 28"/>
                <a:gd name="T45" fmla="*/ 39 h 51"/>
                <a:gd name="T46" fmla="*/ 22 w 28"/>
                <a:gd name="T47" fmla="*/ 42 h 51"/>
                <a:gd name="T48" fmla="*/ 21 w 28"/>
                <a:gd name="T49" fmla="*/ 44 h 51"/>
                <a:gd name="T50" fmla="*/ 19 w 28"/>
                <a:gd name="T51" fmla="*/ 45 h 51"/>
                <a:gd name="T52" fmla="*/ 18 w 28"/>
                <a:gd name="T53" fmla="*/ 47 h 51"/>
                <a:gd name="T54" fmla="*/ 17 w 28"/>
                <a:gd name="T55" fmla="*/ 48 h 51"/>
                <a:gd name="T56" fmla="*/ 15 w 28"/>
                <a:gd name="T57" fmla="*/ 48 h 51"/>
                <a:gd name="T58" fmla="*/ 14 w 28"/>
                <a:gd name="T59" fmla="*/ 48 h 51"/>
                <a:gd name="T60" fmla="*/ 13 w 28"/>
                <a:gd name="T61" fmla="*/ 50 h 51"/>
                <a:gd name="T62" fmla="*/ 12 w 28"/>
                <a:gd name="T63" fmla="*/ 48 h 51"/>
                <a:gd name="T64" fmla="*/ 10 w 28"/>
                <a:gd name="T65" fmla="*/ 48 h 51"/>
                <a:gd name="T66" fmla="*/ 9 w 28"/>
                <a:gd name="T67" fmla="*/ 48 h 51"/>
                <a:gd name="T68" fmla="*/ 7 w 28"/>
                <a:gd name="T69" fmla="*/ 47 h 51"/>
                <a:gd name="T70" fmla="*/ 6 w 28"/>
                <a:gd name="T71" fmla="*/ 45 h 51"/>
                <a:gd name="T72" fmla="*/ 4 w 28"/>
                <a:gd name="T73" fmla="*/ 44 h 51"/>
                <a:gd name="T74" fmla="*/ 4 w 28"/>
                <a:gd name="T75" fmla="*/ 42 h 51"/>
                <a:gd name="T76" fmla="*/ 2 w 28"/>
                <a:gd name="T77" fmla="*/ 39 h 51"/>
                <a:gd name="T78" fmla="*/ 2 w 28"/>
                <a:gd name="T79" fmla="*/ 38 h 51"/>
                <a:gd name="T80" fmla="*/ 1 w 28"/>
                <a:gd name="T81" fmla="*/ 36 h 51"/>
                <a:gd name="T82" fmla="*/ 0 w 28"/>
                <a:gd name="T83" fmla="*/ 33 h 51"/>
                <a:gd name="T84" fmla="*/ 0 w 28"/>
                <a:gd name="T85" fmla="*/ 30 h 51"/>
                <a:gd name="T86" fmla="*/ 0 w 28"/>
                <a:gd name="T87" fmla="*/ 29 h 51"/>
                <a:gd name="T88" fmla="*/ 0 w 28"/>
                <a:gd name="T89" fmla="*/ 26 h 51"/>
                <a:gd name="T90" fmla="*/ 0 w 28"/>
                <a:gd name="T91" fmla="*/ 25 h 51"/>
                <a:gd name="T92" fmla="*/ 0 w 28"/>
                <a:gd name="T93" fmla="*/ 22 h 51"/>
                <a:gd name="T94" fmla="*/ 0 w 28"/>
                <a:gd name="T95" fmla="*/ 19 h 51"/>
                <a:gd name="T96" fmla="*/ 0 w 28"/>
                <a:gd name="T97" fmla="*/ 17 h 51"/>
                <a:gd name="T98" fmla="*/ 0 w 28"/>
                <a:gd name="T99" fmla="*/ 14 h 51"/>
                <a:gd name="T100" fmla="*/ 1 w 28"/>
                <a:gd name="T101" fmla="*/ 11 h 51"/>
                <a:gd name="T102" fmla="*/ 2 w 28"/>
                <a:gd name="T103" fmla="*/ 10 h 51"/>
                <a:gd name="T104" fmla="*/ 2 w 28"/>
                <a:gd name="T105" fmla="*/ 8 h 51"/>
                <a:gd name="T106" fmla="*/ 4 w 28"/>
                <a:gd name="T107" fmla="*/ 5 h 51"/>
                <a:gd name="T108" fmla="*/ 4 w 28"/>
                <a:gd name="T109" fmla="*/ 4 h 51"/>
                <a:gd name="T110" fmla="*/ 6 w 28"/>
                <a:gd name="T111" fmla="*/ 2 h 51"/>
                <a:gd name="T112" fmla="*/ 7 w 28"/>
                <a:gd name="T113" fmla="*/ 1 h 51"/>
                <a:gd name="T114" fmla="*/ 9 w 28"/>
                <a:gd name="T115" fmla="*/ 0 h 51"/>
                <a:gd name="T116" fmla="*/ 10 w 28"/>
                <a:gd name="T117" fmla="*/ 0 h 51"/>
                <a:gd name="T118" fmla="*/ 12 w 28"/>
                <a:gd name="T119" fmla="*/ 0 h 51"/>
                <a:gd name="T120" fmla="*/ 13 w 28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1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19" y="2"/>
                  </a:lnTo>
                  <a:lnTo>
                    <a:pt x="21" y="4"/>
                  </a:lnTo>
                  <a:lnTo>
                    <a:pt x="22" y="5"/>
                  </a:lnTo>
                  <a:lnTo>
                    <a:pt x="23" y="8"/>
                  </a:lnTo>
                  <a:lnTo>
                    <a:pt x="24" y="10"/>
                  </a:lnTo>
                  <a:lnTo>
                    <a:pt x="24" y="11"/>
                  </a:lnTo>
                  <a:lnTo>
                    <a:pt x="25" y="14"/>
                  </a:lnTo>
                  <a:lnTo>
                    <a:pt x="26" y="17"/>
                  </a:lnTo>
                  <a:lnTo>
                    <a:pt x="26" y="19"/>
                  </a:lnTo>
                  <a:lnTo>
                    <a:pt x="26" y="22"/>
                  </a:lnTo>
                  <a:lnTo>
                    <a:pt x="27" y="25"/>
                  </a:lnTo>
                  <a:lnTo>
                    <a:pt x="26" y="26"/>
                  </a:lnTo>
                  <a:lnTo>
                    <a:pt x="26" y="29"/>
                  </a:lnTo>
                  <a:lnTo>
                    <a:pt x="26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4" y="38"/>
                  </a:lnTo>
                  <a:lnTo>
                    <a:pt x="23" y="39"/>
                  </a:lnTo>
                  <a:lnTo>
                    <a:pt x="22" y="42"/>
                  </a:lnTo>
                  <a:lnTo>
                    <a:pt x="21" y="44"/>
                  </a:lnTo>
                  <a:lnTo>
                    <a:pt x="19" y="45"/>
                  </a:lnTo>
                  <a:lnTo>
                    <a:pt x="18" y="47"/>
                  </a:lnTo>
                  <a:lnTo>
                    <a:pt x="17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3" y="50"/>
                  </a:lnTo>
                  <a:lnTo>
                    <a:pt x="12" y="48"/>
                  </a:lnTo>
                  <a:lnTo>
                    <a:pt x="10" y="48"/>
                  </a:lnTo>
                  <a:lnTo>
                    <a:pt x="9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1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5368" y="3364"/>
              <a:ext cx="174" cy="309"/>
            </a:xfrm>
            <a:custGeom>
              <a:avLst/>
              <a:gdLst>
                <a:gd name="T0" fmla="*/ 86 w 174"/>
                <a:gd name="T1" fmla="*/ 0 h 309"/>
                <a:gd name="T2" fmla="*/ 95 w 174"/>
                <a:gd name="T3" fmla="*/ 0 h 309"/>
                <a:gd name="T4" fmla="*/ 104 w 174"/>
                <a:gd name="T5" fmla="*/ 2 h 309"/>
                <a:gd name="T6" fmla="*/ 113 w 174"/>
                <a:gd name="T7" fmla="*/ 7 h 309"/>
                <a:gd name="T8" fmla="*/ 121 w 174"/>
                <a:gd name="T9" fmla="*/ 13 h 309"/>
                <a:gd name="T10" fmla="*/ 129 w 174"/>
                <a:gd name="T11" fmla="*/ 19 h 309"/>
                <a:gd name="T12" fmla="*/ 136 w 174"/>
                <a:gd name="T13" fmla="*/ 28 h 309"/>
                <a:gd name="T14" fmla="*/ 144 w 174"/>
                <a:gd name="T15" fmla="*/ 38 h 309"/>
                <a:gd name="T16" fmla="*/ 150 w 174"/>
                <a:gd name="T17" fmla="*/ 50 h 309"/>
                <a:gd name="T18" fmla="*/ 156 w 174"/>
                <a:gd name="T19" fmla="*/ 63 h 309"/>
                <a:gd name="T20" fmla="*/ 161 w 174"/>
                <a:gd name="T21" fmla="*/ 75 h 309"/>
                <a:gd name="T22" fmla="*/ 165 w 174"/>
                <a:gd name="T23" fmla="*/ 90 h 309"/>
                <a:gd name="T24" fmla="*/ 168 w 174"/>
                <a:gd name="T25" fmla="*/ 105 h 309"/>
                <a:gd name="T26" fmla="*/ 170 w 174"/>
                <a:gd name="T27" fmla="*/ 121 h 309"/>
                <a:gd name="T28" fmla="*/ 172 w 174"/>
                <a:gd name="T29" fmla="*/ 137 h 309"/>
                <a:gd name="T30" fmla="*/ 173 w 174"/>
                <a:gd name="T31" fmla="*/ 154 h 309"/>
                <a:gd name="T32" fmla="*/ 172 w 174"/>
                <a:gd name="T33" fmla="*/ 168 h 309"/>
                <a:gd name="T34" fmla="*/ 170 w 174"/>
                <a:gd name="T35" fmla="*/ 185 h 309"/>
                <a:gd name="T36" fmla="*/ 168 w 174"/>
                <a:gd name="T37" fmla="*/ 199 h 309"/>
                <a:gd name="T38" fmla="*/ 165 w 174"/>
                <a:gd name="T39" fmla="*/ 216 h 309"/>
                <a:gd name="T40" fmla="*/ 161 w 174"/>
                <a:gd name="T41" fmla="*/ 229 h 309"/>
                <a:gd name="T42" fmla="*/ 156 w 174"/>
                <a:gd name="T43" fmla="*/ 242 h 309"/>
                <a:gd name="T44" fmla="*/ 150 w 174"/>
                <a:gd name="T45" fmla="*/ 256 h 309"/>
                <a:gd name="T46" fmla="*/ 144 w 174"/>
                <a:gd name="T47" fmla="*/ 268 h 309"/>
                <a:gd name="T48" fmla="*/ 136 w 174"/>
                <a:gd name="T49" fmla="*/ 278 h 309"/>
                <a:gd name="T50" fmla="*/ 129 w 174"/>
                <a:gd name="T51" fmla="*/ 287 h 309"/>
                <a:gd name="T52" fmla="*/ 121 w 174"/>
                <a:gd name="T53" fmla="*/ 293 h 309"/>
                <a:gd name="T54" fmla="*/ 113 w 174"/>
                <a:gd name="T55" fmla="*/ 300 h 309"/>
                <a:gd name="T56" fmla="*/ 104 w 174"/>
                <a:gd name="T57" fmla="*/ 303 h 309"/>
                <a:gd name="T58" fmla="*/ 95 w 174"/>
                <a:gd name="T59" fmla="*/ 306 h 309"/>
                <a:gd name="T60" fmla="*/ 86 w 174"/>
                <a:gd name="T61" fmla="*/ 308 h 309"/>
                <a:gd name="T62" fmla="*/ 77 w 174"/>
                <a:gd name="T63" fmla="*/ 306 h 309"/>
                <a:gd name="T64" fmla="*/ 68 w 174"/>
                <a:gd name="T65" fmla="*/ 303 h 309"/>
                <a:gd name="T66" fmla="*/ 59 w 174"/>
                <a:gd name="T67" fmla="*/ 300 h 309"/>
                <a:gd name="T68" fmla="*/ 51 w 174"/>
                <a:gd name="T69" fmla="*/ 293 h 309"/>
                <a:gd name="T70" fmla="*/ 43 w 174"/>
                <a:gd name="T71" fmla="*/ 287 h 309"/>
                <a:gd name="T72" fmla="*/ 36 w 174"/>
                <a:gd name="T73" fmla="*/ 278 h 309"/>
                <a:gd name="T74" fmla="*/ 28 w 174"/>
                <a:gd name="T75" fmla="*/ 268 h 309"/>
                <a:gd name="T76" fmla="*/ 22 w 174"/>
                <a:gd name="T77" fmla="*/ 256 h 309"/>
                <a:gd name="T78" fmla="*/ 16 w 174"/>
                <a:gd name="T79" fmla="*/ 242 h 309"/>
                <a:gd name="T80" fmla="*/ 11 w 174"/>
                <a:gd name="T81" fmla="*/ 229 h 309"/>
                <a:gd name="T82" fmla="*/ 7 w 174"/>
                <a:gd name="T83" fmla="*/ 216 h 309"/>
                <a:gd name="T84" fmla="*/ 4 w 174"/>
                <a:gd name="T85" fmla="*/ 199 h 309"/>
                <a:gd name="T86" fmla="*/ 1 w 174"/>
                <a:gd name="T87" fmla="*/ 185 h 309"/>
                <a:gd name="T88" fmla="*/ 0 w 174"/>
                <a:gd name="T89" fmla="*/ 168 h 309"/>
                <a:gd name="T90" fmla="*/ 0 w 174"/>
                <a:gd name="T91" fmla="*/ 154 h 309"/>
                <a:gd name="T92" fmla="*/ 0 w 174"/>
                <a:gd name="T93" fmla="*/ 137 h 309"/>
                <a:gd name="T94" fmla="*/ 1 w 174"/>
                <a:gd name="T95" fmla="*/ 121 h 309"/>
                <a:gd name="T96" fmla="*/ 4 w 174"/>
                <a:gd name="T97" fmla="*/ 105 h 309"/>
                <a:gd name="T98" fmla="*/ 7 w 174"/>
                <a:gd name="T99" fmla="*/ 90 h 309"/>
                <a:gd name="T100" fmla="*/ 11 w 174"/>
                <a:gd name="T101" fmla="*/ 75 h 309"/>
                <a:gd name="T102" fmla="*/ 16 w 174"/>
                <a:gd name="T103" fmla="*/ 63 h 309"/>
                <a:gd name="T104" fmla="*/ 22 w 174"/>
                <a:gd name="T105" fmla="*/ 50 h 309"/>
                <a:gd name="T106" fmla="*/ 28 w 174"/>
                <a:gd name="T107" fmla="*/ 38 h 309"/>
                <a:gd name="T108" fmla="*/ 36 w 174"/>
                <a:gd name="T109" fmla="*/ 28 h 309"/>
                <a:gd name="T110" fmla="*/ 43 w 174"/>
                <a:gd name="T111" fmla="*/ 19 h 309"/>
                <a:gd name="T112" fmla="*/ 51 w 174"/>
                <a:gd name="T113" fmla="*/ 13 h 309"/>
                <a:gd name="T114" fmla="*/ 59 w 174"/>
                <a:gd name="T115" fmla="*/ 7 h 309"/>
                <a:gd name="T116" fmla="*/ 68 w 174"/>
                <a:gd name="T117" fmla="*/ 2 h 309"/>
                <a:gd name="T118" fmla="*/ 77 w 174"/>
                <a:gd name="T119" fmla="*/ 0 h 309"/>
                <a:gd name="T120" fmla="*/ 86 w 174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9">
                  <a:moveTo>
                    <a:pt x="86" y="0"/>
                  </a:moveTo>
                  <a:lnTo>
                    <a:pt x="95" y="0"/>
                  </a:lnTo>
                  <a:lnTo>
                    <a:pt x="104" y="2"/>
                  </a:lnTo>
                  <a:lnTo>
                    <a:pt x="113" y="7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8"/>
                  </a:lnTo>
                  <a:lnTo>
                    <a:pt x="144" y="38"/>
                  </a:lnTo>
                  <a:lnTo>
                    <a:pt x="150" y="50"/>
                  </a:lnTo>
                  <a:lnTo>
                    <a:pt x="156" y="63"/>
                  </a:lnTo>
                  <a:lnTo>
                    <a:pt x="161" y="75"/>
                  </a:lnTo>
                  <a:lnTo>
                    <a:pt x="165" y="90"/>
                  </a:lnTo>
                  <a:lnTo>
                    <a:pt x="168" y="105"/>
                  </a:lnTo>
                  <a:lnTo>
                    <a:pt x="170" y="121"/>
                  </a:lnTo>
                  <a:lnTo>
                    <a:pt x="172" y="137"/>
                  </a:lnTo>
                  <a:lnTo>
                    <a:pt x="173" y="154"/>
                  </a:lnTo>
                  <a:lnTo>
                    <a:pt x="172" y="168"/>
                  </a:lnTo>
                  <a:lnTo>
                    <a:pt x="170" y="185"/>
                  </a:lnTo>
                  <a:lnTo>
                    <a:pt x="168" y="199"/>
                  </a:lnTo>
                  <a:lnTo>
                    <a:pt x="165" y="216"/>
                  </a:lnTo>
                  <a:lnTo>
                    <a:pt x="161" y="229"/>
                  </a:lnTo>
                  <a:lnTo>
                    <a:pt x="156" y="242"/>
                  </a:lnTo>
                  <a:lnTo>
                    <a:pt x="150" y="256"/>
                  </a:lnTo>
                  <a:lnTo>
                    <a:pt x="144" y="268"/>
                  </a:lnTo>
                  <a:lnTo>
                    <a:pt x="136" y="278"/>
                  </a:lnTo>
                  <a:lnTo>
                    <a:pt x="129" y="287"/>
                  </a:lnTo>
                  <a:lnTo>
                    <a:pt x="121" y="293"/>
                  </a:lnTo>
                  <a:lnTo>
                    <a:pt x="113" y="300"/>
                  </a:lnTo>
                  <a:lnTo>
                    <a:pt x="104" y="303"/>
                  </a:lnTo>
                  <a:lnTo>
                    <a:pt x="95" y="306"/>
                  </a:lnTo>
                  <a:lnTo>
                    <a:pt x="86" y="308"/>
                  </a:lnTo>
                  <a:lnTo>
                    <a:pt x="77" y="306"/>
                  </a:lnTo>
                  <a:lnTo>
                    <a:pt x="68" y="303"/>
                  </a:lnTo>
                  <a:lnTo>
                    <a:pt x="59" y="300"/>
                  </a:lnTo>
                  <a:lnTo>
                    <a:pt x="51" y="293"/>
                  </a:lnTo>
                  <a:lnTo>
                    <a:pt x="43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4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4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59" y="7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5413" y="3449"/>
              <a:ext cx="83" cy="139"/>
            </a:xfrm>
            <a:custGeom>
              <a:avLst/>
              <a:gdLst>
                <a:gd name="T0" fmla="*/ 41 w 83"/>
                <a:gd name="T1" fmla="*/ 0 h 139"/>
                <a:gd name="T2" fmla="*/ 44 w 83"/>
                <a:gd name="T3" fmla="*/ 0 h 139"/>
                <a:gd name="T4" fmla="*/ 49 w 83"/>
                <a:gd name="T5" fmla="*/ 0 h 139"/>
                <a:gd name="T6" fmla="*/ 52 w 83"/>
                <a:gd name="T7" fmla="*/ 2 h 139"/>
                <a:gd name="T8" fmla="*/ 57 w 83"/>
                <a:gd name="T9" fmla="*/ 5 h 139"/>
                <a:gd name="T10" fmla="*/ 60 w 83"/>
                <a:gd name="T11" fmla="*/ 8 h 139"/>
                <a:gd name="T12" fmla="*/ 64 w 83"/>
                <a:gd name="T13" fmla="*/ 12 h 139"/>
                <a:gd name="T14" fmla="*/ 68 w 83"/>
                <a:gd name="T15" fmla="*/ 17 h 139"/>
                <a:gd name="T16" fmla="*/ 71 w 83"/>
                <a:gd name="T17" fmla="*/ 22 h 139"/>
                <a:gd name="T18" fmla="*/ 73 w 83"/>
                <a:gd name="T19" fmla="*/ 27 h 139"/>
                <a:gd name="T20" fmla="*/ 76 w 83"/>
                <a:gd name="T21" fmla="*/ 35 h 139"/>
                <a:gd name="T22" fmla="*/ 78 w 83"/>
                <a:gd name="T23" fmla="*/ 39 h 139"/>
                <a:gd name="T24" fmla="*/ 79 w 83"/>
                <a:gd name="T25" fmla="*/ 46 h 139"/>
                <a:gd name="T26" fmla="*/ 81 w 83"/>
                <a:gd name="T27" fmla="*/ 54 h 139"/>
                <a:gd name="T28" fmla="*/ 82 w 83"/>
                <a:gd name="T29" fmla="*/ 61 h 139"/>
                <a:gd name="T30" fmla="*/ 82 w 83"/>
                <a:gd name="T31" fmla="*/ 69 h 139"/>
                <a:gd name="T32" fmla="*/ 82 w 83"/>
                <a:gd name="T33" fmla="*/ 75 h 139"/>
                <a:gd name="T34" fmla="*/ 81 w 83"/>
                <a:gd name="T35" fmla="*/ 83 h 139"/>
                <a:gd name="T36" fmla="*/ 79 w 83"/>
                <a:gd name="T37" fmla="*/ 89 h 139"/>
                <a:gd name="T38" fmla="*/ 78 w 83"/>
                <a:gd name="T39" fmla="*/ 96 h 139"/>
                <a:gd name="T40" fmla="*/ 76 w 83"/>
                <a:gd name="T41" fmla="*/ 103 h 139"/>
                <a:gd name="T42" fmla="*/ 73 w 83"/>
                <a:gd name="T43" fmla="*/ 109 h 139"/>
                <a:gd name="T44" fmla="*/ 71 w 83"/>
                <a:gd name="T45" fmla="*/ 113 h 139"/>
                <a:gd name="T46" fmla="*/ 68 w 83"/>
                <a:gd name="T47" fmla="*/ 119 h 139"/>
                <a:gd name="T48" fmla="*/ 64 w 83"/>
                <a:gd name="T49" fmla="*/ 123 h 139"/>
                <a:gd name="T50" fmla="*/ 60 w 83"/>
                <a:gd name="T51" fmla="*/ 129 h 139"/>
                <a:gd name="T52" fmla="*/ 57 w 83"/>
                <a:gd name="T53" fmla="*/ 132 h 139"/>
                <a:gd name="T54" fmla="*/ 52 w 83"/>
                <a:gd name="T55" fmla="*/ 133 h 139"/>
                <a:gd name="T56" fmla="*/ 49 w 83"/>
                <a:gd name="T57" fmla="*/ 136 h 139"/>
                <a:gd name="T58" fmla="*/ 44 w 83"/>
                <a:gd name="T59" fmla="*/ 138 h 139"/>
                <a:gd name="T60" fmla="*/ 41 w 83"/>
                <a:gd name="T61" fmla="*/ 138 h 139"/>
                <a:gd name="T62" fmla="*/ 35 w 83"/>
                <a:gd name="T63" fmla="*/ 138 h 139"/>
                <a:gd name="T64" fmla="*/ 31 w 83"/>
                <a:gd name="T65" fmla="*/ 136 h 139"/>
                <a:gd name="T66" fmla="*/ 27 w 83"/>
                <a:gd name="T67" fmla="*/ 133 h 139"/>
                <a:gd name="T68" fmla="*/ 23 w 83"/>
                <a:gd name="T69" fmla="*/ 132 h 139"/>
                <a:gd name="T70" fmla="*/ 20 w 83"/>
                <a:gd name="T71" fmla="*/ 129 h 139"/>
                <a:gd name="T72" fmla="*/ 16 w 83"/>
                <a:gd name="T73" fmla="*/ 123 h 139"/>
                <a:gd name="T74" fmla="*/ 13 w 83"/>
                <a:gd name="T75" fmla="*/ 119 h 139"/>
                <a:gd name="T76" fmla="*/ 10 w 83"/>
                <a:gd name="T77" fmla="*/ 113 h 139"/>
                <a:gd name="T78" fmla="*/ 7 w 83"/>
                <a:gd name="T79" fmla="*/ 109 h 139"/>
                <a:gd name="T80" fmla="*/ 5 w 83"/>
                <a:gd name="T81" fmla="*/ 103 h 139"/>
                <a:gd name="T82" fmla="*/ 3 w 83"/>
                <a:gd name="T83" fmla="*/ 96 h 139"/>
                <a:gd name="T84" fmla="*/ 1 w 83"/>
                <a:gd name="T85" fmla="*/ 89 h 139"/>
                <a:gd name="T86" fmla="*/ 0 w 83"/>
                <a:gd name="T87" fmla="*/ 83 h 139"/>
                <a:gd name="T88" fmla="*/ 0 w 83"/>
                <a:gd name="T89" fmla="*/ 75 h 139"/>
                <a:gd name="T90" fmla="*/ 0 w 83"/>
                <a:gd name="T91" fmla="*/ 69 h 139"/>
                <a:gd name="T92" fmla="*/ 0 w 83"/>
                <a:gd name="T93" fmla="*/ 61 h 139"/>
                <a:gd name="T94" fmla="*/ 0 w 83"/>
                <a:gd name="T95" fmla="*/ 54 h 139"/>
                <a:gd name="T96" fmla="*/ 1 w 83"/>
                <a:gd name="T97" fmla="*/ 46 h 139"/>
                <a:gd name="T98" fmla="*/ 3 w 83"/>
                <a:gd name="T99" fmla="*/ 39 h 139"/>
                <a:gd name="T100" fmla="*/ 5 w 83"/>
                <a:gd name="T101" fmla="*/ 35 h 139"/>
                <a:gd name="T102" fmla="*/ 7 w 83"/>
                <a:gd name="T103" fmla="*/ 27 h 139"/>
                <a:gd name="T104" fmla="*/ 10 w 83"/>
                <a:gd name="T105" fmla="*/ 22 h 139"/>
                <a:gd name="T106" fmla="*/ 13 w 83"/>
                <a:gd name="T107" fmla="*/ 17 h 139"/>
                <a:gd name="T108" fmla="*/ 16 w 83"/>
                <a:gd name="T109" fmla="*/ 12 h 139"/>
                <a:gd name="T110" fmla="*/ 20 w 83"/>
                <a:gd name="T111" fmla="*/ 8 h 139"/>
                <a:gd name="T112" fmla="*/ 23 w 83"/>
                <a:gd name="T113" fmla="*/ 5 h 139"/>
                <a:gd name="T114" fmla="*/ 27 w 83"/>
                <a:gd name="T115" fmla="*/ 2 h 139"/>
                <a:gd name="T116" fmla="*/ 31 w 83"/>
                <a:gd name="T117" fmla="*/ 0 h 139"/>
                <a:gd name="T118" fmla="*/ 35 w 83"/>
                <a:gd name="T119" fmla="*/ 0 h 139"/>
                <a:gd name="T120" fmla="*/ 41 w 83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3" h="139">
                  <a:moveTo>
                    <a:pt x="41" y="0"/>
                  </a:moveTo>
                  <a:lnTo>
                    <a:pt x="44" y="0"/>
                  </a:lnTo>
                  <a:lnTo>
                    <a:pt x="49" y="0"/>
                  </a:lnTo>
                  <a:lnTo>
                    <a:pt x="52" y="2"/>
                  </a:lnTo>
                  <a:lnTo>
                    <a:pt x="57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8" y="17"/>
                  </a:lnTo>
                  <a:lnTo>
                    <a:pt x="71" y="22"/>
                  </a:lnTo>
                  <a:lnTo>
                    <a:pt x="73" y="27"/>
                  </a:lnTo>
                  <a:lnTo>
                    <a:pt x="76" y="35"/>
                  </a:lnTo>
                  <a:lnTo>
                    <a:pt x="78" y="39"/>
                  </a:lnTo>
                  <a:lnTo>
                    <a:pt x="79" y="46"/>
                  </a:lnTo>
                  <a:lnTo>
                    <a:pt x="81" y="54"/>
                  </a:lnTo>
                  <a:lnTo>
                    <a:pt x="82" y="61"/>
                  </a:lnTo>
                  <a:lnTo>
                    <a:pt x="82" y="69"/>
                  </a:lnTo>
                  <a:lnTo>
                    <a:pt x="82" y="75"/>
                  </a:lnTo>
                  <a:lnTo>
                    <a:pt x="81" y="83"/>
                  </a:lnTo>
                  <a:lnTo>
                    <a:pt x="79" y="89"/>
                  </a:lnTo>
                  <a:lnTo>
                    <a:pt x="78" y="96"/>
                  </a:lnTo>
                  <a:lnTo>
                    <a:pt x="76" y="103"/>
                  </a:lnTo>
                  <a:lnTo>
                    <a:pt x="73" y="109"/>
                  </a:lnTo>
                  <a:lnTo>
                    <a:pt x="71" y="113"/>
                  </a:lnTo>
                  <a:lnTo>
                    <a:pt x="68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7" y="132"/>
                  </a:lnTo>
                  <a:lnTo>
                    <a:pt x="52" y="133"/>
                  </a:lnTo>
                  <a:lnTo>
                    <a:pt x="49" y="136"/>
                  </a:lnTo>
                  <a:lnTo>
                    <a:pt x="44" y="138"/>
                  </a:lnTo>
                  <a:lnTo>
                    <a:pt x="41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5" y="103"/>
                  </a:lnTo>
                  <a:lnTo>
                    <a:pt x="3" y="96"/>
                  </a:lnTo>
                  <a:lnTo>
                    <a:pt x="1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1" y="46"/>
                  </a:lnTo>
                  <a:lnTo>
                    <a:pt x="3" y="39"/>
                  </a:lnTo>
                  <a:lnTo>
                    <a:pt x="5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1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00"/>
            <p:cNvSpPr>
              <a:spLocks/>
            </p:cNvSpPr>
            <p:nvPr/>
          </p:nvSpPr>
          <p:spPr bwMode="auto">
            <a:xfrm>
              <a:off x="5440" y="3496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6 w 30"/>
                <a:gd name="T5" fmla="*/ 0 h 53"/>
                <a:gd name="T6" fmla="*/ 17 w 30"/>
                <a:gd name="T7" fmla="*/ 0 h 53"/>
                <a:gd name="T8" fmla="*/ 19 w 30"/>
                <a:gd name="T9" fmla="*/ 0 h 53"/>
                <a:gd name="T10" fmla="*/ 20 w 30"/>
                <a:gd name="T11" fmla="*/ 1 h 53"/>
                <a:gd name="T12" fmla="*/ 22 w 30"/>
                <a:gd name="T13" fmla="*/ 3 h 53"/>
                <a:gd name="T14" fmla="*/ 23 w 30"/>
                <a:gd name="T15" fmla="*/ 4 h 53"/>
                <a:gd name="T16" fmla="*/ 25 w 30"/>
                <a:gd name="T17" fmla="*/ 8 h 53"/>
                <a:gd name="T18" fmla="*/ 26 w 30"/>
                <a:gd name="T19" fmla="*/ 8 h 53"/>
                <a:gd name="T20" fmla="*/ 26 w 30"/>
                <a:gd name="T21" fmla="*/ 11 h 53"/>
                <a:gd name="T22" fmla="*/ 26 w 30"/>
                <a:gd name="T23" fmla="*/ 14 h 53"/>
                <a:gd name="T24" fmla="*/ 27 w 30"/>
                <a:gd name="T25" fmla="*/ 17 h 53"/>
                <a:gd name="T26" fmla="*/ 27 w 30"/>
                <a:gd name="T27" fmla="*/ 21 h 53"/>
                <a:gd name="T28" fmla="*/ 27 w 30"/>
                <a:gd name="T29" fmla="*/ 22 h 53"/>
                <a:gd name="T30" fmla="*/ 29 w 30"/>
                <a:gd name="T31" fmla="*/ 26 h 53"/>
                <a:gd name="T32" fmla="*/ 27 w 30"/>
                <a:gd name="T33" fmla="*/ 27 h 53"/>
                <a:gd name="T34" fmla="*/ 27 w 30"/>
                <a:gd name="T35" fmla="*/ 29 h 53"/>
                <a:gd name="T36" fmla="*/ 27 w 30"/>
                <a:gd name="T37" fmla="*/ 32 h 53"/>
                <a:gd name="T38" fmla="*/ 26 w 30"/>
                <a:gd name="T39" fmla="*/ 35 h 53"/>
                <a:gd name="T40" fmla="*/ 26 w 30"/>
                <a:gd name="T41" fmla="*/ 39 h 53"/>
                <a:gd name="T42" fmla="*/ 26 w 30"/>
                <a:gd name="T43" fmla="*/ 42 h 53"/>
                <a:gd name="T44" fmla="*/ 25 w 30"/>
                <a:gd name="T45" fmla="*/ 42 h 53"/>
                <a:gd name="T46" fmla="*/ 23 w 30"/>
                <a:gd name="T47" fmla="*/ 45 h 53"/>
                <a:gd name="T48" fmla="*/ 22 w 30"/>
                <a:gd name="T49" fmla="*/ 47 h 53"/>
                <a:gd name="T50" fmla="*/ 20 w 30"/>
                <a:gd name="T51" fmla="*/ 48 h 53"/>
                <a:gd name="T52" fmla="*/ 19 w 30"/>
                <a:gd name="T53" fmla="*/ 50 h 53"/>
                <a:gd name="T54" fmla="*/ 17 w 30"/>
                <a:gd name="T55" fmla="*/ 52 h 53"/>
                <a:gd name="T56" fmla="*/ 16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6 w 30"/>
                <a:gd name="T71" fmla="*/ 48 h 53"/>
                <a:gd name="T72" fmla="*/ 5 w 30"/>
                <a:gd name="T73" fmla="*/ 47 h 53"/>
                <a:gd name="T74" fmla="*/ 4 w 30"/>
                <a:gd name="T75" fmla="*/ 45 h 53"/>
                <a:gd name="T76" fmla="*/ 2 w 30"/>
                <a:gd name="T77" fmla="*/ 42 h 53"/>
                <a:gd name="T78" fmla="*/ 2 w 30"/>
                <a:gd name="T79" fmla="*/ 42 h 53"/>
                <a:gd name="T80" fmla="*/ 1 w 30"/>
                <a:gd name="T81" fmla="*/ 39 h 53"/>
                <a:gd name="T82" fmla="*/ 0 w 30"/>
                <a:gd name="T83" fmla="*/ 35 h 53"/>
                <a:gd name="T84" fmla="*/ 0 w 30"/>
                <a:gd name="T85" fmla="*/ 32 h 53"/>
                <a:gd name="T86" fmla="*/ 0 w 30"/>
                <a:gd name="T87" fmla="*/ 29 h 53"/>
                <a:gd name="T88" fmla="*/ 0 w 30"/>
                <a:gd name="T89" fmla="*/ 27 h 53"/>
                <a:gd name="T90" fmla="*/ 0 w 30"/>
                <a:gd name="T91" fmla="*/ 26 h 53"/>
                <a:gd name="T92" fmla="*/ 0 w 30"/>
                <a:gd name="T93" fmla="*/ 22 h 53"/>
                <a:gd name="T94" fmla="*/ 0 w 30"/>
                <a:gd name="T95" fmla="*/ 21 h 53"/>
                <a:gd name="T96" fmla="*/ 0 w 30"/>
                <a:gd name="T97" fmla="*/ 17 h 53"/>
                <a:gd name="T98" fmla="*/ 0 w 30"/>
                <a:gd name="T99" fmla="*/ 14 h 53"/>
                <a:gd name="T100" fmla="*/ 1 w 30"/>
                <a:gd name="T101" fmla="*/ 11 h 53"/>
                <a:gd name="T102" fmla="*/ 2 w 30"/>
                <a:gd name="T103" fmla="*/ 8 h 53"/>
                <a:gd name="T104" fmla="*/ 2 w 30"/>
                <a:gd name="T105" fmla="*/ 8 h 53"/>
                <a:gd name="T106" fmla="*/ 4 w 30"/>
                <a:gd name="T107" fmla="*/ 4 h 53"/>
                <a:gd name="T108" fmla="*/ 5 w 30"/>
                <a:gd name="T109" fmla="*/ 3 h 53"/>
                <a:gd name="T110" fmla="*/ 6 w 30"/>
                <a:gd name="T111" fmla="*/ 1 h 53"/>
                <a:gd name="T112" fmla="*/ 8 w 30"/>
                <a:gd name="T113" fmla="*/ 0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3" y="4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26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9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6" y="39"/>
                  </a:lnTo>
                  <a:lnTo>
                    <a:pt x="26" y="42"/>
                  </a:lnTo>
                  <a:lnTo>
                    <a:pt x="25" y="42"/>
                  </a:lnTo>
                  <a:lnTo>
                    <a:pt x="23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01"/>
            <p:cNvSpPr>
              <a:spLocks/>
            </p:cNvSpPr>
            <p:nvPr/>
          </p:nvSpPr>
          <p:spPr bwMode="auto">
            <a:xfrm>
              <a:off x="5545" y="3364"/>
              <a:ext cx="177" cy="309"/>
            </a:xfrm>
            <a:custGeom>
              <a:avLst/>
              <a:gdLst>
                <a:gd name="T0" fmla="*/ 88 w 177"/>
                <a:gd name="T1" fmla="*/ 0 h 309"/>
                <a:gd name="T2" fmla="*/ 96 w 177"/>
                <a:gd name="T3" fmla="*/ 0 h 309"/>
                <a:gd name="T4" fmla="*/ 105 w 177"/>
                <a:gd name="T5" fmla="*/ 2 h 309"/>
                <a:gd name="T6" fmla="*/ 114 w 177"/>
                <a:gd name="T7" fmla="*/ 7 h 309"/>
                <a:gd name="T8" fmla="*/ 123 w 177"/>
                <a:gd name="T9" fmla="*/ 13 h 309"/>
                <a:gd name="T10" fmla="*/ 132 w 177"/>
                <a:gd name="T11" fmla="*/ 19 h 309"/>
                <a:gd name="T12" fmla="*/ 138 w 177"/>
                <a:gd name="T13" fmla="*/ 28 h 309"/>
                <a:gd name="T14" fmla="*/ 145 w 177"/>
                <a:gd name="T15" fmla="*/ 38 h 309"/>
                <a:gd name="T16" fmla="*/ 153 w 177"/>
                <a:gd name="T17" fmla="*/ 50 h 309"/>
                <a:gd name="T18" fmla="*/ 159 w 177"/>
                <a:gd name="T19" fmla="*/ 63 h 309"/>
                <a:gd name="T20" fmla="*/ 164 w 177"/>
                <a:gd name="T21" fmla="*/ 75 h 309"/>
                <a:gd name="T22" fmla="*/ 167 w 177"/>
                <a:gd name="T23" fmla="*/ 90 h 309"/>
                <a:gd name="T24" fmla="*/ 171 w 177"/>
                <a:gd name="T25" fmla="*/ 105 h 309"/>
                <a:gd name="T26" fmla="*/ 173 w 177"/>
                <a:gd name="T27" fmla="*/ 121 h 309"/>
                <a:gd name="T28" fmla="*/ 175 w 177"/>
                <a:gd name="T29" fmla="*/ 137 h 309"/>
                <a:gd name="T30" fmla="*/ 176 w 177"/>
                <a:gd name="T31" fmla="*/ 154 h 309"/>
                <a:gd name="T32" fmla="*/ 175 w 177"/>
                <a:gd name="T33" fmla="*/ 168 h 309"/>
                <a:gd name="T34" fmla="*/ 173 w 177"/>
                <a:gd name="T35" fmla="*/ 185 h 309"/>
                <a:gd name="T36" fmla="*/ 171 w 177"/>
                <a:gd name="T37" fmla="*/ 199 h 309"/>
                <a:gd name="T38" fmla="*/ 167 w 177"/>
                <a:gd name="T39" fmla="*/ 216 h 309"/>
                <a:gd name="T40" fmla="*/ 164 w 177"/>
                <a:gd name="T41" fmla="*/ 229 h 309"/>
                <a:gd name="T42" fmla="*/ 159 w 177"/>
                <a:gd name="T43" fmla="*/ 242 h 309"/>
                <a:gd name="T44" fmla="*/ 153 w 177"/>
                <a:gd name="T45" fmla="*/ 256 h 309"/>
                <a:gd name="T46" fmla="*/ 145 w 177"/>
                <a:gd name="T47" fmla="*/ 268 h 309"/>
                <a:gd name="T48" fmla="*/ 138 w 177"/>
                <a:gd name="T49" fmla="*/ 278 h 309"/>
                <a:gd name="T50" fmla="*/ 132 w 177"/>
                <a:gd name="T51" fmla="*/ 287 h 309"/>
                <a:gd name="T52" fmla="*/ 123 w 177"/>
                <a:gd name="T53" fmla="*/ 293 h 309"/>
                <a:gd name="T54" fmla="*/ 114 w 177"/>
                <a:gd name="T55" fmla="*/ 300 h 309"/>
                <a:gd name="T56" fmla="*/ 105 w 177"/>
                <a:gd name="T57" fmla="*/ 303 h 309"/>
                <a:gd name="T58" fmla="*/ 96 w 177"/>
                <a:gd name="T59" fmla="*/ 306 h 309"/>
                <a:gd name="T60" fmla="*/ 88 w 177"/>
                <a:gd name="T61" fmla="*/ 308 h 309"/>
                <a:gd name="T62" fmla="*/ 78 w 177"/>
                <a:gd name="T63" fmla="*/ 306 h 309"/>
                <a:gd name="T64" fmla="*/ 69 w 177"/>
                <a:gd name="T65" fmla="*/ 303 h 309"/>
                <a:gd name="T66" fmla="*/ 60 w 177"/>
                <a:gd name="T67" fmla="*/ 300 h 309"/>
                <a:gd name="T68" fmla="*/ 51 w 177"/>
                <a:gd name="T69" fmla="*/ 293 h 309"/>
                <a:gd name="T70" fmla="*/ 44 w 177"/>
                <a:gd name="T71" fmla="*/ 287 h 309"/>
                <a:gd name="T72" fmla="*/ 36 w 177"/>
                <a:gd name="T73" fmla="*/ 278 h 309"/>
                <a:gd name="T74" fmla="*/ 28 w 177"/>
                <a:gd name="T75" fmla="*/ 268 h 309"/>
                <a:gd name="T76" fmla="*/ 22 w 177"/>
                <a:gd name="T77" fmla="*/ 256 h 309"/>
                <a:gd name="T78" fmla="*/ 16 w 177"/>
                <a:gd name="T79" fmla="*/ 242 h 309"/>
                <a:gd name="T80" fmla="*/ 11 w 177"/>
                <a:gd name="T81" fmla="*/ 229 h 309"/>
                <a:gd name="T82" fmla="*/ 7 w 177"/>
                <a:gd name="T83" fmla="*/ 216 h 309"/>
                <a:gd name="T84" fmla="*/ 3 w 177"/>
                <a:gd name="T85" fmla="*/ 199 h 309"/>
                <a:gd name="T86" fmla="*/ 1 w 177"/>
                <a:gd name="T87" fmla="*/ 185 h 309"/>
                <a:gd name="T88" fmla="*/ 0 w 177"/>
                <a:gd name="T89" fmla="*/ 168 h 309"/>
                <a:gd name="T90" fmla="*/ 0 w 177"/>
                <a:gd name="T91" fmla="*/ 154 h 309"/>
                <a:gd name="T92" fmla="*/ 0 w 177"/>
                <a:gd name="T93" fmla="*/ 137 h 309"/>
                <a:gd name="T94" fmla="*/ 1 w 177"/>
                <a:gd name="T95" fmla="*/ 121 h 309"/>
                <a:gd name="T96" fmla="*/ 3 w 177"/>
                <a:gd name="T97" fmla="*/ 105 h 309"/>
                <a:gd name="T98" fmla="*/ 7 w 177"/>
                <a:gd name="T99" fmla="*/ 90 h 309"/>
                <a:gd name="T100" fmla="*/ 11 w 177"/>
                <a:gd name="T101" fmla="*/ 75 h 309"/>
                <a:gd name="T102" fmla="*/ 16 w 177"/>
                <a:gd name="T103" fmla="*/ 63 h 309"/>
                <a:gd name="T104" fmla="*/ 22 w 177"/>
                <a:gd name="T105" fmla="*/ 50 h 309"/>
                <a:gd name="T106" fmla="*/ 28 w 177"/>
                <a:gd name="T107" fmla="*/ 38 h 309"/>
                <a:gd name="T108" fmla="*/ 36 w 177"/>
                <a:gd name="T109" fmla="*/ 28 h 309"/>
                <a:gd name="T110" fmla="*/ 44 w 177"/>
                <a:gd name="T111" fmla="*/ 19 h 309"/>
                <a:gd name="T112" fmla="*/ 51 w 177"/>
                <a:gd name="T113" fmla="*/ 13 h 309"/>
                <a:gd name="T114" fmla="*/ 60 w 177"/>
                <a:gd name="T115" fmla="*/ 7 h 309"/>
                <a:gd name="T116" fmla="*/ 69 w 177"/>
                <a:gd name="T117" fmla="*/ 2 h 309"/>
                <a:gd name="T118" fmla="*/ 78 w 177"/>
                <a:gd name="T119" fmla="*/ 0 h 309"/>
                <a:gd name="T120" fmla="*/ 88 w 177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7" h="309">
                  <a:moveTo>
                    <a:pt x="88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4" y="7"/>
                  </a:lnTo>
                  <a:lnTo>
                    <a:pt x="123" y="13"/>
                  </a:lnTo>
                  <a:lnTo>
                    <a:pt x="132" y="19"/>
                  </a:lnTo>
                  <a:lnTo>
                    <a:pt x="138" y="28"/>
                  </a:lnTo>
                  <a:lnTo>
                    <a:pt x="145" y="38"/>
                  </a:lnTo>
                  <a:lnTo>
                    <a:pt x="153" y="50"/>
                  </a:lnTo>
                  <a:lnTo>
                    <a:pt x="159" y="63"/>
                  </a:lnTo>
                  <a:lnTo>
                    <a:pt x="164" y="75"/>
                  </a:lnTo>
                  <a:lnTo>
                    <a:pt x="167" y="90"/>
                  </a:lnTo>
                  <a:lnTo>
                    <a:pt x="171" y="105"/>
                  </a:lnTo>
                  <a:lnTo>
                    <a:pt x="173" y="121"/>
                  </a:lnTo>
                  <a:lnTo>
                    <a:pt x="175" y="137"/>
                  </a:lnTo>
                  <a:lnTo>
                    <a:pt x="176" y="154"/>
                  </a:lnTo>
                  <a:lnTo>
                    <a:pt x="175" y="168"/>
                  </a:lnTo>
                  <a:lnTo>
                    <a:pt x="173" y="185"/>
                  </a:lnTo>
                  <a:lnTo>
                    <a:pt x="171" y="199"/>
                  </a:lnTo>
                  <a:lnTo>
                    <a:pt x="167" y="216"/>
                  </a:lnTo>
                  <a:lnTo>
                    <a:pt x="164" y="229"/>
                  </a:lnTo>
                  <a:lnTo>
                    <a:pt x="159" y="242"/>
                  </a:lnTo>
                  <a:lnTo>
                    <a:pt x="153" y="256"/>
                  </a:lnTo>
                  <a:lnTo>
                    <a:pt x="145" y="268"/>
                  </a:lnTo>
                  <a:lnTo>
                    <a:pt x="138" y="278"/>
                  </a:lnTo>
                  <a:lnTo>
                    <a:pt x="132" y="287"/>
                  </a:lnTo>
                  <a:lnTo>
                    <a:pt x="123" y="293"/>
                  </a:lnTo>
                  <a:lnTo>
                    <a:pt x="114" y="300"/>
                  </a:lnTo>
                  <a:lnTo>
                    <a:pt x="105" y="303"/>
                  </a:lnTo>
                  <a:lnTo>
                    <a:pt x="96" y="306"/>
                  </a:lnTo>
                  <a:lnTo>
                    <a:pt x="88" y="308"/>
                  </a:lnTo>
                  <a:lnTo>
                    <a:pt x="78" y="306"/>
                  </a:lnTo>
                  <a:lnTo>
                    <a:pt x="69" y="303"/>
                  </a:lnTo>
                  <a:lnTo>
                    <a:pt x="60" y="300"/>
                  </a:lnTo>
                  <a:lnTo>
                    <a:pt x="51" y="293"/>
                  </a:lnTo>
                  <a:lnTo>
                    <a:pt x="44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3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3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4" y="19"/>
                  </a:lnTo>
                  <a:lnTo>
                    <a:pt x="51" y="13"/>
                  </a:lnTo>
                  <a:lnTo>
                    <a:pt x="60" y="7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02"/>
            <p:cNvSpPr>
              <a:spLocks/>
            </p:cNvSpPr>
            <p:nvPr/>
          </p:nvSpPr>
          <p:spPr bwMode="auto">
            <a:xfrm>
              <a:off x="5593" y="3449"/>
              <a:ext cx="82" cy="139"/>
            </a:xfrm>
            <a:custGeom>
              <a:avLst/>
              <a:gdLst>
                <a:gd name="T0" fmla="*/ 40 w 82"/>
                <a:gd name="T1" fmla="*/ 0 h 139"/>
                <a:gd name="T2" fmla="*/ 44 w 82"/>
                <a:gd name="T3" fmla="*/ 0 h 139"/>
                <a:gd name="T4" fmla="*/ 48 w 82"/>
                <a:gd name="T5" fmla="*/ 0 h 139"/>
                <a:gd name="T6" fmla="*/ 52 w 82"/>
                <a:gd name="T7" fmla="*/ 2 h 139"/>
                <a:gd name="T8" fmla="*/ 56 w 82"/>
                <a:gd name="T9" fmla="*/ 5 h 139"/>
                <a:gd name="T10" fmla="*/ 60 w 82"/>
                <a:gd name="T11" fmla="*/ 8 h 139"/>
                <a:gd name="T12" fmla="*/ 64 w 82"/>
                <a:gd name="T13" fmla="*/ 12 h 139"/>
                <a:gd name="T14" fmla="*/ 67 w 82"/>
                <a:gd name="T15" fmla="*/ 17 h 139"/>
                <a:gd name="T16" fmla="*/ 70 w 82"/>
                <a:gd name="T17" fmla="*/ 22 h 139"/>
                <a:gd name="T18" fmla="*/ 72 w 82"/>
                <a:gd name="T19" fmla="*/ 27 h 139"/>
                <a:gd name="T20" fmla="*/ 75 w 82"/>
                <a:gd name="T21" fmla="*/ 35 h 139"/>
                <a:gd name="T22" fmla="*/ 77 w 82"/>
                <a:gd name="T23" fmla="*/ 39 h 139"/>
                <a:gd name="T24" fmla="*/ 78 w 82"/>
                <a:gd name="T25" fmla="*/ 46 h 139"/>
                <a:gd name="T26" fmla="*/ 80 w 82"/>
                <a:gd name="T27" fmla="*/ 54 h 139"/>
                <a:gd name="T28" fmla="*/ 81 w 82"/>
                <a:gd name="T29" fmla="*/ 61 h 139"/>
                <a:gd name="T30" fmla="*/ 81 w 82"/>
                <a:gd name="T31" fmla="*/ 69 h 139"/>
                <a:gd name="T32" fmla="*/ 81 w 82"/>
                <a:gd name="T33" fmla="*/ 75 h 139"/>
                <a:gd name="T34" fmla="*/ 80 w 82"/>
                <a:gd name="T35" fmla="*/ 83 h 139"/>
                <a:gd name="T36" fmla="*/ 78 w 82"/>
                <a:gd name="T37" fmla="*/ 89 h 139"/>
                <a:gd name="T38" fmla="*/ 77 w 82"/>
                <a:gd name="T39" fmla="*/ 96 h 139"/>
                <a:gd name="T40" fmla="*/ 75 w 82"/>
                <a:gd name="T41" fmla="*/ 103 h 139"/>
                <a:gd name="T42" fmla="*/ 72 w 82"/>
                <a:gd name="T43" fmla="*/ 109 h 139"/>
                <a:gd name="T44" fmla="*/ 70 w 82"/>
                <a:gd name="T45" fmla="*/ 113 h 139"/>
                <a:gd name="T46" fmla="*/ 67 w 82"/>
                <a:gd name="T47" fmla="*/ 119 h 139"/>
                <a:gd name="T48" fmla="*/ 64 w 82"/>
                <a:gd name="T49" fmla="*/ 123 h 139"/>
                <a:gd name="T50" fmla="*/ 60 w 82"/>
                <a:gd name="T51" fmla="*/ 129 h 139"/>
                <a:gd name="T52" fmla="*/ 56 w 82"/>
                <a:gd name="T53" fmla="*/ 132 h 139"/>
                <a:gd name="T54" fmla="*/ 52 w 82"/>
                <a:gd name="T55" fmla="*/ 133 h 139"/>
                <a:gd name="T56" fmla="*/ 48 w 82"/>
                <a:gd name="T57" fmla="*/ 136 h 139"/>
                <a:gd name="T58" fmla="*/ 44 w 82"/>
                <a:gd name="T59" fmla="*/ 138 h 139"/>
                <a:gd name="T60" fmla="*/ 40 w 82"/>
                <a:gd name="T61" fmla="*/ 138 h 139"/>
                <a:gd name="T62" fmla="*/ 35 w 82"/>
                <a:gd name="T63" fmla="*/ 138 h 139"/>
                <a:gd name="T64" fmla="*/ 31 w 82"/>
                <a:gd name="T65" fmla="*/ 136 h 139"/>
                <a:gd name="T66" fmla="*/ 27 w 82"/>
                <a:gd name="T67" fmla="*/ 133 h 139"/>
                <a:gd name="T68" fmla="*/ 23 w 82"/>
                <a:gd name="T69" fmla="*/ 132 h 139"/>
                <a:gd name="T70" fmla="*/ 20 w 82"/>
                <a:gd name="T71" fmla="*/ 129 h 139"/>
                <a:gd name="T72" fmla="*/ 16 w 82"/>
                <a:gd name="T73" fmla="*/ 123 h 139"/>
                <a:gd name="T74" fmla="*/ 13 w 82"/>
                <a:gd name="T75" fmla="*/ 119 h 139"/>
                <a:gd name="T76" fmla="*/ 10 w 82"/>
                <a:gd name="T77" fmla="*/ 113 h 139"/>
                <a:gd name="T78" fmla="*/ 7 w 82"/>
                <a:gd name="T79" fmla="*/ 109 h 139"/>
                <a:gd name="T80" fmla="*/ 4 w 82"/>
                <a:gd name="T81" fmla="*/ 103 h 139"/>
                <a:gd name="T82" fmla="*/ 2 w 82"/>
                <a:gd name="T83" fmla="*/ 96 h 139"/>
                <a:gd name="T84" fmla="*/ 0 w 82"/>
                <a:gd name="T85" fmla="*/ 89 h 139"/>
                <a:gd name="T86" fmla="*/ 0 w 82"/>
                <a:gd name="T87" fmla="*/ 83 h 139"/>
                <a:gd name="T88" fmla="*/ 0 w 82"/>
                <a:gd name="T89" fmla="*/ 75 h 139"/>
                <a:gd name="T90" fmla="*/ 0 w 82"/>
                <a:gd name="T91" fmla="*/ 69 h 139"/>
                <a:gd name="T92" fmla="*/ 0 w 82"/>
                <a:gd name="T93" fmla="*/ 61 h 139"/>
                <a:gd name="T94" fmla="*/ 0 w 82"/>
                <a:gd name="T95" fmla="*/ 54 h 139"/>
                <a:gd name="T96" fmla="*/ 0 w 82"/>
                <a:gd name="T97" fmla="*/ 46 h 139"/>
                <a:gd name="T98" fmla="*/ 2 w 82"/>
                <a:gd name="T99" fmla="*/ 39 h 139"/>
                <a:gd name="T100" fmla="*/ 4 w 82"/>
                <a:gd name="T101" fmla="*/ 35 h 139"/>
                <a:gd name="T102" fmla="*/ 7 w 82"/>
                <a:gd name="T103" fmla="*/ 27 h 139"/>
                <a:gd name="T104" fmla="*/ 10 w 82"/>
                <a:gd name="T105" fmla="*/ 22 h 139"/>
                <a:gd name="T106" fmla="*/ 13 w 82"/>
                <a:gd name="T107" fmla="*/ 17 h 139"/>
                <a:gd name="T108" fmla="*/ 16 w 82"/>
                <a:gd name="T109" fmla="*/ 12 h 139"/>
                <a:gd name="T110" fmla="*/ 20 w 82"/>
                <a:gd name="T111" fmla="*/ 8 h 139"/>
                <a:gd name="T112" fmla="*/ 23 w 82"/>
                <a:gd name="T113" fmla="*/ 5 h 139"/>
                <a:gd name="T114" fmla="*/ 27 w 82"/>
                <a:gd name="T115" fmla="*/ 2 h 139"/>
                <a:gd name="T116" fmla="*/ 31 w 82"/>
                <a:gd name="T117" fmla="*/ 0 h 139"/>
                <a:gd name="T118" fmla="*/ 35 w 82"/>
                <a:gd name="T119" fmla="*/ 0 h 139"/>
                <a:gd name="T120" fmla="*/ 40 w 82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2" h="139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7" y="17"/>
                  </a:lnTo>
                  <a:lnTo>
                    <a:pt x="70" y="22"/>
                  </a:lnTo>
                  <a:lnTo>
                    <a:pt x="72" y="27"/>
                  </a:lnTo>
                  <a:lnTo>
                    <a:pt x="75" y="35"/>
                  </a:lnTo>
                  <a:lnTo>
                    <a:pt x="77" y="39"/>
                  </a:lnTo>
                  <a:lnTo>
                    <a:pt x="78" y="46"/>
                  </a:lnTo>
                  <a:lnTo>
                    <a:pt x="80" y="54"/>
                  </a:lnTo>
                  <a:lnTo>
                    <a:pt x="81" y="61"/>
                  </a:lnTo>
                  <a:lnTo>
                    <a:pt x="81" y="69"/>
                  </a:lnTo>
                  <a:lnTo>
                    <a:pt x="81" y="75"/>
                  </a:lnTo>
                  <a:lnTo>
                    <a:pt x="80" y="83"/>
                  </a:lnTo>
                  <a:lnTo>
                    <a:pt x="78" y="89"/>
                  </a:lnTo>
                  <a:lnTo>
                    <a:pt x="77" y="96"/>
                  </a:lnTo>
                  <a:lnTo>
                    <a:pt x="75" y="103"/>
                  </a:lnTo>
                  <a:lnTo>
                    <a:pt x="72" y="109"/>
                  </a:lnTo>
                  <a:lnTo>
                    <a:pt x="70" y="113"/>
                  </a:lnTo>
                  <a:lnTo>
                    <a:pt x="67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6" y="132"/>
                  </a:lnTo>
                  <a:lnTo>
                    <a:pt x="52" y="133"/>
                  </a:lnTo>
                  <a:lnTo>
                    <a:pt x="48" y="136"/>
                  </a:lnTo>
                  <a:lnTo>
                    <a:pt x="44" y="138"/>
                  </a:lnTo>
                  <a:lnTo>
                    <a:pt x="40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4" y="103"/>
                  </a:lnTo>
                  <a:lnTo>
                    <a:pt x="2" y="96"/>
                  </a:lnTo>
                  <a:lnTo>
                    <a:pt x="0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0" y="46"/>
                  </a:lnTo>
                  <a:lnTo>
                    <a:pt x="2" y="39"/>
                  </a:lnTo>
                  <a:lnTo>
                    <a:pt x="4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103"/>
            <p:cNvSpPr>
              <a:spLocks/>
            </p:cNvSpPr>
            <p:nvPr/>
          </p:nvSpPr>
          <p:spPr bwMode="auto">
            <a:xfrm>
              <a:off x="5619" y="3496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0 h 53"/>
                <a:gd name="T10" fmla="*/ 20 w 29"/>
                <a:gd name="T11" fmla="*/ 1 h 53"/>
                <a:gd name="T12" fmla="*/ 22 w 29"/>
                <a:gd name="T13" fmla="*/ 3 h 53"/>
                <a:gd name="T14" fmla="*/ 22 w 29"/>
                <a:gd name="T15" fmla="*/ 4 h 53"/>
                <a:gd name="T16" fmla="*/ 24 w 29"/>
                <a:gd name="T17" fmla="*/ 8 h 53"/>
                <a:gd name="T18" fmla="*/ 25 w 29"/>
                <a:gd name="T19" fmla="*/ 8 h 53"/>
                <a:gd name="T20" fmla="*/ 25 w 29"/>
                <a:gd name="T21" fmla="*/ 11 h 53"/>
                <a:gd name="T22" fmla="*/ 26 w 29"/>
                <a:gd name="T23" fmla="*/ 14 h 53"/>
                <a:gd name="T24" fmla="*/ 27 w 29"/>
                <a:gd name="T25" fmla="*/ 17 h 53"/>
                <a:gd name="T26" fmla="*/ 27 w 29"/>
                <a:gd name="T27" fmla="*/ 21 h 53"/>
                <a:gd name="T28" fmla="*/ 27 w 29"/>
                <a:gd name="T29" fmla="*/ 22 h 53"/>
                <a:gd name="T30" fmla="*/ 28 w 29"/>
                <a:gd name="T31" fmla="*/ 26 h 53"/>
                <a:gd name="T32" fmla="*/ 27 w 29"/>
                <a:gd name="T33" fmla="*/ 27 h 53"/>
                <a:gd name="T34" fmla="*/ 27 w 29"/>
                <a:gd name="T35" fmla="*/ 29 h 53"/>
                <a:gd name="T36" fmla="*/ 27 w 29"/>
                <a:gd name="T37" fmla="*/ 32 h 53"/>
                <a:gd name="T38" fmla="*/ 26 w 29"/>
                <a:gd name="T39" fmla="*/ 35 h 53"/>
                <a:gd name="T40" fmla="*/ 25 w 29"/>
                <a:gd name="T41" fmla="*/ 39 h 53"/>
                <a:gd name="T42" fmla="*/ 25 w 29"/>
                <a:gd name="T43" fmla="*/ 42 h 53"/>
                <a:gd name="T44" fmla="*/ 24 w 29"/>
                <a:gd name="T45" fmla="*/ 42 h 53"/>
                <a:gd name="T46" fmla="*/ 22 w 29"/>
                <a:gd name="T47" fmla="*/ 45 h 53"/>
                <a:gd name="T48" fmla="*/ 22 w 29"/>
                <a:gd name="T49" fmla="*/ 47 h 53"/>
                <a:gd name="T50" fmla="*/ 20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1 w 29"/>
                <a:gd name="T65" fmla="*/ 52 h 53"/>
                <a:gd name="T66" fmla="*/ 9 w 29"/>
                <a:gd name="T67" fmla="*/ 52 h 53"/>
                <a:gd name="T68" fmla="*/ 8 w 29"/>
                <a:gd name="T69" fmla="*/ 50 h 53"/>
                <a:gd name="T70" fmla="*/ 6 w 29"/>
                <a:gd name="T71" fmla="*/ 48 h 53"/>
                <a:gd name="T72" fmla="*/ 5 w 29"/>
                <a:gd name="T73" fmla="*/ 47 h 53"/>
                <a:gd name="T74" fmla="*/ 4 w 29"/>
                <a:gd name="T75" fmla="*/ 45 h 53"/>
                <a:gd name="T76" fmla="*/ 2 w 29"/>
                <a:gd name="T77" fmla="*/ 42 h 53"/>
                <a:gd name="T78" fmla="*/ 2 w 29"/>
                <a:gd name="T79" fmla="*/ 42 h 53"/>
                <a:gd name="T80" fmla="*/ 1 w 29"/>
                <a:gd name="T81" fmla="*/ 39 h 53"/>
                <a:gd name="T82" fmla="*/ 0 w 29"/>
                <a:gd name="T83" fmla="*/ 35 h 53"/>
                <a:gd name="T84" fmla="*/ 0 w 29"/>
                <a:gd name="T85" fmla="*/ 32 h 53"/>
                <a:gd name="T86" fmla="*/ 0 w 29"/>
                <a:gd name="T87" fmla="*/ 29 h 53"/>
                <a:gd name="T88" fmla="*/ 0 w 29"/>
                <a:gd name="T89" fmla="*/ 27 h 53"/>
                <a:gd name="T90" fmla="*/ 0 w 29"/>
                <a:gd name="T91" fmla="*/ 26 h 53"/>
                <a:gd name="T92" fmla="*/ 0 w 29"/>
                <a:gd name="T93" fmla="*/ 22 h 53"/>
                <a:gd name="T94" fmla="*/ 0 w 29"/>
                <a:gd name="T95" fmla="*/ 21 h 53"/>
                <a:gd name="T96" fmla="*/ 0 w 29"/>
                <a:gd name="T97" fmla="*/ 17 h 53"/>
                <a:gd name="T98" fmla="*/ 0 w 29"/>
                <a:gd name="T99" fmla="*/ 14 h 53"/>
                <a:gd name="T100" fmla="*/ 1 w 29"/>
                <a:gd name="T101" fmla="*/ 11 h 53"/>
                <a:gd name="T102" fmla="*/ 2 w 29"/>
                <a:gd name="T103" fmla="*/ 8 h 53"/>
                <a:gd name="T104" fmla="*/ 2 w 29"/>
                <a:gd name="T105" fmla="*/ 8 h 53"/>
                <a:gd name="T106" fmla="*/ 4 w 29"/>
                <a:gd name="T107" fmla="*/ 4 h 53"/>
                <a:gd name="T108" fmla="*/ 5 w 29"/>
                <a:gd name="T109" fmla="*/ 3 h 53"/>
                <a:gd name="T110" fmla="*/ 6 w 29"/>
                <a:gd name="T111" fmla="*/ 1 h 53"/>
                <a:gd name="T112" fmla="*/ 8 w 29"/>
                <a:gd name="T113" fmla="*/ 0 h 53"/>
                <a:gd name="T114" fmla="*/ 9 w 29"/>
                <a:gd name="T115" fmla="*/ 0 h 53"/>
                <a:gd name="T116" fmla="*/ 11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2" y="4"/>
                  </a:lnTo>
                  <a:lnTo>
                    <a:pt x="24" y="8"/>
                  </a:lnTo>
                  <a:lnTo>
                    <a:pt x="25" y="8"/>
                  </a:lnTo>
                  <a:lnTo>
                    <a:pt x="25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8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5" y="39"/>
                  </a:lnTo>
                  <a:lnTo>
                    <a:pt x="25" y="42"/>
                  </a:lnTo>
                  <a:lnTo>
                    <a:pt x="24" y="42"/>
                  </a:lnTo>
                  <a:lnTo>
                    <a:pt x="22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104"/>
            <p:cNvSpPr>
              <a:spLocks/>
            </p:cNvSpPr>
            <p:nvPr/>
          </p:nvSpPr>
          <p:spPr bwMode="auto">
            <a:xfrm>
              <a:off x="4810" y="3275"/>
              <a:ext cx="327" cy="212"/>
            </a:xfrm>
            <a:custGeom>
              <a:avLst/>
              <a:gdLst>
                <a:gd name="T0" fmla="*/ 4 w 327"/>
                <a:gd name="T1" fmla="*/ 0 h 212"/>
                <a:gd name="T2" fmla="*/ 326 w 327"/>
                <a:gd name="T3" fmla="*/ 0 h 212"/>
                <a:gd name="T4" fmla="*/ 320 w 327"/>
                <a:gd name="T5" fmla="*/ 65 h 212"/>
                <a:gd name="T6" fmla="*/ 266 w 327"/>
                <a:gd name="T7" fmla="*/ 65 h 212"/>
                <a:gd name="T8" fmla="*/ 271 w 327"/>
                <a:gd name="T9" fmla="*/ 111 h 212"/>
                <a:gd name="T10" fmla="*/ 316 w 327"/>
                <a:gd name="T11" fmla="*/ 111 h 212"/>
                <a:gd name="T12" fmla="*/ 316 w 327"/>
                <a:gd name="T13" fmla="*/ 199 h 212"/>
                <a:gd name="T14" fmla="*/ 0 w 327"/>
                <a:gd name="T15" fmla="*/ 211 h 212"/>
                <a:gd name="T16" fmla="*/ 0 w 327"/>
                <a:gd name="T17" fmla="*/ 111 h 212"/>
                <a:gd name="T18" fmla="*/ 45 w 327"/>
                <a:gd name="T19" fmla="*/ 111 h 212"/>
                <a:gd name="T20" fmla="*/ 45 w 327"/>
                <a:gd name="T21" fmla="*/ 65 h 212"/>
                <a:gd name="T22" fmla="*/ 0 w 327"/>
                <a:gd name="T23" fmla="*/ 65 h 212"/>
                <a:gd name="T24" fmla="*/ 0 w 327"/>
                <a:gd name="T25" fmla="*/ 0 h 212"/>
                <a:gd name="T26" fmla="*/ 4 w 327"/>
                <a:gd name="T27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7" h="212">
                  <a:moveTo>
                    <a:pt x="4" y="0"/>
                  </a:moveTo>
                  <a:lnTo>
                    <a:pt x="326" y="0"/>
                  </a:lnTo>
                  <a:lnTo>
                    <a:pt x="320" y="65"/>
                  </a:lnTo>
                  <a:lnTo>
                    <a:pt x="266" y="65"/>
                  </a:lnTo>
                  <a:lnTo>
                    <a:pt x="271" y="111"/>
                  </a:lnTo>
                  <a:lnTo>
                    <a:pt x="316" y="111"/>
                  </a:lnTo>
                  <a:lnTo>
                    <a:pt x="316" y="199"/>
                  </a:lnTo>
                  <a:lnTo>
                    <a:pt x="0" y="211"/>
                  </a:lnTo>
                  <a:lnTo>
                    <a:pt x="0" y="111"/>
                  </a:lnTo>
                  <a:lnTo>
                    <a:pt x="45" y="111"/>
                  </a:lnTo>
                  <a:lnTo>
                    <a:pt x="4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05"/>
            <p:cNvSpPr>
              <a:spLocks/>
            </p:cNvSpPr>
            <p:nvPr/>
          </p:nvSpPr>
          <p:spPr bwMode="auto">
            <a:xfrm>
              <a:off x="5185" y="3288"/>
              <a:ext cx="178" cy="177"/>
            </a:xfrm>
            <a:custGeom>
              <a:avLst/>
              <a:gdLst>
                <a:gd name="T0" fmla="*/ 0 w 178"/>
                <a:gd name="T1" fmla="*/ 0 h 177"/>
                <a:gd name="T2" fmla="*/ 177 w 178"/>
                <a:gd name="T3" fmla="*/ 0 h 177"/>
                <a:gd name="T4" fmla="*/ 177 w 178"/>
                <a:gd name="T5" fmla="*/ 176 h 177"/>
                <a:gd name="T6" fmla="*/ 0 w 178"/>
                <a:gd name="T7" fmla="*/ 176 h 177"/>
                <a:gd name="T8" fmla="*/ 0 w 178"/>
                <a:gd name="T9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" h="177">
                  <a:moveTo>
                    <a:pt x="0" y="0"/>
                  </a:moveTo>
                  <a:lnTo>
                    <a:pt x="177" y="0"/>
                  </a:lnTo>
                  <a:lnTo>
                    <a:pt x="177" y="176"/>
                  </a:lnTo>
                  <a:lnTo>
                    <a:pt x="0" y="17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06"/>
            <p:cNvSpPr>
              <a:spLocks/>
            </p:cNvSpPr>
            <p:nvPr/>
          </p:nvSpPr>
          <p:spPr bwMode="auto">
            <a:xfrm>
              <a:off x="4395" y="3275"/>
              <a:ext cx="115" cy="331"/>
            </a:xfrm>
            <a:custGeom>
              <a:avLst/>
              <a:gdLst>
                <a:gd name="T0" fmla="*/ 0 w 115"/>
                <a:gd name="T1" fmla="*/ 0 h 331"/>
                <a:gd name="T2" fmla="*/ 114 w 115"/>
                <a:gd name="T3" fmla="*/ 0 h 331"/>
                <a:gd name="T4" fmla="*/ 114 w 115"/>
                <a:gd name="T5" fmla="*/ 219 h 331"/>
                <a:gd name="T6" fmla="*/ 114 w 115"/>
                <a:gd name="T7" fmla="*/ 287 h 331"/>
                <a:gd name="T8" fmla="*/ 95 w 115"/>
                <a:gd name="T9" fmla="*/ 287 h 331"/>
                <a:gd name="T10" fmla="*/ 95 w 115"/>
                <a:gd name="T11" fmla="*/ 120 h 331"/>
                <a:gd name="T12" fmla="*/ 68 w 115"/>
                <a:gd name="T13" fmla="*/ 132 h 331"/>
                <a:gd name="T14" fmla="*/ 72 w 115"/>
                <a:gd name="T15" fmla="*/ 287 h 331"/>
                <a:gd name="T16" fmla="*/ 36 w 115"/>
                <a:gd name="T17" fmla="*/ 330 h 331"/>
                <a:gd name="T18" fmla="*/ 18 w 115"/>
                <a:gd name="T19" fmla="*/ 330 h 331"/>
                <a:gd name="T20" fmla="*/ 18 w 115"/>
                <a:gd name="T21" fmla="*/ 11 h 331"/>
                <a:gd name="T22" fmla="*/ 0 w 115"/>
                <a:gd name="T23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5" h="331">
                  <a:moveTo>
                    <a:pt x="0" y="0"/>
                  </a:moveTo>
                  <a:lnTo>
                    <a:pt x="114" y="0"/>
                  </a:lnTo>
                  <a:lnTo>
                    <a:pt x="114" y="219"/>
                  </a:lnTo>
                  <a:lnTo>
                    <a:pt x="114" y="287"/>
                  </a:lnTo>
                  <a:lnTo>
                    <a:pt x="95" y="287"/>
                  </a:lnTo>
                  <a:lnTo>
                    <a:pt x="95" y="120"/>
                  </a:lnTo>
                  <a:lnTo>
                    <a:pt x="68" y="132"/>
                  </a:lnTo>
                  <a:lnTo>
                    <a:pt x="72" y="287"/>
                  </a:lnTo>
                  <a:lnTo>
                    <a:pt x="36" y="330"/>
                  </a:lnTo>
                  <a:lnTo>
                    <a:pt x="18" y="330"/>
                  </a:lnTo>
                  <a:lnTo>
                    <a:pt x="18" y="1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07"/>
            <p:cNvSpPr>
              <a:spLocks/>
            </p:cNvSpPr>
            <p:nvPr/>
          </p:nvSpPr>
          <p:spPr bwMode="auto">
            <a:xfrm>
              <a:off x="5071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6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6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2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2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08"/>
            <p:cNvSpPr>
              <a:spLocks/>
            </p:cNvSpPr>
            <p:nvPr/>
          </p:nvSpPr>
          <p:spPr bwMode="auto">
            <a:xfrm>
              <a:off x="503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5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5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3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3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5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5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09"/>
            <p:cNvSpPr>
              <a:spLocks/>
            </p:cNvSpPr>
            <p:nvPr/>
          </p:nvSpPr>
          <p:spPr bwMode="auto">
            <a:xfrm>
              <a:off x="4997" y="3407"/>
              <a:ext cx="28" cy="53"/>
            </a:xfrm>
            <a:custGeom>
              <a:avLst/>
              <a:gdLst>
                <a:gd name="T0" fmla="*/ 13 w 28"/>
                <a:gd name="T1" fmla="*/ 0 h 53"/>
                <a:gd name="T2" fmla="*/ 14 w 28"/>
                <a:gd name="T3" fmla="*/ 0 h 53"/>
                <a:gd name="T4" fmla="*/ 15 w 28"/>
                <a:gd name="T5" fmla="*/ 0 h 53"/>
                <a:gd name="T6" fmla="*/ 17 w 28"/>
                <a:gd name="T7" fmla="*/ 0 h 53"/>
                <a:gd name="T8" fmla="*/ 18 w 28"/>
                <a:gd name="T9" fmla="*/ 1 h 53"/>
                <a:gd name="T10" fmla="*/ 20 w 28"/>
                <a:gd name="T11" fmla="*/ 3 h 53"/>
                <a:gd name="T12" fmla="*/ 21 w 28"/>
                <a:gd name="T13" fmla="*/ 5 h 53"/>
                <a:gd name="T14" fmla="*/ 22 w 28"/>
                <a:gd name="T15" fmla="*/ 5 h 53"/>
                <a:gd name="T16" fmla="*/ 23 w 28"/>
                <a:gd name="T17" fmla="*/ 6 h 53"/>
                <a:gd name="T18" fmla="*/ 24 w 28"/>
                <a:gd name="T19" fmla="*/ 10 h 53"/>
                <a:gd name="T20" fmla="*/ 24 w 28"/>
                <a:gd name="T21" fmla="*/ 13 h 53"/>
                <a:gd name="T22" fmla="*/ 25 w 28"/>
                <a:gd name="T23" fmla="*/ 15 h 53"/>
                <a:gd name="T24" fmla="*/ 26 w 28"/>
                <a:gd name="T25" fmla="*/ 16 h 53"/>
                <a:gd name="T26" fmla="*/ 26 w 28"/>
                <a:gd name="T27" fmla="*/ 20 h 53"/>
                <a:gd name="T28" fmla="*/ 26 w 28"/>
                <a:gd name="T29" fmla="*/ 23 h 53"/>
                <a:gd name="T30" fmla="*/ 27 w 28"/>
                <a:gd name="T31" fmla="*/ 26 h 53"/>
                <a:gd name="T32" fmla="*/ 26 w 28"/>
                <a:gd name="T33" fmla="*/ 28 h 53"/>
                <a:gd name="T34" fmla="*/ 26 w 28"/>
                <a:gd name="T35" fmla="*/ 30 h 53"/>
                <a:gd name="T36" fmla="*/ 26 w 28"/>
                <a:gd name="T37" fmla="*/ 33 h 53"/>
                <a:gd name="T38" fmla="*/ 25 w 28"/>
                <a:gd name="T39" fmla="*/ 36 h 53"/>
                <a:gd name="T40" fmla="*/ 24 w 28"/>
                <a:gd name="T41" fmla="*/ 38 h 53"/>
                <a:gd name="T42" fmla="*/ 24 w 28"/>
                <a:gd name="T43" fmla="*/ 40 h 53"/>
                <a:gd name="T44" fmla="*/ 23 w 28"/>
                <a:gd name="T45" fmla="*/ 43 h 53"/>
                <a:gd name="T46" fmla="*/ 22 w 28"/>
                <a:gd name="T47" fmla="*/ 45 h 53"/>
                <a:gd name="T48" fmla="*/ 21 w 28"/>
                <a:gd name="T49" fmla="*/ 46 h 53"/>
                <a:gd name="T50" fmla="*/ 20 w 28"/>
                <a:gd name="T51" fmla="*/ 48 h 53"/>
                <a:gd name="T52" fmla="*/ 18 w 28"/>
                <a:gd name="T53" fmla="*/ 50 h 53"/>
                <a:gd name="T54" fmla="*/ 17 w 28"/>
                <a:gd name="T55" fmla="*/ 52 h 53"/>
                <a:gd name="T56" fmla="*/ 15 w 28"/>
                <a:gd name="T57" fmla="*/ 52 h 53"/>
                <a:gd name="T58" fmla="*/ 14 w 28"/>
                <a:gd name="T59" fmla="*/ 52 h 53"/>
                <a:gd name="T60" fmla="*/ 13 w 28"/>
                <a:gd name="T61" fmla="*/ 52 h 53"/>
                <a:gd name="T62" fmla="*/ 12 w 28"/>
                <a:gd name="T63" fmla="*/ 52 h 53"/>
                <a:gd name="T64" fmla="*/ 10 w 28"/>
                <a:gd name="T65" fmla="*/ 52 h 53"/>
                <a:gd name="T66" fmla="*/ 9 w 28"/>
                <a:gd name="T67" fmla="*/ 52 h 53"/>
                <a:gd name="T68" fmla="*/ 7 w 28"/>
                <a:gd name="T69" fmla="*/ 50 h 53"/>
                <a:gd name="T70" fmla="*/ 6 w 28"/>
                <a:gd name="T71" fmla="*/ 48 h 53"/>
                <a:gd name="T72" fmla="*/ 5 w 28"/>
                <a:gd name="T73" fmla="*/ 46 h 53"/>
                <a:gd name="T74" fmla="*/ 3 w 28"/>
                <a:gd name="T75" fmla="*/ 45 h 53"/>
                <a:gd name="T76" fmla="*/ 3 w 28"/>
                <a:gd name="T77" fmla="*/ 43 h 53"/>
                <a:gd name="T78" fmla="*/ 2 w 28"/>
                <a:gd name="T79" fmla="*/ 40 h 53"/>
                <a:gd name="T80" fmla="*/ 1 w 28"/>
                <a:gd name="T81" fmla="*/ 38 h 53"/>
                <a:gd name="T82" fmla="*/ 0 w 28"/>
                <a:gd name="T83" fmla="*/ 36 h 53"/>
                <a:gd name="T84" fmla="*/ 0 w 28"/>
                <a:gd name="T85" fmla="*/ 33 h 53"/>
                <a:gd name="T86" fmla="*/ 0 w 28"/>
                <a:gd name="T87" fmla="*/ 30 h 53"/>
                <a:gd name="T88" fmla="*/ 0 w 28"/>
                <a:gd name="T89" fmla="*/ 28 h 53"/>
                <a:gd name="T90" fmla="*/ 0 w 28"/>
                <a:gd name="T91" fmla="*/ 26 h 53"/>
                <a:gd name="T92" fmla="*/ 0 w 28"/>
                <a:gd name="T93" fmla="*/ 23 h 53"/>
                <a:gd name="T94" fmla="*/ 0 w 28"/>
                <a:gd name="T95" fmla="*/ 20 h 53"/>
                <a:gd name="T96" fmla="*/ 0 w 28"/>
                <a:gd name="T97" fmla="*/ 16 h 53"/>
                <a:gd name="T98" fmla="*/ 0 w 28"/>
                <a:gd name="T99" fmla="*/ 15 h 53"/>
                <a:gd name="T100" fmla="*/ 1 w 28"/>
                <a:gd name="T101" fmla="*/ 13 h 53"/>
                <a:gd name="T102" fmla="*/ 2 w 28"/>
                <a:gd name="T103" fmla="*/ 10 h 53"/>
                <a:gd name="T104" fmla="*/ 3 w 28"/>
                <a:gd name="T105" fmla="*/ 6 h 53"/>
                <a:gd name="T106" fmla="*/ 3 w 28"/>
                <a:gd name="T107" fmla="*/ 5 h 53"/>
                <a:gd name="T108" fmla="*/ 5 w 28"/>
                <a:gd name="T109" fmla="*/ 5 h 53"/>
                <a:gd name="T110" fmla="*/ 6 w 28"/>
                <a:gd name="T111" fmla="*/ 3 h 53"/>
                <a:gd name="T112" fmla="*/ 7 w 28"/>
                <a:gd name="T113" fmla="*/ 1 h 53"/>
                <a:gd name="T114" fmla="*/ 9 w 28"/>
                <a:gd name="T115" fmla="*/ 0 h 53"/>
                <a:gd name="T116" fmla="*/ 10 w 28"/>
                <a:gd name="T117" fmla="*/ 0 h 53"/>
                <a:gd name="T118" fmla="*/ 12 w 28"/>
                <a:gd name="T119" fmla="*/ 0 h 53"/>
                <a:gd name="T120" fmla="*/ 13 w 28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3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20" y="3"/>
                  </a:lnTo>
                  <a:lnTo>
                    <a:pt x="21" y="5"/>
                  </a:lnTo>
                  <a:lnTo>
                    <a:pt x="22" y="5"/>
                  </a:lnTo>
                  <a:lnTo>
                    <a:pt x="23" y="6"/>
                  </a:lnTo>
                  <a:lnTo>
                    <a:pt x="24" y="10"/>
                  </a:lnTo>
                  <a:lnTo>
                    <a:pt x="24" y="13"/>
                  </a:lnTo>
                  <a:lnTo>
                    <a:pt x="25" y="15"/>
                  </a:lnTo>
                  <a:lnTo>
                    <a:pt x="26" y="16"/>
                  </a:lnTo>
                  <a:lnTo>
                    <a:pt x="26" y="20"/>
                  </a:lnTo>
                  <a:lnTo>
                    <a:pt x="26" y="23"/>
                  </a:lnTo>
                  <a:lnTo>
                    <a:pt x="27" y="26"/>
                  </a:lnTo>
                  <a:lnTo>
                    <a:pt x="26" y="28"/>
                  </a:lnTo>
                  <a:lnTo>
                    <a:pt x="26" y="30"/>
                  </a:lnTo>
                  <a:lnTo>
                    <a:pt x="26" y="33"/>
                  </a:lnTo>
                  <a:lnTo>
                    <a:pt x="25" y="36"/>
                  </a:lnTo>
                  <a:lnTo>
                    <a:pt x="24" y="38"/>
                  </a:lnTo>
                  <a:lnTo>
                    <a:pt x="24" y="40"/>
                  </a:lnTo>
                  <a:lnTo>
                    <a:pt x="23" y="43"/>
                  </a:lnTo>
                  <a:lnTo>
                    <a:pt x="22" y="45"/>
                  </a:lnTo>
                  <a:lnTo>
                    <a:pt x="21" y="46"/>
                  </a:lnTo>
                  <a:lnTo>
                    <a:pt x="20" y="48"/>
                  </a:lnTo>
                  <a:lnTo>
                    <a:pt x="18" y="50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10"/>
            <p:cNvSpPr>
              <a:spLocks/>
            </p:cNvSpPr>
            <p:nvPr/>
          </p:nvSpPr>
          <p:spPr bwMode="auto">
            <a:xfrm>
              <a:off x="4961" y="3407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1 h 53"/>
                <a:gd name="T10" fmla="*/ 21 w 29"/>
                <a:gd name="T11" fmla="*/ 3 h 53"/>
                <a:gd name="T12" fmla="*/ 21 w 29"/>
                <a:gd name="T13" fmla="*/ 5 h 53"/>
                <a:gd name="T14" fmla="*/ 23 w 29"/>
                <a:gd name="T15" fmla="*/ 5 h 53"/>
                <a:gd name="T16" fmla="*/ 24 w 29"/>
                <a:gd name="T17" fmla="*/ 6 h 53"/>
                <a:gd name="T18" fmla="*/ 24 w 29"/>
                <a:gd name="T19" fmla="*/ 10 h 53"/>
                <a:gd name="T20" fmla="*/ 25 w 29"/>
                <a:gd name="T21" fmla="*/ 13 h 53"/>
                <a:gd name="T22" fmla="*/ 26 w 29"/>
                <a:gd name="T23" fmla="*/ 15 h 53"/>
                <a:gd name="T24" fmla="*/ 27 w 29"/>
                <a:gd name="T25" fmla="*/ 16 h 53"/>
                <a:gd name="T26" fmla="*/ 27 w 29"/>
                <a:gd name="T27" fmla="*/ 20 h 53"/>
                <a:gd name="T28" fmla="*/ 27 w 29"/>
                <a:gd name="T29" fmla="*/ 23 h 53"/>
                <a:gd name="T30" fmla="*/ 28 w 29"/>
                <a:gd name="T31" fmla="*/ 26 h 53"/>
                <a:gd name="T32" fmla="*/ 27 w 29"/>
                <a:gd name="T33" fmla="*/ 28 h 53"/>
                <a:gd name="T34" fmla="*/ 27 w 29"/>
                <a:gd name="T35" fmla="*/ 30 h 53"/>
                <a:gd name="T36" fmla="*/ 27 w 29"/>
                <a:gd name="T37" fmla="*/ 33 h 53"/>
                <a:gd name="T38" fmla="*/ 26 w 29"/>
                <a:gd name="T39" fmla="*/ 36 h 53"/>
                <a:gd name="T40" fmla="*/ 25 w 29"/>
                <a:gd name="T41" fmla="*/ 38 h 53"/>
                <a:gd name="T42" fmla="*/ 24 w 29"/>
                <a:gd name="T43" fmla="*/ 40 h 53"/>
                <a:gd name="T44" fmla="*/ 24 w 29"/>
                <a:gd name="T45" fmla="*/ 43 h 53"/>
                <a:gd name="T46" fmla="*/ 23 w 29"/>
                <a:gd name="T47" fmla="*/ 45 h 53"/>
                <a:gd name="T48" fmla="*/ 21 w 29"/>
                <a:gd name="T49" fmla="*/ 46 h 53"/>
                <a:gd name="T50" fmla="*/ 21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0 w 29"/>
                <a:gd name="T65" fmla="*/ 52 h 53"/>
                <a:gd name="T66" fmla="*/ 9 w 29"/>
                <a:gd name="T67" fmla="*/ 52 h 53"/>
                <a:gd name="T68" fmla="*/ 7 w 29"/>
                <a:gd name="T69" fmla="*/ 50 h 53"/>
                <a:gd name="T70" fmla="*/ 7 w 29"/>
                <a:gd name="T71" fmla="*/ 48 h 53"/>
                <a:gd name="T72" fmla="*/ 5 w 29"/>
                <a:gd name="T73" fmla="*/ 46 h 53"/>
                <a:gd name="T74" fmla="*/ 3 w 29"/>
                <a:gd name="T75" fmla="*/ 45 h 53"/>
                <a:gd name="T76" fmla="*/ 3 w 29"/>
                <a:gd name="T77" fmla="*/ 43 h 53"/>
                <a:gd name="T78" fmla="*/ 2 w 29"/>
                <a:gd name="T79" fmla="*/ 40 h 53"/>
                <a:gd name="T80" fmla="*/ 1 w 29"/>
                <a:gd name="T81" fmla="*/ 38 h 53"/>
                <a:gd name="T82" fmla="*/ 0 w 29"/>
                <a:gd name="T83" fmla="*/ 36 h 53"/>
                <a:gd name="T84" fmla="*/ 0 w 29"/>
                <a:gd name="T85" fmla="*/ 33 h 53"/>
                <a:gd name="T86" fmla="*/ 0 w 29"/>
                <a:gd name="T87" fmla="*/ 30 h 53"/>
                <a:gd name="T88" fmla="*/ 0 w 29"/>
                <a:gd name="T89" fmla="*/ 28 h 53"/>
                <a:gd name="T90" fmla="*/ 0 w 29"/>
                <a:gd name="T91" fmla="*/ 26 h 53"/>
                <a:gd name="T92" fmla="*/ 0 w 29"/>
                <a:gd name="T93" fmla="*/ 23 h 53"/>
                <a:gd name="T94" fmla="*/ 0 w 29"/>
                <a:gd name="T95" fmla="*/ 20 h 53"/>
                <a:gd name="T96" fmla="*/ 0 w 29"/>
                <a:gd name="T97" fmla="*/ 16 h 53"/>
                <a:gd name="T98" fmla="*/ 0 w 29"/>
                <a:gd name="T99" fmla="*/ 15 h 53"/>
                <a:gd name="T100" fmla="*/ 1 w 29"/>
                <a:gd name="T101" fmla="*/ 13 h 53"/>
                <a:gd name="T102" fmla="*/ 2 w 29"/>
                <a:gd name="T103" fmla="*/ 10 h 53"/>
                <a:gd name="T104" fmla="*/ 3 w 29"/>
                <a:gd name="T105" fmla="*/ 6 h 53"/>
                <a:gd name="T106" fmla="*/ 3 w 29"/>
                <a:gd name="T107" fmla="*/ 5 h 53"/>
                <a:gd name="T108" fmla="*/ 5 w 29"/>
                <a:gd name="T109" fmla="*/ 5 h 53"/>
                <a:gd name="T110" fmla="*/ 7 w 29"/>
                <a:gd name="T111" fmla="*/ 3 h 53"/>
                <a:gd name="T112" fmla="*/ 7 w 29"/>
                <a:gd name="T113" fmla="*/ 1 h 53"/>
                <a:gd name="T114" fmla="*/ 9 w 29"/>
                <a:gd name="T115" fmla="*/ 0 h 53"/>
                <a:gd name="T116" fmla="*/ 10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4" y="10"/>
                  </a:lnTo>
                  <a:lnTo>
                    <a:pt x="25" y="13"/>
                  </a:lnTo>
                  <a:lnTo>
                    <a:pt x="26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8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6" y="36"/>
                  </a:lnTo>
                  <a:lnTo>
                    <a:pt x="25" y="38"/>
                  </a:lnTo>
                  <a:lnTo>
                    <a:pt x="24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1" y="46"/>
                  </a:lnTo>
                  <a:lnTo>
                    <a:pt x="21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11"/>
            <p:cNvSpPr>
              <a:spLocks/>
            </p:cNvSpPr>
            <p:nvPr/>
          </p:nvSpPr>
          <p:spPr bwMode="auto">
            <a:xfrm>
              <a:off x="492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3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7 w 30"/>
                <a:gd name="T25" fmla="*/ 16 h 53"/>
                <a:gd name="T26" fmla="*/ 27 w 30"/>
                <a:gd name="T27" fmla="*/ 20 h 53"/>
                <a:gd name="T28" fmla="*/ 27 w 30"/>
                <a:gd name="T29" fmla="*/ 23 h 53"/>
                <a:gd name="T30" fmla="*/ 29 w 30"/>
                <a:gd name="T31" fmla="*/ 26 h 53"/>
                <a:gd name="T32" fmla="*/ 27 w 30"/>
                <a:gd name="T33" fmla="*/ 28 h 53"/>
                <a:gd name="T34" fmla="*/ 27 w 30"/>
                <a:gd name="T35" fmla="*/ 30 h 53"/>
                <a:gd name="T36" fmla="*/ 27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3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0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3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3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0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9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12"/>
            <p:cNvSpPr>
              <a:spLocks/>
            </p:cNvSpPr>
            <p:nvPr/>
          </p:nvSpPr>
          <p:spPr bwMode="auto">
            <a:xfrm>
              <a:off x="4890" y="3407"/>
              <a:ext cx="25" cy="53"/>
            </a:xfrm>
            <a:custGeom>
              <a:avLst/>
              <a:gdLst>
                <a:gd name="T0" fmla="*/ 12 w 25"/>
                <a:gd name="T1" fmla="*/ 0 h 53"/>
                <a:gd name="T2" fmla="*/ 12 w 25"/>
                <a:gd name="T3" fmla="*/ 0 h 53"/>
                <a:gd name="T4" fmla="*/ 14 w 25"/>
                <a:gd name="T5" fmla="*/ 0 h 53"/>
                <a:gd name="T6" fmla="*/ 15 w 25"/>
                <a:gd name="T7" fmla="*/ 0 h 53"/>
                <a:gd name="T8" fmla="*/ 16 w 25"/>
                <a:gd name="T9" fmla="*/ 1 h 53"/>
                <a:gd name="T10" fmla="*/ 18 w 25"/>
                <a:gd name="T11" fmla="*/ 3 h 53"/>
                <a:gd name="T12" fmla="*/ 18 w 25"/>
                <a:gd name="T13" fmla="*/ 5 h 53"/>
                <a:gd name="T14" fmla="*/ 20 w 25"/>
                <a:gd name="T15" fmla="*/ 5 h 53"/>
                <a:gd name="T16" fmla="*/ 20 w 25"/>
                <a:gd name="T17" fmla="*/ 6 h 53"/>
                <a:gd name="T18" fmla="*/ 21 w 25"/>
                <a:gd name="T19" fmla="*/ 10 h 53"/>
                <a:gd name="T20" fmla="*/ 22 w 25"/>
                <a:gd name="T21" fmla="*/ 13 h 53"/>
                <a:gd name="T22" fmla="*/ 22 w 25"/>
                <a:gd name="T23" fmla="*/ 15 h 53"/>
                <a:gd name="T24" fmla="*/ 23 w 25"/>
                <a:gd name="T25" fmla="*/ 16 h 53"/>
                <a:gd name="T26" fmla="*/ 23 w 25"/>
                <a:gd name="T27" fmla="*/ 20 h 53"/>
                <a:gd name="T28" fmla="*/ 23 w 25"/>
                <a:gd name="T29" fmla="*/ 23 h 53"/>
                <a:gd name="T30" fmla="*/ 24 w 25"/>
                <a:gd name="T31" fmla="*/ 26 h 53"/>
                <a:gd name="T32" fmla="*/ 23 w 25"/>
                <a:gd name="T33" fmla="*/ 28 h 53"/>
                <a:gd name="T34" fmla="*/ 23 w 25"/>
                <a:gd name="T35" fmla="*/ 30 h 53"/>
                <a:gd name="T36" fmla="*/ 23 w 25"/>
                <a:gd name="T37" fmla="*/ 33 h 53"/>
                <a:gd name="T38" fmla="*/ 22 w 25"/>
                <a:gd name="T39" fmla="*/ 36 h 53"/>
                <a:gd name="T40" fmla="*/ 22 w 25"/>
                <a:gd name="T41" fmla="*/ 38 h 53"/>
                <a:gd name="T42" fmla="*/ 21 w 25"/>
                <a:gd name="T43" fmla="*/ 40 h 53"/>
                <a:gd name="T44" fmla="*/ 20 w 25"/>
                <a:gd name="T45" fmla="*/ 43 h 53"/>
                <a:gd name="T46" fmla="*/ 20 w 25"/>
                <a:gd name="T47" fmla="*/ 45 h 53"/>
                <a:gd name="T48" fmla="*/ 18 w 25"/>
                <a:gd name="T49" fmla="*/ 46 h 53"/>
                <a:gd name="T50" fmla="*/ 18 w 25"/>
                <a:gd name="T51" fmla="*/ 48 h 53"/>
                <a:gd name="T52" fmla="*/ 16 w 25"/>
                <a:gd name="T53" fmla="*/ 50 h 53"/>
                <a:gd name="T54" fmla="*/ 15 w 25"/>
                <a:gd name="T55" fmla="*/ 52 h 53"/>
                <a:gd name="T56" fmla="*/ 14 w 25"/>
                <a:gd name="T57" fmla="*/ 52 h 53"/>
                <a:gd name="T58" fmla="*/ 12 w 25"/>
                <a:gd name="T59" fmla="*/ 52 h 53"/>
                <a:gd name="T60" fmla="*/ 12 w 25"/>
                <a:gd name="T61" fmla="*/ 52 h 53"/>
                <a:gd name="T62" fmla="*/ 10 w 25"/>
                <a:gd name="T63" fmla="*/ 52 h 53"/>
                <a:gd name="T64" fmla="*/ 9 w 25"/>
                <a:gd name="T65" fmla="*/ 52 h 53"/>
                <a:gd name="T66" fmla="*/ 8 w 25"/>
                <a:gd name="T67" fmla="*/ 52 h 53"/>
                <a:gd name="T68" fmla="*/ 6 w 25"/>
                <a:gd name="T69" fmla="*/ 50 h 53"/>
                <a:gd name="T70" fmla="*/ 6 w 25"/>
                <a:gd name="T71" fmla="*/ 48 h 53"/>
                <a:gd name="T72" fmla="*/ 4 w 25"/>
                <a:gd name="T73" fmla="*/ 46 h 53"/>
                <a:gd name="T74" fmla="*/ 3 w 25"/>
                <a:gd name="T75" fmla="*/ 45 h 53"/>
                <a:gd name="T76" fmla="*/ 2 w 25"/>
                <a:gd name="T77" fmla="*/ 43 h 53"/>
                <a:gd name="T78" fmla="*/ 2 w 25"/>
                <a:gd name="T79" fmla="*/ 40 h 53"/>
                <a:gd name="T80" fmla="*/ 1 w 25"/>
                <a:gd name="T81" fmla="*/ 38 h 53"/>
                <a:gd name="T82" fmla="*/ 0 w 25"/>
                <a:gd name="T83" fmla="*/ 36 h 53"/>
                <a:gd name="T84" fmla="*/ 0 w 25"/>
                <a:gd name="T85" fmla="*/ 33 h 53"/>
                <a:gd name="T86" fmla="*/ 0 w 25"/>
                <a:gd name="T87" fmla="*/ 30 h 53"/>
                <a:gd name="T88" fmla="*/ 0 w 25"/>
                <a:gd name="T89" fmla="*/ 28 h 53"/>
                <a:gd name="T90" fmla="*/ 0 w 25"/>
                <a:gd name="T91" fmla="*/ 26 h 53"/>
                <a:gd name="T92" fmla="*/ 0 w 25"/>
                <a:gd name="T93" fmla="*/ 23 h 53"/>
                <a:gd name="T94" fmla="*/ 0 w 25"/>
                <a:gd name="T95" fmla="*/ 20 h 53"/>
                <a:gd name="T96" fmla="*/ 0 w 25"/>
                <a:gd name="T97" fmla="*/ 16 h 53"/>
                <a:gd name="T98" fmla="*/ 0 w 25"/>
                <a:gd name="T99" fmla="*/ 15 h 53"/>
                <a:gd name="T100" fmla="*/ 1 w 25"/>
                <a:gd name="T101" fmla="*/ 13 h 53"/>
                <a:gd name="T102" fmla="*/ 2 w 25"/>
                <a:gd name="T103" fmla="*/ 10 h 53"/>
                <a:gd name="T104" fmla="*/ 2 w 25"/>
                <a:gd name="T105" fmla="*/ 6 h 53"/>
                <a:gd name="T106" fmla="*/ 3 w 25"/>
                <a:gd name="T107" fmla="*/ 5 h 53"/>
                <a:gd name="T108" fmla="*/ 4 w 25"/>
                <a:gd name="T109" fmla="*/ 5 h 53"/>
                <a:gd name="T110" fmla="*/ 6 w 25"/>
                <a:gd name="T111" fmla="*/ 3 h 53"/>
                <a:gd name="T112" fmla="*/ 6 w 25"/>
                <a:gd name="T113" fmla="*/ 1 h 53"/>
                <a:gd name="T114" fmla="*/ 8 w 25"/>
                <a:gd name="T115" fmla="*/ 0 h 53"/>
                <a:gd name="T116" fmla="*/ 9 w 25"/>
                <a:gd name="T117" fmla="*/ 0 h 53"/>
                <a:gd name="T118" fmla="*/ 10 w 25"/>
                <a:gd name="T119" fmla="*/ 0 h 53"/>
                <a:gd name="T120" fmla="*/ 12 w 25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" h="53">
                  <a:moveTo>
                    <a:pt x="12" y="0"/>
                  </a:moveTo>
                  <a:lnTo>
                    <a:pt x="12" y="0"/>
                  </a:lnTo>
                  <a:lnTo>
                    <a:pt x="14" y="0"/>
                  </a:lnTo>
                  <a:lnTo>
                    <a:pt x="15" y="0"/>
                  </a:lnTo>
                  <a:lnTo>
                    <a:pt x="16" y="1"/>
                  </a:lnTo>
                  <a:lnTo>
                    <a:pt x="18" y="3"/>
                  </a:lnTo>
                  <a:lnTo>
                    <a:pt x="18" y="5"/>
                  </a:lnTo>
                  <a:lnTo>
                    <a:pt x="20" y="5"/>
                  </a:lnTo>
                  <a:lnTo>
                    <a:pt x="20" y="6"/>
                  </a:lnTo>
                  <a:lnTo>
                    <a:pt x="21" y="10"/>
                  </a:lnTo>
                  <a:lnTo>
                    <a:pt x="22" y="13"/>
                  </a:lnTo>
                  <a:lnTo>
                    <a:pt x="22" y="15"/>
                  </a:lnTo>
                  <a:lnTo>
                    <a:pt x="23" y="16"/>
                  </a:lnTo>
                  <a:lnTo>
                    <a:pt x="23" y="20"/>
                  </a:lnTo>
                  <a:lnTo>
                    <a:pt x="23" y="23"/>
                  </a:lnTo>
                  <a:lnTo>
                    <a:pt x="24" y="26"/>
                  </a:lnTo>
                  <a:lnTo>
                    <a:pt x="23" y="28"/>
                  </a:lnTo>
                  <a:lnTo>
                    <a:pt x="23" y="30"/>
                  </a:lnTo>
                  <a:lnTo>
                    <a:pt x="23" y="33"/>
                  </a:lnTo>
                  <a:lnTo>
                    <a:pt x="22" y="36"/>
                  </a:lnTo>
                  <a:lnTo>
                    <a:pt x="22" y="38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20" y="45"/>
                  </a:lnTo>
                  <a:lnTo>
                    <a:pt x="18" y="46"/>
                  </a:lnTo>
                  <a:lnTo>
                    <a:pt x="18" y="48"/>
                  </a:lnTo>
                  <a:lnTo>
                    <a:pt x="16" y="50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2"/>
                  </a:lnTo>
                  <a:lnTo>
                    <a:pt x="6" y="50"/>
                  </a:lnTo>
                  <a:lnTo>
                    <a:pt x="6" y="48"/>
                  </a:lnTo>
                  <a:lnTo>
                    <a:pt x="4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4" y="5"/>
                  </a:lnTo>
                  <a:lnTo>
                    <a:pt x="6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13"/>
            <p:cNvSpPr>
              <a:spLocks/>
            </p:cNvSpPr>
            <p:nvPr/>
          </p:nvSpPr>
          <p:spPr bwMode="auto">
            <a:xfrm>
              <a:off x="4853" y="3407"/>
              <a:ext cx="27" cy="53"/>
            </a:xfrm>
            <a:custGeom>
              <a:avLst/>
              <a:gdLst>
                <a:gd name="T0" fmla="*/ 13 w 27"/>
                <a:gd name="T1" fmla="*/ 0 h 53"/>
                <a:gd name="T2" fmla="*/ 13 w 27"/>
                <a:gd name="T3" fmla="*/ 0 h 53"/>
                <a:gd name="T4" fmla="*/ 15 w 27"/>
                <a:gd name="T5" fmla="*/ 0 h 53"/>
                <a:gd name="T6" fmla="*/ 16 w 27"/>
                <a:gd name="T7" fmla="*/ 0 h 53"/>
                <a:gd name="T8" fmla="*/ 18 w 27"/>
                <a:gd name="T9" fmla="*/ 1 h 53"/>
                <a:gd name="T10" fmla="*/ 19 w 27"/>
                <a:gd name="T11" fmla="*/ 3 h 53"/>
                <a:gd name="T12" fmla="*/ 20 w 27"/>
                <a:gd name="T13" fmla="*/ 5 h 53"/>
                <a:gd name="T14" fmla="*/ 21 w 27"/>
                <a:gd name="T15" fmla="*/ 5 h 53"/>
                <a:gd name="T16" fmla="*/ 22 w 27"/>
                <a:gd name="T17" fmla="*/ 6 h 53"/>
                <a:gd name="T18" fmla="*/ 23 w 27"/>
                <a:gd name="T19" fmla="*/ 10 h 53"/>
                <a:gd name="T20" fmla="*/ 23 w 27"/>
                <a:gd name="T21" fmla="*/ 13 h 53"/>
                <a:gd name="T22" fmla="*/ 24 w 27"/>
                <a:gd name="T23" fmla="*/ 15 h 53"/>
                <a:gd name="T24" fmla="*/ 25 w 27"/>
                <a:gd name="T25" fmla="*/ 16 h 53"/>
                <a:gd name="T26" fmla="*/ 25 w 27"/>
                <a:gd name="T27" fmla="*/ 20 h 53"/>
                <a:gd name="T28" fmla="*/ 25 w 27"/>
                <a:gd name="T29" fmla="*/ 23 h 53"/>
                <a:gd name="T30" fmla="*/ 26 w 27"/>
                <a:gd name="T31" fmla="*/ 26 h 53"/>
                <a:gd name="T32" fmla="*/ 25 w 27"/>
                <a:gd name="T33" fmla="*/ 28 h 53"/>
                <a:gd name="T34" fmla="*/ 25 w 27"/>
                <a:gd name="T35" fmla="*/ 30 h 53"/>
                <a:gd name="T36" fmla="*/ 25 w 27"/>
                <a:gd name="T37" fmla="*/ 33 h 53"/>
                <a:gd name="T38" fmla="*/ 24 w 27"/>
                <a:gd name="T39" fmla="*/ 36 h 53"/>
                <a:gd name="T40" fmla="*/ 23 w 27"/>
                <a:gd name="T41" fmla="*/ 38 h 53"/>
                <a:gd name="T42" fmla="*/ 23 w 27"/>
                <a:gd name="T43" fmla="*/ 40 h 53"/>
                <a:gd name="T44" fmla="*/ 22 w 27"/>
                <a:gd name="T45" fmla="*/ 43 h 53"/>
                <a:gd name="T46" fmla="*/ 21 w 27"/>
                <a:gd name="T47" fmla="*/ 45 h 53"/>
                <a:gd name="T48" fmla="*/ 20 w 27"/>
                <a:gd name="T49" fmla="*/ 46 h 53"/>
                <a:gd name="T50" fmla="*/ 19 w 27"/>
                <a:gd name="T51" fmla="*/ 48 h 53"/>
                <a:gd name="T52" fmla="*/ 18 w 27"/>
                <a:gd name="T53" fmla="*/ 50 h 53"/>
                <a:gd name="T54" fmla="*/ 16 w 27"/>
                <a:gd name="T55" fmla="*/ 52 h 53"/>
                <a:gd name="T56" fmla="*/ 15 w 27"/>
                <a:gd name="T57" fmla="*/ 52 h 53"/>
                <a:gd name="T58" fmla="*/ 13 w 27"/>
                <a:gd name="T59" fmla="*/ 52 h 53"/>
                <a:gd name="T60" fmla="*/ 13 w 27"/>
                <a:gd name="T61" fmla="*/ 52 h 53"/>
                <a:gd name="T62" fmla="*/ 11 w 27"/>
                <a:gd name="T63" fmla="*/ 52 h 53"/>
                <a:gd name="T64" fmla="*/ 10 w 27"/>
                <a:gd name="T65" fmla="*/ 52 h 53"/>
                <a:gd name="T66" fmla="*/ 8 w 27"/>
                <a:gd name="T67" fmla="*/ 52 h 53"/>
                <a:gd name="T68" fmla="*/ 7 w 27"/>
                <a:gd name="T69" fmla="*/ 50 h 53"/>
                <a:gd name="T70" fmla="*/ 6 w 27"/>
                <a:gd name="T71" fmla="*/ 48 h 53"/>
                <a:gd name="T72" fmla="*/ 5 w 27"/>
                <a:gd name="T73" fmla="*/ 46 h 53"/>
                <a:gd name="T74" fmla="*/ 3 w 27"/>
                <a:gd name="T75" fmla="*/ 45 h 53"/>
                <a:gd name="T76" fmla="*/ 2 w 27"/>
                <a:gd name="T77" fmla="*/ 43 h 53"/>
                <a:gd name="T78" fmla="*/ 2 w 27"/>
                <a:gd name="T79" fmla="*/ 40 h 53"/>
                <a:gd name="T80" fmla="*/ 1 w 27"/>
                <a:gd name="T81" fmla="*/ 38 h 53"/>
                <a:gd name="T82" fmla="*/ 0 w 27"/>
                <a:gd name="T83" fmla="*/ 36 h 53"/>
                <a:gd name="T84" fmla="*/ 0 w 27"/>
                <a:gd name="T85" fmla="*/ 33 h 53"/>
                <a:gd name="T86" fmla="*/ 0 w 27"/>
                <a:gd name="T87" fmla="*/ 30 h 53"/>
                <a:gd name="T88" fmla="*/ 0 w 27"/>
                <a:gd name="T89" fmla="*/ 28 h 53"/>
                <a:gd name="T90" fmla="*/ 0 w 27"/>
                <a:gd name="T91" fmla="*/ 26 h 53"/>
                <a:gd name="T92" fmla="*/ 0 w 27"/>
                <a:gd name="T93" fmla="*/ 23 h 53"/>
                <a:gd name="T94" fmla="*/ 0 w 27"/>
                <a:gd name="T95" fmla="*/ 20 h 53"/>
                <a:gd name="T96" fmla="*/ 0 w 27"/>
                <a:gd name="T97" fmla="*/ 16 h 53"/>
                <a:gd name="T98" fmla="*/ 0 w 27"/>
                <a:gd name="T99" fmla="*/ 15 h 53"/>
                <a:gd name="T100" fmla="*/ 1 w 27"/>
                <a:gd name="T101" fmla="*/ 13 h 53"/>
                <a:gd name="T102" fmla="*/ 2 w 27"/>
                <a:gd name="T103" fmla="*/ 10 h 53"/>
                <a:gd name="T104" fmla="*/ 2 w 27"/>
                <a:gd name="T105" fmla="*/ 6 h 53"/>
                <a:gd name="T106" fmla="*/ 3 w 27"/>
                <a:gd name="T107" fmla="*/ 5 h 53"/>
                <a:gd name="T108" fmla="*/ 5 w 27"/>
                <a:gd name="T109" fmla="*/ 5 h 53"/>
                <a:gd name="T110" fmla="*/ 6 w 27"/>
                <a:gd name="T111" fmla="*/ 3 h 53"/>
                <a:gd name="T112" fmla="*/ 7 w 27"/>
                <a:gd name="T113" fmla="*/ 1 h 53"/>
                <a:gd name="T114" fmla="*/ 8 w 27"/>
                <a:gd name="T115" fmla="*/ 0 h 53"/>
                <a:gd name="T116" fmla="*/ 10 w 27"/>
                <a:gd name="T117" fmla="*/ 0 h 53"/>
                <a:gd name="T118" fmla="*/ 11 w 27"/>
                <a:gd name="T119" fmla="*/ 0 h 53"/>
                <a:gd name="T120" fmla="*/ 13 w 27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3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1"/>
                  </a:lnTo>
                  <a:lnTo>
                    <a:pt x="19" y="3"/>
                  </a:lnTo>
                  <a:lnTo>
                    <a:pt x="20" y="5"/>
                  </a:lnTo>
                  <a:lnTo>
                    <a:pt x="21" y="5"/>
                  </a:lnTo>
                  <a:lnTo>
                    <a:pt x="22" y="6"/>
                  </a:lnTo>
                  <a:lnTo>
                    <a:pt x="23" y="10"/>
                  </a:lnTo>
                  <a:lnTo>
                    <a:pt x="23" y="13"/>
                  </a:lnTo>
                  <a:lnTo>
                    <a:pt x="24" y="15"/>
                  </a:lnTo>
                  <a:lnTo>
                    <a:pt x="25" y="16"/>
                  </a:lnTo>
                  <a:lnTo>
                    <a:pt x="25" y="20"/>
                  </a:lnTo>
                  <a:lnTo>
                    <a:pt x="25" y="23"/>
                  </a:lnTo>
                  <a:lnTo>
                    <a:pt x="26" y="26"/>
                  </a:lnTo>
                  <a:lnTo>
                    <a:pt x="25" y="28"/>
                  </a:lnTo>
                  <a:lnTo>
                    <a:pt x="25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3" y="38"/>
                  </a:lnTo>
                  <a:lnTo>
                    <a:pt x="23" y="40"/>
                  </a:lnTo>
                  <a:lnTo>
                    <a:pt x="22" y="43"/>
                  </a:lnTo>
                  <a:lnTo>
                    <a:pt x="21" y="45"/>
                  </a:lnTo>
                  <a:lnTo>
                    <a:pt x="20" y="46"/>
                  </a:lnTo>
                  <a:lnTo>
                    <a:pt x="19" y="48"/>
                  </a:lnTo>
                  <a:lnTo>
                    <a:pt x="18" y="50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3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10" y="52"/>
                  </a:lnTo>
                  <a:lnTo>
                    <a:pt x="8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14"/>
            <p:cNvSpPr>
              <a:spLocks/>
            </p:cNvSpPr>
            <p:nvPr/>
          </p:nvSpPr>
          <p:spPr bwMode="auto">
            <a:xfrm>
              <a:off x="4419" y="3583"/>
              <a:ext cx="27" cy="49"/>
            </a:xfrm>
            <a:custGeom>
              <a:avLst/>
              <a:gdLst>
                <a:gd name="T0" fmla="*/ 13 w 27"/>
                <a:gd name="T1" fmla="*/ 0 h 49"/>
                <a:gd name="T2" fmla="*/ 13 w 27"/>
                <a:gd name="T3" fmla="*/ 0 h 49"/>
                <a:gd name="T4" fmla="*/ 15 w 27"/>
                <a:gd name="T5" fmla="*/ 0 h 49"/>
                <a:gd name="T6" fmla="*/ 16 w 27"/>
                <a:gd name="T7" fmla="*/ 0 h 49"/>
                <a:gd name="T8" fmla="*/ 18 w 27"/>
                <a:gd name="T9" fmla="*/ 0 h 49"/>
                <a:gd name="T10" fmla="*/ 19 w 27"/>
                <a:gd name="T11" fmla="*/ 1 h 49"/>
                <a:gd name="T12" fmla="*/ 20 w 27"/>
                <a:gd name="T13" fmla="*/ 3 h 49"/>
                <a:gd name="T14" fmla="*/ 21 w 27"/>
                <a:gd name="T15" fmla="*/ 4 h 49"/>
                <a:gd name="T16" fmla="*/ 22 w 27"/>
                <a:gd name="T17" fmla="*/ 6 h 49"/>
                <a:gd name="T18" fmla="*/ 23 w 27"/>
                <a:gd name="T19" fmla="*/ 9 h 49"/>
                <a:gd name="T20" fmla="*/ 23 w 27"/>
                <a:gd name="T21" fmla="*/ 10 h 49"/>
                <a:gd name="T22" fmla="*/ 24 w 27"/>
                <a:gd name="T23" fmla="*/ 12 h 49"/>
                <a:gd name="T24" fmla="*/ 25 w 27"/>
                <a:gd name="T25" fmla="*/ 15 h 49"/>
                <a:gd name="T26" fmla="*/ 25 w 27"/>
                <a:gd name="T27" fmla="*/ 18 h 49"/>
                <a:gd name="T28" fmla="*/ 25 w 27"/>
                <a:gd name="T29" fmla="*/ 20 h 49"/>
                <a:gd name="T30" fmla="*/ 26 w 27"/>
                <a:gd name="T31" fmla="*/ 23 h 49"/>
                <a:gd name="T32" fmla="*/ 25 w 27"/>
                <a:gd name="T33" fmla="*/ 24 h 49"/>
                <a:gd name="T34" fmla="*/ 25 w 27"/>
                <a:gd name="T35" fmla="*/ 27 h 49"/>
                <a:gd name="T36" fmla="*/ 25 w 27"/>
                <a:gd name="T37" fmla="*/ 30 h 49"/>
                <a:gd name="T38" fmla="*/ 24 w 27"/>
                <a:gd name="T39" fmla="*/ 32 h 49"/>
                <a:gd name="T40" fmla="*/ 23 w 27"/>
                <a:gd name="T41" fmla="*/ 35 h 49"/>
                <a:gd name="T42" fmla="*/ 23 w 27"/>
                <a:gd name="T43" fmla="*/ 37 h 49"/>
                <a:gd name="T44" fmla="*/ 22 w 27"/>
                <a:gd name="T45" fmla="*/ 40 h 49"/>
                <a:gd name="T46" fmla="*/ 21 w 27"/>
                <a:gd name="T47" fmla="*/ 40 h 49"/>
                <a:gd name="T48" fmla="*/ 20 w 27"/>
                <a:gd name="T49" fmla="*/ 43 h 49"/>
                <a:gd name="T50" fmla="*/ 19 w 27"/>
                <a:gd name="T51" fmla="*/ 44 h 49"/>
                <a:gd name="T52" fmla="*/ 18 w 27"/>
                <a:gd name="T53" fmla="*/ 44 h 49"/>
                <a:gd name="T54" fmla="*/ 16 w 27"/>
                <a:gd name="T55" fmla="*/ 46 h 49"/>
                <a:gd name="T56" fmla="*/ 15 w 27"/>
                <a:gd name="T57" fmla="*/ 46 h 49"/>
                <a:gd name="T58" fmla="*/ 13 w 27"/>
                <a:gd name="T59" fmla="*/ 46 h 49"/>
                <a:gd name="T60" fmla="*/ 13 w 27"/>
                <a:gd name="T61" fmla="*/ 48 h 49"/>
                <a:gd name="T62" fmla="*/ 11 w 27"/>
                <a:gd name="T63" fmla="*/ 46 h 49"/>
                <a:gd name="T64" fmla="*/ 10 w 27"/>
                <a:gd name="T65" fmla="*/ 46 h 49"/>
                <a:gd name="T66" fmla="*/ 8 w 27"/>
                <a:gd name="T67" fmla="*/ 46 h 49"/>
                <a:gd name="T68" fmla="*/ 7 w 27"/>
                <a:gd name="T69" fmla="*/ 44 h 49"/>
                <a:gd name="T70" fmla="*/ 6 w 27"/>
                <a:gd name="T71" fmla="*/ 44 h 49"/>
                <a:gd name="T72" fmla="*/ 5 w 27"/>
                <a:gd name="T73" fmla="*/ 43 h 49"/>
                <a:gd name="T74" fmla="*/ 3 w 27"/>
                <a:gd name="T75" fmla="*/ 40 h 49"/>
                <a:gd name="T76" fmla="*/ 2 w 27"/>
                <a:gd name="T77" fmla="*/ 40 h 49"/>
                <a:gd name="T78" fmla="*/ 2 w 27"/>
                <a:gd name="T79" fmla="*/ 37 h 49"/>
                <a:gd name="T80" fmla="*/ 1 w 27"/>
                <a:gd name="T81" fmla="*/ 35 h 49"/>
                <a:gd name="T82" fmla="*/ 0 w 27"/>
                <a:gd name="T83" fmla="*/ 32 h 49"/>
                <a:gd name="T84" fmla="*/ 0 w 27"/>
                <a:gd name="T85" fmla="*/ 30 h 49"/>
                <a:gd name="T86" fmla="*/ 0 w 27"/>
                <a:gd name="T87" fmla="*/ 27 h 49"/>
                <a:gd name="T88" fmla="*/ 0 w 27"/>
                <a:gd name="T89" fmla="*/ 24 h 49"/>
                <a:gd name="T90" fmla="*/ 0 w 27"/>
                <a:gd name="T91" fmla="*/ 23 h 49"/>
                <a:gd name="T92" fmla="*/ 0 w 27"/>
                <a:gd name="T93" fmla="*/ 20 h 49"/>
                <a:gd name="T94" fmla="*/ 0 w 27"/>
                <a:gd name="T95" fmla="*/ 18 h 49"/>
                <a:gd name="T96" fmla="*/ 0 w 27"/>
                <a:gd name="T97" fmla="*/ 15 h 49"/>
                <a:gd name="T98" fmla="*/ 0 w 27"/>
                <a:gd name="T99" fmla="*/ 12 h 49"/>
                <a:gd name="T100" fmla="*/ 1 w 27"/>
                <a:gd name="T101" fmla="*/ 10 h 49"/>
                <a:gd name="T102" fmla="*/ 2 w 27"/>
                <a:gd name="T103" fmla="*/ 9 h 49"/>
                <a:gd name="T104" fmla="*/ 2 w 27"/>
                <a:gd name="T105" fmla="*/ 6 h 49"/>
                <a:gd name="T106" fmla="*/ 3 w 27"/>
                <a:gd name="T107" fmla="*/ 4 h 49"/>
                <a:gd name="T108" fmla="*/ 5 w 27"/>
                <a:gd name="T109" fmla="*/ 3 h 49"/>
                <a:gd name="T110" fmla="*/ 6 w 27"/>
                <a:gd name="T111" fmla="*/ 1 h 49"/>
                <a:gd name="T112" fmla="*/ 7 w 27"/>
                <a:gd name="T113" fmla="*/ 0 h 49"/>
                <a:gd name="T114" fmla="*/ 8 w 27"/>
                <a:gd name="T115" fmla="*/ 0 h 49"/>
                <a:gd name="T116" fmla="*/ 10 w 27"/>
                <a:gd name="T117" fmla="*/ 0 h 49"/>
                <a:gd name="T118" fmla="*/ 11 w 27"/>
                <a:gd name="T119" fmla="*/ 0 h 49"/>
                <a:gd name="T120" fmla="*/ 13 w 27"/>
                <a:gd name="T1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49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19" y="1"/>
                  </a:lnTo>
                  <a:lnTo>
                    <a:pt x="20" y="3"/>
                  </a:lnTo>
                  <a:lnTo>
                    <a:pt x="21" y="4"/>
                  </a:lnTo>
                  <a:lnTo>
                    <a:pt x="22" y="6"/>
                  </a:lnTo>
                  <a:lnTo>
                    <a:pt x="23" y="9"/>
                  </a:lnTo>
                  <a:lnTo>
                    <a:pt x="23" y="10"/>
                  </a:lnTo>
                  <a:lnTo>
                    <a:pt x="24" y="12"/>
                  </a:lnTo>
                  <a:lnTo>
                    <a:pt x="25" y="15"/>
                  </a:lnTo>
                  <a:lnTo>
                    <a:pt x="25" y="18"/>
                  </a:lnTo>
                  <a:lnTo>
                    <a:pt x="25" y="20"/>
                  </a:lnTo>
                  <a:lnTo>
                    <a:pt x="26" y="23"/>
                  </a:lnTo>
                  <a:lnTo>
                    <a:pt x="25" y="24"/>
                  </a:lnTo>
                  <a:lnTo>
                    <a:pt x="25" y="27"/>
                  </a:lnTo>
                  <a:lnTo>
                    <a:pt x="25" y="30"/>
                  </a:lnTo>
                  <a:lnTo>
                    <a:pt x="24" y="32"/>
                  </a:lnTo>
                  <a:lnTo>
                    <a:pt x="23" y="35"/>
                  </a:lnTo>
                  <a:lnTo>
                    <a:pt x="23" y="37"/>
                  </a:lnTo>
                  <a:lnTo>
                    <a:pt x="22" y="40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19" y="44"/>
                  </a:lnTo>
                  <a:lnTo>
                    <a:pt x="18" y="44"/>
                  </a:lnTo>
                  <a:lnTo>
                    <a:pt x="16" y="46"/>
                  </a:lnTo>
                  <a:lnTo>
                    <a:pt x="15" y="46"/>
                  </a:lnTo>
                  <a:lnTo>
                    <a:pt x="13" y="46"/>
                  </a:lnTo>
                  <a:lnTo>
                    <a:pt x="13" y="48"/>
                  </a:lnTo>
                  <a:lnTo>
                    <a:pt x="11" y="46"/>
                  </a:lnTo>
                  <a:lnTo>
                    <a:pt x="10" y="46"/>
                  </a:lnTo>
                  <a:lnTo>
                    <a:pt x="8" y="46"/>
                  </a:lnTo>
                  <a:lnTo>
                    <a:pt x="7" y="44"/>
                  </a:lnTo>
                  <a:lnTo>
                    <a:pt x="6" y="44"/>
                  </a:lnTo>
                  <a:lnTo>
                    <a:pt x="5" y="43"/>
                  </a:lnTo>
                  <a:lnTo>
                    <a:pt x="3" y="40"/>
                  </a:lnTo>
                  <a:lnTo>
                    <a:pt x="2" y="40"/>
                  </a:lnTo>
                  <a:lnTo>
                    <a:pt x="2" y="37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9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115"/>
            <p:cNvSpPr>
              <a:spLocks/>
            </p:cNvSpPr>
            <p:nvPr/>
          </p:nvSpPr>
          <p:spPr bwMode="auto">
            <a:xfrm>
              <a:off x="4344" y="3288"/>
              <a:ext cx="30" cy="53"/>
            </a:xfrm>
            <a:custGeom>
              <a:avLst/>
              <a:gdLst>
                <a:gd name="T0" fmla="*/ 23 w 30"/>
                <a:gd name="T1" fmla="*/ 0 h 53"/>
                <a:gd name="T2" fmla="*/ 29 w 30"/>
                <a:gd name="T3" fmla="*/ 37 h 53"/>
                <a:gd name="T4" fmla="*/ 23 w 30"/>
                <a:gd name="T5" fmla="*/ 52 h 53"/>
                <a:gd name="T6" fmla="*/ 0 w 30"/>
                <a:gd name="T7" fmla="*/ 0 h 53"/>
                <a:gd name="T8" fmla="*/ 5 w 30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3">
                  <a:moveTo>
                    <a:pt x="23" y="0"/>
                  </a:moveTo>
                  <a:lnTo>
                    <a:pt x="29" y="37"/>
                  </a:lnTo>
                  <a:lnTo>
                    <a:pt x="23" y="52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116"/>
            <p:cNvSpPr>
              <a:spLocks/>
            </p:cNvSpPr>
            <p:nvPr/>
          </p:nvSpPr>
          <p:spPr bwMode="auto">
            <a:xfrm>
              <a:off x="5626" y="3318"/>
              <a:ext cx="90" cy="58"/>
            </a:xfrm>
            <a:custGeom>
              <a:avLst/>
              <a:gdLst>
                <a:gd name="T0" fmla="*/ 89 w 90"/>
                <a:gd name="T1" fmla="*/ 57 h 58"/>
                <a:gd name="T2" fmla="*/ 52 w 90"/>
                <a:gd name="T3" fmla="*/ 21 h 58"/>
                <a:gd name="T4" fmla="*/ 39 w 90"/>
                <a:gd name="T5" fmla="*/ 12 h 58"/>
                <a:gd name="T6" fmla="*/ 5 w 90"/>
                <a:gd name="T7" fmla="*/ 0 h 58"/>
                <a:gd name="T8" fmla="*/ 0 w 90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8">
                  <a:moveTo>
                    <a:pt x="89" y="57"/>
                  </a:moveTo>
                  <a:lnTo>
                    <a:pt x="52" y="21"/>
                  </a:lnTo>
                  <a:lnTo>
                    <a:pt x="39" y="12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Line 117"/>
            <p:cNvSpPr>
              <a:spLocks noChangeShapeType="1"/>
            </p:cNvSpPr>
            <p:nvPr/>
          </p:nvSpPr>
          <p:spPr bwMode="auto">
            <a:xfrm>
              <a:off x="3730" y="3387"/>
              <a:ext cx="135" cy="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Line 118"/>
            <p:cNvSpPr>
              <a:spLocks noChangeShapeType="1"/>
            </p:cNvSpPr>
            <p:nvPr/>
          </p:nvSpPr>
          <p:spPr bwMode="auto">
            <a:xfrm flipV="1">
              <a:off x="3894" y="3364"/>
              <a:ext cx="151" cy="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119"/>
            <p:cNvSpPr>
              <a:spLocks noChangeShapeType="1"/>
            </p:cNvSpPr>
            <p:nvPr/>
          </p:nvSpPr>
          <p:spPr bwMode="auto">
            <a:xfrm>
              <a:off x="3894" y="3364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Line 120"/>
            <p:cNvSpPr>
              <a:spLocks noChangeShapeType="1"/>
            </p:cNvSpPr>
            <p:nvPr/>
          </p:nvSpPr>
          <p:spPr bwMode="auto">
            <a:xfrm>
              <a:off x="4163" y="3397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Line 121"/>
            <p:cNvSpPr>
              <a:spLocks noChangeShapeType="1"/>
            </p:cNvSpPr>
            <p:nvPr/>
          </p:nvSpPr>
          <p:spPr bwMode="auto">
            <a:xfrm>
              <a:off x="4173" y="3419"/>
              <a:ext cx="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Line 122"/>
            <p:cNvSpPr>
              <a:spLocks noChangeShapeType="1"/>
            </p:cNvSpPr>
            <p:nvPr/>
          </p:nvSpPr>
          <p:spPr bwMode="auto">
            <a:xfrm>
              <a:off x="4186" y="3442"/>
              <a:ext cx="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Freeform 123"/>
            <p:cNvSpPr>
              <a:spLocks/>
            </p:cNvSpPr>
            <p:nvPr/>
          </p:nvSpPr>
          <p:spPr bwMode="auto">
            <a:xfrm>
              <a:off x="4387" y="3353"/>
              <a:ext cx="26" cy="309"/>
            </a:xfrm>
            <a:custGeom>
              <a:avLst/>
              <a:gdLst>
                <a:gd name="T0" fmla="*/ 0 w 26"/>
                <a:gd name="T1" fmla="*/ 0 h 309"/>
                <a:gd name="T2" fmla="*/ 25 w 26"/>
                <a:gd name="T3" fmla="*/ 0 h 309"/>
                <a:gd name="T4" fmla="*/ 25 w 26"/>
                <a:gd name="T5" fmla="*/ 308 h 309"/>
                <a:gd name="T6" fmla="*/ 0 w 26"/>
                <a:gd name="T7" fmla="*/ 308 h 309"/>
                <a:gd name="T8" fmla="*/ 0 w 26"/>
                <a:gd name="T9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09">
                  <a:moveTo>
                    <a:pt x="0" y="0"/>
                  </a:moveTo>
                  <a:lnTo>
                    <a:pt x="25" y="0"/>
                  </a:lnTo>
                  <a:lnTo>
                    <a:pt x="25" y="308"/>
                  </a:lnTo>
                  <a:lnTo>
                    <a:pt x="0" y="30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26" name="Object 1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6339081"/>
              </p:ext>
            </p:extLst>
          </p:nvPr>
        </p:nvGraphicFramePr>
        <p:xfrm>
          <a:off x="9144000" y="4572000"/>
          <a:ext cx="19050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2" name="Clip" r:id="rId13" imgW="3660480" imgH="954000" progId="MS_ClipArt_Gallery.2">
                  <p:embed/>
                </p:oleObj>
              </mc:Choice>
              <mc:Fallback>
                <p:oleObj name="Clip" r:id="rId13" imgW="3660480" imgH="9540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0" y="4572000"/>
                        <a:ext cx="19050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1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0643294"/>
              </p:ext>
            </p:extLst>
          </p:nvPr>
        </p:nvGraphicFramePr>
        <p:xfrm>
          <a:off x="9601200" y="6307138"/>
          <a:ext cx="190500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3" name="Clip" r:id="rId14" imgW="3660480" imgH="954000" progId="MS_ClipArt_Gallery.2">
                  <p:embed/>
                </p:oleObj>
              </mc:Choice>
              <mc:Fallback>
                <p:oleObj name="Clip" r:id="rId14" imgW="3660480" imgH="9540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1200" y="6307138"/>
                        <a:ext cx="1905000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1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3694969"/>
              </p:ext>
            </p:extLst>
          </p:nvPr>
        </p:nvGraphicFramePr>
        <p:xfrm>
          <a:off x="9448800" y="5486400"/>
          <a:ext cx="19050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4" name="Clip" r:id="rId15" imgW="3660480" imgH="954000" progId="MS_ClipArt_Gallery.2">
                  <p:embed/>
                </p:oleObj>
              </mc:Choice>
              <mc:Fallback>
                <p:oleObj name="Clip" r:id="rId15" imgW="3660480" imgH="9540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800" y="5486400"/>
                        <a:ext cx="19050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1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1479597"/>
              </p:ext>
            </p:extLst>
          </p:nvPr>
        </p:nvGraphicFramePr>
        <p:xfrm>
          <a:off x="9525000" y="4800600"/>
          <a:ext cx="19050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5" name="Clip" r:id="rId16" imgW="3660480" imgH="954000" progId="MS_ClipArt_Gallery.2">
                  <p:embed/>
                </p:oleObj>
              </mc:Choice>
              <mc:Fallback>
                <p:oleObj name="Clip" r:id="rId16" imgW="3660480" imgH="9540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0" y="4800600"/>
                        <a:ext cx="19050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0" name="Group 128"/>
          <p:cNvGrpSpPr>
            <a:grpSpLocks/>
          </p:cNvGrpSpPr>
          <p:nvPr/>
        </p:nvGrpSpPr>
        <p:grpSpPr bwMode="auto">
          <a:xfrm rot="738238">
            <a:off x="-4267200" y="5562600"/>
            <a:ext cx="3946525" cy="1697038"/>
            <a:chOff x="3240" y="2628"/>
            <a:chExt cx="2486" cy="1069"/>
          </a:xfrm>
        </p:grpSpPr>
        <p:sp>
          <p:nvSpPr>
            <p:cNvPr id="131" name="Freeform 129"/>
            <p:cNvSpPr>
              <a:spLocks/>
            </p:cNvSpPr>
            <p:nvPr/>
          </p:nvSpPr>
          <p:spPr bwMode="auto">
            <a:xfrm>
              <a:off x="3255" y="3330"/>
              <a:ext cx="1133" cy="243"/>
            </a:xfrm>
            <a:custGeom>
              <a:avLst/>
              <a:gdLst>
                <a:gd name="T0" fmla="*/ 0 w 1133"/>
                <a:gd name="T1" fmla="*/ 0 h 243"/>
                <a:gd name="T2" fmla="*/ 1132 w 1133"/>
                <a:gd name="T3" fmla="*/ 10 h 243"/>
                <a:gd name="T4" fmla="*/ 1122 w 1133"/>
                <a:gd name="T5" fmla="*/ 77 h 243"/>
                <a:gd name="T6" fmla="*/ 1122 w 1133"/>
                <a:gd name="T7" fmla="*/ 187 h 243"/>
                <a:gd name="T8" fmla="*/ 712 w 1133"/>
                <a:gd name="T9" fmla="*/ 187 h 243"/>
                <a:gd name="T10" fmla="*/ 712 w 1133"/>
                <a:gd name="T11" fmla="*/ 154 h 243"/>
                <a:gd name="T12" fmla="*/ 702 w 1133"/>
                <a:gd name="T13" fmla="*/ 121 h 243"/>
                <a:gd name="T14" fmla="*/ 693 w 1133"/>
                <a:gd name="T15" fmla="*/ 88 h 243"/>
                <a:gd name="T16" fmla="*/ 474 w 1133"/>
                <a:gd name="T17" fmla="*/ 88 h 243"/>
                <a:gd name="T18" fmla="*/ 456 w 1133"/>
                <a:gd name="T19" fmla="*/ 242 h 243"/>
                <a:gd name="T20" fmla="*/ 109 w 1133"/>
                <a:gd name="T21" fmla="*/ 220 h 243"/>
                <a:gd name="T22" fmla="*/ 0 w 1133"/>
                <a:gd name="T23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33" h="243">
                  <a:moveTo>
                    <a:pt x="0" y="0"/>
                  </a:moveTo>
                  <a:lnTo>
                    <a:pt x="1132" y="10"/>
                  </a:lnTo>
                  <a:lnTo>
                    <a:pt x="1122" y="77"/>
                  </a:lnTo>
                  <a:lnTo>
                    <a:pt x="1122" y="187"/>
                  </a:lnTo>
                  <a:lnTo>
                    <a:pt x="712" y="187"/>
                  </a:lnTo>
                  <a:lnTo>
                    <a:pt x="712" y="154"/>
                  </a:lnTo>
                  <a:lnTo>
                    <a:pt x="702" y="121"/>
                  </a:lnTo>
                  <a:lnTo>
                    <a:pt x="693" y="88"/>
                  </a:lnTo>
                  <a:lnTo>
                    <a:pt x="474" y="88"/>
                  </a:lnTo>
                  <a:lnTo>
                    <a:pt x="456" y="242"/>
                  </a:lnTo>
                  <a:lnTo>
                    <a:pt x="109" y="220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130"/>
            <p:cNvSpPr>
              <a:spLocks/>
            </p:cNvSpPr>
            <p:nvPr/>
          </p:nvSpPr>
          <p:spPr bwMode="auto">
            <a:xfrm>
              <a:off x="3862" y="2628"/>
              <a:ext cx="1826" cy="661"/>
            </a:xfrm>
            <a:custGeom>
              <a:avLst/>
              <a:gdLst>
                <a:gd name="T0" fmla="*/ 44 w 1826"/>
                <a:gd name="T1" fmla="*/ 76 h 661"/>
                <a:gd name="T2" fmla="*/ 1752 w 1826"/>
                <a:gd name="T3" fmla="*/ 55 h 661"/>
                <a:gd name="T4" fmla="*/ 1761 w 1826"/>
                <a:gd name="T5" fmla="*/ 0 h 661"/>
                <a:gd name="T6" fmla="*/ 1815 w 1826"/>
                <a:gd name="T7" fmla="*/ 0 h 661"/>
                <a:gd name="T8" fmla="*/ 1825 w 1826"/>
                <a:gd name="T9" fmla="*/ 22 h 661"/>
                <a:gd name="T10" fmla="*/ 1815 w 1826"/>
                <a:gd name="T11" fmla="*/ 76 h 661"/>
                <a:gd name="T12" fmla="*/ 1825 w 1826"/>
                <a:gd name="T13" fmla="*/ 648 h 661"/>
                <a:gd name="T14" fmla="*/ 1802 w 1826"/>
                <a:gd name="T15" fmla="*/ 660 h 661"/>
                <a:gd name="T16" fmla="*/ 1788 w 1826"/>
                <a:gd name="T17" fmla="*/ 648 h 661"/>
                <a:gd name="T18" fmla="*/ 50 w 1826"/>
                <a:gd name="T19" fmla="*/ 648 h 661"/>
                <a:gd name="T20" fmla="*/ 44 w 1826"/>
                <a:gd name="T21" fmla="*/ 516 h 661"/>
                <a:gd name="T22" fmla="*/ 40 w 1826"/>
                <a:gd name="T23" fmla="*/ 396 h 661"/>
                <a:gd name="T24" fmla="*/ 26 w 1826"/>
                <a:gd name="T25" fmla="*/ 340 h 661"/>
                <a:gd name="T26" fmla="*/ 8 w 1826"/>
                <a:gd name="T27" fmla="*/ 296 h 661"/>
                <a:gd name="T28" fmla="*/ 0 w 1826"/>
                <a:gd name="T29" fmla="*/ 286 h 661"/>
                <a:gd name="T30" fmla="*/ 8 w 1826"/>
                <a:gd name="T31" fmla="*/ 220 h 661"/>
                <a:gd name="T32" fmla="*/ 22 w 1826"/>
                <a:gd name="T33" fmla="*/ 132 h 661"/>
                <a:gd name="T34" fmla="*/ 26 w 1826"/>
                <a:gd name="T35" fmla="*/ 98 h 661"/>
                <a:gd name="T36" fmla="*/ 36 w 1826"/>
                <a:gd name="T37" fmla="*/ 76 h 661"/>
                <a:gd name="T38" fmla="*/ 44 w 1826"/>
                <a:gd name="T39" fmla="*/ 76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26" h="661">
                  <a:moveTo>
                    <a:pt x="44" y="76"/>
                  </a:moveTo>
                  <a:lnTo>
                    <a:pt x="1752" y="55"/>
                  </a:lnTo>
                  <a:lnTo>
                    <a:pt x="1761" y="0"/>
                  </a:lnTo>
                  <a:lnTo>
                    <a:pt x="1815" y="0"/>
                  </a:lnTo>
                  <a:lnTo>
                    <a:pt x="1825" y="22"/>
                  </a:lnTo>
                  <a:lnTo>
                    <a:pt x="1815" y="76"/>
                  </a:lnTo>
                  <a:lnTo>
                    <a:pt x="1825" y="648"/>
                  </a:lnTo>
                  <a:lnTo>
                    <a:pt x="1802" y="660"/>
                  </a:lnTo>
                  <a:lnTo>
                    <a:pt x="1788" y="648"/>
                  </a:lnTo>
                  <a:lnTo>
                    <a:pt x="50" y="648"/>
                  </a:lnTo>
                  <a:lnTo>
                    <a:pt x="44" y="516"/>
                  </a:lnTo>
                  <a:lnTo>
                    <a:pt x="40" y="396"/>
                  </a:lnTo>
                  <a:lnTo>
                    <a:pt x="26" y="340"/>
                  </a:lnTo>
                  <a:lnTo>
                    <a:pt x="8" y="296"/>
                  </a:lnTo>
                  <a:lnTo>
                    <a:pt x="0" y="286"/>
                  </a:lnTo>
                  <a:lnTo>
                    <a:pt x="8" y="220"/>
                  </a:lnTo>
                  <a:lnTo>
                    <a:pt x="22" y="132"/>
                  </a:lnTo>
                  <a:lnTo>
                    <a:pt x="26" y="98"/>
                  </a:lnTo>
                  <a:lnTo>
                    <a:pt x="36" y="76"/>
                  </a:lnTo>
                  <a:lnTo>
                    <a:pt x="44" y="76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131"/>
            <p:cNvSpPr>
              <a:spLocks/>
            </p:cNvSpPr>
            <p:nvPr/>
          </p:nvSpPr>
          <p:spPr bwMode="auto">
            <a:xfrm>
              <a:off x="3906" y="2638"/>
              <a:ext cx="1777" cy="82"/>
            </a:xfrm>
            <a:custGeom>
              <a:avLst/>
              <a:gdLst>
                <a:gd name="T0" fmla="*/ 1776 w 1777"/>
                <a:gd name="T1" fmla="*/ 0 h 82"/>
                <a:gd name="T2" fmla="*/ 1742 w 1777"/>
                <a:gd name="T3" fmla="*/ 0 h 82"/>
                <a:gd name="T4" fmla="*/ 1719 w 1777"/>
                <a:gd name="T5" fmla="*/ 0 h 82"/>
                <a:gd name="T6" fmla="*/ 1708 w 1777"/>
                <a:gd name="T7" fmla="*/ 29 h 82"/>
                <a:gd name="T8" fmla="*/ 1702 w 1777"/>
                <a:gd name="T9" fmla="*/ 41 h 82"/>
                <a:gd name="T10" fmla="*/ 0 w 1777"/>
                <a:gd name="T11" fmla="*/ 71 h 82"/>
                <a:gd name="T12" fmla="*/ 0 w 1777"/>
                <a:gd name="T1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7" h="82">
                  <a:moveTo>
                    <a:pt x="1776" y="0"/>
                  </a:moveTo>
                  <a:lnTo>
                    <a:pt x="1742" y="0"/>
                  </a:lnTo>
                  <a:lnTo>
                    <a:pt x="1719" y="0"/>
                  </a:lnTo>
                  <a:lnTo>
                    <a:pt x="1708" y="29"/>
                  </a:lnTo>
                  <a:lnTo>
                    <a:pt x="1702" y="41"/>
                  </a:lnTo>
                  <a:lnTo>
                    <a:pt x="0" y="71"/>
                  </a:lnTo>
                  <a:lnTo>
                    <a:pt x="0" y="8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132"/>
            <p:cNvSpPr>
              <a:spLocks/>
            </p:cNvSpPr>
            <p:nvPr/>
          </p:nvSpPr>
          <p:spPr bwMode="auto">
            <a:xfrm>
              <a:off x="3744" y="3152"/>
              <a:ext cx="144" cy="211"/>
            </a:xfrm>
            <a:custGeom>
              <a:avLst/>
              <a:gdLst>
                <a:gd name="T0" fmla="*/ 74 w 144"/>
                <a:gd name="T1" fmla="*/ 41 h 211"/>
                <a:gd name="T2" fmla="*/ 80 w 144"/>
                <a:gd name="T3" fmla="*/ 30 h 211"/>
                <a:gd name="T4" fmla="*/ 114 w 144"/>
                <a:gd name="T5" fmla="*/ 30 h 211"/>
                <a:gd name="T6" fmla="*/ 109 w 144"/>
                <a:gd name="T7" fmla="*/ 41 h 211"/>
                <a:gd name="T8" fmla="*/ 109 w 144"/>
                <a:gd name="T9" fmla="*/ 73 h 211"/>
                <a:gd name="T10" fmla="*/ 120 w 144"/>
                <a:gd name="T11" fmla="*/ 93 h 211"/>
                <a:gd name="T12" fmla="*/ 143 w 144"/>
                <a:gd name="T13" fmla="*/ 136 h 211"/>
                <a:gd name="T14" fmla="*/ 143 w 144"/>
                <a:gd name="T15" fmla="*/ 158 h 211"/>
                <a:gd name="T16" fmla="*/ 143 w 144"/>
                <a:gd name="T17" fmla="*/ 187 h 211"/>
                <a:gd name="T18" fmla="*/ 137 w 144"/>
                <a:gd name="T19" fmla="*/ 198 h 211"/>
                <a:gd name="T20" fmla="*/ 103 w 144"/>
                <a:gd name="T21" fmla="*/ 210 h 211"/>
                <a:gd name="T22" fmla="*/ 62 w 144"/>
                <a:gd name="T23" fmla="*/ 198 h 211"/>
                <a:gd name="T24" fmla="*/ 34 w 144"/>
                <a:gd name="T25" fmla="*/ 187 h 211"/>
                <a:gd name="T26" fmla="*/ 0 w 144"/>
                <a:gd name="T27" fmla="*/ 187 h 211"/>
                <a:gd name="T28" fmla="*/ 0 w 144"/>
                <a:gd name="T29" fmla="*/ 167 h 211"/>
                <a:gd name="T30" fmla="*/ 0 w 144"/>
                <a:gd name="T31" fmla="*/ 126 h 211"/>
                <a:gd name="T32" fmla="*/ 0 w 144"/>
                <a:gd name="T33" fmla="*/ 116 h 211"/>
                <a:gd name="T34" fmla="*/ 17 w 144"/>
                <a:gd name="T35" fmla="*/ 83 h 211"/>
                <a:gd name="T36" fmla="*/ 34 w 144"/>
                <a:gd name="T37" fmla="*/ 83 h 211"/>
                <a:gd name="T38" fmla="*/ 56 w 144"/>
                <a:gd name="T39" fmla="*/ 73 h 211"/>
                <a:gd name="T40" fmla="*/ 68 w 144"/>
                <a:gd name="T41" fmla="*/ 41 h 211"/>
                <a:gd name="T42" fmla="*/ 85 w 144"/>
                <a:gd name="T43" fmla="*/ 0 h 211"/>
                <a:gd name="T44" fmla="*/ 74 w 144"/>
                <a:gd name="T45" fmla="*/ 4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4" h="211">
                  <a:moveTo>
                    <a:pt x="74" y="41"/>
                  </a:moveTo>
                  <a:lnTo>
                    <a:pt x="80" y="30"/>
                  </a:lnTo>
                  <a:lnTo>
                    <a:pt x="114" y="30"/>
                  </a:lnTo>
                  <a:lnTo>
                    <a:pt x="109" y="41"/>
                  </a:lnTo>
                  <a:lnTo>
                    <a:pt x="109" y="73"/>
                  </a:lnTo>
                  <a:lnTo>
                    <a:pt x="120" y="93"/>
                  </a:lnTo>
                  <a:lnTo>
                    <a:pt x="143" y="136"/>
                  </a:lnTo>
                  <a:lnTo>
                    <a:pt x="143" y="158"/>
                  </a:lnTo>
                  <a:lnTo>
                    <a:pt x="143" y="187"/>
                  </a:lnTo>
                  <a:lnTo>
                    <a:pt x="137" y="198"/>
                  </a:lnTo>
                  <a:lnTo>
                    <a:pt x="103" y="210"/>
                  </a:lnTo>
                  <a:lnTo>
                    <a:pt x="62" y="198"/>
                  </a:lnTo>
                  <a:lnTo>
                    <a:pt x="34" y="187"/>
                  </a:lnTo>
                  <a:lnTo>
                    <a:pt x="0" y="187"/>
                  </a:lnTo>
                  <a:lnTo>
                    <a:pt x="0" y="167"/>
                  </a:lnTo>
                  <a:lnTo>
                    <a:pt x="0" y="126"/>
                  </a:lnTo>
                  <a:lnTo>
                    <a:pt x="0" y="116"/>
                  </a:lnTo>
                  <a:lnTo>
                    <a:pt x="17" y="83"/>
                  </a:lnTo>
                  <a:lnTo>
                    <a:pt x="34" y="83"/>
                  </a:lnTo>
                  <a:lnTo>
                    <a:pt x="56" y="73"/>
                  </a:lnTo>
                  <a:lnTo>
                    <a:pt x="68" y="41"/>
                  </a:lnTo>
                  <a:lnTo>
                    <a:pt x="85" y="0"/>
                  </a:lnTo>
                  <a:lnTo>
                    <a:pt x="74" y="41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133"/>
            <p:cNvSpPr>
              <a:spLocks/>
            </p:cNvSpPr>
            <p:nvPr/>
          </p:nvSpPr>
          <p:spPr bwMode="auto">
            <a:xfrm>
              <a:off x="4106" y="3236"/>
              <a:ext cx="245" cy="147"/>
            </a:xfrm>
            <a:custGeom>
              <a:avLst/>
              <a:gdLst>
                <a:gd name="T0" fmla="*/ 152 w 245"/>
                <a:gd name="T1" fmla="*/ 42 h 147"/>
                <a:gd name="T2" fmla="*/ 147 w 245"/>
                <a:gd name="T3" fmla="*/ 42 h 147"/>
                <a:gd name="T4" fmla="*/ 119 w 245"/>
                <a:gd name="T5" fmla="*/ 52 h 147"/>
                <a:gd name="T6" fmla="*/ 136 w 245"/>
                <a:gd name="T7" fmla="*/ 52 h 147"/>
                <a:gd name="T8" fmla="*/ 159 w 245"/>
                <a:gd name="T9" fmla="*/ 52 h 147"/>
                <a:gd name="T10" fmla="*/ 181 w 245"/>
                <a:gd name="T11" fmla="*/ 52 h 147"/>
                <a:gd name="T12" fmla="*/ 215 w 245"/>
                <a:gd name="T13" fmla="*/ 74 h 147"/>
                <a:gd name="T14" fmla="*/ 227 w 245"/>
                <a:gd name="T15" fmla="*/ 94 h 147"/>
                <a:gd name="T16" fmla="*/ 244 w 245"/>
                <a:gd name="T17" fmla="*/ 137 h 147"/>
                <a:gd name="T18" fmla="*/ 222 w 245"/>
                <a:gd name="T19" fmla="*/ 146 h 147"/>
                <a:gd name="T20" fmla="*/ 193 w 245"/>
                <a:gd name="T21" fmla="*/ 137 h 147"/>
                <a:gd name="T22" fmla="*/ 102 w 245"/>
                <a:gd name="T23" fmla="*/ 125 h 147"/>
                <a:gd name="T24" fmla="*/ 0 w 245"/>
                <a:gd name="T25" fmla="*/ 125 h 147"/>
                <a:gd name="T26" fmla="*/ 0 w 245"/>
                <a:gd name="T27" fmla="*/ 103 h 147"/>
                <a:gd name="T28" fmla="*/ 10 w 245"/>
                <a:gd name="T29" fmla="*/ 94 h 147"/>
                <a:gd name="T30" fmla="*/ 16 w 245"/>
                <a:gd name="T31" fmla="*/ 83 h 147"/>
                <a:gd name="T32" fmla="*/ 16 w 245"/>
                <a:gd name="T33" fmla="*/ 62 h 147"/>
                <a:gd name="T34" fmla="*/ 22 w 245"/>
                <a:gd name="T35" fmla="*/ 42 h 147"/>
                <a:gd name="T36" fmla="*/ 62 w 245"/>
                <a:gd name="T37" fmla="*/ 42 h 147"/>
                <a:gd name="T38" fmla="*/ 107 w 245"/>
                <a:gd name="T39" fmla="*/ 32 h 147"/>
                <a:gd name="T40" fmla="*/ 107 w 245"/>
                <a:gd name="T41" fmla="*/ 21 h 147"/>
                <a:gd name="T42" fmla="*/ 107 w 245"/>
                <a:gd name="T43" fmla="*/ 0 h 147"/>
                <a:gd name="T44" fmla="*/ 175 w 245"/>
                <a:gd name="T45" fmla="*/ 7 h 147"/>
                <a:gd name="T46" fmla="*/ 152 w 245"/>
                <a:gd name="T47" fmla="*/ 4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5" h="147">
                  <a:moveTo>
                    <a:pt x="152" y="42"/>
                  </a:moveTo>
                  <a:lnTo>
                    <a:pt x="147" y="42"/>
                  </a:lnTo>
                  <a:lnTo>
                    <a:pt x="119" y="52"/>
                  </a:lnTo>
                  <a:lnTo>
                    <a:pt x="136" y="52"/>
                  </a:lnTo>
                  <a:lnTo>
                    <a:pt x="159" y="52"/>
                  </a:lnTo>
                  <a:lnTo>
                    <a:pt x="181" y="52"/>
                  </a:lnTo>
                  <a:lnTo>
                    <a:pt x="215" y="74"/>
                  </a:lnTo>
                  <a:lnTo>
                    <a:pt x="227" y="94"/>
                  </a:lnTo>
                  <a:lnTo>
                    <a:pt x="244" y="137"/>
                  </a:lnTo>
                  <a:lnTo>
                    <a:pt x="222" y="146"/>
                  </a:lnTo>
                  <a:lnTo>
                    <a:pt x="193" y="137"/>
                  </a:lnTo>
                  <a:lnTo>
                    <a:pt x="102" y="125"/>
                  </a:lnTo>
                  <a:lnTo>
                    <a:pt x="0" y="125"/>
                  </a:lnTo>
                  <a:lnTo>
                    <a:pt x="0" y="103"/>
                  </a:lnTo>
                  <a:lnTo>
                    <a:pt x="10" y="94"/>
                  </a:lnTo>
                  <a:lnTo>
                    <a:pt x="16" y="83"/>
                  </a:lnTo>
                  <a:lnTo>
                    <a:pt x="16" y="62"/>
                  </a:lnTo>
                  <a:lnTo>
                    <a:pt x="22" y="42"/>
                  </a:lnTo>
                  <a:lnTo>
                    <a:pt x="62" y="42"/>
                  </a:lnTo>
                  <a:lnTo>
                    <a:pt x="107" y="32"/>
                  </a:lnTo>
                  <a:lnTo>
                    <a:pt x="107" y="21"/>
                  </a:lnTo>
                  <a:lnTo>
                    <a:pt x="107" y="0"/>
                  </a:lnTo>
                  <a:lnTo>
                    <a:pt x="175" y="7"/>
                  </a:lnTo>
                  <a:lnTo>
                    <a:pt x="152" y="4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134"/>
            <p:cNvSpPr>
              <a:spLocks/>
            </p:cNvSpPr>
            <p:nvPr/>
          </p:nvSpPr>
          <p:spPr bwMode="auto">
            <a:xfrm>
              <a:off x="3807" y="3083"/>
              <a:ext cx="32" cy="122"/>
            </a:xfrm>
            <a:custGeom>
              <a:avLst/>
              <a:gdLst>
                <a:gd name="T0" fmla="*/ 19 w 32"/>
                <a:gd name="T1" fmla="*/ 0 h 122"/>
                <a:gd name="T2" fmla="*/ 14 w 32"/>
                <a:gd name="T3" fmla="*/ 13 h 122"/>
                <a:gd name="T4" fmla="*/ 0 w 32"/>
                <a:gd name="T5" fmla="*/ 110 h 122"/>
                <a:gd name="T6" fmla="*/ 16 w 32"/>
                <a:gd name="T7" fmla="*/ 121 h 122"/>
                <a:gd name="T8" fmla="*/ 31 w 32"/>
                <a:gd name="T9" fmla="*/ 21 h 122"/>
                <a:gd name="T10" fmla="*/ 25 w 32"/>
                <a:gd name="T11" fmla="*/ 34 h 122"/>
                <a:gd name="T12" fmla="*/ 19 w 32"/>
                <a:gd name="T13" fmla="*/ 0 h 122"/>
                <a:gd name="T14" fmla="*/ 14 w 32"/>
                <a:gd name="T15" fmla="*/ 2 h 122"/>
                <a:gd name="T16" fmla="*/ 14 w 32"/>
                <a:gd name="T17" fmla="*/ 13 h 122"/>
                <a:gd name="T18" fmla="*/ 19 w 32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122">
                  <a:moveTo>
                    <a:pt x="19" y="0"/>
                  </a:moveTo>
                  <a:lnTo>
                    <a:pt x="14" y="13"/>
                  </a:lnTo>
                  <a:lnTo>
                    <a:pt x="0" y="110"/>
                  </a:lnTo>
                  <a:lnTo>
                    <a:pt x="16" y="121"/>
                  </a:lnTo>
                  <a:lnTo>
                    <a:pt x="31" y="21"/>
                  </a:lnTo>
                  <a:lnTo>
                    <a:pt x="25" y="34"/>
                  </a:lnTo>
                  <a:lnTo>
                    <a:pt x="19" y="0"/>
                  </a:lnTo>
                  <a:lnTo>
                    <a:pt x="14" y="2"/>
                  </a:lnTo>
                  <a:lnTo>
                    <a:pt x="14" y="13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35"/>
            <p:cNvSpPr>
              <a:spLocks/>
            </p:cNvSpPr>
            <p:nvPr/>
          </p:nvSpPr>
          <p:spPr bwMode="auto">
            <a:xfrm>
              <a:off x="3826" y="3071"/>
              <a:ext cx="28" cy="50"/>
            </a:xfrm>
            <a:custGeom>
              <a:avLst/>
              <a:gdLst>
                <a:gd name="T0" fmla="*/ 27 w 28"/>
                <a:gd name="T1" fmla="*/ 4 h 50"/>
                <a:gd name="T2" fmla="*/ 19 w 28"/>
                <a:gd name="T3" fmla="*/ 2 h 50"/>
                <a:gd name="T4" fmla="*/ 0 w 28"/>
                <a:gd name="T5" fmla="*/ 13 h 50"/>
                <a:gd name="T6" fmla="*/ 5 w 28"/>
                <a:gd name="T7" fmla="*/ 49 h 50"/>
                <a:gd name="T8" fmla="*/ 24 w 28"/>
                <a:gd name="T9" fmla="*/ 37 h 50"/>
                <a:gd name="T10" fmla="*/ 16 w 28"/>
                <a:gd name="T11" fmla="*/ 35 h 50"/>
                <a:gd name="T12" fmla="*/ 27 w 28"/>
                <a:gd name="T13" fmla="*/ 4 h 50"/>
                <a:gd name="T14" fmla="*/ 23 w 28"/>
                <a:gd name="T15" fmla="*/ 0 h 50"/>
                <a:gd name="T16" fmla="*/ 19 w 28"/>
                <a:gd name="T17" fmla="*/ 2 h 50"/>
                <a:gd name="T18" fmla="*/ 27 w 28"/>
                <a:gd name="T19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50">
                  <a:moveTo>
                    <a:pt x="27" y="4"/>
                  </a:moveTo>
                  <a:lnTo>
                    <a:pt x="19" y="2"/>
                  </a:lnTo>
                  <a:lnTo>
                    <a:pt x="0" y="13"/>
                  </a:lnTo>
                  <a:lnTo>
                    <a:pt x="5" y="49"/>
                  </a:lnTo>
                  <a:lnTo>
                    <a:pt x="24" y="37"/>
                  </a:lnTo>
                  <a:lnTo>
                    <a:pt x="16" y="35"/>
                  </a:lnTo>
                  <a:lnTo>
                    <a:pt x="27" y="4"/>
                  </a:lnTo>
                  <a:lnTo>
                    <a:pt x="23" y="0"/>
                  </a:lnTo>
                  <a:lnTo>
                    <a:pt x="19" y="2"/>
                  </a:lnTo>
                  <a:lnTo>
                    <a:pt x="27" y="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36"/>
            <p:cNvSpPr>
              <a:spLocks/>
            </p:cNvSpPr>
            <p:nvPr/>
          </p:nvSpPr>
          <p:spPr bwMode="auto">
            <a:xfrm>
              <a:off x="3842" y="3073"/>
              <a:ext cx="43" cy="66"/>
            </a:xfrm>
            <a:custGeom>
              <a:avLst/>
              <a:gdLst>
                <a:gd name="T0" fmla="*/ 42 w 43"/>
                <a:gd name="T1" fmla="*/ 40 h 66"/>
                <a:gd name="T2" fmla="*/ 38 w 43"/>
                <a:gd name="T3" fmla="*/ 33 h 66"/>
                <a:gd name="T4" fmla="*/ 9 w 43"/>
                <a:gd name="T5" fmla="*/ 0 h 66"/>
                <a:gd name="T6" fmla="*/ 0 w 43"/>
                <a:gd name="T7" fmla="*/ 31 h 66"/>
                <a:gd name="T8" fmla="*/ 29 w 43"/>
                <a:gd name="T9" fmla="*/ 65 h 66"/>
                <a:gd name="T10" fmla="*/ 25 w 43"/>
                <a:gd name="T11" fmla="*/ 58 h 66"/>
                <a:gd name="T12" fmla="*/ 42 w 43"/>
                <a:gd name="T13" fmla="*/ 40 h 66"/>
                <a:gd name="T14" fmla="*/ 40 w 43"/>
                <a:gd name="T15" fmla="*/ 36 h 66"/>
                <a:gd name="T16" fmla="*/ 38 w 43"/>
                <a:gd name="T17" fmla="*/ 33 h 66"/>
                <a:gd name="T18" fmla="*/ 42 w 43"/>
                <a:gd name="T19" fmla="*/ 4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66">
                  <a:moveTo>
                    <a:pt x="42" y="40"/>
                  </a:moveTo>
                  <a:lnTo>
                    <a:pt x="38" y="33"/>
                  </a:lnTo>
                  <a:lnTo>
                    <a:pt x="9" y="0"/>
                  </a:lnTo>
                  <a:lnTo>
                    <a:pt x="0" y="31"/>
                  </a:lnTo>
                  <a:lnTo>
                    <a:pt x="29" y="65"/>
                  </a:lnTo>
                  <a:lnTo>
                    <a:pt x="25" y="58"/>
                  </a:lnTo>
                  <a:lnTo>
                    <a:pt x="42" y="40"/>
                  </a:lnTo>
                  <a:lnTo>
                    <a:pt x="40" y="36"/>
                  </a:lnTo>
                  <a:lnTo>
                    <a:pt x="38" y="33"/>
                  </a:lnTo>
                  <a:lnTo>
                    <a:pt x="42" y="4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37"/>
            <p:cNvSpPr>
              <a:spLocks/>
            </p:cNvSpPr>
            <p:nvPr/>
          </p:nvSpPr>
          <p:spPr bwMode="auto">
            <a:xfrm>
              <a:off x="3865" y="3115"/>
              <a:ext cx="37" cy="93"/>
            </a:xfrm>
            <a:custGeom>
              <a:avLst/>
              <a:gdLst>
                <a:gd name="T0" fmla="*/ 27 w 37"/>
                <a:gd name="T1" fmla="*/ 55 h 93"/>
                <a:gd name="T2" fmla="*/ 36 w 37"/>
                <a:gd name="T3" fmla="*/ 65 h 93"/>
                <a:gd name="T4" fmla="*/ 16 w 37"/>
                <a:gd name="T5" fmla="*/ 0 h 93"/>
                <a:gd name="T6" fmla="*/ 0 w 37"/>
                <a:gd name="T7" fmla="*/ 17 h 93"/>
                <a:gd name="T8" fmla="*/ 19 w 37"/>
                <a:gd name="T9" fmla="*/ 83 h 93"/>
                <a:gd name="T10" fmla="*/ 27 w 37"/>
                <a:gd name="T11" fmla="*/ 92 h 93"/>
                <a:gd name="T12" fmla="*/ 19 w 37"/>
                <a:gd name="T13" fmla="*/ 83 h 93"/>
                <a:gd name="T14" fmla="*/ 22 w 37"/>
                <a:gd name="T15" fmla="*/ 92 h 93"/>
                <a:gd name="T16" fmla="*/ 27 w 37"/>
                <a:gd name="T17" fmla="*/ 92 h 93"/>
                <a:gd name="T18" fmla="*/ 27 w 37"/>
                <a:gd name="T19" fmla="*/ 5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93">
                  <a:moveTo>
                    <a:pt x="27" y="55"/>
                  </a:moveTo>
                  <a:lnTo>
                    <a:pt x="36" y="65"/>
                  </a:lnTo>
                  <a:lnTo>
                    <a:pt x="16" y="0"/>
                  </a:lnTo>
                  <a:lnTo>
                    <a:pt x="0" y="17"/>
                  </a:lnTo>
                  <a:lnTo>
                    <a:pt x="19" y="83"/>
                  </a:lnTo>
                  <a:lnTo>
                    <a:pt x="27" y="92"/>
                  </a:lnTo>
                  <a:lnTo>
                    <a:pt x="19" y="83"/>
                  </a:lnTo>
                  <a:lnTo>
                    <a:pt x="22" y="92"/>
                  </a:lnTo>
                  <a:lnTo>
                    <a:pt x="27" y="92"/>
                  </a:lnTo>
                  <a:lnTo>
                    <a:pt x="27" y="5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38"/>
            <p:cNvSpPr>
              <a:spLocks/>
            </p:cNvSpPr>
            <p:nvPr/>
          </p:nvSpPr>
          <p:spPr bwMode="auto">
            <a:xfrm>
              <a:off x="3894" y="3169"/>
              <a:ext cx="26" cy="51"/>
            </a:xfrm>
            <a:custGeom>
              <a:avLst/>
              <a:gdLst>
                <a:gd name="T0" fmla="*/ 25 w 26"/>
                <a:gd name="T1" fmla="*/ 50 h 51"/>
                <a:gd name="T2" fmla="*/ 23 w 26"/>
                <a:gd name="T3" fmla="*/ 0 h 51"/>
                <a:gd name="T4" fmla="*/ 0 w 26"/>
                <a:gd name="T5" fmla="*/ 0 h 51"/>
                <a:gd name="T6" fmla="*/ 0 w 26"/>
                <a:gd name="T7" fmla="*/ 50 h 51"/>
                <a:gd name="T8" fmla="*/ 23 w 26"/>
                <a:gd name="T9" fmla="*/ 50 h 51"/>
                <a:gd name="T10" fmla="*/ 22 w 26"/>
                <a:gd name="T11" fmla="*/ 0 h 51"/>
                <a:gd name="T12" fmla="*/ 25 w 26"/>
                <a:gd name="T1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51">
                  <a:moveTo>
                    <a:pt x="25" y="5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0" y="50"/>
                  </a:lnTo>
                  <a:lnTo>
                    <a:pt x="23" y="50"/>
                  </a:lnTo>
                  <a:lnTo>
                    <a:pt x="22" y="0"/>
                  </a:lnTo>
                  <a:lnTo>
                    <a:pt x="25" y="5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39"/>
            <p:cNvSpPr>
              <a:spLocks/>
            </p:cNvSpPr>
            <p:nvPr/>
          </p:nvSpPr>
          <p:spPr bwMode="auto">
            <a:xfrm>
              <a:off x="3803" y="3169"/>
              <a:ext cx="105" cy="51"/>
            </a:xfrm>
            <a:custGeom>
              <a:avLst/>
              <a:gdLst>
                <a:gd name="T0" fmla="*/ 3 w 105"/>
                <a:gd name="T1" fmla="*/ 25 h 51"/>
                <a:gd name="T2" fmla="*/ 12 w 105"/>
                <a:gd name="T3" fmla="*/ 48 h 51"/>
                <a:gd name="T4" fmla="*/ 104 w 105"/>
                <a:gd name="T5" fmla="*/ 36 h 51"/>
                <a:gd name="T6" fmla="*/ 102 w 105"/>
                <a:gd name="T7" fmla="*/ 0 h 51"/>
                <a:gd name="T8" fmla="*/ 11 w 105"/>
                <a:gd name="T9" fmla="*/ 11 h 51"/>
                <a:gd name="T10" fmla="*/ 20 w 105"/>
                <a:gd name="T11" fmla="*/ 35 h 51"/>
                <a:gd name="T12" fmla="*/ 3 w 105"/>
                <a:gd name="T13" fmla="*/ 25 h 51"/>
                <a:gd name="T14" fmla="*/ 0 w 105"/>
                <a:gd name="T15" fmla="*/ 50 h 51"/>
                <a:gd name="T16" fmla="*/ 12 w 105"/>
                <a:gd name="T17" fmla="*/ 48 h 51"/>
                <a:gd name="T18" fmla="*/ 3 w 105"/>
                <a:gd name="T19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5" h="51">
                  <a:moveTo>
                    <a:pt x="3" y="25"/>
                  </a:moveTo>
                  <a:lnTo>
                    <a:pt x="12" y="48"/>
                  </a:lnTo>
                  <a:lnTo>
                    <a:pt x="104" y="36"/>
                  </a:lnTo>
                  <a:lnTo>
                    <a:pt x="102" y="0"/>
                  </a:lnTo>
                  <a:lnTo>
                    <a:pt x="11" y="11"/>
                  </a:lnTo>
                  <a:lnTo>
                    <a:pt x="20" y="35"/>
                  </a:lnTo>
                  <a:lnTo>
                    <a:pt x="3" y="25"/>
                  </a:lnTo>
                  <a:lnTo>
                    <a:pt x="0" y="50"/>
                  </a:lnTo>
                  <a:lnTo>
                    <a:pt x="12" y="48"/>
                  </a:lnTo>
                  <a:lnTo>
                    <a:pt x="3" y="2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40"/>
            <p:cNvSpPr>
              <a:spLocks/>
            </p:cNvSpPr>
            <p:nvPr/>
          </p:nvSpPr>
          <p:spPr bwMode="auto">
            <a:xfrm>
              <a:off x="3771" y="3041"/>
              <a:ext cx="50" cy="198"/>
            </a:xfrm>
            <a:custGeom>
              <a:avLst/>
              <a:gdLst>
                <a:gd name="T0" fmla="*/ 38 w 50"/>
                <a:gd name="T1" fmla="*/ 0 h 198"/>
                <a:gd name="T2" fmla="*/ 32 w 50"/>
                <a:gd name="T3" fmla="*/ 10 h 198"/>
                <a:gd name="T4" fmla="*/ 0 w 50"/>
                <a:gd name="T5" fmla="*/ 185 h 198"/>
                <a:gd name="T6" fmla="*/ 16 w 50"/>
                <a:gd name="T7" fmla="*/ 197 h 198"/>
                <a:gd name="T8" fmla="*/ 49 w 50"/>
                <a:gd name="T9" fmla="*/ 23 h 198"/>
                <a:gd name="T10" fmla="*/ 43 w 50"/>
                <a:gd name="T11" fmla="*/ 33 h 198"/>
                <a:gd name="T12" fmla="*/ 38 w 50"/>
                <a:gd name="T13" fmla="*/ 0 h 198"/>
                <a:gd name="T14" fmla="*/ 33 w 50"/>
                <a:gd name="T15" fmla="*/ 1 h 198"/>
                <a:gd name="T16" fmla="*/ 32 w 50"/>
                <a:gd name="T17" fmla="*/ 10 h 198"/>
                <a:gd name="T18" fmla="*/ 38 w 50"/>
                <a:gd name="T1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198">
                  <a:moveTo>
                    <a:pt x="38" y="0"/>
                  </a:moveTo>
                  <a:lnTo>
                    <a:pt x="32" y="10"/>
                  </a:lnTo>
                  <a:lnTo>
                    <a:pt x="0" y="185"/>
                  </a:lnTo>
                  <a:lnTo>
                    <a:pt x="16" y="197"/>
                  </a:lnTo>
                  <a:lnTo>
                    <a:pt x="49" y="23"/>
                  </a:lnTo>
                  <a:lnTo>
                    <a:pt x="43" y="33"/>
                  </a:lnTo>
                  <a:lnTo>
                    <a:pt x="38" y="0"/>
                  </a:lnTo>
                  <a:lnTo>
                    <a:pt x="33" y="1"/>
                  </a:lnTo>
                  <a:lnTo>
                    <a:pt x="32" y="10"/>
                  </a:lnTo>
                  <a:lnTo>
                    <a:pt x="3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41"/>
            <p:cNvSpPr>
              <a:spLocks/>
            </p:cNvSpPr>
            <p:nvPr/>
          </p:nvSpPr>
          <p:spPr bwMode="auto">
            <a:xfrm>
              <a:off x="3808" y="3014"/>
              <a:ext cx="52" cy="60"/>
            </a:xfrm>
            <a:custGeom>
              <a:avLst/>
              <a:gdLst>
                <a:gd name="T0" fmla="*/ 51 w 52"/>
                <a:gd name="T1" fmla="*/ 8 h 60"/>
                <a:gd name="T2" fmla="*/ 42 w 52"/>
                <a:gd name="T3" fmla="*/ 2 h 60"/>
                <a:gd name="T4" fmla="*/ 0 w 52"/>
                <a:gd name="T5" fmla="*/ 25 h 60"/>
                <a:gd name="T6" fmla="*/ 5 w 52"/>
                <a:gd name="T7" fmla="*/ 59 h 60"/>
                <a:gd name="T8" fmla="*/ 46 w 52"/>
                <a:gd name="T9" fmla="*/ 37 h 60"/>
                <a:gd name="T10" fmla="*/ 36 w 52"/>
                <a:gd name="T11" fmla="*/ 30 h 60"/>
                <a:gd name="T12" fmla="*/ 51 w 52"/>
                <a:gd name="T13" fmla="*/ 8 h 60"/>
                <a:gd name="T14" fmla="*/ 47 w 52"/>
                <a:gd name="T15" fmla="*/ 0 h 60"/>
                <a:gd name="T16" fmla="*/ 42 w 52"/>
                <a:gd name="T17" fmla="*/ 2 h 60"/>
                <a:gd name="T18" fmla="*/ 51 w 52"/>
                <a:gd name="T19" fmla="*/ 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60">
                  <a:moveTo>
                    <a:pt x="51" y="8"/>
                  </a:moveTo>
                  <a:lnTo>
                    <a:pt x="42" y="2"/>
                  </a:lnTo>
                  <a:lnTo>
                    <a:pt x="0" y="25"/>
                  </a:lnTo>
                  <a:lnTo>
                    <a:pt x="5" y="59"/>
                  </a:lnTo>
                  <a:lnTo>
                    <a:pt x="46" y="37"/>
                  </a:lnTo>
                  <a:lnTo>
                    <a:pt x="36" y="30"/>
                  </a:lnTo>
                  <a:lnTo>
                    <a:pt x="51" y="8"/>
                  </a:lnTo>
                  <a:lnTo>
                    <a:pt x="47" y="0"/>
                  </a:lnTo>
                  <a:lnTo>
                    <a:pt x="42" y="2"/>
                  </a:lnTo>
                  <a:lnTo>
                    <a:pt x="51" y="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42"/>
            <p:cNvSpPr>
              <a:spLocks/>
            </p:cNvSpPr>
            <p:nvPr/>
          </p:nvSpPr>
          <p:spPr bwMode="auto">
            <a:xfrm>
              <a:off x="3844" y="3021"/>
              <a:ext cx="54" cy="112"/>
            </a:xfrm>
            <a:custGeom>
              <a:avLst/>
              <a:gdLst>
                <a:gd name="T0" fmla="*/ 53 w 54"/>
                <a:gd name="T1" fmla="*/ 90 h 112"/>
                <a:gd name="T2" fmla="*/ 51 w 54"/>
                <a:gd name="T3" fmla="*/ 87 h 112"/>
                <a:gd name="T4" fmla="*/ 14 w 54"/>
                <a:gd name="T5" fmla="*/ 0 h 112"/>
                <a:gd name="T6" fmla="*/ 0 w 54"/>
                <a:gd name="T7" fmla="*/ 21 h 112"/>
                <a:gd name="T8" fmla="*/ 37 w 54"/>
                <a:gd name="T9" fmla="*/ 111 h 112"/>
                <a:gd name="T10" fmla="*/ 36 w 54"/>
                <a:gd name="T11" fmla="*/ 108 h 112"/>
                <a:gd name="T12" fmla="*/ 53 w 54"/>
                <a:gd name="T13" fmla="*/ 90 h 112"/>
                <a:gd name="T14" fmla="*/ 52 w 54"/>
                <a:gd name="T15" fmla="*/ 89 h 112"/>
                <a:gd name="T16" fmla="*/ 51 w 54"/>
                <a:gd name="T17" fmla="*/ 87 h 112"/>
                <a:gd name="T18" fmla="*/ 53 w 54"/>
                <a:gd name="T19" fmla="*/ 9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112">
                  <a:moveTo>
                    <a:pt x="53" y="90"/>
                  </a:moveTo>
                  <a:lnTo>
                    <a:pt x="51" y="87"/>
                  </a:lnTo>
                  <a:lnTo>
                    <a:pt x="14" y="0"/>
                  </a:lnTo>
                  <a:lnTo>
                    <a:pt x="0" y="21"/>
                  </a:lnTo>
                  <a:lnTo>
                    <a:pt x="37" y="111"/>
                  </a:lnTo>
                  <a:lnTo>
                    <a:pt x="36" y="108"/>
                  </a:lnTo>
                  <a:lnTo>
                    <a:pt x="53" y="90"/>
                  </a:lnTo>
                  <a:lnTo>
                    <a:pt x="52" y="89"/>
                  </a:lnTo>
                  <a:lnTo>
                    <a:pt x="51" y="87"/>
                  </a:lnTo>
                  <a:lnTo>
                    <a:pt x="53" y="9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43"/>
            <p:cNvSpPr>
              <a:spLocks/>
            </p:cNvSpPr>
            <p:nvPr/>
          </p:nvSpPr>
          <p:spPr bwMode="auto">
            <a:xfrm>
              <a:off x="3881" y="3115"/>
              <a:ext cx="35" cy="80"/>
            </a:xfrm>
            <a:custGeom>
              <a:avLst/>
              <a:gdLst>
                <a:gd name="T0" fmla="*/ 23 w 35"/>
                <a:gd name="T1" fmla="*/ 79 h 80"/>
                <a:gd name="T2" fmla="*/ 29 w 35"/>
                <a:gd name="T3" fmla="*/ 54 h 80"/>
                <a:gd name="T4" fmla="*/ 15 w 35"/>
                <a:gd name="T5" fmla="*/ 0 h 80"/>
                <a:gd name="T6" fmla="*/ 0 w 35"/>
                <a:gd name="T7" fmla="*/ 17 h 80"/>
                <a:gd name="T8" fmla="*/ 13 w 35"/>
                <a:gd name="T9" fmla="*/ 70 h 80"/>
                <a:gd name="T10" fmla="*/ 19 w 35"/>
                <a:gd name="T11" fmla="*/ 45 h 80"/>
                <a:gd name="T12" fmla="*/ 23 w 35"/>
                <a:gd name="T13" fmla="*/ 79 h 80"/>
                <a:gd name="T14" fmla="*/ 34 w 35"/>
                <a:gd name="T15" fmla="*/ 74 h 80"/>
                <a:gd name="T16" fmla="*/ 29 w 35"/>
                <a:gd name="T17" fmla="*/ 54 h 80"/>
                <a:gd name="T18" fmla="*/ 23 w 35"/>
                <a:gd name="T19" fmla="*/ 79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80">
                  <a:moveTo>
                    <a:pt x="23" y="79"/>
                  </a:moveTo>
                  <a:lnTo>
                    <a:pt x="29" y="54"/>
                  </a:lnTo>
                  <a:lnTo>
                    <a:pt x="15" y="0"/>
                  </a:lnTo>
                  <a:lnTo>
                    <a:pt x="0" y="17"/>
                  </a:lnTo>
                  <a:lnTo>
                    <a:pt x="13" y="70"/>
                  </a:lnTo>
                  <a:lnTo>
                    <a:pt x="19" y="45"/>
                  </a:lnTo>
                  <a:lnTo>
                    <a:pt x="23" y="79"/>
                  </a:lnTo>
                  <a:lnTo>
                    <a:pt x="34" y="74"/>
                  </a:lnTo>
                  <a:lnTo>
                    <a:pt x="29" y="54"/>
                  </a:lnTo>
                  <a:lnTo>
                    <a:pt x="23" y="7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144"/>
            <p:cNvSpPr>
              <a:spLocks/>
            </p:cNvSpPr>
            <p:nvPr/>
          </p:nvSpPr>
          <p:spPr bwMode="auto">
            <a:xfrm>
              <a:off x="3764" y="3162"/>
              <a:ext cx="140" cy="97"/>
            </a:xfrm>
            <a:custGeom>
              <a:avLst/>
              <a:gdLst>
                <a:gd name="T0" fmla="*/ 5 w 140"/>
                <a:gd name="T1" fmla="*/ 65 h 97"/>
                <a:gd name="T2" fmla="*/ 15 w 140"/>
                <a:gd name="T3" fmla="*/ 88 h 97"/>
                <a:gd name="T4" fmla="*/ 139 w 140"/>
                <a:gd name="T5" fmla="*/ 33 h 97"/>
                <a:gd name="T6" fmla="*/ 135 w 140"/>
                <a:gd name="T7" fmla="*/ 0 h 97"/>
                <a:gd name="T8" fmla="*/ 11 w 140"/>
                <a:gd name="T9" fmla="*/ 53 h 97"/>
                <a:gd name="T10" fmla="*/ 21 w 140"/>
                <a:gd name="T11" fmla="*/ 77 h 97"/>
                <a:gd name="T12" fmla="*/ 5 w 140"/>
                <a:gd name="T13" fmla="*/ 65 h 97"/>
                <a:gd name="T14" fmla="*/ 0 w 140"/>
                <a:gd name="T15" fmla="*/ 96 h 97"/>
                <a:gd name="T16" fmla="*/ 15 w 140"/>
                <a:gd name="T17" fmla="*/ 88 h 97"/>
                <a:gd name="T18" fmla="*/ 5 w 140"/>
                <a:gd name="T19" fmla="*/ 6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97">
                  <a:moveTo>
                    <a:pt x="5" y="65"/>
                  </a:moveTo>
                  <a:lnTo>
                    <a:pt x="15" y="88"/>
                  </a:lnTo>
                  <a:lnTo>
                    <a:pt x="139" y="33"/>
                  </a:lnTo>
                  <a:lnTo>
                    <a:pt x="135" y="0"/>
                  </a:lnTo>
                  <a:lnTo>
                    <a:pt x="11" y="53"/>
                  </a:lnTo>
                  <a:lnTo>
                    <a:pt x="21" y="77"/>
                  </a:lnTo>
                  <a:lnTo>
                    <a:pt x="5" y="65"/>
                  </a:lnTo>
                  <a:lnTo>
                    <a:pt x="0" y="96"/>
                  </a:lnTo>
                  <a:lnTo>
                    <a:pt x="15" y="88"/>
                  </a:lnTo>
                  <a:lnTo>
                    <a:pt x="5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145"/>
            <p:cNvSpPr>
              <a:spLocks/>
            </p:cNvSpPr>
            <p:nvPr/>
          </p:nvSpPr>
          <p:spPr bwMode="auto">
            <a:xfrm>
              <a:off x="3778" y="3051"/>
              <a:ext cx="64" cy="77"/>
            </a:xfrm>
            <a:custGeom>
              <a:avLst/>
              <a:gdLst>
                <a:gd name="T0" fmla="*/ 0 w 64"/>
                <a:gd name="T1" fmla="*/ 30 h 77"/>
                <a:gd name="T2" fmla="*/ 2 w 64"/>
                <a:gd name="T3" fmla="*/ 32 h 77"/>
                <a:gd name="T4" fmla="*/ 56 w 64"/>
                <a:gd name="T5" fmla="*/ 76 h 77"/>
                <a:gd name="T6" fmla="*/ 63 w 64"/>
                <a:gd name="T7" fmla="*/ 43 h 77"/>
                <a:gd name="T8" fmla="*/ 8 w 64"/>
                <a:gd name="T9" fmla="*/ 0 h 77"/>
                <a:gd name="T10" fmla="*/ 11 w 64"/>
                <a:gd name="T11" fmla="*/ 2 h 77"/>
                <a:gd name="T12" fmla="*/ 0 w 64"/>
                <a:gd name="T13" fmla="*/ 30 h 77"/>
                <a:gd name="T14" fmla="*/ 1 w 64"/>
                <a:gd name="T15" fmla="*/ 32 h 77"/>
                <a:gd name="T16" fmla="*/ 2 w 64"/>
                <a:gd name="T17" fmla="*/ 32 h 77"/>
                <a:gd name="T18" fmla="*/ 0 w 64"/>
                <a:gd name="T19" fmla="*/ 3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77">
                  <a:moveTo>
                    <a:pt x="0" y="30"/>
                  </a:moveTo>
                  <a:lnTo>
                    <a:pt x="2" y="32"/>
                  </a:lnTo>
                  <a:lnTo>
                    <a:pt x="56" y="76"/>
                  </a:lnTo>
                  <a:lnTo>
                    <a:pt x="63" y="43"/>
                  </a:lnTo>
                  <a:lnTo>
                    <a:pt x="8" y="0"/>
                  </a:lnTo>
                  <a:lnTo>
                    <a:pt x="11" y="2"/>
                  </a:lnTo>
                  <a:lnTo>
                    <a:pt x="0" y="30"/>
                  </a:lnTo>
                  <a:lnTo>
                    <a:pt x="1" y="32"/>
                  </a:lnTo>
                  <a:lnTo>
                    <a:pt x="2" y="32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146"/>
            <p:cNvSpPr>
              <a:spLocks/>
            </p:cNvSpPr>
            <p:nvPr/>
          </p:nvSpPr>
          <p:spPr bwMode="auto">
            <a:xfrm>
              <a:off x="3714" y="2942"/>
              <a:ext cx="75" cy="142"/>
            </a:xfrm>
            <a:custGeom>
              <a:avLst/>
              <a:gdLst>
                <a:gd name="T0" fmla="*/ 10 w 75"/>
                <a:gd name="T1" fmla="*/ 0 h 142"/>
                <a:gd name="T2" fmla="*/ 0 w 75"/>
                <a:gd name="T3" fmla="*/ 29 h 142"/>
                <a:gd name="T4" fmla="*/ 62 w 75"/>
                <a:gd name="T5" fmla="*/ 141 h 142"/>
                <a:gd name="T6" fmla="*/ 74 w 75"/>
                <a:gd name="T7" fmla="*/ 112 h 142"/>
                <a:gd name="T8" fmla="*/ 11 w 75"/>
                <a:gd name="T9" fmla="*/ 1 h 142"/>
                <a:gd name="T10" fmla="*/ 1 w 75"/>
                <a:gd name="T11" fmla="*/ 31 h 142"/>
                <a:gd name="T12" fmla="*/ 10 w 75"/>
                <a:gd name="T1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42">
                  <a:moveTo>
                    <a:pt x="10" y="0"/>
                  </a:moveTo>
                  <a:lnTo>
                    <a:pt x="0" y="29"/>
                  </a:lnTo>
                  <a:lnTo>
                    <a:pt x="62" y="141"/>
                  </a:lnTo>
                  <a:lnTo>
                    <a:pt x="74" y="112"/>
                  </a:lnTo>
                  <a:lnTo>
                    <a:pt x="11" y="1"/>
                  </a:lnTo>
                  <a:lnTo>
                    <a:pt x="1" y="31"/>
                  </a:lnTo>
                  <a:lnTo>
                    <a:pt x="1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147"/>
            <p:cNvSpPr>
              <a:spLocks/>
            </p:cNvSpPr>
            <p:nvPr/>
          </p:nvSpPr>
          <p:spPr bwMode="auto">
            <a:xfrm>
              <a:off x="3715" y="2942"/>
              <a:ext cx="187" cy="234"/>
            </a:xfrm>
            <a:custGeom>
              <a:avLst/>
              <a:gdLst>
                <a:gd name="T0" fmla="*/ 120 w 187"/>
                <a:gd name="T1" fmla="*/ 185 h 234"/>
                <a:gd name="T2" fmla="*/ 128 w 187"/>
                <a:gd name="T3" fmla="*/ 154 h 234"/>
                <a:gd name="T4" fmla="*/ 9 w 187"/>
                <a:gd name="T5" fmla="*/ 0 h 234"/>
                <a:gd name="T6" fmla="*/ 0 w 187"/>
                <a:gd name="T7" fmla="*/ 30 h 234"/>
                <a:gd name="T8" fmla="*/ 118 w 187"/>
                <a:gd name="T9" fmla="*/ 184 h 234"/>
                <a:gd name="T10" fmla="*/ 126 w 187"/>
                <a:gd name="T11" fmla="*/ 153 h 234"/>
                <a:gd name="T12" fmla="*/ 120 w 187"/>
                <a:gd name="T13" fmla="*/ 185 h 234"/>
                <a:gd name="T14" fmla="*/ 186 w 187"/>
                <a:gd name="T15" fmla="*/ 233 h 234"/>
                <a:gd name="T16" fmla="*/ 128 w 187"/>
                <a:gd name="T17" fmla="*/ 154 h 234"/>
                <a:gd name="T18" fmla="*/ 120 w 187"/>
                <a:gd name="T19" fmla="*/ 185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" h="234">
                  <a:moveTo>
                    <a:pt x="120" y="185"/>
                  </a:moveTo>
                  <a:lnTo>
                    <a:pt x="128" y="154"/>
                  </a:lnTo>
                  <a:lnTo>
                    <a:pt x="9" y="0"/>
                  </a:lnTo>
                  <a:lnTo>
                    <a:pt x="0" y="30"/>
                  </a:lnTo>
                  <a:lnTo>
                    <a:pt x="118" y="184"/>
                  </a:lnTo>
                  <a:lnTo>
                    <a:pt x="126" y="153"/>
                  </a:lnTo>
                  <a:lnTo>
                    <a:pt x="120" y="185"/>
                  </a:lnTo>
                  <a:lnTo>
                    <a:pt x="186" y="233"/>
                  </a:lnTo>
                  <a:lnTo>
                    <a:pt x="128" y="154"/>
                  </a:lnTo>
                  <a:lnTo>
                    <a:pt x="120" y="18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148"/>
            <p:cNvSpPr>
              <a:spLocks/>
            </p:cNvSpPr>
            <p:nvPr/>
          </p:nvSpPr>
          <p:spPr bwMode="auto">
            <a:xfrm>
              <a:off x="5619" y="2628"/>
              <a:ext cx="69" cy="53"/>
            </a:xfrm>
            <a:custGeom>
              <a:avLst/>
              <a:gdLst>
                <a:gd name="T0" fmla="*/ 0 w 69"/>
                <a:gd name="T1" fmla="*/ 0 h 53"/>
                <a:gd name="T2" fmla="*/ 68 w 69"/>
                <a:gd name="T3" fmla="*/ 0 h 53"/>
                <a:gd name="T4" fmla="*/ 68 w 69"/>
                <a:gd name="T5" fmla="*/ 52 h 53"/>
                <a:gd name="T6" fmla="*/ 0 w 69"/>
                <a:gd name="T7" fmla="*/ 52 h 53"/>
                <a:gd name="T8" fmla="*/ 0 w 69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53">
                  <a:moveTo>
                    <a:pt x="0" y="0"/>
                  </a:moveTo>
                  <a:lnTo>
                    <a:pt x="68" y="0"/>
                  </a:lnTo>
                  <a:lnTo>
                    <a:pt x="68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149"/>
            <p:cNvSpPr>
              <a:spLocks/>
            </p:cNvSpPr>
            <p:nvPr/>
          </p:nvSpPr>
          <p:spPr bwMode="auto">
            <a:xfrm>
              <a:off x="5610" y="2628"/>
              <a:ext cx="27" cy="58"/>
            </a:xfrm>
            <a:custGeom>
              <a:avLst/>
              <a:gdLst>
                <a:gd name="T0" fmla="*/ 0 w 27"/>
                <a:gd name="T1" fmla="*/ 0 h 58"/>
                <a:gd name="T2" fmla="*/ 26 w 27"/>
                <a:gd name="T3" fmla="*/ 0 h 58"/>
                <a:gd name="T4" fmla="*/ 26 w 27"/>
                <a:gd name="T5" fmla="*/ 57 h 58"/>
                <a:gd name="T6" fmla="*/ 0 w 27"/>
                <a:gd name="T7" fmla="*/ 57 h 58"/>
                <a:gd name="T8" fmla="*/ 0 w 27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8">
                  <a:moveTo>
                    <a:pt x="0" y="0"/>
                  </a:moveTo>
                  <a:lnTo>
                    <a:pt x="26" y="0"/>
                  </a:lnTo>
                  <a:lnTo>
                    <a:pt x="26" y="57"/>
                  </a:lnTo>
                  <a:lnTo>
                    <a:pt x="0" y="5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150"/>
            <p:cNvSpPr>
              <a:spLocks/>
            </p:cNvSpPr>
            <p:nvPr/>
          </p:nvSpPr>
          <p:spPr bwMode="auto">
            <a:xfrm>
              <a:off x="5665" y="2628"/>
              <a:ext cx="26" cy="77"/>
            </a:xfrm>
            <a:custGeom>
              <a:avLst/>
              <a:gdLst>
                <a:gd name="T0" fmla="*/ 0 w 26"/>
                <a:gd name="T1" fmla="*/ 65 h 77"/>
                <a:gd name="T2" fmla="*/ 20 w 26"/>
                <a:gd name="T3" fmla="*/ 11 h 77"/>
                <a:gd name="T4" fmla="*/ 25 w 26"/>
                <a:gd name="T5" fmla="*/ 0 h 77"/>
                <a:gd name="T6" fmla="*/ 14 w 26"/>
                <a:gd name="T7" fmla="*/ 76 h 77"/>
                <a:gd name="T8" fmla="*/ 0 w 26"/>
                <a:gd name="T9" fmla="*/ 65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7">
                  <a:moveTo>
                    <a:pt x="0" y="65"/>
                  </a:moveTo>
                  <a:lnTo>
                    <a:pt x="20" y="11"/>
                  </a:lnTo>
                  <a:lnTo>
                    <a:pt x="25" y="0"/>
                  </a:lnTo>
                  <a:lnTo>
                    <a:pt x="14" y="76"/>
                  </a:lnTo>
                  <a:lnTo>
                    <a:pt x="0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51"/>
            <p:cNvSpPr>
              <a:spLocks/>
            </p:cNvSpPr>
            <p:nvPr/>
          </p:nvSpPr>
          <p:spPr bwMode="auto">
            <a:xfrm>
              <a:off x="3240" y="2771"/>
              <a:ext cx="476" cy="748"/>
            </a:xfrm>
            <a:custGeom>
              <a:avLst/>
              <a:gdLst>
                <a:gd name="T0" fmla="*/ 0 w 476"/>
                <a:gd name="T1" fmla="*/ 747 h 748"/>
                <a:gd name="T2" fmla="*/ 8 w 476"/>
                <a:gd name="T3" fmla="*/ 723 h 748"/>
                <a:gd name="T4" fmla="*/ 13 w 476"/>
                <a:gd name="T5" fmla="*/ 713 h 748"/>
                <a:gd name="T6" fmla="*/ 13 w 476"/>
                <a:gd name="T7" fmla="*/ 691 h 748"/>
                <a:gd name="T8" fmla="*/ 8 w 476"/>
                <a:gd name="T9" fmla="*/ 680 h 748"/>
                <a:gd name="T10" fmla="*/ 4 w 476"/>
                <a:gd name="T11" fmla="*/ 669 h 748"/>
                <a:gd name="T12" fmla="*/ 0 w 476"/>
                <a:gd name="T13" fmla="*/ 658 h 748"/>
                <a:gd name="T14" fmla="*/ 0 w 476"/>
                <a:gd name="T15" fmla="*/ 286 h 748"/>
                <a:gd name="T16" fmla="*/ 4 w 476"/>
                <a:gd name="T17" fmla="*/ 272 h 748"/>
                <a:gd name="T18" fmla="*/ 13 w 476"/>
                <a:gd name="T19" fmla="*/ 272 h 748"/>
                <a:gd name="T20" fmla="*/ 22 w 476"/>
                <a:gd name="T21" fmla="*/ 262 h 748"/>
                <a:gd name="T22" fmla="*/ 287 w 476"/>
                <a:gd name="T23" fmla="*/ 262 h 748"/>
                <a:gd name="T24" fmla="*/ 287 w 476"/>
                <a:gd name="T25" fmla="*/ 32 h 748"/>
                <a:gd name="T26" fmla="*/ 306 w 476"/>
                <a:gd name="T27" fmla="*/ 10 h 748"/>
                <a:gd name="T28" fmla="*/ 452 w 476"/>
                <a:gd name="T29" fmla="*/ 0 h 748"/>
                <a:gd name="T30" fmla="*/ 471 w 476"/>
                <a:gd name="T31" fmla="*/ 22 h 748"/>
                <a:gd name="T32" fmla="*/ 475 w 476"/>
                <a:gd name="T33" fmla="*/ 64 h 748"/>
                <a:gd name="T34" fmla="*/ 475 w 476"/>
                <a:gd name="T35" fmla="*/ 559 h 748"/>
                <a:gd name="T36" fmla="*/ 465 w 476"/>
                <a:gd name="T37" fmla="*/ 581 h 748"/>
                <a:gd name="T38" fmla="*/ 315 w 476"/>
                <a:gd name="T39" fmla="*/ 581 h 748"/>
                <a:gd name="T40" fmla="*/ 315 w 476"/>
                <a:gd name="T41" fmla="*/ 723 h 748"/>
                <a:gd name="T42" fmla="*/ 95 w 476"/>
                <a:gd name="T43" fmla="*/ 723 h 748"/>
                <a:gd name="T44" fmla="*/ 50 w 476"/>
                <a:gd name="T45" fmla="*/ 735 h 748"/>
                <a:gd name="T46" fmla="*/ 0 w 476"/>
                <a:gd name="T47" fmla="*/ 747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76" h="748">
                  <a:moveTo>
                    <a:pt x="0" y="747"/>
                  </a:moveTo>
                  <a:lnTo>
                    <a:pt x="8" y="723"/>
                  </a:lnTo>
                  <a:lnTo>
                    <a:pt x="13" y="713"/>
                  </a:lnTo>
                  <a:lnTo>
                    <a:pt x="13" y="691"/>
                  </a:lnTo>
                  <a:lnTo>
                    <a:pt x="8" y="680"/>
                  </a:lnTo>
                  <a:lnTo>
                    <a:pt x="4" y="669"/>
                  </a:lnTo>
                  <a:lnTo>
                    <a:pt x="0" y="658"/>
                  </a:lnTo>
                  <a:lnTo>
                    <a:pt x="0" y="286"/>
                  </a:lnTo>
                  <a:lnTo>
                    <a:pt x="4" y="272"/>
                  </a:lnTo>
                  <a:lnTo>
                    <a:pt x="13" y="272"/>
                  </a:lnTo>
                  <a:lnTo>
                    <a:pt x="22" y="262"/>
                  </a:lnTo>
                  <a:lnTo>
                    <a:pt x="287" y="262"/>
                  </a:lnTo>
                  <a:lnTo>
                    <a:pt x="287" y="32"/>
                  </a:lnTo>
                  <a:lnTo>
                    <a:pt x="306" y="10"/>
                  </a:lnTo>
                  <a:lnTo>
                    <a:pt x="452" y="0"/>
                  </a:lnTo>
                  <a:lnTo>
                    <a:pt x="471" y="22"/>
                  </a:lnTo>
                  <a:lnTo>
                    <a:pt x="475" y="64"/>
                  </a:lnTo>
                  <a:lnTo>
                    <a:pt x="475" y="559"/>
                  </a:lnTo>
                  <a:lnTo>
                    <a:pt x="465" y="581"/>
                  </a:lnTo>
                  <a:lnTo>
                    <a:pt x="315" y="581"/>
                  </a:lnTo>
                  <a:lnTo>
                    <a:pt x="315" y="723"/>
                  </a:lnTo>
                  <a:lnTo>
                    <a:pt x="95" y="723"/>
                  </a:lnTo>
                  <a:lnTo>
                    <a:pt x="50" y="735"/>
                  </a:lnTo>
                  <a:lnTo>
                    <a:pt x="0" y="747"/>
                  </a:lnTo>
                </a:path>
              </a:pathLst>
            </a:custGeom>
            <a:solidFill>
              <a:srgbClr val="FF001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Freeform 152"/>
            <p:cNvSpPr>
              <a:spLocks/>
            </p:cNvSpPr>
            <p:nvPr/>
          </p:nvSpPr>
          <p:spPr bwMode="auto">
            <a:xfrm>
              <a:off x="3259" y="3316"/>
              <a:ext cx="218" cy="381"/>
            </a:xfrm>
            <a:custGeom>
              <a:avLst/>
              <a:gdLst>
                <a:gd name="T0" fmla="*/ 108 w 218"/>
                <a:gd name="T1" fmla="*/ 0 h 381"/>
                <a:gd name="T2" fmla="*/ 119 w 218"/>
                <a:gd name="T3" fmla="*/ 0 h 381"/>
                <a:gd name="T4" fmla="*/ 130 w 218"/>
                <a:gd name="T5" fmla="*/ 2 h 381"/>
                <a:gd name="T6" fmla="*/ 142 w 218"/>
                <a:gd name="T7" fmla="*/ 7 h 381"/>
                <a:gd name="T8" fmla="*/ 152 w 218"/>
                <a:gd name="T9" fmla="*/ 16 h 381"/>
                <a:gd name="T10" fmla="*/ 162 w 218"/>
                <a:gd name="T11" fmla="*/ 23 h 381"/>
                <a:gd name="T12" fmla="*/ 171 w 218"/>
                <a:gd name="T13" fmla="*/ 35 h 381"/>
                <a:gd name="T14" fmla="*/ 180 w 218"/>
                <a:gd name="T15" fmla="*/ 46 h 381"/>
                <a:gd name="T16" fmla="*/ 188 w 218"/>
                <a:gd name="T17" fmla="*/ 62 h 381"/>
                <a:gd name="T18" fmla="*/ 196 w 218"/>
                <a:gd name="T19" fmla="*/ 78 h 381"/>
                <a:gd name="T20" fmla="*/ 202 w 218"/>
                <a:gd name="T21" fmla="*/ 95 h 381"/>
                <a:gd name="T22" fmla="*/ 207 w 218"/>
                <a:gd name="T23" fmla="*/ 112 h 381"/>
                <a:gd name="T24" fmla="*/ 211 w 218"/>
                <a:gd name="T25" fmla="*/ 131 h 381"/>
                <a:gd name="T26" fmla="*/ 214 w 218"/>
                <a:gd name="T27" fmla="*/ 150 h 381"/>
                <a:gd name="T28" fmla="*/ 216 w 218"/>
                <a:gd name="T29" fmla="*/ 169 h 381"/>
                <a:gd name="T30" fmla="*/ 217 w 218"/>
                <a:gd name="T31" fmla="*/ 191 h 381"/>
                <a:gd name="T32" fmla="*/ 216 w 218"/>
                <a:gd name="T33" fmla="*/ 210 h 381"/>
                <a:gd name="T34" fmla="*/ 214 w 218"/>
                <a:gd name="T35" fmla="*/ 229 h 381"/>
                <a:gd name="T36" fmla="*/ 211 w 218"/>
                <a:gd name="T37" fmla="*/ 248 h 381"/>
                <a:gd name="T38" fmla="*/ 207 w 218"/>
                <a:gd name="T39" fmla="*/ 267 h 381"/>
                <a:gd name="T40" fmla="*/ 202 w 218"/>
                <a:gd name="T41" fmla="*/ 286 h 381"/>
                <a:gd name="T42" fmla="*/ 196 w 218"/>
                <a:gd name="T43" fmla="*/ 301 h 381"/>
                <a:gd name="T44" fmla="*/ 188 w 218"/>
                <a:gd name="T45" fmla="*/ 317 h 381"/>
                <a:gd name="T46" fmla="*/ 180 w 218"/>
                <a:gd name="T47" fmla="*/ 331 h 381"/>
                <a:gd name="T48" fmla="*/ 171 w 218"/>
                <a:gd name="T49" fmla="*/ 344 h 381"/>
                <a:gd name="T50" fmla="*/ 162 w 218"/>
                <a:gd name="T51" fmla="*/ 356 h 381"/>
                <a:gd name="T52" fmla="*/ 152 w 218"/>
                <a:gd name="T53" fmla="*/ 365 h 381"/>
                <a:gd name="T54" fmla="*/ 142 w 218"/>
                <a:gd name="T55" fmla="*/ 372 h 381"/>
                <a:gd name="T56" fmla="*/ 130 w 218"/>
                <a:gd name="T57" fmla="*/ 378 h 381"/>
                <a:gd name="T58" fmla="*/ 119 w 218"/>
                <a:gd name="T59" fmla="*/ 380 h 381"/>
                <a:gd name="T60" fmla="*/ 108 w 218"/>
                <a:gd name="T61" fmla="*/ 374 h 381"/>
                <a:gd name="T62" fmla="*/ 96 w 218"/>
                <a:gd name="T63" fmla="*/ 380 h 381"/>
                <a:gd name="T64" fmla="*/ 85 w 218"/>
                <a:gd name="T65" fmla="*/ 378 h 381"/>
                <a:gd name="T66" fmla="*/ 74 w 218"/>
                <a:gd name="T67" fmla="*/ 372 h 381"/>
                <a:gd name="T68" fmla="*/ 64 w 218"/>
                <a:gd name="T69" fmla="*/ 365 h 381"/>
                <a:gd name="T70" fmla="*/ 54 w 218"/>
                <a:gd name="T71" fmla="*/ 356 h 381"/>
                <a:gd name="T72" fmla="*/ 43 w 218"/>
                <a:gd name="T73" fmla="*/ 344 h 381"/>
                <a:gd name="T74" fmla="*/ 35 w 218"/>
                <a:gd name="T75" fmla="*/ 331 h 381"/>
                <a:gd name="T76" fmla="*/ 27 w 218"/>
                <a:gd name="T77" fmla="*/ 317 h 381"/>
                <a:gd name="T78" fmla="*/ 19 w 218"/>
                <a:gd name="T79" fmla="*/ 301 h 381"/>
                <a:gd name="T80" fmla="*/ 12 w 218"/>
                <a:gd name="T81" fmla="*/ 286 h 381"/>
                <a:gd name="T82" fmla="*/ 8 w 218"/>
                <a:gd name="T83" fmla="*/ 267 h 381"/>
                <a:gd name="T84" fmla="*/ 4 w 218"/>
                <a:gd name="T85" fmla="*/ 248 h 381"/>
                <a:gd name="T86" fmla="*/ 1 w 218"/>
                <a:gd name="T87" fmla="*/ 229 h 381"/>
                <a:gd name="T88" fmla="*/ 0 w 218"/>
                <a:gd name="T89" fmla="*/ 210 h 381"/>
                <a:gd name="T90" fmla="*/ 0 w 218"/>
                <a:gd name="T91" fmla="*/ 191 h 381"/>
                <a:gd name="T92" fmla="*/ 0 w 218"/>
                <a:gd name="T93" fmla="*/ 169 h 381"/>
                <a:gd name="T94" fmla="*/ 1 w 218"/>
                <a:gd name="T95" fmla="*/ 150 h 381"/>
                <a:gd name="T96" fmla="*/ 4 w 218"/>
                <a:gd name="T97" fmla="*/ 131 h 381"/>
                <a:gd name="T98" fmla="*/ 8 w 218"/>
                <a:gd name="T99" fmla="*/ 112 h 381"/>
                <a:gd name="T100" fmla="*/ 12 w 218"/>
                <a:gd name="T101" fmla="*/ 95 h 381"/>
                <a:gd name="T102" fmla="*/ 19 w 218"/>
                <a:gd name="T103" fmla="*/ 78 h 381"/>
                <a:gd name="T104" fmla="*/ 27 w 218"/>
                <a:gd name="T105" fmla="*/ 62 h 381"/>
                <a:gd name="T106" fmla="*/ 35 w 218"/>
                <a:gd name="T107" fmla="*/ 46 h 381"/>
                <a:gd name="T108" fmla="*/ 43 w 218"/>
                <a:gd name="T109" fmla="*/ 35 h 381"/>
                <a:gd name="T110" fmla="*/ 54 w 218"/>
                <a:gd name="T111" fmla="*/ 23 h 381"/>
                <a:gd name="T112" fmla="*/ 64 w 218"/>
                <a:gd name="T113" fmla="*/ 16 h 381"/>
                <a:gd name="T114" fmla="*/ 74 w 218"/>
                <a:gd name="T115" fmla="*/ 7 h 381"/>
                <a:gd name="T116" fmla="*/ 85 w 218"/>
                <a:gd name="T117" fmla="*/ 2 h 381"/>
                <a:gd name="T118" fmla="*/ 96 w 218"/>
                <a:gd name="T119" fmla="*/ 0 h 381"/>
                <a:gd name="T120" fmla="*/ 108 w 218"/>
                <a:gd name="T121" fmla="*/ 0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8" h="381">
                  <a:moveTo>
                    <a:pt x="108" y="0"/>
                  </a:moveTo>
                  <a:lnTo>
                    <a:pt x="119" y="0"/>
                  </a:lnTo>
                  <a:lnTo>
                    <a:pt x="130" y="2"/>
                  </a:lnTo>
                  <a:lnTo>
                    <a:pt x="142" y="7"/>
                  </a:lnTo>
                  <a:lnTo>
                    <a:pt x="152" y="16"/>
                  </a:lnTo>
                  <a:lnTo>
                    <a:pt x="162" y="23"/>
                  </a:lnTo>
                  <a:lnTo>
                    <a:pt x="171" y="35"/>
                  </a:lnTo>
                  <a:lnTo>
                    <a:pt x="180" y="46"/>
                  </a:lnTo>
                  <a:lnTo>
                    <a:pt x="188" y="62"/>
                  </a:lnTo>
                  <a:lnTo>
                    <a:pt x="196" y="78"/>
                  </a:lnTo>
                  <a:lnTo>
                    <a:pt x="202" y="95"/>
                  </a:lnTo>
                  <a:lnTo>
                    <a:pt x="207" y="112"/>
                  </a:lnTo>
                  <a:lnTo>
                    <a:pt x="211" y="131"/>
                  </a:lnTo>
                  <a:lnTo>
                    <a:pt x="214" y="150"/>
                  </a:lnTo>
                  <a:lnTo>
                    <a:pt x="216" y="169"/>
                  </a:lnTo>
                  <a:lnTo>
                    <a:pt x="217" y="191"/>
                  </a:lnTo>
                  <a:lnTo>
                    <a:pt x="216" y="210"/>
                  </a:lnTo>
                  <a:lnTo>
                    <a:pt x="214" y="229"/>
                  </a:lnTo>
                  <a:lnTo>
                    <a:pt x="211" y="248"/>
                  </a:lnTo>
                  <a:lnTo>
                    <a:pt x="207" y="267"/>
                  </a:lnTo>
                  <a:lnTo>
                    <a:pt x="202" y="286"/>
                  </a:lnTo>
                  <a:lnTo>
                    <a:pt x="196" y="301"/>
                  </a:lnTo>
                  <a:lnTo>
                    <a:pt x="188" y="317"/>
                  </a:lnTo>
                  <a:lnTo>
                    <a:pt x="180" y="331"/>
                  </a:lnTo>
                  <a:lnTo>
                    <a:pt x="171" y="344"/>
                  </a:lnTo>
                  <a:lnTo>
                    <a:pt x="162" y="356"/>
                  </a:lnTo>
                  <a:lnTo>
                    <a:pt x="152" y="365"/>
                  </a:lnTo>
                  <a:lnTo>
                    <a:pt x="142" y="372"/>
                  </a:lnTo>
                  <a:lnTo>
                    <a:pt x="130" y="378"/>
                  </a:lnTo>
                  <a:lnTo>
                    <a:pt x="119" y="380"/>
                  </a:lnTo>
                  <a:lnTo>
                    <a:pt x="108" y="374"/>
                  </a:lnTo>
                  <a:lnTo>
                    <a:pt x="96" y="380"/>
                  </a:lnTo>
                  <a:lnTo>
                    <a:pt x="85" y="378"/>
                  </a:lnTo>
                  <a:lnTo>
                    <a:pt x="74" y="372"/>
                  </a:lnTo>
                  <a:lnTo>
                    <a:pt x="64" y="365"/>
                  </a:lnTo>
                  <a:lnTo>
                    <a:pt x="54" y="356"/>
                  </a:lnTo>
                  <a:lnTo>
                    <a:pt x="43" y="344"/>
                  </a:lnTo>
                  <a:lnTo>
                    <a:pt x="35" y="331"/>
                  </a:lnTo>
                  <a:lnTo>
                    <a:pt x="27" y="317"/>
                  </a:lnTo>
                  <a:lnTo>
                    <a:pt x="19" y="301"/>
                  </a:lnTo>
                  <a:lnTo>
                    <a:pt x="12" y="286"/>
                  </a:lnTo>
                  <a:lnTo>
                    <a:pt x="8" y="267"/>
                  </a:lnTo>
                  <a:lnTo>
                    <a:pt x="4" y="248"/>
                  </a:lnTo>
                  <a:lnTo>
                    <a:pt x="1" y="229"/>
                  </a:lnTo>
                  <a:lnTo>
                    <a:pt x="0" y="210"/>
                  </a:lnTo>
                  <a:lnTo>
                    <a:pt x="0" y="191"/>
                  </a:lnTo>
                  <a:lnTo>
                    <a:pt x="0" y="169"/>
                  </a:lnTo>
                  <a:lnTo>
                    <a:pt x="1" y="150"/>
                  </a:lnTo>
                  <a:lnTo>
                    <a:pt x="4" y="131"/>
                  </a:lnTo>
                  <a:lnTo>
                    <a:pt x="8" y="112"/>
                  </a:lnTo>
                  <a:lnTo>
                    <a:pt x="12" y="95"/>
                  </a:lnTo>
                  <a:lnTo>
                    <a:pt x="19" y="78"/>
                  </a:lnTo>
                  <a:lnTo>
                    <a:pt x="27" y="62"/>
                  </a:lnTo>
                  <a:lnTo>
                    <a:pt x="35" y="46"/>
                  </a:lnTo>
                  <a:lnTo>
                    <a:pt x="43" y="35"/>
                  </a:lnTo>
                  <a:lnTo>
                    <a:pt x="54" y="23"/>
                  </a:lnTo>
                  <a:lnTo>
                    <a:pt x="64" y="16"/>
                  </a:lnTo>
                  <a:lnTo>
                    <a:pt x="74" y="7"/>
                  </a:lnTo>
                  <a:lnTo>
                    <a:pt x="85" y="2"/>
                  </a:lnTo>
                  <a:lnTo>
                    <a:pt x="96" y="0"/>
                  </a:lnTo>
                  <a:lnTo>
                    <a:pt x="10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53"/>
            <p:cNvSpPr>
              <a:spLocks/>
            </p:cNvSpPr>
            <p:nvPr/>
          </p:nvSpPr>
          <p:spPr bwMode="auto">
            <a:xfrm>
              <a:off x="3312" y="3409"/>
              <a:ext cx="112" cy="192"/>
            </a:xfrm>
            <a:custGeom>
              <a:avLst/>
              <a:gdLst>
                <a:gd name="T0" fmla="*/ 56 w 112"/>
                <a:gd name="T1" fmla="*/ 0 h 192"/>
                <a:gd name="T2" fmla="*/ 61 w 112"/>
                <a:gd name="T3" fmla="*/ 0 h 192"/>
                <a:gd name="T4" fmla="*/ 66 w 112"/>
                <a:gd name="T5" fmla="*/ 0 h 192"/>
                <a:gd name="T6" fmla="*/ 72 w 112"/>
                <a:gd name="T7" fmla="*/ 2 h 192"/>
                <a:gd name="T8" fmla="*/ 77 w 112"/>
                <a:gd name="T9" fmla="*/ 8 h 192"/>
                <a:gd name="T10" fmla="*/ 83 w 112"/>
                <a:gd name="T11" fmla="*/ 10 h 192"/>
                <a:gd name="T12" fmla="*/ 88 w 112"/>
                <a:gd name="T13" fmla="*/ 16 h 192"/>
                <a:gd name="T14" fmla="*/ 92 w 112"/>
                <a:gd name="T15" fmla="*/ 23 h 192"/>
                <a:gd name="T16" fmla="*/ 96 w 112"/>
                <a:gd name="T17" fmla="*/ 29 h 192"/>
                <a:gd name="T18" fmla="*/ 100 w 112"/>
                <a:gd name="T19" fmla="*/ 38 h 192"/>
                <a:gd name="T20" fmla="*/ 104 w 112"/>
                <a:gd name="T21" fmla="*/ 48 h 192"/>
                <a:gd name="T22" fmla="*/ 106 w 112"/>
                <a:gd name="T23" fmla="*/ 54 h 192"/>
                <a:gd name="T24" fmla="*/ 108 w 112"/>
                <a:gd name="T25" fmla="*/ 64 h 192"/>
                <a:gd name="T26" fmla="*/ 110 w 112"/>
                <a:gd name="T27" fmla="*/ 73 h 192"/>
                <a:gd name="T28" fmla="*/ 111 w 112"/>
                <a:gd name="T29" fmla="*/ 83 h 192"/>
                <a:gd name="T30" fmla="*/ 111 w 112"/>
                <a:gd name="T31" fmla="*/ 96 h 192"/>
                <a:gd name="T32" fmla="*/ 111 w 112"/>
                <a:gd name="T33" fmla="*/ 104 h 192"/>
                <a:gd name="T34" fmla="*/ 110 w 112"/>
                <a:gd name="T35" fmla="*/ 114 h 192"/>
                <a:gd name="T36" fmla="*/ 108 w 112"/>
                <a:gd name="T37" fmla="*/ 123 h 192"/>
                <a:gd name="T38" fmla="*/ 106 w 112"/>
                <a:gd name="T39" fmla="*/ 133 h 192"/>
                <a:gd name="T40" fmla="*/ 104 w 112"/>
                <a:gd name="T41" fmla="*/ 142 h 192"/>
                <a:gd name="T42" fmla="*/ 100 w 112"/>
                <a:gd name="T43" fmla="*/ 152 h 192"/>
                <a:gd name="T44" fmla="*/ 96 w 112"/>
                <a:gd name="T45" fmla="*/ 158 h 192"/>
                <a:gd name="T46" fmla="*/ 92 w 112"/>
                <a:gd name="T47" fmla="*/ 164 h 192"/>
                <a:gd name="T48" fmla="*/ 88 w 112"/>
                <a:gd name="T49" fmla="*/ 171 h 192"/>
                <a:gd name="T50" fmla="*/ 83 w 112"/>
                <a:gd name="T51" fmla="*/ 179 h 192"/>
                <a:gd name="T52" fmla="*/ 77 w 112"/>
                <a:gd name="T53" fmla="*/ 182 h 192"/>
                <a:gd name="T54" fmla="*/ 72 w 112"/>
                <a:gd name="T55" fmla="*/ 186 h 192"/>
                <a:gd name="T56" fmla="*/ 66 w 112"/>
                <a:gd name="T57" fmla="*/ 189 h 192"/>
                <a:gd name="T58" fmla="*/ 61 w 112"/>
                <a:gd name="T59" fmla="*/ 191 h 192"/>
                <a:gd name="T60" fmla="*/ 56 w 112"/>
                <a:gd name="T61" fmla="*/ 191 h 192"/>
                <a:gd name="T62" fmla="*/ 49 w 112"/>
                <a:gd name="T63" fmla="*/ 191 h 192"/>
                <a:gd name="T64" fmla="*/ 43 w 112"/>
                <a:gd name="T65" fmla="*/ 189 h 192"/>
                <a:gd name="T66" fmla="*/ 38 w 112"/>
                <a:gd name="T67" fmla="*/ 186 h 192"/>
                <a:gd name="T68" fmla="*/ 32 w 112"/>
                <a:gd name="T69" fmla="*/ 182 h 192"/>
                <a:gd name="T70" fmla="*/ 28 w 112"/>
                <a:gd name="T71" fmla="*/ 179 h 192"/>
                <a:gd name="T72" fmla="*/ 22 w 112"/>
                <a:gd name="T73" fmla="*/ 171 h 192"/>
                <a:gd name="T74" fmla="*/ 18 w 112"/>
                <a:gd name="T75" fmla="*/ 164 h 192"/>
                <a:gd name="T76" fmla="*/ 14 w 112"/>
                <a:gd name="T77" fmla="*/ 158 h 192"/>
                <a:gd name="T78" fmla="*/ 10 w 112"/>
                <a:gd name="T79" fmla="*/ 152 h 192"/>
                <a:gd name="T80" fmla="*/ 7 w 112"/>
                <a:gd name="T81" fmla="*/ 142 h 192"/>
                <a:gd name="T82" fmla="*/ 5 w 112"/>
                <a:gd name="T83" fmla="*/ 133 h 192"/>
                <a:gd name="T84" fmla="*/ 2 w 112"/>
                <a:gd name="T85" fmla="*/ 123 h 192"/>
                <a:gd name="T86" fmla="*/ 0 w 112"/>
                <a:gd name="T87" fmla="*/ 114 h 192"/>
                <a:gd name="T88" fmla="*/ 0 w 112"/>
                <a:gd name="T89" fmla="*/ 104 h 192"/>
                <a:gd name="T90" fmla="*/ 0 w 112"/>
                <a:gd name="T91" fmla="*/ 96 h 192"/>
                <a:gd name="T92" fmla="*/ 0 w 112"/>
                <a:gd name="T93" fmla="*/ 83 h 192"/>
                <a:gd name="T94" fmla="*/ 0 w 112"/>
                <a:gd name="T95" fmla="*/ 73 h 192"/>
                <a:gd name="T96" fmla="*/ 2 w 112"/>
                <a:gd name="T97" fmla="*/ 64 h 192"/>
                <a:gd name="T98" fmla="*/ 5 w 112"/>
                <a:gd name="T99" fmla="*/ 54 h 192"/>
                <a:gd name="T100" fmla="*/ 7 w 112"/>
                <a:gd name="T101" fmla="*/ 48 h 192"/>
                <a:gd name="T102" fmla="*/ 10 w 112"/>
                <a:gd name="T103" fmla="*/ 38 h 192"/>
                <a:gd name="T104" fmla="*/ 14 w 112"/>
                <a:gd name="T105" fmla="*/ 29 h 192"/>
                <a:gd name="T106" fmla="*/ 18 w 112"/>
                <a:gd name="T107" fmla="*/ 23 h 192"/>
                <a:gd name="T108" fmla="*/ 22 w 112"/>
                <a:gd name="T109" fmla="*/ 16 h 192"/>
                <a:gd name="T110" fmla="*/ 28 w 112"/>
                <a:gd name="T111" fmla="*/ 10 h 192"/>
                <a:gd name="T112" fmla="*/ 32 w 112"/>
                <a:gd name="T113" fmla="*/ 8 h 192"/>
                <a:gd name="T114" fmla="*/ 38 w 112"/>
                <a:gd name="T115" fmla="*/ 2 h 192"/>
                <a:gd name="T116" fmla="*/ 43 w 112"/>
                <a:gd name="T117" fmla="*/ 0 h 192"/>
                <a:gd name="T118" fmla="*/ 49 w 112"/>
                <a:gd name="T119" fmla="*/ 0 h 192"/>
                <a:gd name="T120" fmla="*/ 56 w 112"/>
                <a:gd name="T121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2" h="192">
                  <a:moveTo>
                    <a:pt x="56" y="0"/>
                  </a:moveTo>
                  <a:lnTo>
                    <a:pt x="61" y="0"/>
                  </a:lnTo>
                  <a:lnTo>
                    <a:pt x="66" y="0"/>
                  </a:lnTo>
                  <a:lnTo>
                    <a:pt x="72" y="2"/>
                  </a:lnTo>
                  <a:lnTo>
                    <a:pt x="77" y="8"/>
                  </a:lnTo>
                  <a:lnTo>
                    <a:pt x="83" y="10"/>
                  </a:lnTo>
                  <a:lnTo>
                    <a:pt x="88" y="16"/>
                  </a:lnTo>
                  <a:lnTo>
                    <a:pt x="92" y="23"/>
                  </a:lnTo>
                  <a:lnTo>
                    <a:pt x="96" y="29"/>
                  </a:lnTo>
                  <a:lnTo>
                    <a:pt x="100" y="38"/>
                  </a:lnTo>
                  <a:lnTo>
                    <a:pt x="104" y="48"/>
                  </a:lnTo>
                  <a:lnTo>
                    <a:pt x="106" y="54"/>
                  </a:lnTo>
                  <a:lnTo>
                    <a:pt x="108" y="64"/>
                  </a:lnTo>
                  <a:lnTo>
                    <a:pt x="110" y="73"/>
                  </a:lnTo>
                  <a:lnTo>
                    <a:pt x="111" y="83"/>
                  </a:lnTo>
                  <a:lnTo>
                    <a:pt x="111" y="96"/>
                  </a:lnTo>
                  <a:lnTo>
                    <a:pt x="111" y="104"/>
                  </a:lnTo>
                  <a:lnTo>
                    <a:pt x="110" y="114"/>
                  </a:lnTo>
                  <a:lnTo>
                    <a:pt x="108" y="123"/>
                  </a:lnTo>
                  <a:lnTo>
                    <a:pt x="106" y="133"/>
                  </a:lnTo>
                  <a:lnTo>
                    <a:pt x="104" y="142"/>
                  </a:lnTo>
                  <a:lnTo>
                    <a:pt x="100" y="152"/>
                  </a:lnTo>
                  <a:lnTo>
                    <a:pt x="96" y="158"/>
                  </a:lnTo>
                  <a:lnTo>
                    <a:pt x="92" y="164"/>
                  </a:lnTo>
                  <a:lnTo>
                    <a:pt x="88" y="171"/>
                  </a:lnTo>
                  <a:lnTo>
                    <a:pt x="83" y="179"/>
                  </a:lnTo>
                  <a:lnTo>
                    <a:pt x="77" y="182"/>
                  </a:lnTo>
                  <a:lnTo>
                    <a:pt x="72" y="186"/>
                  </a:lnTo>
                  <a:lnTo>
                    <a:pt x="66" y="189"/>
                  </a:lnTo>
                  <a:lnTo>
                    <a:pt x="61" y="191"/>
                  </a:lnTo>
                  <a:lnTo>
                    <a:pt x="56" y="191"/>
                  </a:lnTo>
                  <a:lnTo>
                    <a:pt x="49" y="191"/>
                  </a:lnTo>
                  <a:lnTo>
                    <a:pt x="43" y="189"/>
                  </a:lnTo>
                  <a:lnTo>
                    <a:pt x="38" y="186"/>
                  </a:lnTo>
                  <a:lnTo>
                    <a:pt x="32" y="182"/>
                  </a:lnTo>
                  <a:lnTo>
                    <a:pt x="28" y="179"/>
                  </a:lnTo>
                  <a:lnTo>
                    <a:pt x="22" y="171"/>
                  </a:lnTo>
                  <a:lnTo>
                    <a:pt x="18" y="164"/>
                  </a:lnTo>
                  <a:lnTo>
                    <a:pt x="14" y="158"/>
                  </a:lnTo>
                  <a:lnTo>
                    <a:pt x="10" y="152"/>
                  </a:lnTo>
                  <a:lnTo>
                    <a:pt x="7" y="142"/>
                  </a:lnTo>
                  <a:lnTo>
                    <a:pt x="5" y="133"/>
                  </a:lnTo>
                  <a:lnTo>
                    <a:pt x="2" y="123"/>
                  </a:lnTo>
                  <a:lnTo>
                    <a:pt x="0" y="114"/>
                  </a:lnTo>
                  <a:lnTo>
                    <a:pt x="0" y="104"/>
                  </a:lnTo>
                  <a:lnTo>
                    <a:pt x="0" y="96"/>
                  </a:lnTo>
                  <a:lnTo>
                    <a:pt x="0" y="83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5" y="54"/>
                  </a:lnTo>
                  <a:lnTo>
                    <a:pt x="7" y="48"/>
                  </a:lnTo>
                  <a:lnTo>
                    <a:pt x="10" y="38"/>
                  </a:lnTo>
                  <a:lnTo>
                    <a:pt x="14" y="29"/>
                  </a:lnTo>
                  <a:lnTo>
                    <a:pt x="18" y="23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2" y="8"/>
                  </a:lnTo>
                  <a:lnTo>
                    <a:pt x="38" y="2"/>
                  </a:lnTo>
                  <a:lnTo>
                    <a:pt x="43" y="0"/>
                  </a:lnTo>
                  <a:lnTo>
                    <a:pt x="49" y="0"/>
                  </a:lnTo>
                  <a:lnTo>
                    <a:pt x="56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Freeform 154"/>
            <p:cNvSpPr>
              <a:spLocks/>
            </p:cNvSpPr>
            <p:nvPr/>
          </p:nvSpPr>
          <p:spPr bwMode="auto">
            <a:xfrm>
              <a:off x="3346" y="3466"/>
              <a:ext cx="44" cy="83"/>
            </a:xfrm>
            <a:custGeom>
              <a:avLst/>
              <a:gdLst>
                <a:gd name="T0" fmla="*/ 21 w 44"/>
                <a:gd name="T1" fmla="*/ 0 h 83"/>
                <a:gd name="T2" fmla="*/ 23 w 44"/>
                <a:gd name="T3" fmla="*/ 0 h 83"/>
                <a:gd name="T4" fmla="*/ 25 w 44"/>
                <a:gd name="T5" fmla="*/ 0 h 83"/>
                <a:gd name="T6" fmla="*/ 27 w 44"/>
                <a:gd name="T7" fmla="*/ 1 h 83"/>
                <a:gd name="T8" fmla="*/ 29 w 44"/>
                <a:gd name="T9" fmla="*/ 3 h 83"/>
                <a:gd name="T10" fmla="*/ 31 w 44"/>
                <a:gd name="T11" fmla="*/ 4 h 83"/>
                <a:gd name="T12" fmla="*/ 33 w 44"/>
                <a:gd name="T13" fmla="*/ 6 h 83"/>
                <a:gd name="T14" fmla="*/ 35 w 44"/>
                <a:gd name="T15" fmla="*/ 9 h 83"/>
                <a:gd name="T16" fmla="*/ 37 w 44"/>
                <a:gd name="T17" fmla="*/ 13 h 83"/>
                <a:gd name="T18" fmla="*/ 38 w 44"/>
                <a:gd name="T19" fmla="*/ 16 h 83"/>
                <a:gd name="T20" fmla="*/ 39 w 44"/>
                <a:gd name="T21" fmla="*/ 19 h 83"/>
                <a:gd name="T22" fmla="*/ 41 w 44"/>
                <a:gd name="T23" fmla="*/ 24 h 83"/>
                <a:gd name="T24" fmla="*/ 41 w 44"/>
                <a:gd name="T25" fmla="*/ 28 h 83"/>
                <a:gd name="T26" fmla="*/ 42 w 44"/>
                <a:gd name="T27" fmla="*/ 31 h 83"/>
                <a:gd name="T28" fmla="*/ 42 w 44"/>
                <a:gd name="T29" fmla="*/ 36 h 83"/>
                <a:gd name="T30" fmla="*/ 43 w 44"/>
                <a:gd name="T31" fmla="*/ 41 h 83"/>
                <a:gd name="T32" fmla="*/ 42 w 44"/>
                <a:gd name="T33" fmla="*/ 45 h 83"/>
                <a:gd name="T34" fmla="*/ 42 w 44"/>
                <a:gd name="T35" fmla="*/ 48 h 83"/>
                <a:gd name="T36" fmla="*/ 41 w 44"/>
                <a:gd name="T37" fmla="*/ 53 h 83"/>
                <a:gd name="T38" fmla="*/ 41 w 44"/>
                <a:gd name="T39" fmla="*/ 56 h 83"/>
                <a:gd name="T40" fmla="*/ 39 w 44"/>
                <a:gd name="T41" fmla="*/ 60 h 83"/>
                <a:gd name="T42" fmla="*/ 38 w 44"/>
                <a:gd name="T43" fmla="*/ 65 h 83"/>
                <a:gd name="T44" fmla="*/ 37 w 44"/>
                <a:gd name="T45" fmla="*/ 68 h 83"/>
                <a:gd name="T46" fmla="*/ 35 w 44"/>
                <a:gd name="T47" fmla="*/ 71 h 83"/>
                <a:gd name="T48" fmla="*/ 33 w 44"/>
                <a:gd name="T49" fmla="*/ 74 h 83"/>
                <a:gd name="T50" fmla="*/ 31 w 44"/>
                <a:gd name="T51" fmla="*/ 75 h 83"/>
                <a:gd name="T52" fmla="*/ 29 w 44"/>
                <a:gd name="T53" fmla="*/ 77 h 83"/>
                <a:gd name="T54" fmla="*/ 27 w 44"/>
                <a:gd name="T55" fmla="*/ 78 h 83"/>
                <a:gd name="T56" fmla="*/ 25 w 44"/>
                <a:gd name="T57" fmla="*/ 80 h 83"/>
                <a:gd name="T58" fmla="*/ 23 w 44"/>
                <a:gd name="T59" fmla="*/ 80 h 83"/>
                <a:gd name="T60" fmla="*/ 21 w 44"/>
                <a:gd name="T61" fmla="*/ 82 h 83"/>
                <a:gd name="T62" fmla="*/ 18 w 44"/>
                <a:gd name="T63" fmla="*/ 80 h 83"/>
                <a:gd name="T64" fmla="*/ 16 w 44"/>
                <a:gd name="T65" fmla="*/ 80 h 83"/>
                <a:gd name="T66" fmla="*/ 14 w 44"/>
                <a:gd name="T67" fmla="*/ 78 h 83"/>
                <a:gd name="T68" fmla="*/ 12 w 44"/>
                <a:gd name="T69" fmla="*/ 77 h 83"/>
                <a:gd name="T70" fmla="*/ 10 w 44"/>
                <a:gd name="T71" fmla="*/ 75 h 83"/>
                <a:gd name="T72" fmla="*/ 8 w 44"/>
                <a:gd name="T73" fmla="*/ 74 h 83"/>
                <a:gd name="T74" fmla="*/ 6 w 44"/>
                <a:gd name="T75" fmla="*/ 71 h 83"/>
                <a:gd name="T76" fmla="*/ 4 w 44"/>
                <a:gd name="T77" fmla="*/ 68 h 83"/>
                <a:gd name="T78" fmla="*/ 3 w 44"/>
                <a:gd name="T79" fmla="*/ 65 h 83"/>
                <a:gd name="T80" fmla="*/ 2 w 44"/>
                <a:gd name="T81" fmla="*/ 60 h 83"/>
                <a:gd name="T82" fmla="*/ 1 w 44"/>
                <a:gd name="T83" fmla="*/ 56 h 83"/>
                <a:gd name="T84" fmla="*/ 0 w 44"/>
                <a:gd name="T85" fmla="*/ 53 h 83"/>
                <a:gd name="T86" fmla="*/ 0 w 44"/>
                <a:gd name="T87" fmla="*/ 48 h 83"/>
                <a:gd name="T88" fmla="*/ 0 w 44"/>
                <a:gd name="T89" fmla="*/ 45 h 83"/>
                <a:gd name="T90" fmla="*/ 0 w 44"/>
                <a:gd name="T91" fmla="*/ 41 h 83"/>
                <a:gd name="T92" fmla="*/ 0 w 44"/>
                <a:gd name="T93" fmla="*/ 36 h 83"/>
                <a:gd name="T94" fmla="*/ 0 w 44"/>
                <a:gd name="T95" fmla="*/ 31 h 83"/>
                <a:gd name="T96" fmla="*/ 0 w 44"/>
                <a:gd name="T97" fmla="*/ 28 h 83"/>
                <a:gd name="T98" fmla="*/ 1 w 44"/>
                <a:gd name="T99" fmla="*/ 24 h 83"/>
                <a:gd name="T100" fmla="*/ 2 w 44"/>
                <a:gd name="T101" fmla="*/ 19 h 83"/>
                <a:gd name="T102" fmla="*/ 3 w 44"/>
                <a:gd name="T103" fmla="*/ 16 h 83"/>
                <a:gd name="T104" fmla="*/ 4 w 44"/>
                <a:gd name="T105" fmla="*/ 13 h 83"/>
                <a:gd name="T106" fmla="*/ 6 w 44"/>
                <a:gd name="T107" fmla="*/ 9 h 83"/>
                <a:gd name="T108" fmla="*/ 8 w 44"/>
                <a:gd name="T109" fmla="*/ 6 h 83"/>
                <a:gd name="T110" fmla="*/ 10 w 44"/>
                <a:gd name="T111" fmla="*/ 4 h 83"/>
                <a:gd name="T112" fmla="*/ 12 w 44"/>
                <a:gd name="T113" fmla="*/ 3 h 83"/>
                <a:gd name="T114" fmla="*/ 14 w 44"/>
                <a:gd name="T115" fmla="*/ 1 h 83"/>
                <a:gd name="T116" fmla="*/ 16 w 44"/>
                <a:gd name="T117" fmla="*/ 0 h 83"/>
                <a:gd name="T118" fmla="*/ 18 w 44"/>
                <a:gd name="T119" fmla="*/ 0 h 83"/>
                <a:gd name="T120" fmla="*/ 21 w 44"/>
                <a:gd name="T12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" h="83">
                  <a:moveTo>
                    <a:pt x="21" y="0"/>
                  </a:moveTo>
                  <a:lnTo>
                    <a:pt x="23" y="0"/>
                  </a:lnTo>
                  <a:lnTo>
                    <a:pt x="25" y="0"/>
                  </a:lnTo>
                  <a:lnTo>
                    <a:pt x="27" y="1"/>
                  </a:lnTo>
                  <a:lnTo>
                    <a:pt x="29" y="3"/>
                  </a:lnTo>
                  <a:lnTo>
                    <a:pt x="31" y="4"/>
                  </a:lnTo>
                  <a:lnTo>
                    <a:pt x="33" y="6"/>
                  </a:lnTo>
                  <a:lnTo>
                    <a:pt x="35" y="9"/>
                  </a:lnTo>
                  <a:lnTo>
                    <a:pt x="37" y="13"/>
                  </a:lnTo>
                  <a:lnTo>
                    <a:pt x="38" y="16"/>
                  </a:lnTo>
                  <a:lnTo>
                    <a:pt x="39" y="19"/>
                  </a:lnTo>
                  <a:lnTo>
                    <a:pt x="41" y="24"/>
                  </a:lnTo>
                  <a:lnTo>
                    <a:pt x="41" y="28"/>
                  </a:lnTo>
                  <a:lnTo>
                    <a:pt x="42" y="31"/>
                  </a:lnTo>
                  <a:lnTo>
                    <a:pt x="42" y="36"/>
                  </a:lnTo>
                  <a:lnTo>
                    <a:pt x="43" y="41"/>
                  </a:lnTo>
                  <a:lnTo>
                    <a:pt x="42" y="45"/>
                  </a:lnTo>
                  <a:lnTo>
                    <a:pt x="42" y="48"/>
                  </a:lnTo>
                  <a:lnTo>
                    <a:pt x="41" y="53"/>
                  </a:lnTo>
                  <a:lnTo>
                    <a:pt x="41" y="56"/>
                  </a:lnTo>
                  <a:lnTo>
                    <a:pt x="39" y="60"/>
                  </a:lnTo>
                  <a:lnTo>
                    <a:pt x="38" y="65"/>
                  </a:lnTo>
                  <a:lnTo>
                    <a:pt x="37" y="68"/>
                  </a:lnTo>
                  <a:lnTo>
                    <a:pt x="35" y="71"/>
                  </a:lnTo>
                  <a:lnTo>
                    <a:pt x="33" y="74"/>
                  </a:lnTo>
                  <a:lnTo>
                    <a:pt x="31" y="75"/>
                  </a:lnTo>
                  <a:lnTo>
                    <a:pt x="29" y="77"/>
                  </a:lnTo>
                  <a:lnTo>
                    <a:pt x="27" y="78"/>
                  </a:lnTo>
                  <a:lnTo>
                    <a:pt x="25" y="80"/>
                  </a:lnTo>
                  <a:lnTo>
                    <a:pt x="23" y="80"/>
                  </a:lnTo>
                  <a:lnTo>
                    <a:pt x="21" y="82"/>
                  </a:lnTo>
                  <a:lnTo>
                    <a:pt x="18" y="80"/>
                  </a:lnTo>
                  <a:lnTo>
                    <a:pt x="16" y="80"/>
                  </a:lnTo>
                  <a:lnTo>
                    <a:pt x="14" y="78"/>
                  </a:lnTo>
                  <a:lnTo>
                    <a:pt x="12" y="77"/>
                  </a:lnTo>
                  <a:lnTo>
                    <a:pt x="10" y="75"/>
                  </a:lnTo>
                  <a:lnTo>
                    <a:pt x="8" y="74"/>
                  </a:lnTo>
                  <a:lnTo>
                    <a:pt x="6" y="71"/>
                  </a:lnTo>
                  <a:lnTo>
                    <a:pt x="4" y="68"/>
                  </a:lnTo>
                  <a:lnTo>
                    <a:pt x="3" y="65"/>
                  </a:lnTo>
                  <a:lnTo>
                    <a:pt x="2" y="60"/>
                  </a:lnTo>
                  <a:lnTo>
                    <a:pt x="1" y="56"/>
                  </a:lnTo>
                  <a:lnTo>
                    <a:pt x="0" y="53"/>
                  </a:lnTo>
                  <a:lnTo>
                    <a:pt x="0" y="48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0" y="36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1" y="24"/>
                  </a:lnTo>
                  <a:lnTo>
                    <a:pt x="2" y="19"/>
                  </a:lnTo>
                  <a:lnTo>
                    <a:pt x="3" y="16"/>
                  </a:lnTo>
                  <a:lnTo>
                    <a:pt x="4" y="13"/>
                  </a:lnTo>
                  <a:lnTo>
                    <a:pt x="6" y="9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2" y="3"/>
                  </a:lnTo>
                  <a:lnTo>
                    <a:pt x="14" y="1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55"/>
            <p:cNvSpPr>
              <a:spLocks/>
            </p:cNvSpPr>
            <p:nvPr/>
          </p:nvSpPr>
          <p:spPr bwMode="auto">
            <a:xfrm>
              <a:off x="3256" y="2658"/>
              <a:ext cx="497" cy="829"/>
            </a:xfrm>
            <a:custGeom>
              <a:avLst/>
              <a:gdLst>
                <a:gd name="T0" fmla="*/ 273 w 497"/>
                <a:gd name="T1" fmla="*/ 377 h 829"/>
                <a:gd name="T2" fmla="*/ 267 w 497"/>
                <a:gd name="T3" fmla="*/ 377 h 829"/>
                <a:gd name="T4" fmla="*/ 16 w 497"/>
                <a:gd name="T5" fmla="*/ 377 h 829"/>
                <a:gd name="T6" fmla="*/ 10 w 497"/>
                <a:gd name="T7" fmla="*/ 377 h 829"/>
                <a:gd name="T8" fmla="*/ 0 w 497"/>
                <a:gd name="T9" fmla="*/ 399 h 829"/>
                <a:gd name="T10" fmla="*/ 5 w 497"/>
                <a:gd name="T11" fmla="*/ 450 h 829"/>
                <a:gd name="T12" fmla="*/ 5 w 497"/>
                <a:gd name="T13" fmla="*/ 576 h 829"/>
                <a:gd name="T14" fmla="*/ 5 w 497"/>
                <a:gd name="T15" fmla="*/ 598 h 829"/>
                <a:gd name="T16" fmla="*/ 5 w 497"/>
                <a:gd name="T17" fmla="*/ 639 h 829"/>
                <a:gd name="T18" fmla="*/ 10 w 497"/>
                <a:gd name="T19" fmla="*/ 639 h 829"/>
                <a:gd name="T20" fmla="*/ 34 w 497"/>
                <a:gd name="T21" fmla="*/ 639 h 829"/>
                <a:gd name="T22" fmla="*/ 79 w 497"/>
                <a:gd name="T23" fmla="*/ 639 h 829"/>
                <a:gd name="T24" fmla="*/ 108 w 497"/>
                <a:gd name="T25" fmla="*/ 629 h 829"/>
                <a:gd name="T26" fmla="*/ 142 w 497"/>
                <a:gd name="T27" fmla="*/ 629 h 829"/>
                <a:gd name="T28" fmla="*/ 159 w 497"/>
                <a:gd name="T29" fmla="*/ 639 h 829"/>
                <a:gd name="T30" fmla="*/ 182 w 497"/>
                <a:gd name="T31" fmla="*/ 659 h 829"/>
                <a:gd name="T32" fmla="*/ 188 w 497"/>
                <a:gd name="T33" fmla="*/ 671 h 829"/>
                <a:gd name="T34" fmla="*/ 210 w 497"/>
                <a:gd name="T35" fmla="*/ 713 h 829"/>
                <a:gd name="T36" fmla="*/ 228 w 497"/>
                <a:gd name="T37" fmla="*/ 765 h 829"/>
                <a:gd name="T38" fmla="*/ 238 w 497"/>
                <a:gd name="T39" fmla="*/ 828 h 829"/>
                <a:gd name="T40" fmla="*/ 257 w 497"/>
                <a:gd name="T41" fmla="*/ 828 h 829"/>
                <a:gd name="T42" fmla="*/ 285 w 497"/>
                <a:gd name="T43" fmla="*/ 828 h 829"/>
                <a:gd name="T44" fmla="*/ 290 w 497"/>
                <a:gd name="T45" fmla="*/ 807 h 829"/>
                <a:gd name="T46" fmla="*/ 290 w 497"/>
                <a:gd name="T47" fmla="*/ 754 h 829"/>
                <a:gd name="T48" fmla="*/ 296 w 497"/>
                <a:gd name="T49" fmla="*/ 690 h 829"/>
                <a:gd name="T50" fmla="*/ 371 w 497"/>
                <a:gd name="T51" fmla="*/ 690 h 829"/>
                <a:gd name="T52" fmla="*/ 450 w 497"/>
                <a:gd name="T53" fmla="*/ 680 h 829"/>
                <a:gd name="T54" fmla="*/ 456 w 497"/>
                <a:gd name="T55" fmla="*/ 680 h 829"/>
                <a:gd name="T56" fmla="*/ 466 w 497"/>
                <a:gd name="T57" fmla="*/ 659 h 829"/>
                <a:gd name="T58" fmla="*/ 466 w 497"/>
                <a:gd name="T59" fmla="*/ 408 h 829"/>
                <a:gd name="T60" fmla="*/ 466 w 497"/>
                <a:gd name="T61" fmla="*/ 136 h 829"/>
                <a:gd name="T62" fmla="*/ 468 w 497"/>
                <a:gd name="T63" fmla="*/ 4 h 829"/>
                <a:gd name="T64" fmla="*/ 496 w 497"/>
                <a:gd name="T65" fmla="*/ 0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7" h="829">
                  <a:moveTo>
                    <a:pt x="273" y="377"/>
                  </a:moveTo>
                  <a:lnTo>
                    <a:pt x="267" y="377"/>
                  </a:lnTo>
                  <a:lnTo>
                    <a:pt x="16" y="377"/>
                  </a:lnTo>
                  <a:lnTo>
                    <a:pt x="10" y="377"/>
                  </a:lnTo>
                  <a:lnTo>
                    <a:pt x="0" y="399"/>
                  </a:lnTo>
                  <a:lnTo>
                    <a:pt x="5" y="450"/>
                  </a:lnTo>
                  <a:lnTo>
                    <a:pt x="5" y="576"/>
                  </a:lnTo>
                  <a:lnTo>
                    <a:pt x="5" y="598"/>
                  </a:lnTo>
                  <a:lnTo>
                    <a:pt x="5" y="639"/>
                  </a:lnTo>
                  <a:lnTo>
                    <a:pt x="10" y="639"/>
                  </a:lnTo>
                  <a:lnTo>
                    <a:pt x="34" y="639"/>
                  </a:lnTo>
                  <a:lnTo>
                    <a:pt x="79" y="639"/>
                  </a:lnTo>
                  <a:lnTo>
                    <a:pt x="108" y="629"/>
                  </a:lnTo>
                  <a:lnTo>
                    <a:pt x="142" y="629"/>
                  </a:lnTo>
                  <a:lnTo>
                    <a:pt x="159" y="639"/>
                  </a:lnTo>
                  <a:lnTo>
                    <a:pt x="182" y="659"/>
                  </a:lnTo>
                  <a:lnTo>
                    <a:pt x="188" y="671"/>
                  </a:lnTo>
                  <a:lnTo>
                    <a:pt x="210" y="713"/>
                  </a:lnTo>
                  <a:lnTo>
                    <a:pt x="228" y="765"/>
                  </a:lnTo>
                  <a:lnTo>
                    <a:pt x="238" y="828"/>
                  </a:lnTo>
                  <a:lnTo>
                    <a:pt x="257" y="828"/>
                  </a:lnTo>
                  <a:lnTo>
                    <a:pt x="285" y="828"/>
                  </a:lnTo>
                  <a:lnTo>
                    <a:pt x="290" y="807"/>
                  </a:lnTo>
                  <a:lnTo>
                    <a:pt x="290" y="754"/>
                  </a:lnTo>
                  <a:lnTo>
                    <a:pt x="296" y="690"/>
                  </a:lnTo>
                  <a:lnTo>
                    <a:pt x="371" y="690"/>
                  </a:lnTo>
                  <a:lnTo>
                    <a:pt x="450" y="680"/>
                  </a:lnTo>
                  <a:lnTo>
                    <a:pt x="456" y="680"/>
                  </a:lnTo>
                  <a:lnTo>
                    <a:pt x="466" y="659"/>
                  </a:lnTo>
                  <a:lnTo>
                    <a:pt x="466" y="408"/>
                  </a:lnTo>
                  <a:lnTo>
                    <a:pt x="466" y="136"/>
                  </a:lnTo>
                  <a:lnTo>
                    <a:pt x="468" y="4"/>
                  </a:lnTo>
                  <a:lnTo>
                    <a:pt x="496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Line 156"/>
            <p:cNvSpPr>
              <a:spLocks noChangeShapeType="1"/>
            </p:cNvSpPr>
            <p:nvPr/>
          </p:nvSpPr>
          <p:spPr bwMode="auto">
            <a:xfrm>
              <a:off x="3744" y="2658"/>
              <a:ext cx="4" cy="5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Freeform 157"/>
            <p:cNvSpPr>
              <a:spLocks/>
            </p:cNvSpPr>
            <p:nvPr/>
          </p:nvSpPr>
          <p:spPr bwMode="auto">
            <a:xfrm>
              <a:off x="3541" y="2774"/>
              <a:ext cx="119" cy="53"/>
            </a:xfrm>
            <a:custGeom>
              <a:avLst/>
              <a:gdLst>
                <a:gd name="T0" fmla="*/ 89 w 119"/>
                <a:gd name="T1" fmla="*/ 16 h 53"/>
                <a:gd name="T2" fmla="*/ 95 w 119"/>
                <a:gd name="T3" fmla="*/ 16 h 53"/>
                <a:gd name="T4" fmla="*/ 118 w 119"/>
                <a:gd name="T5" fmla="*/ 33 h 53"/>
                <a:gd name="T6" fmla="*/ 66 w 119"/>
                <a:gd name="T7" fmla="*/ 33 h 53"/>
                <a:gd name="T8" fmla="*/ 5 w 119"/>
                <a:gd name="T9" fmla="*/ 52 h 53"/>
                <a:gd name="T10" fmla="*/ 0 w 119"/>
                <a:gd name="T11" fmla="*/ 52 h 53"/>
                <a:gd name="T12" fmla="*/ 5 w 119"/>
                <a:gd name="T13" fmla="*/ 16 h 53"/>
                <a:gd name="T14" fmla="*/ 38 w 119"/>
                <a:gd name="T15" fmla="*/ 16 h 53"/>
                <a:gd name="T16" fmla="*/ 79 w 119"/>
                <a:gd name="T17" fmla="*/ 0 h 53"/>
                <a:gd name="T18" fmla="*/ 89 w 119"/>
                <a:gd name="T19" fmla="*/ 1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53">
                  <a:moveTo>
                    <a:pt x="89" y="16"/>
                  </a:moveTo>
                  <a:lnTo>
                    <a:pt x="95" y="16"/>
                  </a:lnTo>
                  <a:lnTo>
                    <a:pt x="118" y="33"/>
                  </a:lnTo>
                  <a:lnTo>
                    <a:pt x="66" y="33"/>
                  </a:lnTo>
                  <a:lnTo>
                    <a:pt x="5" y="52"/>
                  </a:lnTo>
                  <a:lnTo>
                    <a:pt x="0" y="52"/>
                  </a:lnTo>
                  <a:lnTo>
                    <a:pt x="5" y="16"/>
                  </a:lnTo>
                  <a:lnTo>
                    <a:pt x="38" y="16"/>
                  </a:lnTo>
                  <a:lnTo>
                    <a:pt x="79" y="0"/>
                  </a:lnTo>
                  <a:lnTo>
                    <a:pt x="89" y="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58"/>
            <p:cNvSpPr>
              <a:spLocks/>
            </p:cNvSpPr>
            <p:nvPr/>
          </p:nvSpPr>
          <p:spPr bwMode="auto">
            <a:xfrm>
              <a:off x="3488" y="2838"/>
              <a:ext cx="78" cy="51"/>
            </a:xfrm>
            <a:custGeom>
              <a:avLst/>
              <a:gdLst>
                <a:gd name="T0" fmla="*/ 65 w 78"/>
                <a:gd name="T1" fmla="*/ 9 h 51"/>
                <a:gd name="T2" fmla="*/ 71 w 78"/>
                <a:gd name="T3" fmla="*/ 9 h 51"/>
                <a:gd name="T4" fmla="*/ 77 w 78"/>
                <a:gd name="T5" fmla="*/ 50 h 51"/>
                <a:gd name="T6" fmla="*/ 53 w 78"/>
                <a:gd name="T7" fmla="*/ 50 h 51"/>
                <a:gd name="T8" fmla="*/ 18 w 78"/>
                <a:gd name="T9" fmla="*/ 50 h 51"/>
                <a:gd name="T10" fmla="*/ 11 w 78"/>
                <a:gd name="T11" fmla="*/ 50 h 51"/>
                <a:gd name="T12" fmla="*/ 18 w 78"/>
                <a:gd name="T13" fmla="*/ 29 h 51"/>
                <a:gd name="T14" fmla="*/ 5 w 78"/>
                <a:gd name="T15" fmla="*/ 19 h 51"/>
                <a:gd name="T16" fmla="*/ 0 w 78"/>
                <a:gd name="T17" fmla="*/ 9 h 51"/>
                <a:gd name="T18" fmla="*/ 24 w 78"/>
                <a:gd name="T19" fmla="*/ 0 h 51"/>
                <a:gd name="T20" fmla="*/ 53 w 78"/>
                <a:gd name="T21" fmla="*/ 0 h 51"/>
                <a:gd name="T22" fmla="*/ 65 w 78"/>
                <a:gd name="T23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8" h="51">
                  <a:moveTo>
                    <a:pt x="65" y="9"/>
                  </a:moveTo>
                  <a:lnTo>
                    <a:pt x="71" y="9"/>
                  </a:lnTo>
                  <a:lnTo>
                    <a:pt x="77" y="50"/>
                  </a:lnTo>
                  <a:lnTo>
                    <a:pt x="53" y="50"/>
                  </a:lnTo>
                  <a:lnTo>
                    <a:pt x="18" y="50"/>
                  </a:lnTo>
                  <a:lnTo>
                    <a:pt x="11" y="50"/>
                  </a:lnTo>
                  <a:lnTo>
                    <a:pt x="18" y="29"/>
                  </a:lnTo>
                  <a:lnTo>
                    <a:pt x="5" y="19"/>
                  </a:lnTo>
                  <a:lnTo>
                    <a:pt x="0" y="9"/>
                  </a:lnTo>
                  <a:lnTo>
                    <a:pt x="24" y="0"/>
                  </a:lnTo>
                  <a:lnTo>
                    <a:pt x="53" y="0"/>
                  </a:lnTo>
                  <a:lnTo>
                    <a:pt x="65" y="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59"/>
            <p:cNvSpPr>
              <a:spLocks/>
            </p:cNvSpPr>
            <p:nvPr/>
          </p:nvSpPr>
          <p:spPr bwMode="auto">
            <a:xfrm>
              <a:off x="3597" y="2848"/>
              <a:ext cx="98" cy="159"/>
            </a:xfrm>
            <a:custGeom>
              <a:avLst/>
              <a:gdLst>
                <a:gd name="T0" fmla="*/ 40 w 98"/>
                <a:gd name="T1" fmla="*/ 0 h 159"/>
                <a:gd name="T2" fmla="*/ 17 w 98"/>
                <a:gd name="T3" fmla="*/ 0 h 159"/>
                <a:gd name="T4" fmla="*/ 0 w 98"/>
                <a:gd name="T5" fmla="*/ 0 h 159"/>
                <a:gd name="T6" fmla="*/ 29 w 98"/>
                <a:gd name="T7" fmla="*/ 158 h 159"/>
                <a:gd name="T8" fmla="*/ 23 w 98"/>
                <a:gd name="T9" fmla="*/ 136 h 159"/>
                <a:gd name="T10" fmla="*/ 29 w 98"/>
                <a:gd name="T11" fmla="*/ 125 h 159"/>
                <a:gd name="T12" fmla="*/ 45 w 98"/>
                <a:gd name="T13" fmla="*/ 125 h 159"/>
                <a:gd name="T14" fmla="*/ 51 w 98"/>
                <a:gd name="T15" fmla="*/ 136 h 159"/>
                <a:gd name="T16" fmla="*/ 45 w 98"/>
                <a:gd name="T17" fmla="*/ 158 h 159"/>
                <a:gd name="T18" fmla="*/ 97 w 98"/>
                <a:gd name="T19" fmla="*/ 158 h 159"/>
                <a:gd name="T20" fmla="*/ 97 w 98"/>
                <a:gd name="T21" fmla="*/ 95 h 159"/>
                <a:gd name="T22" fmla="*/ 91 w 98"/>
                <a:gd name="T23" fmla="*/ 30 h 159"/>
                <a:gd name="T24" fmla="*/ 45 w 98"/>
                <a:gd name="T25" fmla="*/ 30 h 159"/>
                <a:gd name="T26" fmla="*/ 40 w 98"/>
                <a:gd name="T27" fmla="*/ 2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59">
                  <a:moveTo>
                    <a:pt x="40" y="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29" y="158"/>
                  </a:lnTo>
                  <a:lnTo>
                    <a:pt x="23" y="136"/>
                  </a:lnTo>
                  <a:lnTo>
                    <a:pt x="29" y="125"/>
                  </a:lnTo>
                  <a:lnTo>
                    <a:pt x="45" y="125"/>
                  </a:lnTo>
                  <a:lnTo>
                    <a:pt x="51" y="136"/>
                  </a:lnTo>
                  <a:lnTo>
                    <a:pt x="45" y="158"/>
                  </a:lnTo>
                  <a:lnTo>
                    <a:pt x="97" y="158"/>
                  </a:lnTo>
                  <a:lnTo>
                    <a:pt x="97" y="95"/>
                  </a:lnTo>
                  <a:lnTo>
                    <a:pt x="91" y="30"/>
                  </a:lnTo>
                  <a:lnTo>
                    <a:pt x="45" y="30"/>
                  </a:lnTo>
                  <a:lnTo>
                    <a:pt x="40" y="2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60"/>
            <p:cNvSpPr>
              <a:spLocks/>
            </p:cNvSpPr>
            <p:nvPr/>
          </p:nvSpPr>
          <p:spPr bwMode="auto">
            <a:xfrm>
              <a:off x="3565" y="3152"/>
              <a:ext cx="40" cy="93"/>
            </a:xfrm>
            <a:custGeom>
              <a:avLst/>
              <a:gdLst>
                <a:gd name="T0" fmla="*/ 39 w 40"/>
                <a:gd name="T1" fmla="*/ 0 h 93"/>
                <a:gd name="T2" fmla="*/ 16 w 40"/>
                <a:gd name="T3" fmla="*/ 0 h 93"/>
                <a:gd name="T4" fmla="*/ 5 w 40"/>
                <a:gd name="T5" fmla="*/ 0 h 93"/>
                <a:gd name="T6" fmla="*/ 0 w 40"/>
                <a:gd name="T7" fmla="*/ 51 h 93"/>
                <a:gd name="T8" fmla="*/ 5 w 40"/>
                <a:gd name="T9" fmla="*/ 92 h 93"/>
                <a:gd name="T10" fmla="*/ 22 w 40"/>
                <a:gd name="T11" fmla="*/ 92 h 93"/>
                <a:gd name="T12" fmla="*/ 33 w 40"/>
                <a:gd name="T13" fmla="*/ 92 h 93"/>
                <a:gd name="T14" fmla="*/ 39 w 40"/>
                <a:gd name="T15" fmla="*/ 20 h 93"/>
                <a:gd name="T16" fmla="*/ 39 w 40"/>
                <a:gd name="T17" fmla="*/ 1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93">
                  <a:moveTo>
                    <a:pt x="39" y="0"/>
                  </a:moveTo>
                  <a:lnTo>
                    <a:pt x="16" y="0"/>
                  </a:lnTo>
                  <a:lnTo>
                    <a:pt x="5" y="0"/>
                  </a:lnTo>
                  <a:lnTo>
                    <a:pt x="0" y="51"/>
                  </a:lnTo>
                  <a:lnTo>
                    <a:pt x="5" y="92"/>
                  </a:lnTo>
                  <a:lnTo>
                    <a:pt x="22" y="92"/>
                  </a:lnTo>
                  <a:lnTo>
                    <a:pt x="33" y="92"/>
                  </a:lnTo>
                  <a:lnTo>
                    <a:pt x="39" y="20"/>
                  </a:lnTo>
                  <a:lnTo>
                    <a:pt x="39" y="1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61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162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Line 163"/>
            <p:cNvSpPr>
              <a:spLocks noChangeShapeType="1"/>
            </p:cNvSpPr>
            <p:nvPr/>
          </p:nvSpPr>
          <p:spPr bwMode="auto">
            <a:xfrm>
              <a:off x="3615" y="3409"/>
              <a:ext cx="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Freeform 164"/>
            <p:cNvSpPr>
              <a:spLocks/>
            </p:cNvSpPr>
            <p:nvPr/>
          </p:nvSpPr>
          <p:spPr bwMode="auto">
            <a:xfrm>
              <a:off x="3533" y="2893"/>
              <a:ext cx="26" cy="144"/>
            </a:xfrm>
            <a:custGeom>
              <a:avLst/>
              <a:gdLst>
                <a:gd name="T0" fmla="*/ 0 w 26"/>
                <a:gd name="T1" fmla="*/ 0 h 144"/>
                <a:gd name="T2" fmla="*/ 25 w 26"/>
                <a:gd name="T3" fmla="*/ 0 h 144"/>
                <a:gd name="T4" fmla="*/ 25 w 26"/>
                <a:gd name="T5" fmla="*/ 143 h 144"/>
                <a:gd name="T6" fmla="*/ 0 w 26"/>
                <a:gd name="T7" fmla="*/ 143 h 144"/>
                <a:gd name="T8" fmla="*/ 0 w 2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4">
                  <a:moveTo>
                    <a:pt x="0" y="0"/>
                  </a:moveTo>
                  <a:lnTo>
                    <a:pt x="25" y="0"/>
                  </a:lnTo>
                  <a:lnTo>
                    <a:pt x="25" y="143"/>
                  </a:lnTo>
                  <a:lnTo>
                    <a:pt x="0" y="143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165"/>
            <p:cNvSpPr>
              <a:spLocks/>
            </p:cNvSpPr>
            <p:nvPr/>
          </p:nvSpPr>
          <p:spPr bwMode="auto">
            <a:xfrm>
              <a:off x="3577" y="2848"/>
              <a:ext cx="105" cy="167"/>
            </a:xfrm>
            <a:custGeom>
              <a:avLst/>
              <a:gdLst>
                <a:gd name="T0" fmla="*/ 0 w 105"/>
                <a:gd name="T1" fmla="*/ 66 h 167"/>
                <a:gd name="T2" fmla="*/ 0 w 105"/>
                <a:gd name="T3" fmla="*/ 0 h 167"/>
                <a:gd name="T4" fmla="*/ 53 w 105"/>
                <a:gd name="T5" fmla="*/ 0 h 167"/>
                <a:gd name="T6" fmla="*/ 53 w 105"/>
                <a:gd name="T7" fmla="*/ 32 h 167"/>
                <a:gd name="T8" fmla="*/ 68 w 105"/>
                <a:gd name="T9" fmla="*/ 32 h 167"/>
                <a:gd name="T10" fmla="*/ 68 w 105"/>
                <a:gd name="T11" fmla="*/ 0 h 167"/>
                <a:gd name="T12" fmla="*/ 104 w 105"/>
                <a:gd name="T13" fmla="*/ 0 h 167"/>
                <a:gd name="T14" fmla="*/ 104 w 105"/>
                <a:gd name="T15" fmla="*/ 22 h 167"/>
                <a:gd name="T16" fmla="*/ 104 w 105"/>
                <a:gd name="T17" fmla="*/ 166 h 167"/>
                <a:gd name="T18" fmla="*/ 40 w 105"/>
                <a:gd name="T19" fmla="*/ 166 h 167"/>
                <a:gd name="T20" fmla="*/ 40 w 105"/>
                <a:gd name="T21" fmla="*/ 133 h 167"/>
                <a:gd name="T22" fmla="*/ 23 w 105"/>
                <a:gd name="T23" fmla="*/ 121 h 167"/>
                <a:gd name="T24" fmla="*/ 23 w 105"/>
                <a:gd name="T25" fmla="*/ 166 h 167"/>
                <a:gd name="T26" fmla="*/ 0 w 105"/>
                <a:gd name="T27" fmla="*/ 166 h 167"/>
                <a:gd name="T28" fmla="*/ 0 w 105"/>
                <a:gd name="T29" fmla="*/ 6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5" h="167">
                  <a:moveTo>
                    <a:pt x="0" y="66"/>
                  </a:moveTo>
                  <a:lnTo>
                    <a:pt x="0" y="0"/>
                  </a:lnTo>
                  <a:lnTo>
                    <a:pt x="53" y="0"/>
                  </a:lnTo>
                  <a:lnTo>
                    <a:pt x="53" y="32"/>
                  </a:lnTo>
                  <a:lnTo>
                    <a:pt x="68" y="32"/>
                  </a:lnTo>
                  <a:lnTo>
                    <a:pt x="68" y="0"/>
                  </a:lnTo>
                  <a:lnTo>
                    <a:pt x="104" y="0"/>
                  </a:lnTo>
                  <a:lnTo>
                    <a:pt x="104" y="22"/>
                  </a:lnTo>
                  <a:lnTo>
                    <a:pt x="104" y="166"/>
                  </a:lnTo>
                  <a:lnTo>
                    <a:pt x="40" y="166"/>
                  </a:lnTo>
                  <a:lnTo>
                    <a:pt x="40" y="133"/>
                  </a:lnTo>
                  <a:lnTo>
                    <a:pt x="23" y="121"/>
                  </a:lnTo>
                  <a:lnTo>
                    <a:pt x="23" y="166"/>
                  </a:lnTo>
                  <a:lnTo>
                    <a:pt x="0" y="166"/>
                  </a:lnTo>
                  <a:lnTo>
                    <a:pt x="0" y="6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166"/>
            <p:cNvSpPr>
              <a:spLocks/>
            </p:cNvSpPr>
            <p:nvPr/>
          </p:nvSpPr>
          <p:spPr bwMode="auto">
            <a:xfrm>
              <a:off x="3280" y="3080"/>
              <a:ext cx="258" cy="162"/>
            </a:xfrm>
            <a:custGeom>
              <a:avLst/>
              <a:gdLst>
                <a:gd name="T0" fmla="*/ 0 w 258"/>
                <a:gd name="T1" fmla="*/ 0 h 162"/>
                <a:gd name="T2" fmla="*/ 0 w 258"/>
                <a:gd name="T3" fmla="*/ 161 h 162"/>
                <a:gd name="T4" fmla="*/ 257 w 258"/>
                <a:gd name="T5" fmla="*/ 161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8" h="162">
                  <a:moveTo>
                    <a:pt x="0" y="0"/>
                  </a:moveTo>
                  <a:lnTo>
                    <a:pt x="0" y="161"/>
                  </a:lnTo>
                  <a:lnTo>
                    <a:pt x="257" y="16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Line 167"/>
            <p:cNvSpPr>
              <a:spLocks noChangeShapeType="1"/>
            </p:cNvSpPr>
            <p:nvPr/>
          </p:nvSpPr>
          <p:spPr bwMode="auto">
            <a:xfrm>
              <a:off x="3300" y="3219"/>
              <a:ext cx="2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" name="Freeform 168"/>
            <p:cNvSpPr>
              <a:spLocks/>
            </p:cNvSpPr>
            <p:nvPr/>
          </p:nvSpPr>
          <p:spPr bwMode="auto">
            <a:xfrm>
              <a:off x="3573" y="3058"/>
              <a:ext cx="107" cy="207"/>
            </a:xfrm>
            <a:custGeom>
              <a:avLst/>
              <a:gdLst>
                <a:gd name="T0" fmla="*/ 106 w 107"/>
                <a:gd name="T1" fmla="*/ 0 h 207"/>
                <a:gd name="T2" fmla="*/ 106 w 107"/>
                <a:gd name="T3" fmla="*/ 184 h 207"/>
                <a:gd name="T4" fmla="*/ 96 w 107"/>
                <a:gd name="T5" fmla="*/ 206 h 207"/>
                <a:gd name="T6" fmla="*/ 0 w 107"/>
                <a:gd name="T7" fmla="*/ 206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07">
                  <a:moveTo>
                    <a:pt x="106" y="0"/>
                  </a:moveTo>
                  <a:lnTo>
                    <a:pt x="106" y="184"/>
                  </a:lnTo>
                  <a:lnTo>
                    <a:pt x="96" y="206"/>
                  </a:lnTo>
                  <a:lnTo>
                    <a:pt x="0" y="20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Line 169"/>
            <p:cNvSpPr>
              <a:spLocks noChangeShapeType="1"/>
            </p:cNvSpPr>
            <p:nvPr/>
          </p:nvSpPr>
          <p:spPr bwMode="auto">
            <a:xfrm>
              <a:off x="3565" y="3080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2" name="Line 170"/>
            <p:cNvSpPr>
              <a:spLocks noChangeShapeType="1"/>
            </p:cNvSpPr>
            <p:nvPr/>
          </p:nvSpPr>
          <p:spPr bwMode="auto">
            <a:xfrm>
              <a:off x="3603" y="2858"/>
              <a:ext cx="0" cy="1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Freeform 171"/>
            <p:cNvSpPr>
              <a:spLocks/>
            </p:cNvSpPr>
            <p:nvPr/>
          </p:nvSpPr>
          <p:spPr bwMode="auto">
            <a:xfrm>
              <a:off x="5387" y="3288"/>
              <a:ext cx="291" cy="53"/>
            </a:xfrm>
            <a:custGeom>
              <a:avLst/>
              <a:gdLst>
                <a:gd name="T0" fmla="*/ 0 w 291"/>
                <a:gd name="T1" fmla="*/ 0 h 53"/>
                <a:gd name="T2" fmla="*/ 290 w 291"/>
                <a:gd name="T3" fmla="*/ 0 h 53"/>
                <a:gd name="T4" fmla="*/ 290 w 291"/>
                <a:gd name="T5" fmla="*/ 52 h 53"/>
                <a:gd name="T6" fmla="*/ 0 w 291"/>
                <a:gd name="T7" fmla="*/ 52 h 53"/>
                <a:gd name="T8" fmla="*/ 0 w 291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" h="53">
                  <a:moveTo>
                    <a:pt x="0" y="0"/>
                  </a:moveTo>
                  <a:lnTo>
                    <a:pt x="290" y="0"/>
                  </a:lnTo>
                  <a:lnTo>
                    <a:pt x="290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Freeform 172"/>
            <p:cNvSpPr>
              <a:spLocks/>
            </p:cNvSpPr>
            <p:nvPr/>
          </p:nvSpPr>
          <p:spPr bwMode="auto">
            <a:xfrm>
              <a:off x="5295" y="2687"/>
              <a:ext cx="104" cy="1"/>
            </a:xfrm>
            <a:custGeom>
              <a:avLst/>
              <a:gdLst>
                <a:gd name="T0" fmla="*/ 103 w 104"/>
                <a:gd name="T1" fmla="*/ 0 h 1"/>
                <a:gd name="T2" fmla="*/ 5 w 104"/>
                <a:gd name="T3" fmla="*/ 0 h 1"/>
                <a:gd name="T4" fmla="*/ 0 w 1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1">
                  <a:moveTo>
                    <a:pt x="10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173"/>
            <p:cNvSpPr>
              <a:spLocks/>
            </p:cNvSpPr>
            <p:nvPr/>
          </p:nvSpPr>
          <p:spPr bwMode="auto">
            <a:xfrm>
              <a:off x="4686" y="2702"/>
              <a:ext cx="107" cy="1"/>
            </a:xfrm>
            <a:custGeom>
              <a:avLst/>
              <a:gdLst>
                <a:gd name="T0" fmla="*/ 106 w 107"/>
                <a:gd name="T1" fmla="*/ 0 h 1"/>
                <a:gd name="T2" fmla="*/ 5 w 107"/>
                <a:gd name="T3" fmla="*/ 0 h 1"/>
                <a:gd name="T4" fmla="*/ 0 w 107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" h="1">
                  <a:moveTo>
                    <a:pt x="106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174"/>
            <p:cNvSpPr>
              <a:spLocks/>
            </p:cNvSpPr>
            <p:nvPr/>
          </p:nvSpPr>
          <p:spPr bwMode="auto">
            <a:xfrm>
              <a:off x="4025" y="2710"/>
              <a:ext cx="212" cy="1"/>
            </a:xfrm>
            <a:custGeom>
              <a:avLst/>
              <a:gdLst>
                <a:gd name="T0" fmla="*/ 211 w 212"/>
                <a:gd name="T1" fmla="*/ 0 h 1"/>
                <a:gd name="T2" fmla="*/ 5 w 212"/>
                <a:gd name="T3" fmla="*/ 0 h 1"/>
                <a:gd name="T4" fmla="*/ 0 w 21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" h="1">
                  <a:moveTo>
                    <a:pt x="21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175"/>
            <p:cNvSpPr>
              <a:spLocks/>
            </p:cNvSpPr>
            <p:nvPr/>
          </p:nvSpPr>
          <p:spPr bwMode="auto">
            <a:xfrm>
              <a:off x="5026" y="2741"/>
              <a:ext cx="368" cy="53"/>
            </a:xfrm>
            <a:custGeom>
              <a:avLst/>
              <a:gdLst>
                <a:gd name="T0" fmla="*/ 367 w 368"/>
                <a:gd name="T1" fmla="*/ 0 h 53"/>
                <a:gd name="T2" fmla="*/ 342 w 368"/>
                <a:gd name="T3" fmla="*/ 52 h 53"/>
                <a:gd name="T4" fmla="*/ 332 w 368"/>
                <a:gd name="T5" fmla="*/ 52 h 53"/>
                <a:gd name="T6" fmla="*/ 5 w 368"/>
                <a:gd name="T7" fmla="*/ 52 h 53"/>
                <a:gd name="T8" fmla="*/ 0 w 368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8" h="53">
                  <a:moveTo>
                    <a:pt x="367" y="0"/>
                  </a:moveTo>
                  <a:lnTo>
                    <a:pt x="342" y="52"/>
                  </a:lnTo>
                  <a:lnTo>
                    <a:pt x="332" y="52"/>
                  </a:lnTo>
                  <a:lnTo>
                    <a:pt x="5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76"/>
            <p:cNvSpPr>
              <a:spLocks/>
            </p:cNvSpPr>
            <p:nvPr/>
          </p:nvSpPr>
          <p:spPr bwMode="auto">
            <a:xfrm>
              <a:off x="5393" y="3275"/>
              <a:ext cx="223" cy="53"/>
            </a:xfrm>
            <a:custGeom>
              <a:avLst/>
              <a:gdLst>
                <a:gd name="T0" fmla="*/ 222 w 223"/>
                <a:gd name="T1" fmla="*/ 0 h 53"/>
                <a:gd name="T2" fmla="*/ 187 w 223"/>
                <a:gd name="T3" fmla="*/ 0 h 53"/>
                <a:gd name="T4" fmla="*/ 158 w 223"/>
                <a:gd name="T5" fmla="*/ 0 h 53"/>
                <a:gd name="T6" fmla="*/ 142 w 223"/>
                <a:gd name="T7" fmla="*/ 40 h 53"/>
                <a:gd name="T8" fmla="*/ 130 w 223"/>
                <a:gd name="T9" fmla="*/ 52 h 53"/>
                <a:gd name="T10" fmla="*/ 61 w 223"/>
                <a:gd name="T11" fmla="*/ 52 h 53"/>
                <a:gd name="T12" fmla="*/ 5 w 223"/>
                <a:gd name="T13" fmla="*/ 52 h 53"/>
                <a:gd name="T14" fmla="*/ 0 w 223"/>
                <a:gd name="T15" fmla="*/ 40 h 53"/>
                <a:gd name="T16" fmla="*/ 0 w 223"/>
                <a:gd name="T17" fmla="*/ 13 h 53"/>
                <a:gd name="T18" fmla="*/ 61 w 223"/>
                <a:gd name="T19" fmla="*/ 13 h 53"/>
                <a:gd name="T20" fmla="*/ 68 w 223"/>
                <a:gd name="T21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3" h="53">
                  <a:moveTo>
                    <a:pt x="222" y="0"/>
                  </a:moveTo>
                  <a:lnTo>
                    <a:pt x="187" y="0"/>
                  </a:lnTo>
                  <a:lnTo>
                    <a:pt x="158" y="0"/>
                  </a:lnTo>
                  <a:lnTo>
                    <a:pt x="142" y="40"/>
                  </a:lnTo>
                  <a:lnTo>
                    <a:pt x="130" y="52"/>
                  </a:lnTo>
                  <a:lnTo>
                    <a:pt x="61" y="52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0" y="13"/>
                  </a:lnTo>
                  <a:lnTo>
                    <a:pt x="61" y="13"/>
                  </a:lnTo>
                  <a:lnTo>
                    <a:pt x="68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77"/>
            <p:cNvSpPr>
              <a:spLocks/>
            </p:cNvSpPr>
            <p:nvPr/>
          </p:nvSpPr>
          <p:spPr bwMode="auto">
            <a:xfrm>
              <a:off x="5586" y="2752"/>
              <a:ext cx="30" cy="164"/>
            </a:xfrm>
            <a:custGeom>
              <a:avLst/>
              <a:gdLst>
                <a:gd name="T0" fmla="*/ 0 w 30"/>
                <a:gd name="T1" fmla="*/ 0 h 164"/>
                <a:gd name="T2" fmla="*/ 10 w 30"/>
                <a:gd name="T3" fmla="*/ 31 h 164"/>
                <a:gd name="T4" fmla="*/ 29 w 30"/>
                <a:gd name="T5" fmla="*/ 163 h 164"/>
                <a:gd name="T6" fmla="*/ 23 w 30"/>
                <a:gd name="T7" fmla="*/ 8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164">
                  <a:moveTo>
                    <a:pt x="0" y="0"/>
                  </a:moveTo>
                  <a:lnTo>
                    <a:pt x="10" y="31"/>
                  </a:lnTo>
                  <a:lnTo>
                    <a:pt x="29" y="163"/>
                  </a:lnTo>
                  <a:lnTo>
                    <a:pt x="23" y="8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78"/>
            <p:cNvSpPr>
              <a:spLocks/>
            </p:cNvSpPr>
            <p:nvPr/>
          </p:nvSpPr>
          <p:spPr bwMode="auto">
            <a:xfrm>
              <a:off x="5409" y="2752"/>
              <a:ext cx="74" cy="1"/>
            </a:xfrm>
            <a:custGeom>
              <a:avLst/>
              <a:gdLst>
                <a:gd name="T0" fmla="*/ 73 w 74"/>
                <a:gd name="T1" fmla="*/ 0 h 1"/>
                <a:gd name="T2" fmla="*/ 5 w 74"/>
                <a:gd name="T3" fmla="*/ 0 h 1"/>
                <a:gd name="T4" fmla="*/ 0 w 7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1">
                  <a:moveTo>
                    <a:pt x="7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79"/>
            <p:cNvSpPr>
              <a:spLocks/>
            </p:cNvSpPr>
            <p:nvPr/>
          </p:nvSpPr>
          <p:spPr bwMode="auto">
            <a:xfrm>
              <a:off x="4743" y="2752"/>
              <a:ext cx="262" cy="53"/>
            </a:xfrm>
            <a:custGeom>
              <a:avLst/>
              <a:gdLst>
                <a:gd name="T0" fmla="*/ 261 w 262"/>
                <a:gd name="T1" fmla="*/ 0 h 53"/>
                <a:gd name="T2" fmla="*/ 119 w 262"/>
                <a:gd name="T3" fmla="*/ 26 h 53"/>
                <a:gd name="T4" fmla="*/ 0 w 262"/>
                <a:gd name="T5" fmla="*/ 52 h 53"/>
                <a:gd name="T6" fmla="*/ 221 w 262"/>
                <a:gd name="T7" fmla="*/ 52 h 53"/>
                <a:gd name="T8" fmla="*/ 227 w 262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" h="53">
                  <a:moveTo>
                    <a:pt x="261" y="0"/>
                  </a:moveTo>
                  <a:lnTo>
                    <a:pt x="119" y="26"/>
                  </a:lnTo>
                  <a:lnTo>
                    <a:pt x="0" y="52"/>
                  </a:lnTo>
                  <a:lnTo>
                    <a:pt x="221" y="52"/>
                  </a:lnTo>
                  <a:lnTo>
                    <a:pt x="227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Line 180"/>
            <p:cNvSpPr>
              <a:spLocks noChangeShapeType="1"/>
            </p:cNvSpPr>
            <p:nvPr/>
          </p:nvSpPr>
          <p:spPr bwMode="auto">
            <a:xfrm>
              <a:off x="4997" y="2752"/>
              <a:ext cx="0" cy="3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Freeform 181"/>
            <p:cNvSpPr>
              <a:spLocks/>
            </p:cNvSpPr>
            <p:nvPr/>
          </p:nvSpPr>
          <p:spPr bwMode="auto">
            <a:xfrm>
              <a:off x="4315" y="2771"/>
              <a:ext cx="383" cy="51"/>
            </a:xfrm>
            <a:custGeom>
              <a:avLst/>
              <a:gdLst>
                <a:gd name="T0" fmla="*/ 382 w 383"/>
                <a:gd name="T1" fmla="*/ 0 h 51"/>
                <a:gd name="T2" fmla="*/ 267 w 383"/>
                <a:gd name="T3" fmla="*/ 6 h 51"/>
                <a:gd name="T4" fmla="*/ 114 w 383"/>
                <a:gd name="T5" fmla="*/ 6 h 51"/>
                <a:gd name="T6" fmla="*/ 0 w 383"/>
                <a:gd name="T7" fmla="*/ 50 h 51"/>
                <a:gd name="T8" fmla="*/ 80 w 383"/>
                <a:gd name="T9" fmla="*/ 50 h 51"/>
                <a:gd name="T10" fmla="*/ 85 w 383"/>
                <a:gd name="T11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3" h="51">
                  <a:moveTo>
                    <a:pt x="382" y="0"/>
                  </a:moveTo>
                  <a:lnTo>
                    <a:pt x="267" y="6"/>
                  </a:lnTo>
                  <a:lnTo>
                    <a:pt x="114" y="6"/>
                  </a:lnTo>
                  <a:lnTo>
                    <a:pt x="0" y="50"/>
                  </a:lnTo>
                  <a:lnTo>
                    <a:pt x="80" y="50"/>
                  </a:lnTo>
                  <a:lnTo>
                    <a:pt x="85" y="5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82"/>
            <p:cNvSpPr>
              <a:spLocks/>
            </p:cNvSpPr>
            <p:nvPr/>
          </p:nvSpPr>
          <p:spPr bwMode="auto">
            <a:xfrm>
              <a:off x="4709" y="2752"/>
              <a:ext cx="25" cy="389"/>
            </a:xfrm>
            <a:custGeom>
              <a:avLst/>
              <a:gdLst>
                <a:gd name="T0" fmla="*/ 0 w 25"/>
                <a:gd name="T1" fmla="*/ 0 h 389"/>
                <a:gd name="T2" fmla="*/ 10 w 25"/>
                <a:gd name="T3" fmla="*/ 72 h 389"/>
                <a:gd name="T4" fmla="*/ 10 w 25"/>
                <a:gd name="T5" fmla="*/ 136 h 389"/>
                <a:gd name="T6" fmla="*/ 24 w 25"/>
                <a:gd name="T7" fmla="*/ 388 h 389"/>
                <a:gd name="T8" fmla="*/ 24 w 25"/>
                <a:gd name="T9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9">
                  <a:moveTo>
                    <a:pt x="0" y="0"/>
                  </a:moveTo>
                  <a:lnTo>
                    <a:pt x="10" y="72"/>
                  </a:lnTo>
                  <a:lnTo>
                    <a:pt x="10" y="136"/>
                  </a:lnTo>
                  <a:lnTo>
                    <a:pt x="24" y="388"/>
                  </a:lnTo>
                  <a:lnTo>
                    <a:pt x="24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83"/>
            <p:cNvSpPr>
              <a:spLocks/>
            </p:cNvSpPr>
            <p:nvPr/>
          </p:nvSpPr>
          <p:spPr bwMode="auto">
            <a:xfrm>
              <a:off x="4101" y="2762"/>
              <a:ext cx="188" cy="191"/>
            </a:xfrm>
            <a:custGeom>
              <a:avLst/>
              <a:gdLst>
                <a:gd name="T0" fmla="*/ 187 w 188"/>
                <a:gd name="T1" fmla="*/ 0 h 191"/>
                <a:gd name="T2" fmla="*/ 85 w 188"/>
                <a:gd name="T3" fmla="*/ 10 h 191"/>
                <a:gd name="T4" fmla="*/ 0 w 188"/>
                <a:gd name="T5" fmla="*/ 20 h 191"/>
                <a:gd name="T6" fmla="*/ 90 w 188"/>
                <a:gd name="T7" fmla="*/ 20 h 191"/>
                <a:gd name="T8" fmla="*/ 181 w 188"/>
                <a:gd name="T9" fmla="*/ 19 h 191"/>
                <a:gd name="T10" fmla="*/ 187 w 188"/>
                <a:gd name="T11" fmla="*/ 19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8" h="191">
                  <a:moveTo>
                    <a:pt x="187" y="0"/>
                  </a:moveTo>
                  <a:lnTo>
                    <a:pt x="85" y="10"/>
                  </a:lnTo>
                  <a:lnTo>
                    <a:pt x="0" y="20"/>
                  </a:lnTo>
                  <a:lnTo>
                    <a:pt x="90" y="20"/>
                  </a:lnTo>
                  <a:lnTo>
                    <a:pt x="181" y="19"/>
                  </a:lnTo>
                  <a:lnTo>
                    <a:pt x="187" y="19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4"/>
            <p:cNvSpPr>
              <a:spLocks/>
            </p:cNvSpPr>
            <p:nvPr/>
          </p:nvSpPr>
          <p:spPr bwMode="auto">
            <a:xfrm>
              <a:off x="3906" y="2762"/>
              <a:ext cx="86" cy="443"/>
            </a:xfrm>
            <a:custGeom>
              <a:avLst/>
              <a:gdLst>
                <a:gd name="T0" fmla="*/ 85 w 86"/>
                <a:gd name="T1" fmla="*/ 0 h 443"/>
                <a:gd name="T2" fmla="*/ 62 w 86"/>
                <a:gd name="T3" fmla="*/ 20 h 443"/>
                <a:gd name="T4" fmla="*/ 51 w 86"/>
                <a:gd name="T5" fmla="*/ 20 h 443"/>
                <a:gd name="T6" fmla="*/ 28 w 86"/>
                <a:gd name="T7" fmla="*/ 20 h 443"/>
                <a:gd name="T8" fmla="*/ 16 w 86"/>
                <a:gd name="T9" fmla="*/ 20 h 443"/>
                <a:gd name="T10" fmla="*/ 5 w 86"/>
                <a:gd name="T11" fmla="*/ 42 h 443"/>
                <a:gd name="T12" fmla="*/ 10 w 86"/>
                <a:gd name="T13" fmla="*/ 114 h 443"/>
                <a:gd name="T14" fmla="*/ 16 w 86"/>
                <a:gd name="T15" fmla="*/ 167 h 443"/>
                <a:gd name="T16" fmla="*/ 16 w 86"/>
                <a:gd name="T17" fmla="*/ 284 h 443"/>
                <a:gd name="T18" fmla="*/ 16 w 86"/>
                <a:gd name="T19" fmla="*/ 377 h 443"/>
                <a:gd name="T20" fmla="*/ 5 w 86"/>
                <a:gd name="T21" fmla="*/ 399 h 443"/>
                <a:gd name="T22" fmla="*/ 0 w 86"/>
                <a:gd name="T23" fmla="*/ 409 h 443"/>
                <a:gd name="T24" fmla="*/ 0 w 86"/>
                <a:gd name="T25" fmla="*/ 430 h 443"/>
                <a:gd name="T26" fmla="*/ 0 w 86"/>
                <a:gd name="T27" fmla="*/ 442 h 443"/>
                <a:gd name="T28" fmla="*/ 16 w 86"/>
                <a:gd name="T29" fmla="*/ 419 h 443"/>
                <a:gd name="T30" fmla="*/ 16 w 86"/>
                <a:gd name="T31" fmla="*/ 40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6" h="443">
                  <a:moveTo>
                    <a:pt x="85" y="0"/>
                  </a:moveTo>
                  <a:lnTo>
                    <a:pt x="62" y="20"/>
                  </a:lnTo>
                  <a:lnTo>
                    <a:pt x="51" y="20"/>
                  </a:lnTo>
                  <a:lnTo>
                    <a:pt x="28" y="20"/>
                  </a:lnTo>
                  <a:lnTo>
                    <a:pt x="16" y="20"/>
                  </a:lnTo>
                  <a:lnTo>
                    <a:pt x="5" y="42"/>
                  </a:lnTo>
                  <a:lnTo>
                    <a:pt x="10" y="114"/>
                  </a:lnTo>
                  <a:lnTo>
                    <a:pt x="16" y="167"/>
                  </a:lnTo>
                  <a:lnTo>
                    <a:pt x="16" y="284"/>
                  </a:lnTo>
                  <a:lnTo>
                    <a:pt x="16" y="377"/>
                  </a:lnTo>
                  <a:lnTo>
                    <a:pt x="5" y="399"/>
                  </a:lnTo>
                  <a:lnTo>
                    <a:pt x="0" y="409"/>
                  </a:lnTo>
                  <a:lnTo>
                    <a:pt x="0" y="430"/>
                  </a:lnTo>
                  <a:lnTo>
                    <a:pt x="0" y="442"/>
                  </a:lnTo>
                  <a:lnTo>
                    <a:pt x="16" y="419"/>
                  </a:lnTo>
                  <a:lnTo>
                    <a:pt x="16" y="40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85"/>
            <p:cNvSpPr>
              <a:spLocks/>
            </p:cNvSpPr>
            <p:nvPr/>
          </p:nvSpPr>
          <p:spPr bwMode="auto">
            <a:xfrm>
              <a:off x="4008" y="2774"/>
              <a:ext cx="82" cy="1"/>
            </a:xfrm>
            <a:custGeom>
              <a:avLst/>
              <a:gdLst>
                <a:gd name="T0" fmla="*/ 81 w 82"/>
                <a:gd name="T1" fmla="*/ 0 h 1"/>
                <a:gd name="T2" fmla="*/ 5 w 82"/>
                <a:gd name="T3" fmla="*/ 0 h 1"/>
                <a:gd name="T4" fmla="*/ 0 w 8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1">
                  <a:moveTo>
                    <a:pt x="8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186"/>
            <p:cNvSpPr>
              <a:spLocks/>
            </p:cNvSpPr>
            <p:nvPr/>
          </p:nvSpPr>
          <p:spPr bwMode="auto">
            <a:xfrm>
              <a:off x="4082" y="2774"/>
              <a:ext cx="26" cy="389"/>
            </a:xfrm>
            <a:custGeom>
              <a:avLst/>
              <a:gdLst>
                <a:gd name="T0" fmla="*/ 0 w 26"/>
                <a:gd name="T1" fmla="*/ 0 h 389"/>
                <a:gd name="T2" fmla="*/ 25 w 26"/>
                <a:gd name="T3" fmla="*/ 388 h 389"/>
                <a:gd name="T4" fmla="*/ 25 w 26"/>
                <a:gd name="T5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389">
                  <a:moveTo>
                    <a:pt x="0" y="0"/>
                  </a:moveTo>
                  <a:lnTo>
                    <a:pt x="25" y="388"/>
                  </a:lnTo>
                  <a:lnTo>
                    <a:pt x="25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187"/>
            <p:cNvSpPr>
              <a:spLocks/>
            </p:cNvSpPr>
            <p:nvPr/>
          </p:nvSpPr>
          <p:spPr bwMode="auto">
            <a:xfrm>
              <a:off x="3870" y="2774"/>
              <a:ext cx="49" cy="357"/>
            </a:xfrm>
            <a:custGeom>
              <a:avLst/>
              <a:gdLst>
                <a:gd name="T0" fmla="*/ 48 w 49"/>
                <a:gd name="T1" fmla="*/ 0 h 357"/>
                <a:gd name="T2" fmla="*/ 30 w 49"/>
                <a:gd name="T3" fmla="*/ 0 h 357"/>
                <a:gd name="T4" fmla="*/ 24 w 49"/>
                <a:gd name="T5" fmla="*/ 10 h 357"/>
                <a:gd name="T6" fmla="*/ 6 w 49"/>
                <a:gd name="T7" fmla="*/ 83 h 357"/>
                <a:gd name="T8" fmla="*/ 0 w 49"/>
                <a:gd name="T9" fmla="*/ 146 h 357"/>
                <a:gd name="T10" fmla="*/ 17 w 49"/>
                <a:gd name="T11" fmla="*/ 188 h 357"/>
                <a:gd name="T12" fmla="*/ 30 w 49"/>
                <a:gd name="T13" fmla="*/ 231 h 357"/>
                <a:gd name="T14" fmla="*/ 42 w 49"/>
                <a:gd name="T15" fmla="*/ 345 h 357"/>
                <a:gd name="T16" fmla="*/ 36 w 49"/>
                <a:gd name="T17" fmla="*/ 356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357">
                  <a:moveTo>
                    <a:pt x="48" y="0"/>
                  </a:moveTo>
                  <a:lnTo>
                    <a:pt x="30" y="0"/>
                  </a:lnTo>
                  <a:lnTo>
                    <a:pt x="24" y="10"/>
                  </a:lnTo>
                  <a:lnTo>
                    <a:pt x="6" y="83"/>
                  </a:lnTo>
                  <a:lnTo>
                    <a:pt x="0" y="146"/>
                  </a:lnTo>
                  <a:lnTo>
                    <a:pt x="17" y="188"/>
                  </a:lnTo>
                  <a:lnTo>
                    <a:pt x="30" y="231"/>
                  </a:lnTo>
                  <a:lnTo>
                    <a:pt x="42" y="345"/>
                  </a:lnTo>
                  <a:lnTo>
                    <a:pt x="36" y="35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Line 188"/>
            <p:cNvSpPr>
              <a:spLocks noChangeShapeType="1"/>
            </p:cNvSpPr>
            <p:nvPr/>
          </p:nvSpPr>
          <p:spPr bwMode="auto">
            <a:xfrm flipH="1">
              <a:off x="3990" y="2784"/>
              <a:ext cx="1" cy="4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" name="Freeform 189"/>
            <p:cNvSpPr>
              <a:spLocks/>
            </p:cNvSpPr>
            <p:nvPr/>
          </p:nvSpPr>
          <p:spPr bwMode="auto">
            <a:xfrm>
              <a:off x="3991" y="2793"/>
              <a:ext cx="27" cy="105"/>
            </a:xfrm>
            <a:custGeom>
              <a:avLst/>
              <a:gdLst>
                <a:gd name="T0" fmla="*/ 0 w 27"/>
                <a:gd name="T1" fmla="*/ 0 h 105"/>
                <a:gd name="T2" fmla="*/ 26 w 27"/>
                <a:gd name="T3" fmla="*/ 93 h 105"/>
                <a:gd name="T4" fmla="*/ 26 w 27"/>
                <a:gd name="T5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105">
                  <a:moveTo>
                    <a:pt x="0" y="0"/>
                  </a:moveTo>
                  <a:lnTo>
                    <a:pt x="26" y="93"/>
                  </a:lnTo>
                  <a:lnTo>
                    <a:pt x="26" y="10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190"/>
            <p:cNvSpPr>
              <a:spLocks/>
            </p:cNvSpPr>
            <p:nvPr/>
          </p:nvSpPr>
          <p:spPr bwMode="auto">
            <a:xfrm>
              <a:off x="5688" y="2806"/>
              <a:ext cx="1" cy="281"/>
            </a:xfrm>
            <a:custGeom>
              <a:avLst/>
              <a:gdLst>
                <a:gd name="T0" fmla="*/ 0 w 1"/>
                <a:gd name="T1" fmla="*/ 0 h 281"/>
                <a:gd name="T2" fmla="*/ 0 w 1"/>
                <a:gd name="T3" fmla="*/ 271 h 281"/>
                <a:gd name="T4" fmla="*/ 0 w 1"/>
                <a:gd name="T5" fmla="*/ 28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81">
                  <a:moveTo>
                    <a:pt x="0" y="0"/>
                  </a:moveTo>
                  <a:lnTo>
                    <a:pt x="0" y="271"/>
                  </a:lnTo>
                  <a:lnTo>
                    <a:pt x="0" y="28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191"/>
            <p:cNvSpPr>
              <a:spLocks/>
            </p:cNvSpPr>
            <p:nvPr/>
          </p:nvSpPr>
          <p:spPr bwMode="auto">
            <a:xfrm>
              <a:off x="4726" y="2919"/>
              <a:ext cx="1" cy="168"/>
            </a:xfrm>
            <a:custGeom>
              <a:avLst/>
              <a:gdLst>
                <a:gd name="T0" fmla="*/ 0 w 1"/>
                <a:gd name="T1" fmla="*/ 0 h 168"/>
                <a:gd name="T2" fmla="*/ 0 w 1"/>
                <a:gd name="T3" fmla="*/ 158 h 168"/>
                <a:gd name="T4" fmla="*/ 0 w 1"/>
                <a:gd name="T5" fmla="*/ 167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68">
                  <a:moveTo>
                    <a:pt x="0" y="0"/>
                  </a:moveTo>
                  <a:lnTo>
                    <a:pt x="0" y="158"/>
                  </a:lnTo>
                  <a:lnTo>
                    <a:pt x="0" y="16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Freeform 192"/>
            <p:cNvSpPr>
              <a:spLocks/>
            </p:cNvSpPr>
            <p:nvPr/>
          </p:nvSpPr>
          <p:spPr bwMode="auto">
            <a:xfrm>
              <a:off x="4748" y="3152"/>
              <a:ext cx="250" cy="53"/>
            </a:xfrm>
            <a:custGeom>
              <a:avLst/>
              <a:gdLst>
                <a:gd name="T0" fmla="*/ 249 w 250"/>
                <a:gd name="T1" fmla="*/ 0 h 53"/>
                <a:gd name="T2" fmla="*/ 113 w 250"/>
                <a:gd name="T3" fmla="*/ 26 h 53"/>
                <a:gd name="T4" fmla="*/ 0 w 250"/>
                <a:gd name="T5" fmla="*/ 52 h 53"/>
                <a:gd name="T6" fmla="*/ 243 w 250"/>
                <a:gd name="T7" fmla="*/ 52 h 53"/>
                <a:gd name="T8" fmla="*/ 249 w 250"/>
                <a:gd name="T9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53">
                  <a:moveTo>
                    <a:pt x="249" y="0"/>
                  </a:moveTo>
                  <a:lnTo>
                    <a:pt x="113" y="26"/>
                  </a:lnTo>
                  <a:lnTo>
                    <a:pt x="0" y="52"/>
                  </a:lnTo>
                  <a:lnTo>
                    <a:pt x="243" y="52"/>
                  </a:lnTo>
                  <a:lnTo>
                    <a:pt x="249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Freeform 193"/>
            <p:cNvSpPr>
              <a:spLocks/>
            </p:cNvSpPr>
            <p:nvPr/>
          </p:nvSpPr>
          <p:spPr bwMode="auto">
            <a:xfrm>
              <a:off x="5056" y="3162"/>
              <a:ext cx="343" cy="53"/>
            </a:xfrm>
            <a:custGeom>
              <a:avLst/>
              <a:gdLst>
                <a:gd name="T0" fmla="*/ 342 w 343"/>
                <a:gd name="T1" fmla="*/ 0 h 53"/>
                <a:gd name="T2" fmla="*/ 142 w 343"/>
                <a:gd name="T3" fmla="*/ 0 h 53"/>
                <a:gd name="T4" fmla="*/ 0 w 343"/>
                <a:gd name="T5" fmla="*/ 52 h 53"/>
                <a:gd name="T6" fmla="*/ 336 w 343"/>
                <a:gd name="T7" fmla="*/ 52 h 53"/>
                <a:gd name="T8" fmla="*/ 342 w 343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3" h="53">
                  <a:moveTo>
                    <a:pt x="342" y="0"/>
                  </a:moveTo>
                  <a:lnTo>
                    <a:pt x="142" y="0"/>
                  </a:lnTo>
                  <a:lnTo>
                    <a:pt x="0" y="52"/>
                  </a:lnTo>
                  <a:lnTo>
                    <a:pt x="336" y="52"/>
                  </a:lnTo>
                  <a:lnTo>
                    <a:pt x="342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Freeform 194"/>
            <p:cNvSpPr>
              <a:spLocks/>
            </p:cNvSpPr>
            <p:nvPr/>
          </p:nvSpPr>
          <p:spPr bwMode="auto">
            <a:xfrm>
              <a:off x="4669" y="3162"/>
              <a:ext cx="51" cy="66"/>
            </a:xfrm>
            <a:custGeom>
              <a:avLst/>
              <a:gdLst>
                <a:gd name="T0" fmla="*/ 50 w 51"/>
                <a:gd name="T1" fmla="*/ 0 h 66"/>
                <a:gd name="T2" fmla="*/ 27 w 51"/>
                <a:gd name="T3" fmla="*/ 10 h 66"/>
                <a:gd name="T4" fmla="*/ 11 w 51"/>
                <a:gd name="T5" fmla="*/ 10 h 66"/>
                <a:gd name="T6" fmla="*/ 0 w 51"/>
                <a:gd name="T7" fmla="*/ 65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66">
                  <a:moveTo>
                    <a:pt x="50" y="0"/>
                  </a:moveTo>
                  <a:lnTo>
                    <a:pt x="27" y="10"/>
                  </a:lnTo>
                  <a:lnTo>
                    <a:pt x="11" y="10"/>
                  </a:lnTo>
                  <a:lnTo>
                    <a:pt x="0" y="6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7" name="Freeform 195"/>
            <p:cNvSpPr>
              <a:spLocks/>
            </p:cNvSpPr>
            <p:nvPr/>
          </p:nvSpPr>
          <p:spPr bwMode="auto">
            <a:xfrm>
              <a:off x="4709" y="3162"/>
              <a:ext cx="228" cy="127"/>
            </a:xfrm>
            <a:custGeom>
              <a:avLst/>
              <a:gdLst>
                <a:gd name="T0" fmla="*/ 5 w 228"/>
                <a:gd name="T1" fmla="*/ 0 h 127"/>
                <a:gd name="T2" fmla="*/ 0 w 228"/>
                <a:gd name="T3" fmla="*/ 42 h 127"/>
                <a:gd name="T4" fmla="*/ 5 w 228"/>
                <a:gd name="T5" fmla="*/ 73 h 127"/>
                <a:gd name="T6" fmla="*/ 0 w 228"/>
                <a:gd name="T7" fmla="*/ 83 h 127"/>
                <a:gd name="T8" fmla="*/ 0 w 228"/>
                <a:gd name="T9" fmla="*/ 105 h 127"/>
                <a:gd name="T10" fmla="*/ 11 w 228"/>
                <a:gd name="T11" fmla="*/ 115 h 127"/>
                <a:gd name="T12" fmla="*/ 16 w 228"/>
                <a:gd name="T13" fmla="*/ 126 h 127"/>
                <a:gd name="T14" fmla="*/ 107 w 228"/>
                <a:gd name="T15" fmla="*/ 115 h 127"/>
                <a:gd name="T16" fmla="*/ 227 w 228"/>
                <a:gd name="T17" fmla="*/ 126 h 127"/>
                <a:gd name="T18" fmla="*/ 203 w 228"/>
                <a:gd name="T19" fmla="*/ 115 h 127"/>
                <a:gd name="T20" fmla="*/ 198 w 228"/>
                <a:gd name="T21" fmla="*/ 115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8" h="127">
                  <a:moveTo>
                    <a:pt x="5" y="0"/>
                  </a:moveTo>
                  <a:lnTo>
                    <a:pt x="0" y="42"/>
                  </a:lnTo>
                  <a:lnTo>
                    <a:pt x="5" y="73"/>
                  </a:lnTo>
                  <a:lnTo>
                    <a:pt x="0" y="83"/>
                  </a:lnTo>
                  <a:lnTo>
                    <a:pt x="0" y="105"/>
                  </a:lnTo>
                  <a:lnTo>
                    <a:pt x="11" y="115"/>
                  </a:lnTo>
                  <a:lnTo>
                    <a:pt x="16" y="126"/>
                  </a:lnTo>
                  <a:lnTo>
                    <a:pt x="107" y="115"/>
                  </a:lnTo>
                  <a:lnTo>
                    <a:pt x="227" y="126"/>
                  </a:lnTo>
                  <a:lnTo>
                    <a:pt x="203" y="115"/>
                  </a:lnTo>
                  <a:lnTo>
                    <a:pt x="198" y="11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Freeform 196"/>
            <p:cNvSpPr>
              <a:spLocks/>
            </p:cNvSpPr>
            <p:nvPr/>
          </p:nvSpPr>
          <p:spPr bwMode="auto">
            <a:xfrm>
              <a:off x="4730" y="3182"/>
              <a:ext cx="810" cy="50"/>
            </a:xfrm>
            <a:custGeom>
              <a:avLst/>
              <a:gdLst>
                <a:gd name="T0" fmla="*/ 809 w 810"/>
                <a:gd name="T1" fmla="*/ 0 h 50"/>
                <a:gd name="T2" fmla="*/ 809 w 810"/>
                <a:gd name="T3" fmla="*/ 25 h 50"/>
                <a:gd name="T4" fmla="*/ 786 w 810"/>
                <a:gd name="T5" fmla="*/ 49 h 50"/>
                <a:gd name="T6" fmla="*/ 775 w 810"/>
                <a:gd name="T7" fmla="*/ 49 h 50"/>
                <a:gd name="T8" fmla="*/ 6 w 810"/>
                <a:gd name="T9" fmla="*/ 49 h 50"/>
                <a:gd name="T10" fmla="*/ 0 w 810"/>
                <a:gd name="T11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0" h="50">
                  <a:moveTo>
                    <a:pt x="809" y="0"/>
                  </a:moveTo>
                  <a:lnTo>
                    <a:pt x="809" y="25"/>
                  </a:lnTo>
                  <a:lnTo>
                    <a:pt x="786" y="49"/>
                  </a:lnTo>
                  <a:lnTo>
                    <a:pt x="775" y="49"/>
                  </a:lnTo>
                  <a:lnTo>
                    <a:pt x="6" y="49"/>
                  </a:lnTo>
                  <a:lnTo>
                    <a:pt x="0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" name="Freeform 197"/>
            <p:cNvSpPr>
              <a:spLocks/>
            </p:cNvSpPr>
            <p:nvPr/>
          </p:nvSpPr>
          <p:spPr bwMode="auto">
            <a:xfrm>
              <a:off x="3990" y="3182"/>
              <a:ext cx="100" cy="94"/>
            </a:xfrm>
            <a:custGeom>
              <a:avLst/>
              <a:gdLst>
                <a:gd name="T0" fmla="*/ 99 w 100"/>
                <a:gd name="T1" fmla="*/ 0 h 94"/>
                <a:gd name="T2" fmla="*/ 88 w 100"/>
                <a:gd name="T3" fmla="*/ 10 h 94"/>
                <a:gd name="T4" fmla="*/ 93 w 100"/>
                <a:gd name="T5" fmla="*/ 61 h 94"/>
                <a:gd name="T6" fmla="*/ 88 w 100"/>
                <a:gd name="T7" fmla="*/ 93 h 94"/>
                <a:gd name="T8" fmla="*/ 58 w 100"/>
                <a:gd name="T9" fmla="*/ 93 h 94"/>
                <a:gd name="T10" fmla="*/ 41 w 100"/>
                <a:gd name="T11" fmla="*/ 93 h 94"/>
                <a:gd name="T12" fmla="*/ 36 w 100"/>
                <a:gd name="T13" fmla="*/ 82 h 94"/>
                <a:gd name="T14" fmla="*/ 36 w 100"/>
                <a:gd name="T15" fmla="*/ 61 h 94"/>
                <a:gd name="T16" fmla="*/ 36 w 100"/>
                <a:gd name="T17" fmla="*/ 51 h 94"/>
                <a:gd name="T18" fmla="*/ 0 w 100"/>
                <a:gd name="T19" fmla="*/ 48 h 94"/>
                <a:gd name="T20" fmla="*/ 2 w 100"/>
                <a:gd name="T21" fmla="*/ 7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94">
                  <a:moveTo>
                    <a:pt x="99" y="0"/>
                  </a:moveTo>
                  <a:lnTo>
                    <a:pt x="88" y="10"/>
                  </a:lnTo>
                  <a:lnTo>
                    <a:pt x="93" y="61"/>
                  </a:lnTo>
                  <a:lnTo>
                    <a:pt x="88" y="93"/>
                  </a:lnTo>
                  <a:lnTo>
                    <a:pt x="58" y="93"/>
                  </a:lnTo>
                  <a:lnTo>
                    <a:pt x="41" y="93"/>
                  </a:lnTo>
                  <a:lnTo>
                    <a:pt x="36" y="82"/>
                  </a:lnTo>
                  <a:lnTo>
                    <a:pt x="36" y="61"/>
                  </a:lnTo>
                  <a:lnTo>
                    <a:pt x="36" y="51"/>
                  </a:lnTo>
                  <a:lnTo>
                    <a:pt x="0" y="48"/>
                  </a:lnTo>
                  <a:lnTo>
                    <a:pt x="2" y="7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Freeform 198"/>
            <p:cNvSpPr>
              <a:spLocks/>
            </p:cNvSpPr>
            <p:nvPr/>
          </p:nvSpPr>
          <p:spPr bwMode="auto">
            <a:xfrm>
              <a:off x="3991" y="3182"/>
              <a:ext cx="27" cy="50"/>
            </a:xfrm>
            <a:custGeom>
              <a:avLst/>
              <a:gdLst>
                <a:gd name="T0" fmla="*/ 16 w 27"/>
                <a:gd name="T1" fmla="*/ 0 h 50"/>
                <a:gd name="T2" fmla="*/ 0 w 27"/>
                <a:gd name="T3" fmla="*/ 0 h 50"/>
                <a:gd name="T4" fmla="*/ 16 w 27"/>
                <a:gd name="T5" fmla="*/ 49 h 50"/>
                <a:gd name="T6" fmla="*/ 26 w 27"/>
                <a:gd name="T7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50">
                  <a:moveTo>
                    <a:pt x="16" y="0"/>
                  </a:moveTo>
                  <a:lnTo>
                    <a:pt x="0" y="0"/>
                  </a:lnTo>
                  <a:lnTo>
                    <a:pt x="16" y="49"/>
                  </a:lnTo>
                  <a:lnTo>
                    <a:pt x="26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Freeform 199"/>
            <p:cNvSpPr>
              <a:spLocks/>
            </p:cNvSpPr>
            <p:nvPr/>
          </p:nvSpPr>
          <p:spPr bwMode="auto">
            <a:xfrm>
              <a:off x="4272" y="3204"/>
              <a:ext cx="57" cy="50"/>
            </a:xfrm>
            <a:custGeom>
              <a:avLst/>
              <a:gdLst>
                <a:gd name="T0" fmla="*/ 16 w 57"/>
                <a:gd name="T1" fmla="*/ 0 h 50"/>
                <a:gd name="T2" fmla="*/ 5 w 57"/>
                <a:gd name="T3" fmla="*/ 16 h 50"/>
                <a:gd name="T4" fmla="*/ 0 w 57"/>
                <a:gd name="T5" fmla="*/ 32 h 50"/>
                <a:gd name="T6" fmla="*/ 56 w 57"/>
                <a:gd name="T7" fmla="*/ 49 h 50"/>
                <a:gd name="T8" fmla="*/ 49 w 57"/>
                <a:gd name="T9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0">
                  <a:moveTo>
                    <a:pt x="16" y="0"/>
                  </a:moveTo>
                  <a:lnTo>
                    <a:pt x="5" y="16"/>
                  </a:lnTo>
                  <a:lnTo>
                    <a:pt x="0" y="32"/>
                  </a:lnTo>
                  <a:lnTo>
                    <a:pt x="56" y="49"/>
                  </a:lnTo>
                  <a:lnTo>
                    <a:pt x="49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" name="Freeform 200"/>
            <p:cNvSpPr>
              <a:spLocks/>
            </p:cNvSpPr>
            <p:nvPr/>
          </p:nvSpPr>
          <p:spPr bwMode="auto">
            <a:xfrm>
              <a:off x="4986" y="3244"/>
              <a:ext cx="554" cy="53"/>
            </a:xfrm>
            <a:custGeom>
              <a:avLst/>
              <a:gdLst>
                <a:gd name="T0" fmla="*/ 553 w 554"/>
                <a:gd name="T1" fmla="*/ 0 h 53"/>
                <a:gd name="T2" fmla="*/ 547 w 554"/>
                <a:gd name="T3" fmla="*/ 35 h 53"/>
                <a:gd name="T4" fmla="*/ 542 w 554"/>
                <a:gd name="T5" fmla="*/ 52 h 53"/>
                <a:gd name="T6" fmla="*/ 268 w 554"/>
                <a:gd name="T7" fmla="*/ 52 h 53"/>
                <a:gd name="T8" fmla="*/ 0 w 554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3">
                  <a:moveTo>
                    <a:pt x="553" y="0"/>
                  </a:moveTo>
                  <a:lnTo>
                    <a:pt x="547" y="35"/>
                  </a:lnTo>
                  <a:lnTo>
                    <a:pt x="542" y="52"/>
                  </a:lnTo>
                  <a:lnTo>
                    <a:pt x="268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" name="Freeform 201"/>
            <p:cNvSpPr>
              <a:spLocks/>
            </p:cNvSpPr>
            <p:nvPr/>
          </p:nvSpPr>
          <p:spPr bwMode="auto">
            <a:xfrm>
              <a:off x="4328" y="3275"/>
              <a:ext cx="114" cy="1"/>
            </a:xfrm>
            <a:custGeom>
              <a:avLst/>
              <a:gdLst>
                <a:gd name="T0" fmla="*/ 113 w 114"/>
                <a:gd name="T1" fmla="*/ 0 h 1"/>
                <a:gd name="T2" fmla="*/ 5 w 114"/>
                <a:gd name="T3" fmla="*/ 0 h 1"/>
                <a:gd name="T4" fmla="*/ 0 w 11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" h="1">
                  <a:moveTo>
                    <a:pt x="11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" name="Freeform 202"/>
            <p:cNvSpPr>
              <a:spLocks/>
            </p:cNvSpPr>
            <p:nvPr/>
          </p:nvSpPr>
          <p:spPr bwMode="auto">
            <a:xfrm>
              <a:off x="5605" y="2937"/>
              <a:ext cx="26" cy="219"/>
            </a:xfrm>
            <a:custGeom>
              <a:avLst/>
              <a:gdLst>
                <a:gd name="T0" fmla="*/ 17 w 26"/>
                <a:gd name="T1" fmla="*/ 0 h 219"/>
                <a:gd name="T2" fmla="*/ 25 w 26"/>
                <a:gd name="T3" fmla="*/ 107 h 219"/>
                <a:gd name="T4" fmla="*/ 0 w 26"/>
                <a:gd name="T5" fmla="*/ 218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9">
                  <a:moveTo>
                    <a:pt x="17" y="0"/>
                  </a:moveTo>
                  <a:lnTo>
                    <a:pt x="25" y="107"/>
                  </a:lnTo>
                  <a:lnTo>
                    <a:pt x="0" y="21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Line 203"/>
            <p:cNvSpPr>
              <a:spLocks noChangeShapeType="1"/>
            </p:cNvSpPr>
            <p:nvPr/>
          </p:nvSpPr>
          <p:spPr bwMode="auto">
            <a:xfrm>
              <a:off x="5012" y="2804"/>
              <a:ext cx="0" cy="1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Line 204"/>
            <p:cNvSpPr>
              <a:spLocks noChangeShapeType="1"/>
            </p:cNvSpPr>
            <p:nvPr/>
          </p:nvSpPr>
          <p:spPr bwMode="auto">
            <a:xfrm>
              <a:off x="4339" y="3231"/>
              <a:ext cx="3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Line 205"/>
            <p:cNvSpPr>
              <a:spLocks noChangeShapeType="1"/>
            </p:cNvSpPr>
            <p:nvPr/>
          </p:nvSpPr>
          <p:spPr bwMode="auto">
            <a:xfrm>
              <a:off x="4423" y="3186"/>
              <a:ext cx="21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" name="Line 206"/>
            <p:cNvSpPr>
              <a:spLocks noChangeShapeType="1"/>
            </p:cNvSpPr>
            <p:nvPr/>
          </p:nvSpPr>
          <p:spPr bwMode="auto">
            <a:xfrm>
              <a:off x="4122" y="3219"/>
              <a:ext cx="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Line 207"/>
            <p:cNvSpPr>
              <a:spLocks noChangeShapeType="1"/>
            </p:cNvSpPr>
            <p:nvPr/>
          </p:nvSpPr>
          <p:spPr bwMode="auto">
            <a:xfrm>
              <a:off x="4101" y="3199"/>
              <a:ext cx="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" name="Line 208"/>
            <p:cNvSpPr>
              <a:spLocks noChangeShapeType="1"/>
            </p:cNvSpPr>
            <p:nvPr/>
          </p:nvSpPr>
          <p:spPr bwMode="auto">
            <a:xfrm flipH="1">
              <a:off x="3920" y="3264"/>
              <a:ext cx="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" name="Line 209"/>
            <p:cNvSpPr>
              <a:spLocks noChangeShapeType="1"/>
            </p:cNvSpPr>
            <p:nvPr/>
          </p:nvSpPr>
          <p:spPr bwMode="auto">
            <a:xfrm>
              <a:off x="3920" y="3231"/>
              <a:ext cx="4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" name="Freeform 210"/>
            <p:cNvSpPr>
              <a:spLocks/>
            </p:cNvSpPr>
            <p:nvPr/>
          </p:nvSpPr>
          <p:spPr bwMode="auto">
            <a:xfrm>
              <a:off x="5668" y="2695"/>
              <a:ext cx="25" cy="581"/>
            </a:xfrm>
            <a:custGeom>
              <a:avLst/>
              <a:gdLst>
                <a:gd name="T0" fmla="*/ 0 w 25"/>
                <a:gd name="T1" fmla="*/ 0 h 581"/>
                <a:gd name="T2" fmla="*/ 24 w 25"/>
                <a:gd name="T3" fmla="*/ 0 h 581"/>
                <a:gd name="T4" fmla="*/ 24 w 25"/>
                <a:gd name="T5" fmla="*/ 580 h 581"/>
                <a:gd name="T6" fmla="*/ 0 w 25"/>
                <a:gd name="T7" fmla="*/ 580 h 581"/>
                <a:gd name="T8" fmla="*/ 0 w 25"/>
                <a:gd name="T9" fmla="*/ 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581">
                  <a:moveTo>
                    <a:pt x="0" y="0"/>
                  </a:moveTo>
                  <a:lnTo>
                    <a:pt x="24" y="0"/>
                  </a:lnTo>
                  <a:lnTo>
                    <a:pt x="24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3" name="Freeform 211"/>
            <p:cNvSpPr>
              <a:spLocks/>
            </p:cNvSpPr>
            <p:nvPr/>
          </p:nvSpPr>
          <p:spPr bwMode="auto">
            <a:xfrm>
              <a:off x="5372" y="3318"/>
              <a:ext cx="354" cy="112"/>
            </a:xfrm>
            <a:custGeom>
              <a:avLst/>
              <a:gdLst>
                <a:gd name="T0" fmla="*/ 0 w 354"/>
                <a:gd name="T1" fmla="*/ 67 h 112"/>
                <a:gd name="T2" fmla="*/ 27 w 354"/>
                <a:gd name="T3" fmla="*/ 33 h 112"/>
                <a:gd name="T4" fmla="*/ 63 w 354"/>
                <a:gd name="T5" fmla="*/ 0 h 112"/>
                <a:gd name="T6" fmla="*/ 265 w 354"/>
                <a:gd name="T7" fmla="*/ 0 h 112"/>
                <a:gd name="T8" fmla="*/ 310 w 354"/>
                <a:gd name="T9" fmla="*/ 21 h 112"/>
                <a:gd name="T10" fmla="*/ 342 w 354"/>
                <a:gd name="T11" fmla="*/ 55 h 112"/>
                <a:gd name="T12" fmla="*/ 353 w 354"/>
                <a:gd name="T13" fmla="*/ 111 h 112"/>
                <a:gd name="T14" fmla="*/ 334 w 354"/>
                <a:gd name="T15" fmla="*/ 111 h 112"/>
                <a:gd name="T16" fmla="*/ 305 w 354"/>
                <a:gd name="T17" fmla="*/ 67 h 112"/>
                <a:gd name="T18" fmla="*/ 265 w 354"/>
                <a:gd name="T19" fmla="*/ 33 h 112"/>
                <a:gd name="T20" fmla="*/ 82 w 354"/>
                <a:gd name="T21" fmla="*/ 33 h 112"/>
                <a:gd name="T22" fmla="*/ 45 w 354"/>
                <a:gd name="T23" fmla="*/ 45 h 112"/>
                <a:gd name="T24" fmla="*/ 18 w 354"/>
                <a:gd name="T25" fmla="*/ 77 h 112"/>
                <a:gd name="T26" fmla="*/ 0 w 354"/>
                <a:gd name="T27" fmla="*/ 67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4" h="112">
                  <a:moveTo>
                    <a:pt x="0" y="67"/>
                  </a:moveTo>
                  <a:lnTo>
                    <a:pt x="27" y="33"/>
                  </a:lnTo>
                  <a:lnTo>
                    <a:pt x="63" y="0"/>
                  </a:lnTo>
                  <a:lnTo>
                    <a:pt x="265" y="0"/>
                  </a:lnTo>
                  <a:lnTo>
                    <a:pt x="310" y="21"/>
                  </a:lnTo>
                  <a:lnTo>
                    <a:pt x="342" y="55"/>
                  </a:lnTo>
                  <a:lnTo>
                    <a:pt x="353" y="111"/>
                  </a:lnTo>
                  <a:lnTo>
                    <a:pt x="334" y="111"/>
                  </a:lnTo>
                  <a:lnTo>
                    <a:pt x="305" y="67"/>
                  </a:lnTo>
                  <a:lnTo>
                    <a:pt x="265" y="33"/>
                  </a:lnTo>
                  <a:lnTo>
                    <a:pt x="82" y="33"/>
                  </a:lnTo>
                  <a:lnTo>
                    <a:pt x="45" y="45"/>
                  </a:lnTo>
                  <a:lnTo>
                    <a:pt x="18" y="77"/>
                  </a:lnTo>
                  <a:lnTo>
                    <a:pt x="0" y="67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" name="Freeform 212"/>
            <p:cNvSpPr>
              <a:spLocks/>
            </p:cNvSpPr>
            <p:nvPr/>
          </p:nvSpPr>
          <p:spPr bwMode="auto">
            <a:xfrm>
              <a:off x="4202" y="3375"/>
              <a:ext cx="176" cy="307"/>
            </a:xfrm>
            <a:custGeom>
              <a:avLst/>
              <a:gdLst>
                <a:gd name="T0" fmla="*/ 87 w 176"/>
                <a:gd name="T1" fmla="*/ 0 h 307"/>
                <a:gd name="T2" fmla="*/ 96 w 176"/>
                <a:gd name="T3" fmla="*/ 0 h 307"/>
                <a:gd name="T4" fmla="*/ 105 w 176"/>
                <a:gd name="T5" fmla="*/ 2 h 307"/>
                <a:gd name="T6" fmla="*/ 113 w 176"/>
                <a:gd name="T7" fmla="*/ 5 h 307"/>
                <a:gd name="T8" fmla="*/ 122 w 176"/>
                <a:gd name="T9" fmla="*/ 13 h 307"/>
                <a:gd name="T10" fmla="*/ 130 w 176"/>
                <a:gd name="T11" fmla="*/ 19 h 307"/>
                <a:gd name="T12" fmla="*/ 137 w 176"/>
                <a:gd name="T13" fmla="*/ 27 h 307"/>
                <a:gd name="T14" fmla="*/ 145 w 176"/>
                <a:gd name="T15" fmla="*/ 38 h 307"/>
                <a:gd name="T16" fmla="*/ 151 w 176"/>
                <a:gd name="T17" fmla="*/ 50 h 307"/>
                <a:gd name="T18" fmla="*/ 158 w 176"/>
                <a:gd name="T19" fmla="*/ 63 h 307"/>
                <a:gd name="T20" fmla="*/ 163 w 176"/>
                <a:gd name="T21" fmla="*/ 76 h 307"/>
                <a:gd name="T22" fmla="*/ 166 w 176"/>
                <a:gd name="T23" fmla="*/ 89 h 307"/>
                <a:gd name="T24" fmla="*/ 170 w 176"/>
                <a:gd name="T25" fmla="*/ 105 h 307"/>
                <a:gd name="T26" fmla="*/ 172 w 176"/>
                <a:gd name="T27" fmla="*/ 120 h 307"/>
                <a:gd name="T28" fmla="*/ 174 w 176"/>
                <a:gd name="T29" fmla="*/ 136 h 307"/>
                <a:gd name="T30" fmla="*/ 175 w 176"/>
                <a:gd name="T31" fmla="*/ 153 h 307"/>
                <a:gd name="T32" fmla="*/ 174 w 176"/>
                <a:gd name="T33" fmla="*/ 167 h 307"/>
                <a:gd name="T34" fmla="*/ 172 w 176"/>
                <a:gd name="T35" fmla="*/ 183 h 307"/>
                <a:gd name="T36" fmla="*/ 170 w 176"/>
                <a:gd name="T37" fmla="*/ 198 h 307"/>
                <a:gd name="T38" fmla="*/ 166 w 176"/>
                <a:gd name="T39" fmla="*/ 214 h 307"/>
                <a:gd name="T40" fmla="*/ 163 w 176"/>
                <a:gd name="T41" fmla="*/ 228 h 307"/>
                <a:gd name="T42" fmla="*/ 158 w 176"/>
                <a:gd name="T43" fmla="*/ 241 h 307"/>
                <a:gd name="T44" fmla="*/ 151 w 176"/>
                <a:gd name="T45" fmla="*/ 254 h 307"/>
                <a:gd name="T46" fmla="*/ 145 w 176"/>
                <a:gd name="T47" fmla="*/ 266 h 307"/>
                <a:gd name="T48" fmla="*/ 137 w 176"/>
                <a:gd name="T49" fmla="*/ 276 h 307"/>
                <a:gd name="T50" fmla="*/ 130 w 176"/>
                <a:gd name="T51" fmla="*/ 285 h 307"/>
                <a:gd name="T52" fmla="*/ 122 w 176"/>
                <a:gd name="T53" fmla="*/ 291 h 307"/>
                <a:gd name="T54" fmla="*/ 113 w 176"/>
                <a:gd name="T55" fmla="*/ 298 h 307"/>
                <a:gd name="T56" fmla="*/ 105 w 176"/>
                <a:gd name="T57" fmla="*/ 301 h 307"/>
                <a:gd name="T58" fmla="*/ 96 w 176"/>
                <a:gd name="T59" fmla="*/ 304 h 307"/>
                <a:gd name="T60" fmla="*/ 87 w 176"/>
                <a:gd name="T61" fmla="*/ 306 h 307"/>
                <a:gd name="T62" fmla="*/ 78 w 176"/>
                <a:gd name="T63" fmla="*/ 304 h 307"/>
                <a:gd name="T64" fmla="*/ 69 w 176"/>
                <a:gd name="T65" fmla="*/ 301 h 307"/>
                <a:gd name="T66" fmla="*/ 60 w 176"/>
                <a:gd name="T67" fmla="*/ 298 h 307"/>
                <a:gd name="T68" fmla="*/ 51 w 176"/>
                <a:gd name="T69" fmla="*/ 291 h 307"/>
                <a:gd name="T70" fmla="*/ 43 w 176"/>
                <a:gd name="T71" fmla="*/ 285 h 307"/>
                <a:gd name="T72" fmla="*/ 35 w 176"/>
                <a:gd name="T73" fmla="*/ 276 h 307"/>
                <a:gd name="T74" fmla="*/ 28 w 176"/>
                <a:gd name="T75" fmla="*/ 266 h 307"/>
                <a:gd name="T76" fmla="*/ 21 w 176"/>
                <a:gd name="T77" fmla="*/ 254 h 307"/>
                <a:gd name="T78" fmla="*/ 16 w 176"/>
                <a:gd name="T79" fmla="*/ 241 h 307"/>
                <a:gd name="T80" fmla="*/ 10 w 176"/>
                <a:gd name="T81" fmla="*/ 228 h 307"/>
                <a:gd name="T82" fmla="*/ 7 w 176"/>
                <a:gd name="T83" fmla="*/ 214 h 307"/>
                <a:gd name="T84" fmla="*/ 3 w 176"/>
                <a:gd name="T85" fmla="*/ 198 h 307"/>
                <a:gd name="T86" fmla="*/ 1 w 176"/>
                <a:gd name="T87" fmla="*/ 183 h 307"/>
                <a:gd name="T88" fmla="*/ 0 w 176"/>
                <a:gd name="T89" fmla="*/ 167 h 307"/>
                <a:gd name="T90" fmla="*/ 0 w 176"/>
                <a:gd name="T91" fmla="*/ 153 h 307"/>
                <a:gd name="T92" fmla="*/ 0 w 176"/>
                <a:gd name="T93" fmla="*/ 136 h 307"/>
                <a:gd name="T94" fmla="*/ 1 w 176"/>
                <a:gd name="T95" fmla="*/ 120 h 307"/>
                <a:gd name="T96" fmla="*/ 3 w 176"/>
                <a:gd name="T97" fmla="*/ 105 h 307"/>
                <a:gd name="T98" fmla="*/ 7 w 176"/>
                <a:gd name="T99" fmla="*/ 89 h 307"/>
                <a:gd name="T100" fmla="*/ 10 w 176"/>
                <a:gd name="T101" fmla="*/ 76 h 307"/>
                <a:gd name="T102" fmla="*/ 16 w 176"/>
                <a:gd name="T103" fmla="*/ 63 h 307"/>
                <a:gd name="T104" fmla="*/ 21 w 176"/>
                <a:gd name="T105" fmla="*/ 50 h 307"/>
                <a:gd name="T106" fmla="*/ 28 w 176"/>
                <a:gd name="T107" fmla="*/ 38 h 307"/>
                <a:gd name="T108" fmla="*/ 35 w 176"/>
                <a:gd name="T109" fmla="*/ 27 h 307"/>
                <a:gd name="T110" fmla="*/ 43 w 176"/>
                <a:gd name="T111" fmla="*/ 19 h 307"/>
                <a:gd name="T112" fmla="*/ 51 w 176"/>
                <a:gd name="T113" fmla="*/ 13 h 307"/>
                <a:gd name="T114" fmla="*/ 60 w 176"/>
                <a:gd name="T115" fmla="*/ 5 h 307"/>
                <a:gd name="T116" fmla="*/ 69 w 176"/>
                <a:gd name="T117" fmla="*/ 2 h 307"/>
                <a:gd name="T118" fmla="*/ 78 w 176"/>
                <a:gd name="T119" fmla="*/ 0 h 307"/>
                <a:gd name="T120" fmla="*/ 87 w 176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6" h="307">
                  <a:moveTo>
                    <a:pt x="87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3" y="5"/>
                  </a:lnTo>
                  <a:lnTo>
                    <a:pt x="122" y="13"/>
                  </a:lnTo>
                  <a:lnTo>
                    <a:pt x="130" y="19"/>
                  </a:lnTo>
                  <a:lnTo>
                    <a:pt x="137" y="27"/>
                  </a:lnTo>
                  <a:lnTo>
                    <a:pt x="145" y="38"/>
                  </a:lnTo>
                  <a:lnTo>
                    <a:pt x="151" y="50"/>
                  </a:lnTo>
                  <a:lnTo>
                    <a:pt x="158" y="63"/>
                  </a:lnTo>
                  <a:lnTo>
                    <a:pt x="163" y="76"/>
                  </a:lnTo>
                  <a:lnTo>
                    <a:pt x="166" y="89"/>
                  </a:lnTo>
                  <a:lnTo>
                    <a:pt x="170" y="105"/>
                  </a:lnTo>
                  <a:lnTo>
                    <a:pt x="172" y="120"/>
                  </a:lnTo>
                  <a:lnTo>
                    <a:pt x="174" y="136"/>
                  </a:lnTo>
                  <a:lnTo>
                    <a:pt x="175" y="153"/>
                  </a:lnTo>
                  <a:lnTo>
                    <a:pt x="174" y="167"/>
                  </a:lnTo>
                  <a:lnTo>
                    <a:pt x="172" y="183"/>
                  </a:lnTo>
                  <a:lnTo>
                    <a:pt x="170" y="198"/>
                  </a:lnTo>
                  <a:lnTo>
                    <a:pt x="166" y="214"/>
                  </a:lnTo>
                  <a:lnTo>
                    <a:pt x="163" y="228"/>
                  </a:lnTo>
                  <a:lnTo>
                    <a:pt x="158" y="241"/>
                  </a:lnTo>
                  <a:lnTo>
                    <a:pt x="151" y="254"/>
                  </a:lnTo>
                  <a:lnTo>
                    <a:pt x="145" y="266"/>
                  </a:lnTo>
                  <a:lnTo>
                    <a:pt x="137" y="276"/>
                  </a:lnTo>
                  <a:lnTo>
                    <a:pt x="130" y="285"/>
                  </a:lnTo>
                  <a:lnTo>
                    <a:pt x="122" y="291"/>
                  </a:lnTo>
                  <a:lnTo>
                    <a:pt x="113" y="298"/>
                  </a:lnTo>
                  <a:lnTo>
                    <a:pt x="105" y="301"/>
                  </a:lnTo>
                  <a:lnTo>
                    <a:pt x="96" y="304"/>
                  </a:lnTo>
                  <a:lnTo>
                    <a:pt x="87" y="306"/>
                  </a:lnTo>
                  <a:lnTo>
                    <a:pt x="78" y="304"/>
                  </a:lnTo>
                  <a:lnTo>
                    <a:pt x="69" y="301"/>
                  </a:lnTo>
                  <a:lnTo>
                    <a:pt x="60" y="298"/>
                  </a:lnTo>
                  <a:lnTo>
                    <a:pt x="51" y="291"/>
                  </a:lnTo>
                  <a:lnTo>
                    <a:pt x="43" y="285"/>
                  </a:lnTo>
                  <a:lnTo>
                    <a:pt x="35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6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6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5" y="27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60" y="5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7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" name="Freeform 213"/>
            <p:cNvSpPr>
              <a:spLocks/>
            </p:cNvSpPr>
            <p:nvPr/>
          </p:nvSpPr>
          <p:spPr bwMode="auto">
            <a:xfrm>
              <a:off x="4250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4 w 81"/>
                <a:gd name="T3" fmla="*/ 0 h 142"/>
                <a:gd name="T4" fmla="*/ 48 w 81"/>
                <a:gd name="T5" fmla="*/ 0 h 142"/>
                <a:gd name="T6" fmla="*/ 52 w 81"/>
                <a:gd name="T7" fmla="*/ 2 h 142"/>
                <a:gd name="T8" fmla="*/ 56 w 81"/>
                <a:gd name="T9" fmla="*/ 5 h 142"/>
                <a:gd name="T10" fmla="*/ 60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5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5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60 w 81"/>
                <a:gd name="T51" fmla="*/ 132 h 142"/>
                <a:gd name="T52" fmla="*/ 56 w 81"/>
                <a:gd name="T53" fmla="*/ 135 h 142"/>
                <a:gd name="T54" fmla="*/ 52 w 81"/>
                <a:gd name="T55" fmla="*/ 136 h 142"/>
                <a:gd name="T56" fmla="*/ 48 w 81"/>
                <a:gd name="T57" fmla="*/ 139 h 142"/>
                <a:gd name="T58" fmla="*/ 44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1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3 w 81"/>
                <a:gd name="T75" fmla="*/ 122 h 142"/>
                <a:gd name="T76" fmla="*/ 10 w 81"/>
                <a:gd name="T77" fmla="*/ 116 h 142"/>
                <a:gd name="T78" fmla="*/ 7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7 w 81"/>
                <a:gd name="T103" fmla="*/ 27 h 142"/>
                <a:gd name="T104" fmla="*/ 10 w 81"/>
                <a:gd name="T105" fmla="*/ 23 h 142"/>
                <a:gd name="T106" fmla="*/ 13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1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5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5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60" y="132"/>
                  </a:lnTo>
                  <a:lnTo>
                    <a:pt x="56" y="135"/>
                  </a:lnTo>
                  <a:lnTo>
                    <a:pt x="52" y="136"/>
                  </a:lnTo>
                  <a:lnTo>
                    <a:pt x="48" y="139"/>
                  </a:lnTo>
                  <a:lnTo>
                    <a:pt x="44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1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3" y="122"/>
                  </a:lnTo>
                  <a:lnTo>
                    <a:pt x="10" y="116"/>
                  </a:lnTo>
                  <a:lnTo>
                    <a:pt x="7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7" y="27"/>
                  </a:lnTo>
                  <a:lnTo>
                    <a:pt x="10" y="23"/>
                  </a:lnTo>
                  <a:lnTo>
                    <a:pt x="13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" name="Freeform 214"/>
            <p:cNvSpPr>
              <a:spLocks/>
            </p:cNvSpPr>
            <p:nvPr/>
          </p:nvSpPr>
          <p:spPr bwMode="auto">
            <a:xfrm>
              <a:off x="4277" y="3505"/>
              <a:ext cx="27" cy="51"/>
            </a:xfrm>
            <a:custGeom>
              <a:avLst/>
              <a:gdLst>
                <a:gd name="T0" fmla="*/ 13 w 27"/>
                <a:gd name="T1" fmla="*/ 0 h 51"/>
                <a:gd name="T2" fmla="*/ 13 w 27"/>
                <a:gd name="T3" fmla="*/ 0 h 51"/>
                <a:gd name="T4" fmla="*/ 15 w 27"/>
                <a:gd name="T5" fmla="*/ 0 h 51"/>
                <a:gd name="T6" fmla="*/ 16 w 27"/>
                <a:gd name="T7" fmla="*/ 0 h 51"/>
                <a:gd name="T8" fmla="*/ 17 w 27"/>
                <a:gd name="T9" fmla="*/ 1 h 51"/>
                <a:gd name="T10" fmla="*/ 19 w 27"/>
                <a:gd name="T11" fmla="*/ 2 h 51"/>
                <a:gd name="T12" fmla="*/ 20 w 27"/>
                <a:gd name="T13" fmla="*/ 4 h 51"/>
                <a:gd name="T14" fmla="*/ 21 w 27"/>
                <a:gd name="T15" fmla="*/ 5 h 51"/>
                <a:gd name="T16" fmla="*/ 22 w 27"/>
                <a:gd name="T17" fmla="*/ 8 h 51"/>
                <a:gd name="T18" fmla="*/ 23 w 27"/>
                <a:gd name="T19" fmla="*/ 10 h 51"/>
                <a:gd name="T20" fmla="*/ 23 w 27"/>
                <a:gd name="T21" fmla="*/ 11 h 51"/>
                <a:gd name="T22" fmla="*/ 24 w 27"/>
                <a:gd name="T23" fmla="*/ 14 h 51"/>
                <a:gd name="T24" fmla="*/ 25 w 27"/>
                <a:gd name="T25" fmla="*/ 17 h 51"/>
                <a:gd name="T26" fmla="*/ 25 w 27"/>
                <a:gd name="T27" fmla="*/ 19 h 51"/>
                <a:gd name="T28" fmla="*/ 25 w 27"/>
                <a:gd name="T29" fmla="*/ 22 h 51"/>
                <a:gd name="T30" fmla="*/ 26 w 27"/>
                <a:gd name="T31" fmla="*/ 25 h 51"/>
                <a:gd name="T32" fmla="*/ 25 w 27"/>
                <a:gd name="T33" fmla="*/ 26 h 51"/>
                <a:gd name="T34" fmla="*/ 25 w 27"/>
                <a:gd name="T35" fmla="*/ 29 h 51"/>
                <a:gd name="T36" fmla="*/ 25 w 27"/>
                <a:gd name="T37" fmla="*/ 30 h 51"/>
                <a:gd name="T38" fmla="*/ 24 w 27"/>
                <a:gd name="T39" fmla="*/ 33 h 51"/>
                <a:gd name="T40" fmla="*/ 23 w 27"/>
                <a:gd name="T41" fmla="*/ 36 h 51"/>
                <a:gd name="T42" fmla="*/ 23 w 27"/>
                <a:gd name="T43" fmla="*/ 38 h 51"/>
                <a:gd name="T44" fmla="*/ 22 w 27"/>
                <a:gd name="T45" fmla="*/ 39 h 51"/>
                <a:gd name="T46" fmla="*/ 21 w 27"/>
                <a:gd name="T47" fmla="*/ 42 h 51"/>
                <a:gd name="T48" fmla="*/ 20 w 27"/>
                <a:gd name="T49" fmla="*/ 44 h 51"/>
                <a:gd name="T50" fmla="*/ 19 w 27"/>
                <a:gd name="T51" fmla="*/ 45 h 51"/>
                <a:gd name="T52" fmla="*/ 17 w 27"/>
                <a:gd name="T53" fmla="*/ 47 h 51"/>
                <a:gd name="T54" fmla="*/ 16 w 27"/>
                <a:gd name="T55" fmla="*/ 48 h 51"/>
                <a:gd name="T56" fmla="*/ 15 w 27"/>
                <a:gd name="T57" fmla="*/ 48 h 51"/>
                <a:gd name="T58" fmla="*/ 13 w 27"/>
                <a:gd name="T59" fmla="*/ 48 h 51"/>
                <a:gd name="T60" fmla="*/ 13 w 27"/>
                <a:gd name="T61" fmla="*/ 50 h 51"/>
                <a:gd name="T62" fmla="*/ 11 w 27"/>
                <a:gd name="T63" fmla="*/ 48 h 51"/>
                <a:gd name="T64" fmla="*/ 10 w 27"/>
                <a:gd name="T65" fmla="*/ 48 h 51"/>
                <a:gd name="T66" fmla="*/ 8 w 27"/>
                <a:gd name="T67" fmla="*/ 48 h 51"/>
                <a:gd name="T68" fmla="*/ 7 w 27"/>
                <a:gd name="T69" fmla="*/ 47 h 51"/>
                <a:gd name="T70" fmla="*/ 6 w 27"/>
                <a:gd name="T71" fmla="*/ 45 h 51"/>
                <a:gd name="T72" fmla="*/ 4 w 27"/>
                <a:gd name="T73" fmla="*/ 44 h 51"/>
                <a:gd name="T74" fmla="*/ 4 w 27"/>
                <a:gd name="T75" fmla="*/ 42 h 51"/>
                <a:gd name="T76" fmla="*/ 2 w 27"/>
                <a:gd name="T77" fmla="*/ 39 h 51"/>
                <a:gd name="T78" fmla="*/ 2 w 27"/>
                <a:gd name="T79" fmla="*/ 38 h 51"/>
                <a:gd name="T80" fmla="*/ 0 w 27"/>
                <a:gd name="T81" fmla="*/ 36 h 51"/>
                <a:gd name="T82" fmla="*/ 0 w 27"/>
                <a:gd name="T83" fmla="*/ 33 h 51"/>
                <a:gd name="T84" fmla="*/ 0 w 27"/>
                <a:gd name="T85" fmla="*/ 30 h 51"/>
                <a:gd name="T86" fmla="*/ 0 w 27"/>
                <a:gd name="T87" fmla="*/ 29 h 51"/>
                <a:gd name="T88" fmla="*/ 0 w 27"/>
                <a:gd name="T89" fmla="*/ 26 h 51"/>
                <a:gd name="T90" fmla="*/ 0 w 27"/>
                <a:gd name="T91" fmla="*/ 25 h 51"/>
                <a:gd name="T92" fmla="*/ 0 w 27"/>
                <a:gd name="T93" fmla="*/ 22 h 51"/>
                <a:gd name="T94" fmla="*/ 0 w 27"/>
                <a:gd name="T95" fmla="*/ 19 h 51"/>
                <a:gd name="T96" fmla="*/ 0 w 27"/>
                <a:gd name="T97" fmla="*/ 17 h 51"/>
                <a:gd name="T98" fmla="*/ 0 w 27"/>
                <a:gd name="T99" fmla="*/ 14 h 51"/>
                <a:gd name="T100" fmla="*/ 0 w 27"/>
                <a:gd name="T101" fmla="*/ 11 h 51"/>
                <a:gd name="T102" fmla="*/ 2 w 27"/>
                <a:gd name="T103" fmla="*/ 10 h 51"/>
                <a:gd name="T104" fmla="*/ 2 w 27"/>
                <a:gd name="T105" fmla="*/ 8 h 51"/>
                <a:gd name="T106" fmla="*/ 4 w 27"/>
                <a:gd name="T107" fmla="*/ 5 h 51"/>
                <a:gd name="T108" fmla="*/ 4 w 27"/>
                <a:gd name="T109" fmla="*/ 4 h 51"/>
                <a:gd name="T110" fmla="*/ 6 w 27"/>
                <a:gd name="T111" fmla="*/ 2 h 51"/>
                <a:gd name="T112" fmla="*/ 7 w 27"/>
                <a:gd name="T113" fmla="*/ 1 h 51"/>
                <a:gd name="T114" fmla="*/ 8 w 27"/>
                <a:gd name="T115" fmla="*/ 0 h 51"/>
                <a:gd name="T116" fmla="*/ 10 w 27"/>
                <a:gd name="T117" fmla="*/ 0 h 51"/>
                <a:gd name="T118" fmla="*/ 11 w 27"/>
                <a:gd name="T119" fmla="*/ 0 h 51"/>
                <a:gd name="T120" fmla="*/ 13 w 27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1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9" y="2"/>
                  </a:lnTo>
                  <a:lnTo>
                    <a:pt x="20" y="4"/>
                  </a:lnTo>
                  <a:lnTo>
                    <a:pt x="21" y="5"/>
                  </a:lnTo>
                  <a:lnTo>
                    <a:pt x="22" y="8"/>
                  </a:lnTo>
                  <a:lnTo>
                    <a:pt x="23" y="10"/>
                  </a:lnTo>
                  <a:lnTo>
                    <a:pt x="23" y="11"/>
                  </a:lnTo>
                  <a:lnTo>
                    <a:pt x="24" y="14"/>
                  </a:lnTo>
                  <a:lnTo>
                    <a:pt x="25" y="17"/>
                  </a:lnTo>
                  <a:lnTo>
                    <a:pt x="25" y="19"/>
                  </a:lnTo>
                  <a:lnTo>
                    <a:pt x="25" y="22"/>
                  </a:lnTo>
                  <a:lnTo>
                    <a:pt x="26" y="25"/>
                  </a:lnTo>
                  <a:lnTo>
                    <a:pt x="25" y="26"/>
                  </a:lnTo>
                  <a:lnTo>
                    <a:pt x="25" y="29"/>
                  </a:lnTo>
                  <a:lnTo>
                    <a:pt x="25" y="30"/>
                  </a:lnTo>
                  <a:lnTo>
                    <a:pt x="24" y="33"/>
                  </a:lnTo>
                  <a:lnTo>
                    <a:pt x="23" y="36"/>
                  </a:lnTo>
                  <a:lnTo>
                    <a:pt x="23" y="38"/>
                  </a:lnTo>
                  <a:lnTo>
                    <a:pt x="22" y="39"/>
                  </a:lnTo>
                  <a:lnTo>
                    <a:pt x="21" y="42"/>
                  </a:lnTo>
                  <a:lnTo>
                    <a:pt x="20" y="44"/>
                  </a:lnTo>
                  <a:lnTo>
                    <a:pt x="19" y="45"/>
                  </a:lnTo>
                  <a:lnTo>
                    <a:pt x="17" y="47"/>
                  </a:lnTo>
                  <a:lnTo>
                    <a:pt x="16" y="48"/>
                  </a:lnTo>
                  <a:lnTo>
                    <a:pt x="15" y="48"/>
                  </a:lnTo>
                  <a:lnTo>
                    <a:pt x="13" y="48"/>
                  </a:lnTo>
                  <a:lnTo>
                    <a:pt x="13" y="50"/>
                  </a:lnTo>
                  <a:lnTo>
                    <a:pt x="11" y="48"/>
                  </a:lnTo>
                  <a:lnTo>
                    <a:pt x="10" y="48"/>
                  </a:lnTo>
                  <a:lnTo>
                    <a:pt x="8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" name="Freeform 215"/>
            <p:cNvSpPr>
              <a:spLocks/>
            </p:cNvSpPr>
            <p:nvPr/>
          </p:nvSpPr>
          <p:spPr bwMode="auto">
            <a:xfrm>
              <a:off x="4007" y="3375"/>
              <a:ext cx="174" cy="307"/>
            </a:xfrm>
            <a:custGeom>
              <a:avLst/>
              <a:gdLst>
                <a:gd name="T0" fmla="*/ 86 w 174"/>
                <a:gd name="T1" fmla="*/ 0 h 307"/>
                <a:gd name="T2" fmla="*/ 95 w 174"/>
                <a:gd name="T3" fmla="*/ 0 h 307"/>
                <a:gd name="T4" fmla="*/ 103 w 174"/>
                <a:gd name="T5" fmla="*/ 2 h 307"/>
                <a:gd name="T6" fmla="*/ 112 w 174"/>
                <a:gd name="T7" fmla="*/ 5 h 307"/>
                <a:gd name="T8" fmla="*/ 121 w 174"/>
                <a:gd name="T9" fmla="*/ 13 h 307"/>
                <a:gd name="T10" fmla="*/ 129 w 174"/>
                <a:gd name="T11" fmla="*/ 19 h 307"/>
                <a:gd name="T12" fmla="*/ 136 w 174"/>
                <a:gd name="T13" fmla="*/ 27 h 307"/>
                <a:gd name="T14" fmla="*/ 144 w 174"/>
                <a:gd name="T15" fmla="*/ 38 h 307"/>
                <a:gd name="T16" fmla="*/ 149 w 174"/>
                <a:gd name="T17" fmla="*/ 50 h 307"/>
                <a:gd name="T18" fmla="*/ 156 w 174"/>
                <a:gd name="T19" fmla="*/ 63 h 307"/>
                <a:gd name="T20" fmla="*/ 161 w 174"/>
                <a:gd name="T21" fmla="*/ 76 h 307"/>
                <a:gd name="T22" fmla="*/ 165 w 174"/>
                <a:gd name="T23" fmla="*/ 89 h 307"/>
                <a:gd name="T24" fmla="*/ 168 w 174"/>
                <a:gd name="T25" fmla="*/ 105 h 307"/>
                <a:gd name="T26" fmla="*/ 170 w 174"/>
                <a:gd name="T27" fmla="*/ 120 h 307"/>
                <a:gd name="T28" fmla="*/ 172 w 174"/>
                <a:gd name="T29" fmla="*/ 136 h 307"/>
                <a:gd name="T30" fmla="*/ 173 w 174"/>
                <a:gd name="T31" fmla="*/ 153 h 307"/>
                <a:gd name="T32" fmla="*/ 172 w 174"/>
                <a:gd name="T33" fmla="*/ 167 h 307"/>
                <a:gd name="T34" fmla="*/ 170 w 174"/>
                <a:gd name="T35" fmla="*/ 183 h 307"/>
                <a:gd name="T36" fmla="*/ 168 w 174"/>
                <a:gd name="T37" fmla="*/ 198 h 307"/>
                <a:gd name="T38" fmla="*/ 165 w 174"/>
                <a:gd name="T39" fmla="*/ 214 h 307"/>
                <a:gd name="T40" fmla="*/ 161 w 174"/>
                <a:gd name="T41" fmla="*/ 228 h 307"/>
                <a:gd name="T42" fmla="*/ 156 w 174"/>
                <a:gd name="T43" fmla="*/ 241 h 307"/>
                <a:gd name="T44" fmla="*/ 149 w 174"/>
                <a:gd name="T45" fmla="*/ 254 h 307"/>
                <a:gd name="T46" fmla="*/ 144 w 174"/>
                <a:gd name="T47" fmla="*/ 266 h 307"/>
                <a:gd name="T48" fmla="*/ 136 w 174"/>
                <a:gd name="T49" fmla="*/ 276 h 307"/>
                <a:gd name="T50" fmla="*/ 129 w 174"/>
                <a:gd name="T51" fmla="*/ 285 h 307"/>
                <a:gd name="T52" fmla="*/ 121 w 174"/>
                <a:gd name="T53" fmla="*/ 291 h 307"/>
                <a:gd name="T54" fmla="*/ 112 w 174"/>
                <a:gd name="T55" fmla="*/ 298 h 307"/>
                <a:gd name="T56" fmla="*/ 103 w 174"/>
                <a:gd name="T57" fmla="*/ 301 h 307"/>
                <a:gd name="T58" fmla="*/ 95 w 174"/>
                <a:gd name="T59" fmla="*/ 304 h 307"/>
                <a:gd name="T60" fmla="*/ 86 w 174"/>
                <a:gd name="T61" fmla="*/ 306 h 307"/>
                <a:gd name="T62" fmla="*/ 77 w 174"/>
                <a:gd name="T63" fmla="*/ 304 h 307"/>
                <a:gd name="T64" fmla="*/ 68 w 174"/>
                <a:gd name="T65" fmla="*/ 301 h 307"/>
                <a:gd name="T66" fmla="*/ 59 w 174"/>
                <a:gd name="T67" fmla="*/ 298 h 307"/>
                <a:gd name="T68" fmla="*/ 51 w 174"/>
                <a:gd name="T69" fmla="*/ 291 h 307"/>
                <a:gd name="T70" fmla="*/ 42 w 174"/>
                <a:gd name="T71" fmla="*/ 285 h 307"/>
                <a:gd name="T72" fmla="*/ 36 w 174"/>
                <a:gd name="T73" fmla="*/ 276 h 307"/>
                <a:gd name="T74" fmla="*/ 28 w 174"/>
                <a:gd name="T75" fmla="*/ 266 h 307"/>
                <a:gd name="T76" fmla="*/ 21 w 174"/>
                <a:gd name="T77" fmla="*/ 254 h 307"/>
                <a:gd name="T78" fmla="*/ 15 w 174"/>
                <a:gd name="T79" fmla="*/ 241 h 307"/>
                <a:gd name="T80" fmla="*/ 10 w 174"/>
                <a:gd name="T81" fmla="*/ 228 h 307"/>
                <a:gd name="T82" fmla="*/ 7 w 174"/>
                <a:gd name="T83" fmla="*/ 214 h 307"/>
                <a:gd name="T84" fmla="*/ 3 w 174"/>
                <a:gd name="T85" fmla="*/ 198 h 307"/>
                <a:gd name="T86" fmla="*/ 1 w 174"/>
                <a:gd name="T87" fmla="*/ 183 h 307"/>
                <a:gd name="T88" fmla="*/ 0 w 174"/>
                <a:gd name="T89" fmla="*/ 167 h 307"/>
                <a:gd name="T90" fmla="*/ 0 w 174"/>
                <a:gd name="T91" fmla="*/ 153 h 307"/>
                <a:gd name="T92" fmla="*/ 0 w 174"/>
                <a:gd name="T93" fmla="*/ 136 h 307"/>
                <a:gd name="T94" fmla="*/ 1 w 174"/>
                <a:gd name="T95" fmla="*/ 120 h 307"/>
                <a:gd name="T96" fmla="*/ 3 w 174"/>
                <a:gd name="T97" fmla="*/ 105 h 307"/>
                <a:gd name="T98" fmla="*/ 7 w 174"/>
                <a:gd name="T99" fmla="*/ 89 h 307"/>
                <a:gd name="T100" fmla="*/ 10 w 174"/>
                <a:gd name="T101" fmla="*/ 76 h 307"/>
                <a:gd name="T102" fmla="*/ 15 w 174"/>
                <a:gd name="T103" fmla="*/ 63 h 307"/>
                <a:gd name="T104" fmla="*/ 21 w 174"/>
                <a:gd name="T105" fmla="*/ 50 h 307"/>
                <a:gd name="T106" fmla="*/ 28 w 174"/>
                <a:gd name="T107" fmla="*/ 38 h 307"/>
                <a:gd name="T108" fmla="*/ 36 w 174"/>
                <a:gd name="T109" fmla="*/ 27 h 307"/>
                <a:gd name="T110" fmla="*/ 42 w 174"/>
                <a:gd name="T111" fmla="*/ 19 h 307"/>
                <a:gd name="T112" fmla="*/ 51 w 174"/>
                <a:gd name="T113" fmla="*/ 13 h 307"/>
                <a:gd name="T114" fmla="*/ 59 w 174"/>
                <a:gd name="T115" fmla="*/ 5 h 307"/>
                <a:gd name="T116" fmla="*/ 68 w 174"/>
                <a:gd name="T117" fmla="*/ 2 h 307"/>
                <a:gd name="T118" fmla="*/ 77 w 174"/>
                <a:gd name="T119" fmla="*/ 0 h 307"/>
                <a:gd name="T120" fmla="*/ 86 w 174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7">
                  <a:moveTo>
                    <a:pt x="86" y="0"/>
                  </a:moveTo>
                  <a:lnTo>
                    <a:pt x="95" y="0"/>
                  </a:lnTo>
                  <a:lnTo>
                    <a:pt x="103" y="2"/>
                  </a:lnTo>
                  <a:lnTo>
                    <a:pt x="112" y="5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7"/>
                  </a:lnTo>
                  <a:lnTo>
                    <a:pt x="144" y="38"/>
                  </a:lnTo>
                  <a:lnTo>
                    <a:pt x="149" y="50"/>
                  </a:lnTo>
                  <a:lnTo>
                    <a:pt x="156" y="63"/>
                  </a:lnTo>
                  <a:lnTo>
                    <a:pt x="161" y="76"/>
                  </a:lnTo>
                  <a:lnTo>
                    <a:pt x="165" y="89"/>
                  </a:lnTo>
                  <a:lnTo>
                    <a:pt x="168" y="105"/>
                  </a:lnTo>
                  <a:lnTo>
                    <a:pt x="170" y="120"/>
                  </a:lnTo>
                  <a:lnTo>
                    <a:pt x="172" y="136"/>
                  </a:lnTo>
                  <a:lnTo>
                    <a:pt x="173" y="153"/>
                  </a:lnTo>
                  <a:lnTo>
                    <a:pt x="172" y="167"/>
                  </a:lnTo>
                  <a:lnTo>
                    <a:pt x="170" y="183"/>
                  </a:lnTo>
                  <a:lnTo>
                    <a:pt x="168" y="198"/>
                  </a:lnTo>
                  <a:lnTo>
                    <a:pt x="165" y="214"/>
                  </a:lnTo>
                  <a:lnTo>
                    <a:pt x="161" y="228"/>
                  </a:lnTo>
                  <a:lnTo>
                    <a:pt x="156" y="241"/>
                  </a:lnTo>
                  <a:lnTo>
                    <a:pt x="149" y="254"/>
                  </a:lnTo>
                  <a:lnTo>
                    <a:pt x="144" y="266"/>
                  </a:lnTo>
                  <a:lnTo>
                    <a:pt x="136" y="276"/>
                  </a:lnTo>
                  <a:lnTo>
                    <a:pt x="129" y="285"/>
                  </a:lnTo>
                  <a:lnTo>
                    <a:pt x="121" y="291"/>
                  </a:lnTo>
                  <a:lnTo>
                    <a:pt x="112" y="298"/>
                  </a:lnTo>
                  <a:lnTo>
                    <a:pt x="103" y="301"/>
                  </a:lnTo>
                  <a:lnTo>
                    <a:pt x="95" y="304"/>
                  </a:lnTo>
                  <a:lnTo>
                    <a:pt x="86" y="306"/>
                  </a:lnTo>
                  <a:lnTo>
                    <a:pt x="77" y="304"/>
                  </a:lnTo>
                  <a:lnTo>
                    <a:pt x="68" y="301"/>
                  </a:lnTo>
                  <a:lnTo>
                    <a:pt x="59" y="298"/>
                  </a:lnTo>
                  <a:lnTo>
                    <a:pt x="51" y="291"/>
                  </a:lnTo>
                  <a:lnTo>
                    <a:pt x="42" y="285"/>
                  </a:lnTo>
                  <a:lnTo>
                    <a:pt x="36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5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5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6" y="27"/>
                  </a:lnTo>
                  <a:lnTo>
                    <a:pt x="42" y="19"/>
                  </a:lnTo>
                  <a:lnTo>
                    <a:pt x="51" y="13"/>
                  </a:lnTo>
                  <a:lnTo>
                    <a:pt x="59" y="5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" name="Freeform 216"/>
            <p:cNvSpPr>
              <a:spLocks/>
            </p:cNvSpPr>
            <p:nvPr/>
          </p:nvSpPr>
          <p:spPr bwMode="auto">
            <a:xfrm>
              <a:off x="4053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3 w 81"/>
                <a:gd name="T3" fmla="*/ 0 h 142"/>
                <a:gd name="T4" fmla="*/ 48 w 81"/>
                <a:gd name="T5" fmla="*/ 0 h 142"/>
                <a:gd name="T6" fmla="*/ 51 w 81"/>
                <a:gd name="T7" fmla="*/ 2 h 142"/>
                <a:gd name="T8" fmla="*/ 56 w 81"/>
                <a:gd name="T9" fmla="*/ 5 h 142"/>
                <a:gd name="T10" fmla="*/ 59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4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4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59 w 81"/>
                <a:gd name="T51" fmla="*/ 132 h 142"/>
                <a:gd name="T52" fmla="*/ 56 w 81"/>
                <a:gd name="T53" fmla="*/ 135 h 142"/>
                <a:gd name="T54" fmla="*/ 51 w 81"/>
                <a:gd name="T55" fmla="*/ 136 h 142"/>
                <a:gd name="T56" fmla="*/ 48 w 81"/>
                <a:gd name="T57" fmla="*/ 139 h 142"/>
                <a:gd name="T58" fmla="*/ 43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0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2 w 81"/>
                <a:gd name="T75" fmla="*/ 122 h 142"/>
                <a:gd name="T76" fmla="*/ 10 w 81"/>
                <a:gd name="T77" fmla="*/ 116 h 142"/>
                <a:gd name="T78" fmla="*/ 6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6 w 81"/>
                <a:gd name="T103" fmla="*/ 27 h 142"/>
                <a:gd name="T104" fmla="*/ 10 w 81"/>
                <a:gd name="T105" fmla="*/ 23 h 142"/>
                <a:gd name="T106" fmla="*/ 12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0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3" y="0"/>
                  </a:lnTo>
                  <a:lnTo>
                    <a:pt x="48" y="0"/>
                  </a:lnTo>
                  <a:lnTo>
                    <a:pt x="51" y="2"/>
                  </a:lnTo>
                  <a:lnTo>
                    <a:pt x="56" y="5"/>
                  </a:lnTo>
                  <a:lnTo>
                    <a:pt x="59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4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4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59" y="132"/>
                  </a:lnTo>
                  <a:lnTo>
                    <a:pt x="56" y="135"/>
                  </a:lnTo>
                  <a:lnTo>
                    <a:pt x="51" y="136"/>
                  </a:lnTo>
                  <a:lnTo>
                    <a:pt x="48" y="139"/>
                  </a:lnTo>
                  <a:lnTo>
                    <a:pt x="43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0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2" y="122"/>
                  </a:lnTo>
                  <a:lnTo>
                    <a:pt x="10" y="116"/>
                  </a:lnTo>
                  <a:lnTo>
                    <a:pt x="6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6" y="27"/>
                  </a:lnTo>
                  <a:lnTo>
                    <a:pt x="10" y="23"/>
                  </a:lnTo>
                  <a:lnTo>
                    <a:pt x="12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9" name="Freeform 217"/>
            <p:cNvSpPr>
              <a:spLocks/>
            </p:cNvSpPr>
            <p:nvPr/>
          </p:nvSpPr>
          <p:spPr bwMode="auto">
            <a:xfrm>
              <a:off x="4081" y="3505"/>
              <a:ext cx="28" cy="51"/>
            </a:xfrm>
            <a:custGeom>
              <a:avLst/>
              <a:gdLst>
                <a:gd name="T0" fmla="*/ 13 w 28"/>
                <a:gd name="T1" fmla="*/ 0 h 51"/>
                <a:gd name="T2" fmla="*/ 14 w 28"/>
                <a:gd name="T3" fmla="*/ 0 h 51"/>
                <a:gd name="T4" fmla="*/ 15 w 28"/>
                <a:gd name="T5" fmla="*/ 0 h 51"/>
                <a:gd name="T6" fmla="*/ 17 w 28"/>
                <a:gd name="T7" fmla="*/ 0 h 51"/>
                <a:gd name="T8" fmla="*/ 18 w 28"/>
                <a:gd name="T9" fmla="*/ 1 h 51"/>
                <a:gd name="T10" fmla="*/ 19 w 28"/>
                <a:gd name="T11" fmla="*/ 2 h 51"/>
                <a:gd name="T12" fmla="*/ 21 w 28"/>
                <a:gd name="T13" fmla="*/ 4 h 51"/>
                <a:gd name="T14" fmla="*/ 22 w 28"/>
                <a:gd name="T15" fmla="*/ 5 h 51"/>
                <a:gd name="T16" fmla="*/ 23 w 28"/>
                <a:gd name="T17" fmla="*/ 8 h 51"/>
                <a:gd name="T18" fmla="*/ 24 w 28"/>
                <a:gd name="T19" fmla="*/ 10 h 51"/>
                <a:gd name="T20" fmla="*/ 24 w 28"/>
                <a:gd name="T21" fmla="*/ 11 h 51"/>
                <a:gd name="T22" fmla="*/ 25 w 28"/>
                <a:gd name="T23" fmla="*/ 14 h 51"/>
                <a:gd name="T24" fmla="*/ 26 w 28"/>
                <a:gd name="T25" fmla="*/ 17 h 51"/>
                <a:gd name="T26" fmla="*/ 26 w 28"/>
                <a:gd name="T27" fmla="*/ 19 h 51"/>
                <a:gd name="T28" fmla="*/ 26 w 28"/>
                <a:gd name="T29" fmla="*/ 22 h 51"/>
                <a:gd name="T30" fmla="*/ 27 w 28"/>
                <a:gd name="T31" fmla="*/ 25 h 51"/>
                <a:gd name="T32" fmla="*/ 26 w 28"/>
                <a:gd name="T33" fmla="*/ 26 h 51"/>
                <a:gd name="T34" fmla="*/ 26 w 28"/>
                <a:gd name="T35" fmla="*/ 29 h 51"/>
                <a:gd name="T36" fmla="*/ 26 w 28"/>
                <a:gd name="T37" fmla="*/ 30 h 51"/>
                <a:gd name="T38" fmla="*/ 25 w 28"/>
                <a:gd name="T39" fmla="*/ 33 h 51"/>
                <a:gd name="T40" fmla="*/ 24 w 28"/>
                <a:gd name="T41" fmla="*/ 36 h 51"/>
                <a:gd name="T42" fmla="*/ 24 w 28"/>
                <a:gd name="T43" fmla="*/ 38 h 51"/>
                <a:gd name="T44" fmla="*/ 23 w 28"/>
                <a:gd name="T45" fmla="*/ 39 h 51"/>
                <a:gd name="T46" fmla="*/ 22 w 28"/>
                <a:gd name="T47" fmla="*/ 42 h 51"/>
                <a:gd name="T48" fmla="*/ 21 w 28"/>
                <a:gd name="T49" fmla="*/ 44 h 51"/>
                <a:gd name="T50" fmla="*/ 19 w 28"/>
                <a:gd name="T51" fmla="*/ 45 h 51"/>
                <a:gd name="T52" fmla="*/ 18 w 28"/>
                <a:gd name="T53" fmla="*/ 47 h 51"/>
                <a:gd name="T54" fmla="*/ 17 w 28"/>
                <a:gd name="T55" fmla="*/ 48 h 51"/>
                <a:gd name="T56" fmla="*/ 15 w 28"/>
                <a:gd name="T57" fmla="*/ 48 h 51"/>
                <a:gd name="T58" fmla="*/ 14 w 28"/>
                <a:gd name="T59" fmla="*/ 48 h 51"/>
                <a:gd name="T60" fmla="*/ 13 w 28"/>
                <a:gd name="T61" fmla="*/ 50 h 51"/>
                <a:gd name="T62" fmla="*/ 12 w 28"/>
                <a:gd name="T63" fmla="*/ 48 h 51"/>
                <a:gd name="T64" fmla="*/ 10 w 28"/>
                <a:gd name="T65" fmla="*/ 48 h 51"/>
                <a:gd name="T66" fmla="*/ 9 w 28"/>
                <a:gd name="T67" fmla="*/ 48 h 51"/>
                <a:gd name="T68" fmla="*/ 7 w 28"/>
                <a:gd name="T69" fmla="*/ 47 h 51"/>
                <a:gd name="T70" fmla="*/ 6 w 28"/>
                <a:gd name="T71" fmla="*/ 45 h 51"/>
                <a:gd name="T72" fmla="*/ 4 w 28"/>
                <a:gd name="T73" fmla="*/ 44 h 51"/>
                <a:gd name="T74" fmla="*/ 4 w 28"/>
                <a:gd name="T75" fmla="*/ 42 h 51"/>
                <a:gd name="T76" fmla="*/ 2 w 28"/>
                <a:gd name="T77" fmla="*/ 39 h 51"/>
                <a:gd name="T78" fmla="*/ 2 w 28"/>
                <a:gd name="T79" fmla="*/ 38 h 51"/>
                <a:gd name="T80" fmla="*/ 1 w 28"/>
                <a:gd name="T81" fmla="*/ 36 h 51"/>
                <a:gd name="T82" fmla="*/ 0 w 28"/>
                <a:gd name="T83" fmla="*/ 33 h 51"/>
                <a:gd name="T84" fmla="*/ 0 w 28"/>
                <a:gd name="T85" fmla="*/ 30 h 51"/>
                <a:gd name="T86" fmla="*/ 0 w 28"/>
                <a:gd name="T87" fmla="*/ 29 h 51"/>
                <a:gd name="T88" fmla="*/ 0 w 28"/>
                <a:gd name="T89" fmla="*/ 26 h 51"/>
                <a:gd name="T90" fmla="*/ 0 w 28"/>
                <a:gd name="T91" fmla="*/ 25 h 51"/>
                <a:gd name="T92" fmla="*/ 0 w 28"/>
                <a:gd name="T93" fmla="*/ 22 h 51"/>
                <a:gd name="T94" fmla="*/ 0 w 28"/>
                <a:gd name="T95" fmla="*/ 19 h 51"/>
                <a:gd name="T96" fmla="*/ 0 w 28"/>
                <a:gd name="T97" fmla="*/ 17 h 51"/>
                <a:gd name="T98" fmla="*/ 0 w 28"/>
                <a:gd name="T99" fmla="*/ 14 h 51"/>
                <a:gd name="T100" fmla="*/ 1 w 28"/>
                <a:gd name="T101" fmla="*/ 11 h 51"/>
                <a:gd name="T102" fmla="*/ 2 w 28"/>
                <a:gd name="T103" fmla="*/ 10 h 51"/>
                <a:gd name="T104" fmla="*/ 2 w 28"/>
                <a:gd name="T105" fmla="*/ 8 h 51"/>
                <a:gd name="T106" fmla="*/ 4 w 28"/>
                <a:gd name="T107" fmla="*/ 5 h 51"/>
                <a:gd name="T108" fmla="*/ 4 w 28"/>
                <a:gd name="T109" fmla="*/ 4 h 51"/>
                <a:gd name="T110" fmla="*/ 6 w 28"/>
                <a:gd name="T111" fmla="*/ 2 h 51"/>
                <a:gd name="T112" fmla="*/ 7 w 28"/>
                <a:gd name="T113" fmla="*/ 1 h 51"/>
                <a:gd name="T114" fmla="*/ 9 w 28"/>
                <a:gd name="T115" fmla="*/ 0 h 51"/>
                <a:gd name="T116" fmla="*/ 10 w 28"/>
                <a:gd name="T117" fmla="*/ 0 h 51"/>
                <a:gd name="T118" fmla="*/ 12 w 28"/>
                <a:gd name="T119" fmla="*/ 0 h 51"/>
                <a:gd name="T120" fmla="*/ 13 w 28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1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19" y="2"/>
                  </a:lnTo>
                  <a:lnTo>
                    <a:pt x="21" y="4"/>
                  </a:lnTo>
                  <a:lnTo>
                    <a:pt x="22" y="5"/>
                  </a:lnTo>
                  <a:lnTo>
                    <a:pt x="23" y="8"/>
                  </a:lnTo>
                  <a:lnTo>
                    <a:pt x="24" y="10"/>
                  </a:lnTo>
                  <a:lnTo>
                    <a:pt x="24" y="11"/>
                  </a:lnTo>
                  <a:lnTo>
                    <a:pt x="25" y="14"/>
                  </a:lnTo>
                  <a:lnTo>
                    <a:pt x="26" y="17"/>
                  </a:lnTo>
                  <a:lnTo>
                    <a:pt x="26" y="19"/>
                  </a:lnTo>
                  <a:lnTo>
                    <a:pt x="26" y="22"/>
                  </a:lnTo>
                  <a:lnTo>
                    <a:pt x="27" y="25"/>
                  </a:lnTo>
                  <a:lnTo>
                    <a:pt x="26" y="26"/>
                  </a:lnTo>
                  <a:lnTo>
                    <a:pt x="26" y="29"/>
                  </a:lnTo>
                  <a:lnTo>
                    <a:pt x="26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4" y="38"/>
                  </a:lnTo>
                  <a:lnTo>
                    <a:pt x="23" y="39"/>
                  </a:lnTo>
                  <a:lnTo>
                    <a:pt x="22" y="42"/>
                  </a:lnTo>
                  <a:lnTo>
                    <a:pt x="21" y="44"/>
                  </a:lnTo>
                  <a:lnTo>
                    <a:pt x="19" y="45"/>
                  </a:lnTo>
                  <a:lnTo>
                    <a:pt x="18" y="47"/>
                  </a:lnTo>
                  <a:lnTo>
                    <a:pt x="17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3" y="50"/>
                  </a:lnTo>
                  <a:lnTo>
                    <a:pt x="12" y="48"/>
                  </a:lnTo>
                  <a:lnTo>
                    <a:pt x="10" y="48"/>
                  </a:lnTo>
                  <a:lnTo>
                    <a:pt x="9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1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Freeform 218"/>
            <p:cNvSpPr>
              <a:spLocks/>
            </p:cNvSpPr>
            <p:nvPr/>
          </p:nvSpPr>
          <p:spPr bwMode="auto">
            <a:xfrm>
              <a:off x="5368" y="3364"/>
              <a:ext cx="174" cy="309"/>
            </a:xfrm>
            <a:custGeom>
              <a:avLst/>
              <a:gdLst>
                <a:gd name="T0" fmla="*/ 86 w 174"/>
                <a:gd name="T1" fmla="*/ 0 h 309"/>
                <a:gd name="T2" fmla="*/ 95 w 174"/>
                <a:gd name="T3" fmla="*/ 0 h 309"/>
                <a:gd name="T4" fmla="*/ 104 w 174"/>
                <a:gd name="T5" fmla="*/ 2 h 309"/>
                <a:gd name="T6" fmla="*/ 113 w 174"/>
                <a:gd name="T7" fmla="*/ 7 h 309"/>
                <a:gd name="T8" fmla="*/ 121 w 174"/>
                <a:gd name="T9" fmla="*/ 13 h 309"/>
                <a:gd name="T10" fmla="*/ 129 w 174"/>
                <a:gd name="T11" fmla="*/ 19 h 309"/>
                <a:gd name="T12" fmla="*/ 136 w 174"/>
                <a:gd name="T13" fmla="*/ 28 h 309"/>
                <a:gd name="T14" fmla="*/ 144 w 174"/>
                <a:gd name="T15" fmla="*/ 38 h 309"/>
                <a:gd name="T16" fmla="*/ 150 w 174"/>
                <a:gd name="T17" fmla="*/ 50 h 309"/>
                <a:gd name="T18" fmla="*/ 156 w 174"/>
                <a:gd name="T19" fmla="*/ 63 h 309"/>
                <a:gd name="T20" fmla="*/ 161 w 174"/>
                <a:gd name="T21" fmla="*/ 75 h 309"/>
                <a:gd name="T22" fmla="*/ 165 w 174"/>
                <a:gd name="T23" fmla="*/ 90 h 309"/>
                <a:gd name="T24" fmla="*/ 168 w 174"/>
                <a:gd name="T25" fmla="*/ 105 h 309"/>
                <a:gd name="T26" fmla="*/ 170 w 174"/>
                <a:gd name="T27" fmla="*/ 121 h 309"/>
                <a:gd name="T28" fmla="*/ 172 w 174"/>
                <a:gd name="T29" fmla="*/ 137 h 309"/>
                <a:gd name="T30" fmla="*/ 173 w 174"/>
                <a:gd name="T31" fmla="*/ 154 h 309"/>
                <a:gd name="T32" fmla="*/ 172 w 174"/>
                <a:gd name="T33" fmla="*/ 168 h 309"/>
                <a:gd name="T34" fmla="*/ 170 w 174"/>
                <a:gd name="T35" fmla="*/ 185 h 309"/>
                <a:gd name="T36" fmla="*/ 168 w 174"/>
                <a:gd name="T37" fmla="*/ 199 h 309"/>
                <a:gd name="T38" fmla="*/ 165 w 174"/>
                <a:gd name="T39" fmla="*/ 216 h 309"/>
                <a:gd name="T40" fmla="*/ 161 w 174"/>
                <a:gd name="T41" fmla="*/ 229 h 309"/>
                <a:gd name="T42" fmla="*/ 156 w 174"/>
                <a:gd name="T43" fmla="*/ 242 h 309"/>
                <a:gd name="T44" fmla="*/ 150 w 174"/>
                <a:gd name="T45" fmla="*/ 256 h 309"/>
                <a:gd name="T46" fmla="*/ 144 w 174"/>
                <a:gd name="T47" fmla="*/ 268 h 309"/>
                <a:gd name="T48" fmla="*/ 136 w 174"/>
                <a:gd name="T49" fmla="*/ 278 h 309"/>
                <a:gd name="T50" fmla="*/ 129 w 174"/>
                <a:gd name="T51" fmla="*/ 287 h 309"/>
                <a:gd name="T52" fmla="*/ 121 w 174"/>
                <a:gd name="T53" fmla="*/ 293 h 309"/>
                <a:gd name="T54" fmla="*/ 113 w 174"/>
                <a:gd name="T55" fmla="*/ 300 h 309"/>
                <a:gd name="T56" fmla="*/ 104 w 174"/>
                <a:gd name="T57" fmla="*/ 303 h 309"/>
                <a:gd name="T58" fmla="*/ 95 w 174"/>
                <a:gd name="T59" fmla="*/ 306 h 309"/>
                <a:gd name="T60" fmla="*/ 86 w 174"/>
                <a:gd name="T61" fmla="*/ 308 h 309"/>
                <a:gd name="T62" fmla="*/ 77 w 174"/>
                <a:gd name="T63" fmla="*/ 306 h 309"/>
                <a:gd name="T64" fmla="*/ 68 w 174"/>
                <a:gd name="T65" fmla="*/ 303 h 309"/>
                <a:gd name="T66" fmla="*/ 59 w 174"/>
                <a:gd name="T67" fmla="*/ 300 h 309"/>
                <a:gd name="T68" fmla="*/ 51 w 174"/>
                <a:gd name="T69" fmla="*/ 293 h 309"/>
                <a:gd name="T70" fmla="*/ 43 w 174"/>
                <a:gd name="T71" fmla="*/ 287 h 309"/>
                <a:gd name="T72" fmla="*/ 36 w 174"/>
                <a:gd name="T73" fmla="*/ 278 h 309"/>
                <a:gd name="T74" fmla="*/ 28 w 174"/>
                <a:gd name="T75" fmla="*/ 268 h 309"/>
                <a:gd name="T76" fmla="*/ 22 w 174"/>
                <a:gd name="T77" fmla="*/ 256 h 309"/>
                <a:gd name="T78" fmla="*/ 16 w 174"/>
                <a:gd name="T79" fmla="*/ 242 h 309"/>
                <a:gd name="T80" fmla="*/ 11 w 174"/>
                <a:gd name="T81" fmla="*/ 229 h 309"/>
                <a:gd name="T82" fmla="*/ 7 w 174"/>
                <a:gd name="T83" fmla="*/ 216 h 309"/>
                <a:gd name="T84" fmla="*/ 4 w 174"/>
                <a:gd name="T85" fmla="*/ 199 h 309"/>
                <a:gd name="T86" fmla="*/ 1 w 174"/>
                <a:gd name="T87" fmla="*/ 185 h 309"/>
                <a:gd name="T88" fmla="*/ 0 w 174"/>
                <a:gd name="T89" fmla="*/ 168 h 309"/>
                <a:gd name="T90" fmla="*/ 0 w 174"/>
                <a:gd name="T91" fmla="*/ 154 h 309"/>
                <a:gd name="T92" fmla="*/ 0 w 174"/>
                <a:gd name="T93" fmla="*/ 137 h 309"/>
                <a:gd name="T94" fmla="*/ 1 w 174"/>
                <a:gd name="T95" fmla="*/ 121 h 309"/>
                <a:gd name="T96" fmla="*/ 4 w 174"/>
                <a:gd name="T97" fmla="*/ 105 h 309"/>
                <a:gd name="T98" fmla="*/ 7 w 174"/>
                <a:gd name="T99" fmla="*/ 90 h 309"/>
                <a:gd name="T100" fmla="*/ 11 w 174"/>
                <a:gd name="T101" fmla="*/ 75 h 309"/>
                <a:gd name="T102" fmla="*/ 16 w 174"/>
                <a:gd name="T103" fmla="*/ 63 h 309"/>
                <a:gd name="T104" fmla="*/ 22 w 174"/>
                <a:gd name="T105" fmla="*/ 50 h 309"/>
                <a:gd name="T106" fmla="*/ 28 w 174"/>
                <a:gd name="T107" fmla="*/ 38 h 309"/>
                <a:gd name="T108" fmla="*/ 36 w 174"/>
                <a:gd name="T109" fmla="*/ 28 h 309"/>
                <a:gd name="T110" fmla="*/ 43 w 174"/>
                <a:gd name="T111" fmla="*/ 19 h 309"/>
                <a:gd name="T112" fmla="*/ 51 w 174"/>
                <a:gd name="T113" fmla="*/ 13 h 309"/>
                <a:gd name="T114" fmla="*/ 59 w 174"/>
                <a:gd name="T115" fmla="*/ 7 h 309"/>
                <a:gd name="T116" fmla="*/ 68 w 174"/>
                <a:gd name="T117" fmla="*/ 2 h 309"/>
                <a:gd name="T118" fmla="*/ 77 w 174"/>
                <a:gd name="T119" fmla="*/ 0 h 309"/>
                <a:gd name="T120" fmla="*/ 86 w 174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9">
                  <a:moveTo>
                    <a:pt x="86" y="0"/>
                  </a:moveTo>
                  <a:lnTo>
                    <a:pt x="95" y="0"/>
                  </a:lnTo>
                  <a:lnTo>
                    <a:pt x="104" y="2"/>
                  </a:lnTo>
                  <a:lnTo>
                    <a:pt x="113" y="7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8"/>
                  </a:lnTo>
                  <a:lnTo>
                    <a:pt x="144" y="38"/>
                  </a:lnTo>
                  <a:lnTo>
                    <a:pt x="150" y="50"/>
                  </a:lnTo>
                  <a:lnTo>
                    <a:pt x="156" y="63"/>
                  </a:lnTo>
                  <a:lnTo>
                    <a:pt x="161" y="75"/>
                  </a:lnTo>
                  <a:lnTo>
                    <a:pt x="165" y="90"/>
                  </a:lnTo>
                  <a:lnTo>
                    <a:pt x="168" y="105"/>
                  </a:lnTo>
                  <a:lnTo>
                    <a:pt x="170" y="121"/>
                  </a:lnTo>
                  <a:lnTo>
                    <a:pt x="172" y="137"/>
                  </a:lnTo>
                  <a:lnTo>
                    <a:pt x="173" y="154"/>
                  </a:lnTo>
                  <a:lnTo>
                    <a:pt x="172" y="168"/>
                  </a:lnTo>
                  <a:lnTo>
                    <a:pt x="170" y="185"/>
                  </a:lnTo>
                  <a:lnTo>
                    <a:pt x="168" y="199"/>
                  </a:lnTo>
                  <a:lnTo>
                    <a:pt x="165" y="216"/>
                  </a:lnTo>
                  <a:lnTo>
                    <a:pt x="161" y="229"/>
                  </a:lnTo>
                  <a:lnTo>
                    <a:pt x="156" y="242"/>
                  </a:lnTo>
                  <a:lnTo>
                    <a:pt x="150" y="256"/>
                  </a:lnTo>
                  <a:lnTo>
                    <a:pt x="144" y="268"/>
                  </a:lnTo>
                  <a:lnTo>
                    <a:pt x="136" y="278"/>
                  </a:lnTo>
                  <a:lnTo>
                    <a:pt x="129" y="287"/>
                  </a:lnTo>
                  <a:lnTo>
                    <a:pt x="121" y="293"/>
                  </a:lnTo>
                  <a:lnTo>
                    <a:pt x="113" y="300"/>
                  </a:lnTo>
                  <a:lnTo>
                    <a:pt x="104" y="303"/>
                  </a:lnTo>
                  <a:lnTo>
                    <a:pt x="95" y="306"/>
                  </a:lnTo>
                  <a:lnTo>
                    <a:pt x="86" y="308"/>
                  </a:lnTo>
                  <a:lnTo>
                    <a:pt x="77" y="306"/>
                  </a:lnTo>
                  <a:lnTo>
                    <a:pt x="68" y="303"/>
                  </a:lnTo>
                  <a:lnTo>
                    <a:pt x="59" y="300"/>
                  </a:lnTo>
                  <a:lnTo>
                    <a:pt x="51" y="293"/>
                  </a:lnTo>
                  <a:lnTo>
                    <a:pt x="43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4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4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59" y="7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1" name="Freeform 219"/>
            <p:cNvSpPr>
              <a:spLocks/>
            </p:cNvSpPr>
            <p:nvPr/>
          </p:nvSpPr>
          <p:spPr bwMode="auto">
            <a:xfrm>
              <a:off x="5413" y="3449"/>
              <a:ext cx="83" cy="139"/>
            </a:xfrm>
            <a:custGeom>
              <a:avLst/>
              <a:gdLst>
                <a:gd name="T0" fmla="*/ 41 w 83"/>
                <a:gd name="T1" fmla="*/ 0 h 139"/>
                <a:gd name="T2" fmla="*/ 44 w 83"/>
                <a:gd name="T3" fmla="*/ 0 h 139"/>
                <a:gd name="T4" fmla="*/ 49 w 83"/>
                <a:gd name="T5" fmla="*/ 0 h 139"/>
                <a:gd name="T6" fmla="*/ 52 w 83"/>
                <a:gd name="T7" fmla="*/ 2 h 139"/>
                <a:gd name="T8" fmla="*/ 57 w 83"/>
                <a:gd name="T9" fmla="*/ 5 h 139"/>
                <a:gd name="T10" fmla="*/ 60 w 83"/>
                <a:gd name="T11" fmla="*/ 8 h 139"/>
                <a:gd name="T12" fmla="*/ 64 w 83"/>
                <a:gd name="T13" fmla="*/ 12 h 139"/>
                <a:gd name="T14" fmla="*/ 68 w 83"/>
                <a:gd name="T15" fmla="*/ 17 h 139"/>
                <a:gd name="T16" fmla="*/ 71 w 83"/>
                <a:gd name="T17" fmla="*/ 22 h 139"/>
                <a:gd name="T18" fmla="*/ 73 w 83"/>
                <a:gd name="T19" fmla="*/ 27 h 139"/>
                <a:gd name="T20" fmla="*/ 76 w 83"/>
                <a:gd name="T21" fmla="*/ 35 h 139"/>
                <a:gd name="T22" fmla="*/ 78 w 83"/>
                <a:gd name="T23" fmla="*/ 39 h 139"/>
                <a:gd name="T24" fmla="*/ 79 w 83"/>
                <a:gd name="T25" fmla="*/ 46 h 139"/>
                <a:gd name="T26" fmla="*/ 81 w 83"/>
                <a:gd name="T27" fmla="*/ 54 h 139"/>
                <a:gd name="T28" fmla="*/ 82 w 83"/>
                <a:gd name="T29" fmla="*/ 61 h 139"/>
                <a:gd name="T30" fmla="*/ 82 w 83"/>
                <a:gd name="T31" fmla="*/ 69 h 139"/>
                <a:gd name="T32" fmla="*/ 82 w 83"/>
                <a:gd name="T33" fmla="*/ 75 h 139"/>
                <a:gd name="T34" fmla="*/ 81 w 83"/>
                <a:gd name="T35" fmla="*/ 83 h 139"/>
                <a:gd name="T36" fmla="*/ 79 w 83"/>
                <a:gd name="T37" fmla="*/ 89 h 139"/>
                <a:gd name="T38" fmla="*/ 78 w 83"/>
                <a:gd name="T39" fmla="*/ 96 h 139"/>
                <a:gd name="T40" fmla="*/ 76 w 83"/>
                <a:gd name="T41" fmla="*/ 103 h 139"/>
                <a:gd name="T42" fmla="*/ 73 w 83"/>
                <a:gd name="T43" fmla="*/ 109 h 139"/>
                <a:gd name="T44" fmla="*/ 71 w 83"/>
                <a:gd name="T45" fmla="*/ 113 h 139"/>
                <a:gd name="T46" fmla="*/ 68 w 83"/>
                <a:gd name="T47" fmla="*/ 119 h 139"/>
                <a:gd name="T48" fmla="*/ 64 w 83"/>
                <a:gd name="T49" fmla="*/ 123 h 139"/>
                <a:gd name="T50" fmla="*/ 60 w 83"/>
                <a:gd name="T51" fmla="*/ 129 h 139"/>
                <a:gd name="T52" fmla="*/ 57 w 83"/>
                <a:gd name="T53" fmla="*/ 132 h 139"/>
                <a:gd name="T54" fmla="*/ 52 w 83"/>
                <a:gd name="T55" fmla="*/ 133 h 139"/>
                <a:gd name="T56" fmla="*/ 49 w 83"/>
                <a:gd name="T57" fmla="*/ 136 h 139"/>
                <a:gd name="T58" fmla="*/ 44 w 83"/>
                <a:gd name="T59" fmla="*/ 138 h 139"/>
                <a:gd name="T60" fmla="*/ 41 w 83"/>
                <a:gd name="T61" fmla="*/ 138 h 139"/>
                <a:gd name="T62" fmla="*/ 35 w 83"/>
                <a:gd name="T63" fmla="*/ 138 h 139"/>
                <a:gd name="T64" fmla="*/ 31 w 83"/>
                <a:gd name="T65" fmla="*/ 136 h 139"/>
                <a:gd name="T66" fmla="*/ 27 w 83"/>
                <a:gd name="T67" fmla="*/ 133 h 139"/>
                <a:gd name="T68" fmla="*/ 23 w 83"/>
                <a:gd name="T69" fmla="*/ 132 h 139"/>
                <a:gd name="T70" fmla="*/ 20 w 83"/>
                <a:gd name="T71" fmla="*/ 129 h 139"/>
                <a:gd name="T72" fmla="*/ 16 w 83"/>
                <a:gd name="T73" fmla="*/ 123 h 139"/>
                <a:gd name="T74" fmla="*/ 13 w 83"/>
                <a:gd name="T75" fmla="*/ 119 h 139"/>
                <a:gd name="T76" fmla="*/ 10 w 83"/>
                <a:gd name="T77" fmla="*/ 113 h 139"/>
                <a:gd name="T78" fmla="*/ 7 w 83"/>
                <a:gd name="T79" fmla="*/ 109 h 139"/>
                <a:gd name="T80" fmla="*/ 5 w 83"/>
                <a:gd name="T81" fmla="*/ 103 h 139"/>
                <a:gd name="T82" fmla="*/ 3 w 83"/>
                <a:gd name="T83" fmla="*/ 96 h 139"/>
                <a:gd name="T84" fmla="*/ 1 w 83"/>
                <a:gd name="T85" fmla="*/ 89 h 139"/>
                <a:gd name="T86" fmla="*/ 0 w 83"/>
                <a:gd name="T87" fmla="*/ 83 h 139"/>
                <a:gd name="T88" fmla="*/ 0 w 83"/>
                <a:gd name="T89" fmla="*/ 75 h 139"/>
                <a:gd name="T90" fmla="*/ 0 w 83"/>
                <a:gd name="T91" fmla="*/ 69 h 139"/>
                <a:gd name="T92" fmla="*/ 0 w 83"/>
                <a:gd name="T93" fmla="*/ 61 h 139"/>
                <a:gd name="T94" fmla="*/ 0 w 83"/>
                <a:gd name="T95" fmla="*/ 54 h 139"/>
                <a:gd name="T96" fmla="*/ 1 w 83"/>
                <a:gd name="T97" fmla="*/ 46 h 139"/>
                <a:gd name="T98" fmla="*/ 3 w 83"/>
                <a:gd name="T99" fmla="*/ 39 h 139"/>
                <a:gd name="T100" fmla="*/ 5 w 83"/>
                <a:gd name="T101" fmla="*/ 35 h 139"/>
                <a:gd name="T102" fmla="*/ 7 w 83"/>
                <a:gd name="T103" fmla="*/ 27 h 139"/>
                <a:gd name="T104" fmla="*/ 10 w 83"/>
                <a:gd name="T105" fmla="*/ 22 h 139"/>
                <a:gd name="T106" fmla="*/ 13 w 83"/>
                <a:gd name="T107" fmla="*/ 17 h 139"/>
                <a:gd name="T108" fmla="*/ 16 w 83"/>
                <a:gd name="T109" fmla="*/ 12 h 139"/>
                <a:gd name="T110" fmla="*/ 20 w 83"/>
                <a:gd name="T111" fmla="*/ 8 h 139"/>
                <a:gd name="T112" fmla="*/ 23 w 83"/>
                <a:gd name="T113" fmla="*/ 5 h 139"/>
                <a:gd name="T114" fmla="*/ 27 w 83"/>
                <a:gd name="T115" fmla="*/ 2 h 139"/>
                <a:gd name="T116" fmla="*/ 31 w 83"/>
                <a:gd name="T117" fmla="*/ 0 h 139"/>
                <a:gd name="T118" fmla="*/ 35 w 83"/>
                <a:gd name="T119" fmla="*/ 0 h 139"/>
                <a:gd name="T120" fmla="*/ 41 w 83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3" h="139">
                  <a:moveTo>
                    <a:pt x="41" y="0"/>
                  </a:moveTo>
                  <a:lnTo>
                    <a:pt x="44" y="0"/>
                  </a:lnTo>
                  <a:lnTo>
                    <a:pt x="49" y="0"/>
                  </a:lnTo>
                  <a:lnTo>
                    <a:pt x="52" y="2"/>
                  </a:lnTo>
                  <a:lnTo>
                    <a:pt x="57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8" y="17"/>
                  </a:lnTo>
                  <a:lnTo>
                    <a:pt x="71" y="22"/>
                  </a:lnTo>
                  <a:lnTo>
                    <a:pt x="73" y="27"/>
                  </a:lnTo>
                  <a:lnTo>
                    <a:pt x="76" y="35"/>
                  </a:lnTo>
                  <a:lnTo>
                    <a:pt x="78" y="39"/>
                  </a:lnTo>
                  <a:lnTo>
                    <a:pt x="79" y="46"/>
                  </a:lnTo>
                  <a:lnTo>
                    <a:pt x="81" y="54"/>
                  </a:lnTo>
                  <a:lnTo>
                    <a:pt x="82" y="61"/>
                  </a:lnTo>
                  <a:lnTo>
                    <a:pt x="82" y="69"/>
                  </a:lnTo>
                  <a:lnTo>
                    <a:pt x="82" y="75"/>
                  </a:lnTo>
                  <a:lnTo>
                    <a:pt x="81" y="83"/>
                  </a:lnTo>
                  <a:lnTo>
                    <a:pt x="79" y="89"/>
                  </a:lnTo>
                  <a:lnTo>
                    <a:pt x="78" y="96"/>
                  </a:lnTo>
                  <a:lnTo>
                    <a:pt x="76" y="103"/>
                  </a:lnTo>
                  <a:lnTo>
                    <a:pt x="73" y="109"/>
                  </a:lnTo>
                  <a:lnTo>
                    <a:pt x="71" y="113"/>
                  </a:lnTo>
                  <a:lnTo>
                    <a:pt x="68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7" y="132"/>
                  </a:lnTo>
                  <a:lnTo>
                    <a:pt x="52" y="133"/>
                  </a:lnTo>
                  <a:lnTo>
                    <a:pt x="49" y="136"/>
                  </a:lnTo>
                  <a:lnTo>
                    <a:pt x="44" y="138"/>
                  </a:lnTo>
                  <a:lnTo>
                    <a:pt x="41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5" y="103"/>
                  </a:lnTo>
                  <a:lnTo>
                    <a:pt x="3" y="96"/>
                  </a:lnTo>
                  <a:lnTo>
                    <a:pt x="1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1" y="46"/>
                  </a:lnTo>
                  <a:lnTo>
                    <a:pt x="3" y="39"/>
                  </a:lnTo>
                  <a:lnTo>
                    <a:pt x="5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1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Freeform 220"/>
            <p:cNvSpPr>
              <a:spLocks/>
            </p:cNvSpPr>
            <p:nvPr/>
          </p:nvSpPr>
          <p:spPr bwMode="auto">
            <a:xfrm>
              <a:off x="5440" y="3496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6 w 30"/>
                <a:gd name="T5" fmla="*/ 0 h 53"/>
                <a:gd name="T6" fmla="*/ 17 w 30"/>
                <a:gd name="T7" fmla="*/ 0 h 53"/>
                <a:gd name="T8" fmla="*/ 19 w 30"/>
                <a:gd name="T9" fmla="*/ 0 h 53"/>
                <a:gd name="T10" fmla="*/ 20 w 30"/>
                <a:gd name="T11" fmla="*/ 1 h 53"/>
                <a:gd name="T12" fmla="*/ 22 w 30"/>
                <a:gd name="T13" fmla="*/ 3 h 53"/>
                <a:gd name="T14" fmla="*/ 23 w 30"/>
                <a:gd name="T15" fmla="*/ 4 h 53"/>
                <a:gd name="T16" fmla="*/ 25 w 30"/>
                <a:gd name="T17" fmla="*/ 8 h 53"/>
                <a:gd name="T18" fmla="*/ 26 w 30"/>
                <a:gd name="T19" fmla="*/ 8 h 53"/>
                <a:gd name="T20" fmla="*/ 26 w 30"/>
                <a:gd name="T21" fmla="*/ 11 h 53"/>
                <a:gd name="T22" fmla="*/ 26 w 30"/>
                <a:gd name="T23" fmla="*/ 14 h 53"/>
                <a:gd name="T24" fmla="*/ 27 w 30"/>
                <a:gd name="T25" fmla="*/ 17 h 53"/>
                <a:gd name="T26" fmla="*/ 27 w 30"/>
                <a:gd name="T27" fmla="*/ 21 h 53"/>
                <a:gd name="T28" fmla="*/ 27 w 30"/>
                <a:gd name="T29" fmla="*/ 22 h 53"/>
                <a:gd name="T30" fmla="*/ 29 w 30"/>
                <a:gd name="T31" fmla="*/ 26 h 53"/>
                <a:gd name="T32" fmla="*/ 27 w 30"/>
                <a:gd name="T33" fmla="*/ 27 h 53"/>
                <a:gd name="T34" fmla="*/ 27 w 30"/>
                <a:gd name="T35" fmla="*/ 29 h 53"/>
                <a:gd name="T36" fmla="*/ 27 w 30"/>
                <a:gd name="T37" fmla="*/ 32 h 53"/>
                <a:gd name="T38" fmla="*/ 26 w 30"/>
                <a:gd name="T39" fmla="*/ 35 h 53"/>
                <a:gd name="T40" fmla="*/ 26 w 30"/>
                <a:gd name="T41" fmla="*/ 39 h 53"/>
                <a:gd name="T42" fmla="*/ 26 w 30"/>
                <a:gd name="T43" fmla="*/ 42 h 53"/>
                <a:gd name="T44" fmla="*/ 25 w 30"/>
                <a:gd name="T45" fmla="*/ 42 h 53"/>
                <a:gd name="T46" fmla="*/ 23 w 30"/>
                <a:gd name="T47" fmla="*/ 45 h 53"/>
                <a:gd name="T48" fmla="*/ 22 w 30"/>
                <a:gd name="T49" fmla="*/ 47 h 53"/>
                <a:gd name="T50" fmla="*/ 20 w 30"/>
                <a:gd name="T51" fmla="*/ 48 h 53"/>
                <a:gd name="T52" fmla="*/ 19 w 30"/>
                <a:gd name="T53" fmla="*/ 50 h 53"/>
                <a:gd name="T54" fmla="*/ 17 w 30"/>
                <a:gd name="T55" fmla="*/ 52 h 53"/>
                <a:gd name="T56" fmla="*/ 16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6 w 30"/>
                <a:gd name="T71" fmla="*/ 48 h 53"/>
                <a:gd name="T72" fmla="*/ 5 w 30"/>
                <a:gd name="T73" fmla="*/ 47 h 53"/>
                <a:gd name="T74" fmla="*/ 4 w 30"/>
                <a:gd name="T75" fmla="*/ 45 h 53"/>
                <a:gd name="T76" fmla="*/ 2 w 30"/>
                <a:gd name="T77" fmla="*/ 42 h 53"/>
                <a:gd name="T78" fmla="*/ 2 w 30"/>
                <a:gd name="T79" fmla="*/ 42 h 53"/>
                <a:gd name="T80" fmla="*/ 1 w 30"/>
                <a:gd name="T81" fmla="*/ 39 h 53"/>
                <a:gd name="T82" fmla="*/ 0 w 30"/>
                <a:gd name="T83" fmla="*/ 35 h 53"/>
                <a:gd name="T84" fmla="*/ 0 w 30"/>
                <a:gd name="T85" fmla="*/ 32 h 53"/>
                <a:gd name="T86" fmla="*/ 0 w 30"/>
                <a:gd name="T87" fmla="*/ 29 h 53"/>
                <a:gd name="T88" fmla="*/ 0 w 30"/>
                <a:gd name="T89" fmla="*/ 27 h 53"/>
                <a:gd name="T90" fmla="*/ 0 w 30"/>
                <a:gd name="T91" fmla="*/ 26 h 53"/>
                <a:gd name="T92" fmla="*/ 0 w 30"/>
                <a:gd name="T93" fmla="*/ 22 h 53"/>
                <a:gd name="T94" fmla="*/ 0 w 30"/>
                <a:gd name="T95" fmla="*/ 21 h 53"/>
                <a:gd name="T96" fmla="*/ 0 w 30"/>
                <a:gd name="T97" fmla="*/ 17 h 53"/>
                <a:gd name="T98" fmla="*/ 0 w 30"/>
                <a:gd name="T99" fmla="*/ 14 h 53"/>
                <a:gd name="T100" fmla="*/ 1 w 30"/>
                <a:gd name="T101" fmla="*/ 11 h 53"/>
                <a:gd name="T102" fmla="*/ 2 w 30"/>
                <a:gd name="T103" fmla="*/ 8 h 53"/>
                <a:gd name="T104" fmla="*/ 2 w 30"/>
                <a:gd name="T105" fmla="*/ 8 h 53"/>
                <a:gd name="T106" fmla="*/ 4 w 30"/>
                <a:gd name="T107" fmla="*/ 4 h 53"/>
                <a:gd name="T108" fmla="*/ 5 w 30"/>
                <a:gd name="T109" fmla="*/ 3 h 53"/>
                <a:gd name="T110" fmla="*/ 6 w 30"/>
                <a:gd name="T111" fmla="*/ 1 h 53"/>
                <a:gd name="T112" fmla="*/ 8 w 30"/>
                <a:gd name="T113" fmla="*/ 0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3" y="4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26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9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6" y="39"/>
                  </a:lnTo>
                  <a:lnTo>
                    <a:pt x="26" y="42"/>
                  </a:lnTo>
                  <a:lnTo>
                    <a:pt x="25" y="42"/>
                  </a:lnTo>
                  <a:lnTo>
                    <a:pt x="23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" name="Freeform 221"/>
            <p:cNvSpPr>
              <a:spLocks/>
            </p:cNvSpPr>
            <p:nvPr/>
          </p:nvSpPr>
          <p:spPr bwMode="auto">
            <a:xfrm>
              <a:off x="5545" y="3364"/>
              <a:ext cx="177" cy="309"/>
            </a:xfrm>
            <a:custGeom>
              <a:avLst/>
              <a:gdLst>
                <a:gd name="T0" fmla="*/ 88 w 177"/>
                <a:gd name="T1" fmla="*/ 0 h 309"/>
                <a:gd name="T2" fmla="*/ 96 w 177"/>
                <a:gd name="T3" fmla="*/ 0 h 309"/>
                <a:gd name="T4" fmla="*/ 105 w 177"/>
                <a:gd name="T5" fmla="*/ 2 h 309"/>
                <a:gd name="T6" fmla="*/ 114 w 177"/>
                <a:gd name="T7" fmla="*/ 7 h 309"/>
                <a:gd name="T8" fmla="*/ 123 w 177"/>
                <a:gd name="T9" fmla="*/ 13 h 309"/>
                <a:gd name="T10" fmla="*/ 132 w 177"/>
                <a:gd name="T11" fmla="*/ 19 h 309"/>
                <a:gd name="T12" fmla="*/ 138 w 177"/>
                <a:gd name="T13" fmla="*/ 28 h 309"/>
                <a:gd name="T14" fmla="*/ 145 w 177"/>
                <a:gd name="T15" fmla="*/ 38 h 309"/>
                <a:gd name="T16" fmla="*/ 153 w 177"/>
                <a:gd name="T17" fmla="*/ 50 h 309"/>
                <a:gd name="T18" fmla="*/ 159 w 177"/>
                <a:gd name="T19" fmla="*/ 63 h 309"/>
                <a:gd name="T20" fmla="*/ 164 w 177"/>
                <a:gd name="T21" fmla="*/ 75 h 309"/>
                <a:gd name="T22" fmla="*/ 167 w 177"/>
                <a:gd name="T23" fmla="*/ 90 h 309"/>
                <a:gd name="T24" fmla="*/ 171 w 177"/>
                <a:gd name="T25" fmla="*/ 105 h 309"/>
                <a:gd name="T26" fmla="*/ 173 w 177"/>
                <a:gd name="T27" fmla="*/ 121 h 309"/>
                <a:gd name="T28" fmla="*/ 175 w 177"/>
                <a:gd name="T29" fmla="*/ 137 h 309"/>
                <a:gd name="T30" fmla="*/ 176 w 177"/>
                <a:gd name="T31" fmla="*/ 154 h 309"/>
                <a:gd name="T32" fmla="*/ 175 w 177"/>
                <a:gd name="T33" fmla="*/ 168 h 309"/>
                <a:gd name="T34" fmla="*/ 173 w 177"/>
                <a:gd name="T35" fmla="*/ 185 h 309"/>
                <a:gd name="T36" fmla="*/ 171 w 177"/>
                <a:gd name="T37" fmla="*/ 199 h 309"/>
                <a:gd name="T38" fmla="*/ 167 w 177"/>
                <a:gd name="T39" fmla="*/ 216 h 309"/>
                <a:gd name="T40" fmla="*/ 164 w 177"/>
                <a:gd name="T41" fmla="*/ 229 h 309"/>
                <a:gd name="T42" fmla="*/ 159 w 177"/>
                <a:gd name="T43" fmla="*/ 242 h 309"/>
                <a:gd name="T44" fmla="*/ 153 w 177"/>
                <a:gd name="T45" fmla="*/ 256 h 309"/>
                <a:gd name="T46" fmla="*/ 145 w 177"/>
                <a:gd name="T47" fmla="*/ 268 h 309"/>
                <a:gd name="T48" fmla="*/ 138 w 177"/>
                <a:gd name="T49" fmla="*/ 278 h 309"/>
                <a:gd name="T50" fmla="*/ 132 w 177"/>
                <a:gd name="T51" fmla="*/ 287 h 309"/>
                <a:gd name="T52" fmla="*/ 123 w 177"/>
                <a:gd name="T53" fmla="*/ 293 h 309"/>
                <a:gd name="T54" fmla="*/ 114 w 177"/>
                <a:gd name="T55" fmla="*/ 300 h 309"/>
                <a:gd name="T56" fmla="*/ 105 w 177"/>
                <a:gd name="T57" fmla="*/ 303 h 309"/>
                <a:gd name="T58" fmla="*/ 96 w 177"/>
                <a:gd name="T59" fmla="*/ 306 h 309"/>
                <a:gd name="T60" fmla="*/ 88 w 177"/>
                <a:gd name="T61" fmla="*/ 308 h 309"/>
                <a:gd name="T62" fmla="*/ 78 w 177"/>
                <a:gd name="T63" fmla="*/ 306 h 309"/>
                <a:gd name="T64" fmla="*/ 69 w 177"/>
                <a:gd name="T65" fmla="*/ 303 h 309"/>
                <a:gd name="T66" fmla="*/ 60 w 177"/>
                <a:gd name="T67" fmla="*/ 300 h 309"/>
                <a:gd name="T68" fmla="*/ 51 w 177"/>
                <a:gd name="T69" fmla="*/ 293 h 309"/>
                <a:gd name="T70" fmla="*/ 44 w 177"/>
                <a:gd name="T71" fmla="*/ 287 h 309"/>
                <a:gd name="T72" fmla="*/ 36 w 177"/>
                <a:gd name="T73" fmla="*/ 278 h 309"/>
                <a:gd name="T74" fmla="*/ 28 w 177"/>
                <a:gd name="T75" fmla="*/ 268 h 309"/>
                <a:gd name="T76" fmla="*/ 22 w 177"/>
                <a:gd name="T77" fmla="*/ 256 h 309"/>
                <a:gd name="T78" fmla="*/ 16 w 177"/>
                <a:gd name="T79" fmla="*/ 242 h 309"/>
                <a:gd name="T80" fmla="*/ 11 w 177"/>
                <a:gd name="T81" fmla="*/ 229 h 309"/>
                <a:gd name="T82" fmla="*/ 7 w 177"/>
                <a:gd name="T83" fmla="*/ 216 h 309"/>
                <a:gd name="T84" fmla="*/ 3 w 177"/>
                <a:gd name="T85" fmla="*/ 199 h 309"/>
                <a:gd name="T86" fmla="*/ 1 w 177"/>
                <a:gd name="T87" fmla="*/ 185 h 309"/>
                <a:gd name="T88" fmla="*/ 0 w 177"/>
                <a:gd name="T89" fmla="*/ 168 h 309"/>
                <a:gd name="T90" fmla="*/ 0 w 177"/>
                <a:gd name="T91" fmla="*/ 154 h 309"/>
                <a:gd name="T92" fmla="*/ 0 w 177"/>
                <a:gd name="T93" fmla="*/ 137 h 309"/>
                <a:gd name="T94" fmla="*/ 1 w 177"/>
                <a:gd name="T95" fmla="*/ 121 h 309"/>
                <a:gd name="T96" fmla="*/ 3 w 177"/>
                <a:gd name="T97" fmla="*/ 105 h 309"/>
                <a:gd name="T98" fmla="*/ 7 w 177"/>
                <a:gd name="T99" fmla="*/ 90 h 309"/>
                <a:gd name="T100" fmla="*/ 11 w 177"/>
                <a:gd name="T101" fmla="*/ 75 h 309"/>
                <a:gd name="T102" fmla="*/ 16 w 177"/>
                <a:gd name="T103" fmla="*/ 63 h 309"/>
                <a:gd name="T104" fmla="*/ 22 w 177"/>
                <a:gd name="T105" fmla="*/ 50 h 309"/>
                <a:gd name="T106" fmla="*/ 28 w 177"/>
                <a:gd name="T107" fmla="*/ 38 h 309"/>
                <a:gd name="T108" fmla="*/ 36 w 177"/>
                <a:gd name="T109" fmla="*/ 28 h 309"/>
                <a:gd name="T110" fmla="*/ 44 w 177"/>
                <a:gd name="T111" fmla="*/ 19 h 309"/>
                <a:gd name="T112" fmla="*/ 51 w 177"/>
                <a:gd name="T113" fmla="*/ 13 h 309"/>
                <a:gd name="T114" fmla="*/ 60 w 177"/>
                <a:gd name="T115" fmla="*/ 7 h 309"/>
                <a:gd name="T116" fmla="*/ 69 w 177"/>
                <a:gd name="T117" fmla="*/ 2 h 309"/>
                <a:gd name="T118" fmla="*/ 78 w 177"/>
                <a:gd name="T119" fmla="*/ 0 h 309"/>
                <a:gd name="T120" fmla="*/ 88 w 177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7" h="309">
                  <a:moveTo>
                    <a:pt x="88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4" y="7"/>
                  </a:lnTo>
                  <a:lnTo>
                    <a:pt x="123" y="13"/>
                  </a:lnTo>
                  <a:lnTo>
                    <a:pt x="132" y="19"/>
                  </a:lnTo>
                  <a:lnTo>
                    <a:pt x="138" y="28"/>
                  </a:lnTo>
                  <a:lnTo>
                    <a:pt x="145" y="38"/>
                  </a:lnTo>
                  <a:lnTo>
                    <a:pt x="153" y="50"/>
                  </a:lnTo>
                  <a:lnTo>
                    <a:pt x="159" y="63"/>
                  </a:lnTo>
                  <a:lnTo>
                    <a:pt x="164" y="75"/>
                  </a:lnTo>
                  <a:lnTo>
                    <a:pt x="167" y="90"/>
                  </a:lnTo>
                  <a:lnTo>
                    <a:pt x="171" y="105"/>
                  </a:lnTo>
                  <a:lnTo>
                    <a:pt x="173" y="121"/>
                  </a:lnTo>
                  <a:lnTo>
                    <a:pt x="175" y="137"/>
                  </a:lnTo>
                  <a:lnTo>
                    <a:pt x="176" y="154"/>
                  </a:lnTo>
                  <a:lnTo>
                    <a:pt x="175" y="168"/>
                  </a:lnTo>
                  <a:lnTo>
                    <a:pt x="173" y="185"/>
                  </a:lnTo>
                  <a:lnTo>
                    <a:pt x="171" y="199"/>
                  </a:lnTo>
                  <a:lnTo>
                    <a:pt x="167" y="216"/>
                  </a:lnTo>
                  <a:lnTo>
                    <a:pt x="164" y="229"/>
                  </a:lnTo>
                  <a:lnTo>
                    <a:pt x="159" y="242"/>
                  </a:lnTo>
                  <a:lnTo>
                    <a:pt x="153" y="256"/>
                  </a:lnTo>
                  <a:lnTo>
                    <a:pt x="145" y="268"/>
                  </a:lnTo>
                  <a:lnTo>
                    <a:pt x="138" y="278"/>
                  </a:lnTo>
                  <a:lnTo>
                    <a:pt x="132" y="287"/>
                  </a:lnTo>
                  <a:lnTo>
                    <a:pt x="123" y="293"/>
                  </a:lnTo>
                  <a:lnTo>
                    <a:pt x="114" y="300"/>
                  </a:lnTo>
                  <a:lnTo>
                    <a:pt x="105" y="303"/>
                  </a:lnTo>
                  <a:lnTo>
                    <a:pt x="96" y="306"/>
                  </a:lnTo>
                  <a:lnTo>
                    <a:pt x="88" y="308"/>
                  </a:lnTo>
                  <a:lnTo>
                    <a:pt x="78" y="306"/>
                  </a:lnTo>
                  <a:lnTo>
                    <a:pt x="69" y="303"/>
                  </a:lnTo>
                  <a:lnTo>
                    <a:pt x="60" y="300"/>
                  </a:lnTo>
                  <a:lnTo>
                    <a:pt x="51" y="293"/>
                  </a:lnTo>
                  <a:lnTo>
                    <a:pt x="44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3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3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4" y="19"/>
                  </a:lnTo>
                  <a:lnTo>
                    <a:pt x="51" y="13"/>
                  </a:lnTo>
                  <a:lnTo>
                    <a:pt x="60" y="7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Freeform 222"/>
            <p:cNvSpPr>
              <a:spLocks/>
            </p:cNvSpPr>
            <p:nvPr/>
          </p:nvSpPr>
          <p:spPr bwMode="auto">
            <a:xfrm>
              <a:off x="5593" y="3449"/>
              <a:ext cx="82" cy="139"/>
            </a:xfrm>
            <a:custGeom>
              <a:avLst/>
              <a:gdLst>
                <a:gd name="T0" fmla="*/ 40 w 82"/>
                <a:gd name="T1" fmla="*/ 0 h 139"/>
                <a:gd name="T2" fmla="*/ 44 w 82"/>
                <a:gd name="T3" fmla="*/ 0 h 139"/>
                <a:gd name="T4" fmla="*/ 48 w 82"/>
                <a:gd name="T5" fmla="*/ 0 h 139"/>
                <a:gd name="T6" fmla="*/ 52 w 82"/>
                <a:gd name="T7" fmla="*/ 2 h 139"/>
                <a:gd name="T8" fmla="*/ 56 w 82"/>
                <a:gd name="T9" fmla="*/ 5 h 139"/>
                <a:gd name="T10" fmla="*/ 60 w 82"/>
                <a:gd name="T11" fmla="*/ 8 h 139"/>
                <a:gd name="T12" fmla="*/ 64 w 82"/>
                <a:gd name="T13" fmla="*/ 12 h 139"/>
                <a:gd name="T14" fmla="*/ 67 w 82"/>
                <a:gd name="T15" fmla="*/ 17 h 139"/>
                <a:gd name="T16" fmla="*/ 70 w 82"/>
                <a:gd name="T17" fmla="*/ 22 h 139"/>
                <a:gd name="T18" fmla="*/ 72 w 82"/>
                <a:gd name="T19" fmla="*/ 27 h 139"/>
                <a:gd name="T20" fmla="*/ 75 w 82"/>
                <a:gd name="T21" fmla="*/ 35 h 139"/>
                <a:gd name="T22" fmla="*/ 77 w 82"/>
                <a:gd name="T23" fmla="*/ 39 h 139"/>
                <a:gd name="T24" fmla="*/ 78 w 82"/>
                <a:gd name="T25" fmla="*/ 46 h 139"/>
                <a:gd name="T26" fmla="*/ 80 w 82"/>
                <a:gd name="T27" fmla="*/ 54 h 139"/>
                <a:gd name="T28" fmla="*/ 81 w 82"/>
                <a:gd name="T29" fmla="*/ 61 h 139"/>
                <a:gd name="T30" fmla="*/ 81 w 82"/>
                <a:gd name="T31" fmla="*/ 69 h 139"/>
                <a:gd name="T32" fmla="*/ 81 w 82"/>
                <a:gd name="T33" fmla="*/ 75 h 139"/>
                <a:gd name="T34" fmla="*/ 80 w 82"/>
                <a:gd name="T35" fmla="*/ 83 h 139"/>
                <a:gd name="T36" fmla="*/ 78 w 82"/>
                <a:gd name="T37" fmla="*/ 89 h 139"/>
                <a:gd name="T38" fmla="*/ 77 w 82"/>
                <a:gd name="T39" fmla="*/ 96 h 139"/>
                <a:gd name="T40" fmla="*/ 75 w 82"/>
                <a:gd name="T41" fmla="*/ 103 h 139"/>
                <a:gd name="T42" fmla="*/ 72 w 82"/>
                <a:gd name="T43" fmla="*/ 109 h 139"/>
                <a:gd name="T44" fmla="*/ 70 w 82"/>
                <a:gd name="T45" fmla="*/ 113 h 139"/>
                <a:gd name="T46" fmla="*/ 67 w 82"/>
                <a:gd name="T47" fmla="*/ 119 h 139"/>
                <a:gd name="T48" fmla="*/ 64 w 82"/>
                <a:gd name="T49" fmla="*/ 123 h 139"/>
                <a:gd name="T50" fmla="*/ 60 w 82"/>
                <a:gd name="T51" fmla="*/ 129 h 139"/>
                <a:gd name="T52" fmla="*/ 56 w 82"/>
                <a:gd name="T53" fmla="*/ 132 h 139"/>
                <a:gd name="T54" fmla="*/ 52 w 82"/>
                <a:gd name="T55" fmla="*/ 133 h 139"/>
                <a:gd name="T56" fmla="*/ 48 w 82"/>
                <a:gd name="T57" fmla="*/ 136 h 139"/>
                <a:gd name="T58" fmla="*/ 44 w 82"/>
                <a:gd name="T59" fmla="*/ 138 h 139"/>
                <a:gd name="T60" fmla="*/ 40 w 82"/>
                <a:gd name="T61" fmla="*/ 138 h 139"/>
                <a:gd name="T62" fmla="*/ 35 w 82"/>
                <a:gd name="T63" fmla="*/ 138 h 139"/>
                <a:gd name="T64" fmla="*/ 31 w 82"/>
                <a:gd name="T65" fmla="*/ 136 h 139"/>
                <a:gd name="T66" fmla="*/ 27 w 82"/>
                <a:gd name="T67" fmla="*/ 133 h 139"/>
                <a:gd name="T68" fmla="*/ 23 w 82"/>
                <a:gd name="T69" fmla="*/ 132 h 139"/>
                <a:gd name="T70" fmla="*/ 20 w 82"/>
                <a:gd name="T71" fmla="*/ 129 h 139"/>
                <a:gd name="T72" fmla="*/ 16 w 82"/>
                <a:gd name="T73" fmla="*/ 123 h 139"/>
                <a:gd name="T74" fmla="*/ 13 w 82"/>
                <a:gd name="T75" fmla="*/ 119 h 139"/>
                <a:gd name="T76" fmla="*/ 10 w 82"/>
                <a:gd name="T77" fmla="*/ 113 h 139"/>
                <a:gd name="T78" fmla="*/ 7 w 82"/>
                <a:gd name="T79" fmla="*/ 109 h 139"/>
                <a:gd name="T80" fmla="*/ 4 w 82"/>
                <a:gd name="T81" fmla="*/ 103 h 139"/>
                <a:gd name="T82" fmla="*/ 2 w 82"/>
                <a:gd name="T83" fmla="*/ 96 h 139"/>
                <a:gd name="T84" fmla="*/ 0 w 82"/>
                <a:gd name="T85" fmla="*/ 89 h 139"/>
                <a:gd name="T86" fmla="*/ 0 w 82"/>
                <a:gd name="T87" fmla="*/ 83 h 139"/>
                <a:gd name="T88" fmla="*/ 0 w 82"/>
                <a:gd name="T89" fmla="*/ 75 h 139"/>
                <a:gd name="T90" fmla="*/ 0 w 82"/>
                <a:gd name="T91" fmla="*/ 69 h 139"/>
                <a:gd name="T92" fmla="*/ 0 w 82"/>
                <a:gd name="T93" fmla="*/ 61 h 139"/>
                <a:gd name="T94" fmla="*/ 0 w 82"/>
                <a:gd name="T95" fmla="*/ 54 h 139"/>
                <a:gd name="T96" fmla="*/ 0 w 82"/>
                <a:gd name="T97" fmla="*/ 46 h 139"/>
                <a:gd name="T98" fmla="*/ 2 w 82"/>
                <a:gd name="T99" fmla="*/ 39 h 139"/>
                <a:gd name="T100" fmla="*/ 4 w 82"/>
                <a:gd name="T101" fmla="*/ 35 h 139"/>
                <a:gd name="T102" fmla="*/ 7 w 82"/>
                <a:gd name="T103" fmla="*/ 27 h 139"/>
                <a:gd name="T104" fmla="*/ 10 w 82"/>
                <a:gd name="T105" fmla="*/ 22 h 139"/>
                <a:gd name="T106" fmla="*/ 13 w 82"/>
                <a:gd name="T107" fmla="*/ 17 h 139"/>
                <a:gd name="T108" fmla="*/ 16 w 82"/>
                <a:gd name="T109" fmla="*/ 12 h 139"/>
                <a:gd name="T110" fmla="*/ 20 w 82"/>
                <a:gd name="T111" fmla="*/ 8 h 139"/>
                <a:gd name="T112" fmla="*/ 23 w 82"/>
                <a:gd name="T113" fmla="*/ 5 h 139"/>
                <a:gd name="T114" fmla="*/ 27 w 82"/>
                <a:gd name="T115" fmla="*/ 2 h 139"/>
                <a:gd name="T116" fmla="*/ 31 w 82"/>
                <a:gd name="T117" fmla="*/ 0 h 139"/>
                <a:gd name="T118" fmla="*/ 35 w 82"/>
                <a:gd name="T119" fmla="*/ 0 h 139"/>
                <a:gd name="T120" fmla="*/ 40 w 82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2" h="139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7" y="17"/>
                  </a:lnTo>
                  <a:lnTo>
                    <a:pt x="70" y="22"/>
                  </a:lnTo>
                  <a:lnTo>
                    <a:pt x="72" y="27"/>
                  </a:lnTo>
                  <a:lnTo>
                    <a:pt x="75" y="35"/>
                  </a:lnTo>
                  <a:lnTo>
                    <a:pt x="77" y="39"/>
                  </a:lnTo>
                  <a:lnTo>
                    <a:pt x="78" y="46"/>
                  </a:lnTo>
                  <a:lnTo>
                    <a:pt x="80" y="54"/>
                  </a:lnTo>
                  <a:lnTo>
                    <a:pt x="81" y="61"/>
                  </a:lnTo>
                  <a:lnTo>
                    <a:pt x="81" y="69"/>
                  </a:lnTo>
                  <a:lnTo>
                    <a:pt x="81" y="75"/>
                  </a:lnTo>
                  <a:lnTo>
                    <a:pt x="80" y="83"/>
                  </a:lnTo>
                  <a:lnTo>
                    <a:pt x="78" y="89"/>
                  </a:lnTo>
                  <a:lnTo>
                    <a:pt x="77" y="96"/>
                  </a:lnTo>
                  <a:lnTo>
                    <a:pt x="75" y="103"/>
                  </a:lnTo>
                  <a:lnTo>
                    <a:pt x="72" y="109"/>
                  </a:lnTo>
                  <a:lnTo>
                    <a:pt x="70" y="113"/>
                  </a:lnTo>
                  <a:lnTo>
                    <a:pt x="67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6" y="132"/>
                  </a:lnTo>
                  <a:lnTo>
                    <a:pt x="52" y="133"/>
                  </a:lnTo>
                  <a:lnTo>
                    <a:pt x="48" y="136"/>
                  </a:lnTo>
                  <a:lnTo>
                    <a:pt x="44" y="138"/>
                  </a:lnTo>
                  <a:lnTo>
                    <a:pt x="40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4" y="103"/>
                  </a:lnTo>
                  <a:lnTo>
                    <a:pt x="2" y="96"/>
                  </a:lnTo>
                  <a:lnTo>
                    <a:pt x="0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0" y="46"/>
                  </a:lnTo>
                  <a:lnTo>
                    <a:pt x="2" y="39"/>
                  </a:lnTo>
                  <a:lnTo>
                    <a:pt x="4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Freeform 223"/>
            <p:cNvSpPr>
              <a:spLocks/>
            </p:cNvSpPr>
            <p:nvPr/>
          </p:nvSpPr>
          <p:spPr bwMode="auto">
            <a:xfrm>
              <a:off x="5619" y="3496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0 h 53"/>
                <a:gd name="T10" fmla="*/ 20 w 29"/>
                <a:gd name="T11" fmla="*/ 1 h 53"/>
                <a:gd name="T12" fmla="*/ 22 w 29"/>
                <a:gd name="T13" fmla="*/ 3 h 53"/>
                <a:gd name="T14" fmla="*/ 22 w 29"/>
                <a:gd name="T15" fmla="*/ 4 h 53"/>
                <a:gd name="T16" fmla="*/ 24 w 29"/>
                <a:gd name="T17" fmla="*/ 8 h 53"/>
                <a:gd name="T18" fmla="*/ 25 w 29"/>
                <a:gd name="T19" fmla="*/ 8 h 53"/>
                <a:gd name="T20" fmla="*/ 25 w 29"/>
                <a:gd name="T21" fmla="*/ 11 h 53"/>
                <a:gd name="T22" fmla="*/ 26 w 29"/>
                <a:gd name="T23" fmla="*/ 14 h 53"/>
                <a:gd name="T24" fmla="*/ 27 w 29"/>
                <a:gd name="T25" fmla="*/ 17 h 53"/>
                <a:gd name="T26" fmla="*/ 27 w 29"/>
                <a:gd name="T27" fmla="*/ 21 h 53"/>
                <a:gd name="T28" fmla="*/ 27 w 29"/>
                <a:gd name="T29" fmla="*/ 22 h 53"/>
                <a:gd name="T30" fmla="*/ 28 w 29"/>
                <a:gd name="T31" fmla="*/ 26 h 53"/>
                <a:gd name="T32" fmla="*/ 27 w 29"/>
                <a:gd name="T33" fmla="*/ 27 h 53"/>
                <a:gd name="T34" fmla="*/ 27 w 29"/>
                <a:gd name="T35" fmla="*/ 29 h 53"/>
                <a:gd name="T36" fmla="*/ 27 w 29"/>
                <a:gd name="T37" fmla="*/ 32 h 53"/>
                <a:gd name="T38" fmla="*/ 26 w 29"/>
                <a:gd name="T39" fmla="*/ 35 h 53"/>
                <a:gd name="T40" fmla="*/ 25 w 29"/>
                <a:gd name="T41" fmla="*/ 39 h 53"/>
                <a:gd name="T42" fmla="*/ 25 w 29"/>
                <a:gd name="T43" fmla="*/ 42 h 53"/>
                <a:gd name="T44" fmla="*/ 24 w 29"/>
                <a:gd name="T45" fmla="*/ 42 h 53"/>
                <a:gd name="T46" fmla="*/ 22 w 29"/>
                <a:gd name="T47" fmla="*/ 45 h 53"/>
                <a:gd name="T48" fmla="*/ 22 w 29"/>
                <a:gd name="T49" fmla="*/ 47 h 53"/>
                <a:gd name="T50" fmla="*/ 20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1 w 29"/>
                <a:gd name="T65" fmla="*/ 52 h 53"/>
                <a:gd name="T66" fmla="*/ 9 w 29"/>
                <a:gd name="T67" fmla="*/ 52 h 53"/>
                <a:gd name="T68" fmla="*/ 8 w 29"/>
                <a:gd name="T69" fmla="*/ 50 h 53"/>
                <a:gd name="T70" fmla="*/ 6 w 29"/>
                <a:gd name="T71" fmla="*/ 48 h 53"/>
                <a:gd name="T72" fmla="*/ 5 w 29"/>
                <a:gd name="T73" fmla="*/ 47 h 53"/>
                <a:gd name="T74" fmla="*/ 4 w 29"/>
                <a:gd name="T75" fmla="*/ 45 h 53"/>
                <a:gd name="T76" fmla="*/ 2 w 29"/>
                <a:gd name="T77" fmla="*/ 42 h 53"/>
                <a:gd name="T78" fmla="*/ 2 w 29"/>
                <a:gd name="T79" fmla="*/ 42 h 53"/>
                <a:gd name="T80" fmla="*/ 1 w 29"/>
                <a:gd name="T81" fmla="*/ 39 h 53"/>
                <a:gd name="T82" fmla="*/ 0 w 29"/>
                <a:gd name="T83" fmla="*/ 35 h 53"/>
                <a:gd name="T84" fmla="*/ 0 w 29"/>
                <a:gd name="T85" fmla="*/ 32 h 53"/>
                <a:gd name="T86" fmla="*/ 0 w 29"/>
                <a:gd name="T87" fmla="*/ 29 h 53"/>
                <a:gd name="T88" fmla="*/ 0 w 29"/>
                <a:gd name="T89" fmla="*/ 27 h 53"/>
                <a:gd name="T90" fmla="*/ 0 w 29"/>
                <a:gd name="T91" fmla="*/ 26 h 53"/>
                <a:gd name="T92" fmla="*/ 0 w 29"/>
                <a:gd name="T93" fmla="*/ 22 h 53"/>
                <a:gd name="T94" fmla="*/ 0 w 29"/>
                <a:gd name="T95" fmla="*/ 21 h 53"/>
                <a:gd name="T96" fmla="*/ 0 w 29"/>
                <a:gd name="T97" fmla="*/ 17 h 53"/>
                <a:gd name="T98" fmla="*/ 0 w 29"/>
                <a:gd name="T99" fmla="*/ 14 h 53"/>
                <a:gd name="T100" fmla="*/ 1 w 29"/>
                <a:gd name="T101" fmla="*/ 11 h 53"/>
                <a:gd name="T102" fmla="*/ 2 w 29"/>
                <a:gd name="T103" fmla="*/ 8 h 53"/>
                <a:gd name="T104" fmla="*/ 2 w 29"/>
                <a:gd name="T105" fmla="*/ 8 h 53"/>
                <a:gd name="T106" fmla="*/ 4 w 29"/>
                <a:gd name="T107" fmla="*/ 4 h 53"/>
                <a:gd name="T108" fmla="*/ 5 w 29"/>
                <a:gd name="T109" fmla="*/ 3 h 53"/>
                <a:gd name="T110" fmla="*/ 6 w 29"/>
                <a:gd name="T111" fmla="*/ 1 h 53"/>
                <a:gd name="T112" fmla="*/ 8 w 29"/>
                <a:gd name="T113" fmla="*/ 0 h 53"/>
                <a:gd name="T114" fmla="*/ 9 w 29"/>
                <a:gd name="T115" fmla="*/ 0 h 53"/>
                <a:gd name="T116" fmla="*/ 11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2" y="4"/>
                  </a:lnTo>
                  <a:lnTo>
                    <a:pt x="24" y="8"/>
                  </a:lnTo>
                  <a:lnTo>
                    <a:pt x="25" y="8"/>
                  </a:lnTo>
                  <a:lnTo>
                    <a:pt x="25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8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5" y="39"/>
                  </a:lnTo>
                  <a:lnTo>
                    <a:pt x="25" y="42"/>
                  </a:lnTo>
                  <a:lnTo>
                    <a:pt x="24" y="42"/>
                  </a:lnTo>
                  <a:lnTo>
                    <a:pt x="22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Freeform 224"/>
            <p:cNvSpPr>
              <a:spLocks/>
            </p:cNvSpPr>
            <p:nvPr/>
          </p:nvSpPr>
          <p:spPr bwMode="auto">
            <a:xfrm>
              <a:off x="4810" y="3275"/>
              <a:ext cx="327" cy="212"/>
            </a:xfrm>
            <a:custGeom>
              <a:avLst/>
              <a:gdLst>
                <a:gd name="T0" fmla="*/ 4 w 327"/>
                <a:gd name="T1" fmla="*/ 0 h 212"/>
                <a:gd name="T2" fmla="*/ 326 w 327"/>
                <a:gd name="T3" fmla="*/ 0 h 212"/>
                <a:gd name="T4" fmla="*/ 320 w 327"/>
                <a:gd name="T5" fmla="*/ 65 h 212"/>
                <a:gd name="T6" fmla="*/ 266 w 327"/>
                <a:gd name="T7" fmla="*/ 65 h 212"/>
                <a:gd name="T8" fmla="*/ 271 w 327"/>
                <a:gd name="T9" fmla="*/ 111 h 212"/>
                <a:gd name="T10" fmla="*/ 316 w 327"/>
                <a:gd name="T11" fmla="*/ 111 h 212"/>
                <a:gd name="T12" fmla="*/ 316 w 327"/>
                <a:gd name="T13" fmla="*/ 199 h 212"/>
                <a:gd name="T14" fmla="*/ 0 w 327"/>
                <a:gd name="T15" fmla="*/ 211 h 212"/>
                <a:gd name="T16" fmla="*/ 0 w 327"/>
                <a:gd name="T17" fmla="*/ 111 h 212"/>
                <a:gd name="T18" fmla="*/ 45 w 327"/>
                <a:gd name="T19" fmla="*/ 111 h 212"/>
                <a:gd name="T20" fmla="*/ 45 w 327"/>
                <a:gd name="T21" fmla="*/ 65 h 212"/>
                <a:gd name="T22" fmla="*/ 0 w 327"/>
                <a:gd name="T23" fmla="*/ 65 h 212"/>
                <a:gd name="T24" fmla="*/ 0 w 327"/>
                <a:gd name="T25" fmla="*/ 0 h 212"/>
                <a:gd name="T26" fmla="*/ 4 w 327"/>
                <a:gd name="T27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7" h="212">
                  <a:moveTo>
                    <a:pt x="4" y="0"/>
                  </a:moveTo>
                  <a:lnTo>
                    <a:pt x="326" y="0"/>
                  </a:lnTo>
                  <a:lnTo>
                    <a:pt x="320" y="65"/>
                  </a:lnTo>
                  <a:lnTo>
                    <a:pt x="266" y="65"/>
                  </a:lnTo>
                  <a:lnTo>
                    <a:pt x="271" y="111"/>
                  </a:lnTo>
                  <a:lnTo>
                    <a:pt x="316" y="111"/>
                  </a:lnTo>
                  <a:lnTo>
                    <a:pt x="316" y="199"/>
                  </a:lnTo>
                  <a:lnTo>
                    <a:pt x="0" y="211"/>
                  </a:lnTo>
                  <a:lnTo>
                    <a:pt x="0" y="111"/>
                  </a:lnTo>
                  <a:lnTo>
                    <a:pt x="45" y="111"/>
                  </a:lnTo>
                  <a:lnTo>
                    <a:pt x="4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" name="Freeform 225"/>
            <p:cNvSpPr>
              <a:spLocks/>
            </p:cNvSpPr>
            <p:nvPr/>
          </p:nvSpPr>
          <p:spPr bwMode="auto">
            <a:xfrm>
              <a:off x="5185" y="3288"/>
              <a:ext cx="178" cy="177"/>
            </a:xfrm>
            <a:custGeom>
              <a:avLst/>
              <a:gdLst>
                <a:gd name="T0" fmla="*/ 0 w 178"/>
                <a:gd name="T1" fmla="*/ 0 h 177"/>
                <a:gd name="T2" fmla="*/ 177 w 178"/>
                <a:gd name="T3" fmla="*/ 0 h 177"/>
                <a:gd name="T4" fmla="*/ 177 w 178"/>
                <a:gd name="T5" fmla="*/ 176 h 177"/>
                <a:gd name="T6" fmla="*/ 0 w 178"/>
                <a:gd name="T7" fmla="*/ 176 h 177"/>
                <a:gd name="T8" fmla="*/ 0 w 178"/>
                <a:gd name="T9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" h="177">
                  <a:moveTo>
                    <a:pt x="0" y="0"/>
                  </a:moveTo>
                  <a:lnTo>
                    <a:pt x="177" y="0"/>
                  </a:lnTo>
                  <a:lnTo>
                    <a:pt x="177" y="176"/>
                  </a:lnTo>
                  <a:lnTo>
                    <a:pt x="0" y="17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" name="Freeform 226"/>
            <p:cNvSpPr>
              <a:spLocks/>
            </p:cNvSpPr>
            <p:nvPr/>
          </p:nvSpPr>
          <p:spPr bwMode="auto">
            <a:xfrm>
              <a:off x="4395" y="3275"/>
              <a:ext cx="115" cy="331"/>
            </a:xfrm>
            <a:custGeom>
              <a:avLst/>
              <a:gdLst>
                <a:gd name="T0" fmla="*/ 0 w 115"/>
                <a:gd name="T1" fmla="*/ 0 h 331"/>
                <a:gd name="T2" fmla="*/ 114 w 115"/>
                <a:gd name="T3" fmla="*/ 0 h 331"/>
                <a:gd name="T4" fmla="*/ 114 w 115"/>
                <a:gd name="T5" fmla="*/ 219 h 331"/>
                <a:gd name="T6" fmla="*/ 114 w 115"/>
                <a:gd name="T7" fmla="*/ 287 h 331"/>
                <a:gd name="T8" fmla="*/ 95 w 115"/>
                <a:gd name="T9" fmla="*/ 287 h 331"/>
                <a:gd name="T10" fmla="*/ 95 w 115"/>
                <a:gd name="T11" fmla="*/ 120 h 331"/>
                <a:gd name="T12" fmla="*/ 68 w 115"/>
                <a:gd name="T13" fmla="*/ 132 h 331"/>
                <a:gd name="T14" fmla="*/ 72 w 115"/>
                <a:gd name="T15" fmla="*/ 287 h 331"/>
                <a:gd name="T16" fmla="*/ 36 w 115"/>
                <a:gd name="T17" fmla="*/ 330 h 331"/>
                <a:gd name="T18" fmla="*/ 18 w 115"/>
                <a:gd name="T19" fmla="*/ 330 h 331"/>
                <a:gd name="T20" fmla="*/ 18 w 115"/>
                <a:gd name="T21" fmla="*/ 11 h 331"/>
                <a:gd name="T22" fmla="*/ 0 w 115"/>
                <a:gd name="T23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5" h="331">
                  <a:moveTo>
                    <a:pt x="0" y="0"/>
                  </a:moveTo>
                  <a:lnTo>
                    <a:pt x="114" y="0"/>
                  </a:lnTo>
                  <a:lnTo>
                    <a:pt x="114" y="219"/>
                  </a:lnTo>
                  <a:lnTo>
                    <a:pt x="114" y="287"/>
                  </a:lnTo>
                  <a:lnTo>
                    <a:pt x="95" y="287"/>
                  </a:lnTo>
                  <a:lnTo>
                    <a:pt x="95" y="120"/>
                  </a:lnTo>
                  <a:lnTo>
                    <a:pt x="68" y="132"/>
                  </a:lnTo>
                  <a:lnTo>
                    <a:pt x="72" y="287"/>
                  </a:lnTo>
                  <a:lnTo>
                    <a:pt x="36" y="330"/>
                  </a:lnTo>
                  <a:lnTo>
                    <a:pt x="18" y="330"/>
                  </a:lnTo>
                  <a:lnTo>
                    <a:pt x="18" y="1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9" name="Freeform 227"/>
            <p:cNvSpPr>
              <a:spLocks/>
            </p:cNvSpPr>
            <p:nvPr/>
          </p:nvSpPr>
          <p:spPr bwMode="auto">
            <a:xfrm>
              <a:off x="5071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6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6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2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2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Freeform 228"/>
            <p:cNvSpPr>
              <a:spLocks/>
            </p:cNvSpPr>
            <p:nvPr/>
          </p:nvSpPr>
          <p:spPr bwMode="auto">
            <a:xfrm>
              <a:off x="503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5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5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3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3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5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5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1" name="Freeform 229"/>
            <p:cNvSpPr>
              <a:spLocks/>
            </p:cNvSpPr>
            <p:nvPr/>
          </p:nvSpPr>
          <p:spPr bwMode="auto">
            <a:xfrm>
              <a:off x="4997" y="3407"/>
              <a:ext cx="28" cy="53"/>
            </a:xfrm>
            <a:custGeom>
              <a:avLst/>
              <a:gdLst>
                <a:gd name="T0" fmla="*/ 13 w 28"/>
                <a:gd name="T1" fmla="*/ 0 h 53"/>
                <a:gd name="T2" fmla="*/ 14 w 28"/>
                <a:gd name="T3" fmla="*/ 0 h 53"/>
                <a:gd name="T4" fmla="*/ 15 w 28"/>
                <a:gd name="T5" fmla="*/ 0 h 53"/>
                <a:gd name="T6" fmla="*/ 17 w 28"/>
                <a:gd name="T7" fmla="*/ 0 h 53"/>
                <a:gd name="T8" fmla="*/ 18 w 28"/>
                <a:gd name="T9" fmla="*/ 1 h 53"/>
                <a:gd name="T10" fmla="*/ 20 w 28"/>
                <a:gd name="T11" fmla="*/ 3 h 53"/>
                <a:gd name="T12" fmla="*/ 21 w 28"/>
                <a:gd name="T13" fmla="*/ 5 h 53"/>
                <a:gd name="T14" fmla="*/ 22 w 28"/>
                <a:gd name="T15" fmla="*/ 5 h 53"/>
                <a:gd name="T16" fmla="*/ 23 w 28"/>
                <a:gd name="T17" fmla="*/ 6 h 53"/>
                <a:gd name="T18" fmla="*/ 24 w 28"/>
                <a:gd name="T19" fmla="*/ 10 h 53"/>
                <a:gd name="T20" fmla="*/ 24 w 28"/>
                <a:gd name="T21" fmla="*/ 13 h 53"/>
                <a:gd name="T22" fmla="*/ 25 w 28"/>
                <a:gd name="T23" fmla="*/ 15 h 53"/>
                <a:gd name="T24" fmla="*/ 26 w 28"/>
                <a:gd name="T25" fmla="*/ 16 h 53"/>
                <a:gd name="T26" fmla="*/ 26 w 28"/>
                <a:gd name="T27" fmla="*/ 20 h 53"/>
                <a:gd name="T28" fmla="*/ 26 w 28"/>
                <a:gd name="T29" fmla="*/ 23 h 53"/>
                <a:gd name="T30" fmla="*/ 27 w 28"/>
                <a:gd name="T31" fmla="*/ 26 h 53"/>
                <a:gd name="T32" fmla="*/ 26 w 28"/>
                <a:gd name="T33" fmla="*/ 28 h 53"/>
                <a:gd name="T34" fmla="*/ 26 w 28"/>
                <a:gd name="T35" fmla="*/ 30 h 53"/>
                <a:gd name="T36" fmla="*/ 26 w 28"/>
                <a:gd name="T37" fmla="*/ 33 h 53"/>
                <a:gd name="T38" fmla="*/ 25 w 28"/>
                <a:gd name="T39" fmla="*/ 36 h 53"/>
                <a:gd name="T40" fmla="*/ 24 w 28"/>
                <a:gd name="T41" fmla="*/ 38 h 53"/>
                <a:gd name="T42" fmla="*/ 24 w 28"/>
                <a:gd name="T43" fmla="*/ 40 h 53"/>
                <a:gd name="T44" fmla="*/ 23 w 28"/>
                <a:gd name="T45" fmla="*/ 43 h 53"/>
                <a:gd name="T46" fmla="*/ 22 w 28"/>
                <a:gd name="T47" fmla="*/ 45 h 53"/>
                <a:gd name="T48" fmla="*/ 21 w 28"/>
                <a:gd name="T49" fmla="*/ 46 h 53"/>
                <a:gd name="T50" fmla="*/ 20 w 28"/>
                <a:gd name="T51" fmla="*/ 48 h 53"/>
                <a:gd name="T52" fmla="*/ 18 w 28"/>
                <a:gd name="T53" fmla="*/ 50 h 53"/>
                <a:gd name="T54" fmla="*/ 17 w 28"/>
                <a:gd name="T55" fmla="*/ 52 h 53"/>
                <a:gd name="T56" fmla="*/ 15 w 28"/>
                <a:gd name="T57" fmla="*/ 52 h 53"/>
                <a:gd name="T58" fmla="*/ 14 w 28"/>
                <a:gd name="T59" fmla="*/ 52 h 53"/>
                <a:gd name="T60" fmla="*/ 13 w 28"/>
                <a:gd name="T61" fmla="*/ 52 h 53"/>
                <a:gd name="T62" fmla="*/ 12 w 28"/>
                <a:gd name="T63" fmla="*/ 52 h 53"/>
                <a:gd name="T64" fmla="*/ 10 w 28"/>
                <a:gd name="T65" fmla="*/ 52 h 53"/>
                <a:gd name="T66" fmla="*/ 9 w 28"/>
                <a:gd name="T67" fmla="*/ 52 h 53"/>
                <a:gd name="T68" fmla="*/ 7 w 28"/>
                <a:gd name="T69" fmla="*/ 50 h 53"/>
                <a:gd name="T70" fmla="*/ 6 w 28"/>
                <a:gd name="T71" fmla="*/ 48 h 53"/>
                <a:gd name="T72" fmla="*/ 5 w 28"/>
                <a:gd name="T73" fmla="*/ 46 h 53"/>
                <a:gd name="T74" fmla="*/ 3 w 28"/>
                <a:gd name="T75" fmla="*/ 45 h 53"/>
                <a:gd name="T76" fmla="*/ 3 w 28"/>
                <a:gd name="T77" fmla="*/ 43 h 53"/>
                <a:gd name="T78" fmla="*/ 2 w 28"/>
                <a:gd name="T79" fmla="*/ 40 h 53"/>
                <a:gd name="T80" fmla="*/ 1 w 28"/>
                <a:gd name="T81" fmla="*/ 38 h 53"/>
                <a:gd name="T82" fmla="*/ 0 w 28"/>
                <a:gd name="T83" fmla="*/ 36 h 53"/>
                <a:gd name="T84" fmla="*/ 0 w 28"/>
                <a:gd name="T85" fmla="*/ 33 h 53"/>
                <a:gd name="T86" fmla="*/ 0 w 28"/>
                <a:gd name="T87" fmla="*/ 30 h 53"/>
                <a:gd name="T88" fmla="*/ 0 w 28"/>
                <a:gd name="T89" fmla="*/ 28 h 53"/>
                <a:gd name="T90" fmla="*/ 0 w 28"/>
                <a:gd name="T91" fmla="*/ 26 h 53"/>
                <a:gd name="T92" fmla="*/ 0 w 28"/>
                <a:gd name="T93" fmla="*/ 23 h 53"/>
                <a:gd name="T94" fmla="*/ 0 w 28"/>
                <a:gd name="T95" fmla="*/ 20 h 53"/>
                <a:gd name="T96" fmla="*/ 0 w 28"/>
                <a:gd name="T97" fmla="*/ 16 h 53"/>
                <a:gd name="T98" fmla="*/ 0 w 28"/>
                <a:gd name="T99" fmla="*/ 15 h 53"/>
                <a:gd name="T100" fmla="*/ 1 w 28"/>
                <a:gd name="T101" fmla="*/ 13 h 53"/>
                <a:gd name="T102" fmla="*/ 2 w 28"/>
                <a:gd name="T103" fmla="*/ 10 h 53"/>
                <a:gd name="T104" fmla="*/ 3 w 28"/>
                <a:gd name="T105" fmla="*/ 6 h 53"/>
                <a:gd name="T106" fmla="*/ 3 w 28"/>
                <a:gd name="T107" fmla="*/ 5 h 53"/>
                <a:gd name="T108" fmla="*/ 5 w 28"/>
                <a:gd name="T109" fmla="*/ 5 h 53"/>
                <a:gd name="T110" fmla="*/ 6 w 28"/>
                <a:gd name="T111" fmla="*/ 3 h 53"/>
                <a:gd name="T112" fmla="*/ 7 w 28"/>
                <a:gd name="T113" fmla="*/ 1 h 53"/>
                <a:gd name="T114" fmla="*/ 9 w 28"/>
                <a:gd name="T115" fmla="*/ 0 h 53"/>
                <a:gd name="T116" fmla="*/ 10 w 28"/>
                <a:gd name="T117" fmla="*/ 0 h 53"/>
                <a:gd name="T118" fmla="*/ 12 w 28"/>
                <a:gd name="T119" fmla="*/ 0 h 53"/>
                <a:gd name="T120" fmla="*/ 13 w 28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3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20" y="3"/>
                  </a:lnTo>
                  <a:lnTo>
                    <a:pt x="21" y="5"/>
                  </a:lnTo>
                  <a:lnTo>
                    <a:pt x="22" y="5"/>
                  </a:lnTo>
                  <a:lnTo>
                    <a:pt x="23" y="6"/>
                  </a:lnTo>
                  <a:lnTo>
                    <a:pt x="24" y="10"/>
                  </a:lnTo>
                  <a:lnTo>
                    <a:pt x="24" y="13"/>
                  </a:lnTo>
                  <a:lnTo>
                    <a:pt x="25" y="15"/>
                  </a:lnTo>
                  <a:lnTo>
                    <a:pt x="26" y="16"/>
                  </a:lnTo>
                  <a:lnTo>
                    <a:pt x="26" y="20"/>
                  </a:lnTo>
                  <a:lnTo>
                    <a:pt x="26" y="23"/>
                  </a:lnTo>
                  <a:lnTo>
                    <a:pt x="27" y="26"/>
                  </a:lnTo>
                  <a:lnTo>
                    <a:pt x="26" y="28"/>
                  </a:lnTo>
                  <a:lnTo>
                    <a:pt x="26" y="30"/>
                  </a:lnTo>
                  <a:lnTo>
                    <a:pt x="26" y="33"/>
                  </a:lnTo>
                  <a:lnTo>
                    <a:pt x="25" y="36"/>
                  </a:lnTo>
                  <a:lnTo>
                    <a:pt x="24" y="38"/>
                  </a:lnTo>
                  <a:lnTo>
                    <a:pt x="24" y="40"/>
                  </a:lnTo>
                  <a:lnTo>
                    <a:pt x="23" y="43"/>
                  </a:lnTo>
                  <a:lnTo>
                    <a:pt x="22" y="45"/>
                  </a:lnTo>
                  <a:lnTo>
                    <a:pt x="21" y="46"/>
                  </a:lnTo>
                  <a:lnTo>
                    <a:pt x="20" y="48"/>
                  </a:lnTo>
                  <a:lnTo>
                    <a:pt x="18" y="50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Freeform 230"/>
            <p:cNvSpPr>
              <a:spLocks/>
            </p:cNvSpPr>
            <p:nvPr/>
          </p:nvSpPr>
          <p:spPr bwMode="auto">
            <a:xfrm>
              <a:off x="4961" y="3407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1 h 53"/>
                <a:gd name="T10" fmla="*/ 21 w 29"/>
                <a:gd name="T11" fmla="*/ 3 h 53"/>
                <a:gd name="T12" fmla="*/ 21 w 29"/>
                <a:gd name="T13" fmla="*/ 5 h 53"/>
                <a:gd name="T14" fmla="*/ 23 w 29"/>
                <a:gd name="T15" fmla="*/ 5 h 53"/>
                <a:gd name="T16" fmla="*/ 24 w 29"/>
                <a:gd name="T17" fmla="*/ 6 h 53"/>
                <a:gd name="T18" fmla="*/ 24 w 29"/>
                <a:gd name="T19" fmla="*/ 10 h 53"/>
                <a:gd name="T20" fmla="*/ 25 w 29"/>
                <a:gd name="T21" fmla="*/ 13 h 53"/>
                <a:gd name="T22" fmla="*/ 26 w 29"/>
                <a:gd name="T23" fmla="*/ 15 h 53"/>
                <a:gd name="T24" fmla="*/ 27 w 29"/>
                <a:gd name="T25" fmla="*/ 16 h 53"/>
                <a:gd name="T26" fmla="*/ 27 w 29"/>
                <a:gd name="T27" fmla="*/ 20 h 53"/>
                <a:gd name="T28" fmla="*/ 27 w 29"/>
                <a:gd name="T29" fmla="*/ 23 h 53"/>
                <a:gd name="T30" fmla="*/ 28 w 29"/>
                <a:gd name="T31" fmla="*/ 26 h 53"/>
                <a:gd name="T32" fmla="*/ 27 w 29"/>
                <a:gd name="T33" fmla="*/ 28 h 53"/>
                <a:gd name="T34" fmla="*/ 27 w 29"/>
                <a:gd name="T35" fmla="*/ 30 h 53"/>
                <a:gd name="T36" fmla="*/ 27 w 29"/>
                <a:gd name="T37" fmla="*/ 33 h 53"/>
                <a:gd name="T38" fmla="*/ 26 w 29"/>
                <a:gd name="T39" fmla="*/ 36 h 53"/>
                <a:gd name="T40" fmla="*/ 25 w 29"/>
                <a:gd name="T41" fmla="*/ 38 h 53"/>
                <a:gd name="T42" fmla="*/ 24 w 29"/>
                <a:gd name="T43" fmla="*/ 40 h 53"/>
                <a:gd name="T44" fmla="*/ 24 w 29"/>
                <a:gd name="T45" fmla="*/ 43 h 53"/>
                <a:gd name="T46" fmla="*/ 23 w 29"/>
                <a:gd name="T47" fmla="*/ 45 h 53"/>
                <a:gd name="T48" fmla="*/ 21 w 29"/>
                <a:gd name="T49" fmla="*/ 46 h 53"/>
                <a:gd name="T50" fmla="*/ 21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0 w 29"/>
                <a:gd name="T65" fmla="*/ 52 h 53"/>
                <a:gd name="T66" fmla="*/ 9 w 29"/>
                <a:gd name="T67" fmla="*/ 52 h 53"/>
                <a:gd name="T68" fmla="*/ 7 w 29"/>
                <a:gd name="T69" fmla="*/ 50 h 53"/>
                <a:gd name="T70" fmla="*/ 7 w 29"/>
                <a:gd name="T71" fmla="*/ 48 h 53"/>
                <a:gd name="T72" fmla="*/ 5 w 29"/>
                <a:gd name="T73" fmla="*/ 46 h 53"/>
                <a:gd name="T74" fmla="*/ 3 w 29"/>
                <a:gd name="T75" fmla="*/ 45 h 53"/>
                <a:gd name="T76" fmla="*/ 3 w 29"/>
                <a:gd name="T77" fmla="*/ 43 h 53"/>
                <a:gd name="T78" fmla="*/ 2 w 29"/>
                <a:gd name="T79" fmla="*/ 40 h 53"/>
                <a:gd name="T80" fmla="*/ 1 w 29"/>
                <a:gd name="T81" fmla="*/ 38 h 53"/>
                <a:gd name="T82" fmla="*/ 0 w 29"/>
                <a:gd name="T83" fmla="*/ 36 h 53"/>
                <a:gd name="T84" fmla="*/ 0 w 29"/>
                <a:gd name="T85" fmla="*/ 33 h 53"/>
                <a:gd name="T86" fmla="*/ 0 w 29"/>
                <a:gd name="T87" fmla="*/ 30 h 53"/>
                <a:gd name="T88" fmla="*/ 0 w 29"/>
                <a:gd name="T89" fmla="*/ 28 h 53"/>
                <a:gd name="T90" fmla="*/ 0 w 29"/>
                <a:gd name="T91" fmla="*/ 26 h 53"/>
                <a:gd name="T92" fmla="*/ 0 w 29"/>
                <a:gd name="T93" fmla="*/ 23 h 53"/>
                <a:gd name="T94" fmla="*/ 0 w 29"/>
                <a:gd name="T95" fmla="*/ 20 h 53"/>
                <a:gd name="T96" fmla="*/ 0 w 29"/>
                <a:gd name="T97" fmla="*/ 16 h 53"/>
                <a:gd name="T98" fmla="*/ 0 w 29"/>
                <a:gd name="T99" fmla="*/ 15 h 53"/>
                <a:gd name="T100" fmla="*/ 1 w 29"/>
                <a:gd name="T101" fmla="*/ 13 h 53"/>
                <a:gd name="T102" fmla="*/ 2 w 29"/>
                <a:gd name="T103" fmla="*/ 10 h 53"/>
                <a:gd name="T104" fmla="*/ 3 w 29"/>
                <a:gd name="T105" fmla="*/ 6 h 53"/>
                <a:gd name="T106" fmla="*/ 3 w 29"/>
                <a:gd name="T107" fmla="*/ 5 h 53"/>
                <a:gd name="T108" fmla="*/ 5 w 29"/>
                <a:gd name="T109" fmla="*/ 5 h 53"/>
                <a:gd name="T110" fmla="*/ 7 w 29"/>
                <a:gd name="T111" fmla="*/ 3 h 53"/>
                <a:gd name="T112" fmla="*/ 7 w 29"/>
                <a:gd name="T113" fmla="*/ 1 h 53"/>
                <a:gd name="T114" fmla="*/ 9 w 29"/>
                <a:gd name="T115" fmla="*/ 0 h 53"/>
                <a:gd name="T116" fmla="*/ 10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4" y="10"/>
                  </a:lnTo>
                  <a:lnTo>
                    <a:pt x="25" y="13"/>
                  </a:lnTo>
                  <a:lnTo>
                    <a:pt x="26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8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6" y="36"/>
                  </a:lnTo>
                  <a:lnTo>
                    <a:pt x="25" y="38"/>
                  </a:lnTo>
                  <a:lnTo>
                    <a:pt x="24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1" y="46"/>
                  </a:lnTo>
                  <a:lnTo>
                    <a:pt x="21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3" name="Freeform 231"/>
            <p:cNvSpPr>
              <a:spLocks/>
            </p:cNvSpPr>
            <p:nvPr/>
          </p:nvSpPr>
          <p:spPr bwMode="auto">
            <a:xfrm>
              <a:off x="492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3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7 w 30"/>
                <a:gd name="T25" fmla="*/ 16 h 53"/>
                <a:gd name="T26" fmla="*/ 27 w 30"/>
                <a:gd name="T27" fmla="*/ 20 h 53"/>
                <a:gd name="T28" fmla="*/ 27 w 30"/>
                <a:gd name="T29" fmla="*/ 23 h 53"/>
                <a:gd name="T30" fmla="*/ 29 w 30"/>
                <a:gd name="T31" fmla="*/ 26 h 53"/>
                <a:gd name="T32" fmla="*/ 27 w 30"/>
                <a:gd name="T33" fmla="*/ 28 h 53"/>
                <a:gd name="T34" fmla="*/ 27 w 30"/>
                <a:gd name="T35" fmla="*/ 30 h 53"/>
                <a:gd name="T36" fmla="*/ 27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3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0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3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3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0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9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" name="Freeform 232"/>
            <p:cNvSpPr>
              <a:spLocks/>
            </p:cNvSpPr>
            <p:nvPr/>
          </p:nvSpPr>
          <p:spPr bwMode="auto">
            <a:xfrm>
              <a:off x="4890" y="3407"/>
              <a:ext cx="25" cy="53"/>
            </a:xfrm>
            <a:custGeom>
              <a:avLst/>
              <a:gdLst>
                <a:gd name="T0" fmla="*/ 12 w 25"/>
                <a:gd name="T1" fmla="*/ 0 h 53"/>
                <a:gd name="T2" fmla="*/ 12 w 25"/>
                <a:gd name="T3" fmla="*/ 0 h 53"/>
                <a:gd name="T4" fmla="*/ 14 w 25"/>
                <a:gd name="T5" fmla="*/ 0 h 53"/>
                <a:gd name="T6" fmla="*/ 15 w 25"/>
                <a:gd name="T7" fmla="*/ 0 h 53"/>
                <a:gd name="T8" fmla="*/ 16 w 25"/>
                <a:gd name="T9" fmla="*/ 1 h 53"/>
                <a:gd name="T10" fmla="*/ 18 w 25"/>
                <a:gd name="T11" fmla="*/ 3 h 53"/>
                <a:gd name="T12" fmla="*/ 18 w 25"/>
                <a:gd name="T13" fmla="*/ 5 h 53"/>
                <a:gd name="T14" fmla="*/ 20 w 25"/>
                <a:gd name="T15" fmla="*/ 5 h 53"/>
                <a:gd name="T16" fmla="*/ 20 w 25"/>
                <a:gd name="T17" fmla="*/ 6 h 53"/>
                <a:gd name="T18" fmla="*/ 21 w 25"/>
                <a:gd name="T19" fmla="*/ 10 h 53"/>
                <a:gd name="T20" fmla="*/ 22 w 25"/>
                <a:gd name="T21" fmla="*/ 13 h 53"/>
                <a:gd name="T22" fmla="*/ 22 w 25"/>
                <a:gd name="T23" fmla="*/ 15 h 53"/>
                <a:gd name="T24" fmla="*/ 23 w 25"/>
                <a:gd name="T25" fmla="*/ 16 h 53"/>
                <a:gd name="T26" fmla="*/ 23 w 25"/>
                <a:gd name="T27" fmla="*/ 20 h 53"/>
                <a:gd name="T28" fmla="*/ 23 w 25"/>
                <a:gd name="T29" fmla="*/ 23 h 53"/>
                <a:gd name="T30" fmla="*/ 24 w 25"/>
                <a:gd name="T31" fmla="*/ 26 h 53"/>
                <a:gd name="T32" fmla="*/ 23 w 25"/>
                <a:gd name="T33" fmla="*/ 28 h 53"/>
                <a:gd name="T34" fmla="*/ 23 w 25"/>
                <a:gd name="T35" fmla="*/ 30 h 53"/>
                <a:gd name="T36" fmla="*/ 23 w 25"/>
                <a:gd name="T37" fmla="*/ 33 h 53"/>
                <a:gd name="T38" fmla="*/ 22 w 25"/>
                <a:gd name="T39" fmla="*/ 36 h 53"/>
                <a:gd name="T40" fmla="*/ 22 w 25"/>
                <a:gd name="T41" fmla="*/ 38 h 53"/>
                <a:gd name="T42" fmla="*/ 21 w 25"/>
                <a:gd name="T43" fmla="*/ 40 h 53"/>
                <a:gd name="T44" fmla="*/ 20 w 25"/>
                <a:gd name="T45" fmla="*/ 43 h 53"/>
                <a:gd name="T46" fmla="*/ 20 w 25"/>
                <a:gd name="T47" fmla="*/ 45 h 53"/>
                <a:gd name="T48" fmla="*/ 18 w 25"/>
                <a:gd name="T49" fmla="*/ 46 h 53"/>
                <a:gd name="T50" fmla="*/ 18 w 25"/>
                <a:gd name="T51" fmla="*/ 48 h 53"/>
                <a:gd name="T52" fmla="*/ 16 w 25"/>
                <a:gd name="T53" fmla="*/ 50 h 53"/>
                <a:gd name="T54" fmla="*/ 15 w 25"/>
                <a:gd name="T55" fmla="*/ 52 h 53"/>
                <a:gd name="T56" fmla="*/ 14 w 25"/>
                <a:gd name="T57" fmla="*/ 52 h 53"/>
                <a:gd name="T58" fmla="*/ 12 w 25"/>
                <a:gd name="T59" fmla="*/ 52 h 53"/>
                <a:gd name="T60" fmla="*/ 12 w 25"/>
                <a:gd name="T61" fmla="*/ 52 h 53"/>
                <a:gd name="T62" fmla="*/ 10 w 25"/>
                <a:gd name="T63" fmla="*/ 52 h 53"/>
                <a:gd name="T64" fmla="*/ 9 w 25"/>
                <a:gd name="T65" fmla="*/ 52 h 53"/>
                <a:gd name="T66" fmla="*/ 8 w 25"/>
                <a:gd name="T67" fmla="*/ 52 h 53"/>
                <a:gd name="T68" fmla="*/ 6 w 25"/>
                <a:gd name="T69" fmla="*/ 50 h 53"/>
                <a:gd name="T70" fmla="*/ 6 w 25"/>
                <a:gd name="T71" fmla="*/ 48 h 53"/>
                <a:gd name="T72" fmla="*/ 4 w 25"/>
                <a:gd name="T73" fmla="*/ 46 h 53"/>
                <a:gd name="T74" fmla="*/ 3 w 25"/>
                <a:gd name="T75" fmla="*/ 45 h 53"/>
                <a:gd name="T76" fmla="*/ 2 w 25"/>
                <a:gd name="T77" fmla="*/ 43 h 53"/>
                <a:gd name="T78" fmla="*/ 2 w 25"/>
                <a:gd name="T79" fmla="*/ 40 h 53"/>
                <a:gd name="T80" fmla="*/ 1 w 25"/>
                <a:gd name="T81" fmla="*/ 38 h 53"/>
                <a:gd name="T82" fmla="*/ 0 w 25"/>
                <a:gd name="T83" fmla="*/ 36 h 53"/>
                <a:gd name="T84" fmla="*/ 0 w 25"/>
                <a:gd name="T85" fmla="*/ 33 h 53"/>
                <a:gd name="T86" fmla="*/ 0 w 25"/>
                <a:gd name="T87" fmla="*/ 30 h 53"/>
                <a:gd name="T88" fmla="*/ 0 w 25"/>
                <a:gd name="T89" fmla="*/ 28 h 53"/>
                <a:gd name="T90" fmla="*/ 0 w 25"/>
                <a:gd name="T91" fmla="*/ 26 h 53"/>
                <a:gd name="T92" fmla="*/ 0 w 25"/>
                <a:gd name="T93" fmla="*/ 23 h 53"/>
                <a:gd name="T94" fmla="*/ 0 w 25"/>
                <a:gd name="T95" fmla="*/ 20 h 53"/>
                <a:gd name="T96" fmla="*/ 0 w 25"/>
                <a:gd name="T97" fmla="*/ 16 h 53"/>
                <a:gd name="T98" fmla="*/ 0 w 25"/>
                <a:gd name="T99" fmla="*/ 15 h 53"/>
                <a:gd name="T100" fmla="*/ 1 w 25"/>
                <a:gd name="T101" fmla="*/ 13 h 53"/>
                <a:gd name="T102" fmla="*/ 2 w 25"/>
                <a:gd name="T103" fmla="*/ 10 h 53"/>
                <a:gd name="T104" fmla="*/ 2 w 25"/>
                <a:gd name="T105" fmla="*/ 6 h 53"/>
                <a:gd name="T106" fmla="*/ 3 w 25"/>
                <a:gd name="T107" fmla="*/ 5 h 53"/>
                <a:gd name="T108" fmla="*/ 4 w 25"/>
                <a:gd name="T109" fmla="*/ 5 h 53"/>
                <a:gd name="T110" fmla="*/ 6 w 25"/>
                <a:gd name="T111" fmla="*/ 3 h 53"/>
                <a:gd name="T112" fmla="*/ 6 w 25"/>
                <a:gd name="T113" fmla="*/ 1 h 53"/>
                <a:gd name="T114" fmla="*/ 8 w 25"/>
                <a:gd name="T115" fmla="*/ 0 h 53"/>
                <a:gd name="T116" fmla="*/ 9 w 25"/>
                <a:gd name="T117" fmla="*/ 0 h 53"/>
                <a:gd name="T118" fmla="*/ 10 w 25"/>
                <a:gd name="T119" fmla="*/ 0 h 53"/>
                <a:gd name="T120" fmla="*/ 12 w 25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" h="53">
                  <a:moveTo>
                    <a:pt x="12" y="0"/>
                  </a:moveTo>
                  <a:lnTo>
                    <a:pt x="12" y="0"/>
                  </a:lnTo>
                  <a:lnTo>
                    <a:pt x="14" y="0"/>
                  </a:lnTo>
                  <a:lnTo>
                    <a:pt x="15" y="0"/>
                  </a:lnTo>
                  <a:lnTo>
                    <a:pt x="16" y="1"/>
                  </a:lnTo>
                  <a:lnTo>
                    <a:pt x="18" y="3"/>
                  </a:lnTo>
                  <a:lnTo>
                    <a:pt x="18" y="5"/>
                  </a:lnTo>
                  <a:lnTo>
                    <a:pt x="20" y="5"/>
                  </a:lnTo>
                  <a:lnTo>
                    <a:pt x="20" y="6"/>
                  </a:lnTo>
                  <a:lnTo>
                    <a:pt x="21" y="10"/>
                  </a:lnTo>
                  <a:lnTo>
                    <a:pt x="22" y="13"/>
                  </a:lnTo>
                  <a:lnTo>
                    <a:pt x="22" y="15"/>
                  </a:lnTo>
                  <a:lnTo>
                    <a:pt x="23" y="16"/>
                  </a:lnTo>
                  <a:lnTo>
                    <a:pt x="23" y="20"/>
                  </a:lnTo>
                  <a:lnTo>
                    <a:pt x="23" y="23"/>
                  </a:lnTo>
                  <a:lnTo>
                    <a:pt x="24" y="26"/>
                  </a:lnTo>
                  <a:lnTo>
                    <a:pt x="23" y="28"/>
                  </a:lnTo>
                  <a:lnTo>
                    <a:pt x="23" y="30"/>
                  </a:lnTo>
                  <a:lnTo>
                    <a:pt x="23" y="33"/>
                  </a:lnTo>
                  <a:lnTo>
                    <a:pt x="22" y="36"/>
                  </a:lnTo>
                  <a:lnTo>
                    <a:pt x="22" y="38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20" y="45"/>
                  </a:lnTo>
                  <a:lnTo>
                    <a:pt x="18" y="46"/>
                  </a:lnTo>
                  <a:lnTo>
                    <a:pt x="18" y="48"/>
                  </a:lnTo>
                  <a:lnTo>
                    <a:pt x="16" y="50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2"/>
                  </a:lnTo>
                  <a:lnTo>
                    <a:pt x="6" y="50"/>
                  </a:lnTo>
                  <a:lnTo>
                    <a:pt x="6" y="48"/>
                  </a:lnTo>
                  <a:lnTo>
                    <a:pt x="4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4" y="5"/>
                  </a:lnTo>
                  <a:lnTo>
                    <a:pt x="6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Freeform 233"/>
            <p:cNvSpPr>
              <a:spLocks/>
            </p:cNvSpPr>
            <p:nvPr/>
          </p:nvSpPr>
          <p:spPr bwMode="auto">
            <a:xfrm>
              <a:off x="4853" y="3407"/>
              <a:ext cx="27" cy="53"/>
            </a:xfrm>
            <a:custGeom>
              <a:avLst/>
              <a:gdLst>
                <a:gd name="T0" fmla="*/ 13 w 27"/>
                <a:gd name="T1" fmla="*/ 0 h 53"/>
                <a:gd name="T2" fmla="*/ 13 w 27"/>
                <a:gd name="T3" fmla="*/ 0 h 53"/>
                <a:gd name="T4" fmla="*/ 15 w 27"/>
                <a:gd name="T5" fmla="*/ 0 h 53"/>
                <a:gd name="T6" fmla="*/ 16 w 27"/>
                <a:gd name="T7" fmla="*/ 0 h 53"/>
                <a:gd name="T8" fmla="*/ 18 w 27"/>
                <a:gd name="T9" fmla="*/ 1 h 53"/>
                <a:gd name="T10" fmla="*/ 19 w 27"/>
                <a:gd name="T11" fmla="*/ 3 h 53"/>
                <a:gd name="T12" fmla="*/ 20 w 27"/>
                <a:gd name="T13" fmla="*/ 5 h 53"/>
                <a:gd name="T14" fmla="*/ 21 w 27"/>
                <a:gd name="T15" fmla="*/ 5 h 53"/>
                <a:gd name="T16" fmla="*/ 22 w 27"/>
                <a:gd name="T17" fmla="*/ 6 h 53"/>
                <a:gd name="T18" fmla="*/ 23 w 27"/>
                <a:gd name="T19" fmla="*/ 10 h 53"/>
                <a:gd name="T20" fmla="*/ 23 w 27"/>
                <a:gd name="T21" fmla="*/ 13 h 53"/>
                <a:gd name="T22" fmla="*/ 24 w 27"/>
                <a:gd name="T23" fmla="*/ 15 h 53"/>
                <a:gd name="T24" fmla="*/ 25 w 27"/>
                <a:gd name="T25" fmla="*/ 16 h 53"/>
                <a:gd name="T26" fmla="*/ 25 w 27"/>
                <a:gd name="T27" fmla="*/ 20 h 53"/>
                <a:gd name="T28" fmla="*/ 25 w 27"/>
                <a:gd name="T29" fmla="*/ 23 h 53"/>
                <a:gd name="T30" fmla="*/ 26 w 27"/>
                <a:gd name="T31" fmla="*/ 26 h 53"/>
                <a:gd name="T32" fmla="*/ 25 w 27"/>
                <a:gd name="T33" fmla="*/ 28 h 53"/>
                <a:gd name="T34" fmla="*/ 25 w 27"/>
                <a:gd name="T35" fmla="*/ 30 h 53"/>
                <a:gd name="T36" fmla="*/ 25 w 27"/>
                <a:gd name="T37" fmla="*/ 33 h 53"/>
                <a:gd name="T38" fmla="*/ 24 w 27"/>
                <a:gd name="T39" fmla="*/ 36 h 53"/>
                <a:gd name="T40" fmla="*/ 23 w 27"/>
                <a:gd name="T41" fmla="*/ 38 h 53"/>
                <a:gd name="T42" fmla="*/ 23 w 27"/>
                <a:gd name="T43" fmla="*/ 40 h 53"/>
                <a:gd name="T44" fmla="*/ 22 w 27"/>
                <a:gd name="T45" fmla="*/ 43 h 53"/>
                <a:gd name="T46" fmla="*/ 21 w 27"/>
                <a:gd name="T47" fmla="*/ 45 h 53"/>
                <a:gd name="T48" fmla="*/ 20 w 27"/>
                <a:gd name="T49" fmla="*/ 46 h 53"/>
                <a:gd name="T50" fmla="*/ 19 w 27"/>
                <a:gd name="T51" fmla="*/ 48 h 53"/>
                <a:gd name="T52" fmla="*/ 18 w 27"/>
                <a:gd name="T53" fmla="*/ 50 h 53"/>
                <a:gd name="T54" fmla="*/ 16 w 27"/>
                <a:gd name="T55" fmla="*/ 52 h 53"/>
                <a:gd name="T56" fmla="*/ 15 w 27"/>
                <a:gd name="T57" fmla="*/ 52 h 53"/>
                <a:gd name="T58" fmla="*/ 13 w 27"/>
                <a:gd name="T59" fmla="*/ 52 h 53"/>
                <a:gd name="T60" fmla="*/ 13 w 27"/>
                <a:gd name="T61" fmla="*/ 52 h 53"/>
                <a:gd name="T62" fmla="*/ 11 w 27"/>
                <a:gd name="T63" fmla="*/ 52 h 53"/>
                <a:gd name="T64" fmla="*/ 10 w 27"/>
                <a:gd name="T65" fmla="*/ 52 h 53"/>
                <a:gd name="T66" fmla="*/ 8 w 27"/>
                <a:gd name="T67" fmla="*/ 52 h 53"/>
                <a:gd name="T68" fmla="*/ 7 w 27"/>
                <a:gd name="T69" fmla="*/ 50 h 53"/>
                <a:gd name="T70" fmla="*/ 6 w 27"/>
                <a:gd name="T71" fmla="*/ 48 h 53"/>
                <a:gd name="T72" fmla="*/ 5 w 27"/>
                <a:gd name="T73" fmla="*/ 46 h 53"/>
                <a:gd name="T74" fmla="*/ 3 w 27"/>
                <a:gd name="T75" fmla="*/ 45 h 53"/>
                <a:gd name="T76" fmla="*/ 2 w 27"/>
                <a:gd name="T77" fmla="*/ 43 h 53"/>
                <a:gd name="T78" fmla="*/ 2 w 27"/>
                <a:gd name="T79" fmla="*/ 40 h 53"/>
                <a:gd name="T80" fmla="*/ 1 w 27"/>
                <a:gd name="T81" fmla="*/ 38 h 53"/>
                <a:gd name="T82" fmla="*/ 0 w 27"/>
                <a:gd name="T83" fmla="*/ 36 h 53"/>
                <a:gd name="T84" fmla="*/ 0 w 27"/>
                <a:gd name="T85" fmla="*/ 33 h 53"/>
                <a:gd name="T86" fmla="*/ 0 w 27"/>
                <a:gd name="T87" fmla="*/ 30 h 53"/>
                <a:gd name="T88" fmla="*/ 0 w 27"/>
                <a:gd name="T89" fmla="*/ 28 h 53"/>
                <a:gd name="T90" fmla="*/ 0 w 27"/>
                <a:gd name="T91" fmla="*/ 26 h 53"/>
                <a:gd name="T92" fmla="*/ 0 w 27"/>
                <a:gd name="T93" fmla="*/ 23 h 53"/>
                <a:gd name="T94" fmla="*/ 0 w 27"/>
                <a:gd name="T95" fmla="*/ 20 h 53"/>
                <a:gd name="T96" fmla="*/ 0 w 27"/>
                <a:gd name="T97" fmla="*/ 16 h 53"/>
                <a:gd name="T98" fmla="*/ 0 w 27"/>
                <a:gd name="T99" fmla="*/ 15 h 53"/>
                <a:gd name="T100" fmla="*/ 1 w 27"/>
                <a:gd name="T101" fmla="*/ 13 h 53"/>
                <a:gd name="T102" fmla="*/ 2 w 27"/>
                <a:gd name="T103" fmla="*/ 10 h 53"/>
                <a:gd name="T104" fmla="*/ 2 w 27"/>
                <a:gd name="T105" fmla="*/ 6 h 53"/>
                <a:gd name="T106" fmla="*/ 3 w 27"/>
                <a:gd name="T107" fmla="*/ 5 h 53"/>
                <a:gd name="T108" fmla="*/ 5 w 27"/>
                <a:gd name="T109" fmla="*/ 5 h 53"/>
                <a:gd name="T110" fmla="*/ 6 w 27"/>
                <a:gd name="T111" fmla="*/ 3 h 53"/>
                <a:gd name="T112" fmla="*/ 7 w 27"/>
                <a:gd name="T113" fmla="*/ 1 h 53"/>
                <a:gd name="T114" fmla="*/ 8 w 27"/>
                <a:gd name="T115" fmla="*/ 0 h 53"/>
                <a:gd name="T116" fmla="*/ 10 w 27"/>
                <a:gd name="T117" fmla="*/ 0 h 53"/>
                <a:gd name="T118" fmla="*/ 11 w 27"/>
                <a:gd name="T119" fmla="*/ 0 h 53"/>
                <a:gd name="T120" fmla="*/ 13 w 27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3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1"/>
                  </a:lnTo>
                  <a:lnTo>
                    <a:pt x="19" y="3"/>
                  </a:lnTo>
                  <a:lnTo>
                    <a:pt x="20" y="5"/>
                  </a:lnTo>
                  <a:lnTo>
                    <a:pt x="21" y="5"/>
                  </a:lnTo>
                  <a:lnTo>
                    <a:pt x="22" y="6"/>
                  </a:lnTo>
                  <a:lnTo>
                    <a:pt x="23" y="10"/>
                  </a:lnTo>
                  <a:lnTo>
                    <a:pt x="23" y="13"/>
                  </a:lnTo>
                  <a:lnTo>
                    <a:pt x="24" y="15"/>
                  </a:lnTo>
                  <a:lnTo>
                    <a:pt x="25" y="16"/>
                  </a:lnTo>
                  <a:lnTo>
                    <a:pt x="25" y="20"/>
                  </a:lnTo>
                  <a:lnTo>
                    <a:pt x="25" y="23"/>
                  </a:lnTo>
                  <a:lnTo>
                    <a:pt x="26" y="26"/>
                  </a:lnTo>
                  <a:lnTo>
                    <a:pt x="25" y="28"/>
                  </a:lnTo>
                  <a:lnTo>
                    <a:pt x="25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3" y="38"/>
                  </a:lnTo>
                  <a:lnTo>
                    <a:pt x="23" y="40"/>
                  </a:lnTo>
                  <a:lnTo>
                    <a:pt x="22" y="43"/>
                  </a:lnTo>
                  <a:lnTo>
                    <a:pt x="21" y="45"/>
                  </a:lnTo>
                  <a:lnTo>
                    <a:pt x="20" y="46"/>
                  </a:lnTo>
                  <a:lnTo>
                    <a:pt x="19" y="48"/>
                  </a:lnTo>
                  <a:lnTo>
                    <a:pt x="18" y="50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3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10" y="52"/>
                  </a:lnTo>
                  <a:lnTo>
                    <a:pt x="8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" name="Freeform 234"/>
            <p:cNvSpPr>
              <a:spLocks/>
            </p:cNvSpPr>
            <p:nvPr/>
          </p:nvSpPr>
          <p:spPr bwMode="auto">
            <a:xfrm>
              <a:off x="4419" y="3583"/>
              <a:ext cx="27" cy="49"/>
            </a:xfrm>
            <a:custGeom>
              <a:avLst/>
              <a:gdLst>
                <a:gd name="T0" fmla="*/ 13 w 27"/>
                <a:gd name="T1" fmla="*/ 0 h 49"/>
                <a:gd name="T2" fmla="*/ 13 w 27"/>
                <a:gd name="T3" fmla="*/ 0 h 49"/>
                <a:gd name="T4" fmla="*/ 15 w 27"/>
                <a:gd name="T5" fmla="*/ 0 h 49"/>
                <a:gd name="T6" fmla="*/ 16 w 27"/>
                <a:gd name="T7" fmla="*/ 0 h 49"/>
                <a:gd name="T8" fmla="*/ 18 w 27"/>
                <a:gd name="T9" fmla="*/ 0 h 49"/>
                <a:gd name="T10" fmla="*/ 19 w 27"/>
                <a:gd name="T11" fmla="*/ 1 h 49"/>
                <a:gd name="T12" fmla="*/ 20 w 27"/>
                <a:gd name="T13" fmla="*/ 3 h 49"/>
                <a:gd name="T14" fmla="*/ 21 w 27"/>
                <a:gd name="T15" fmla="*/ 4 h 49"/>
                <a:gd name="T16" fmla="*/ 22 w 27"/>
                <a:gd name="T17" fmla="*/ 6 h 49"/>
                <a:gd name="T18" fmla="*/ 23 w 27"/>
                <a:gd name="T19" fmla="*/ 9 h 49"/>
                <a:gd name="T20" fmla="*/ 23 w 27"/>
                <a:gd name="T21" fmla="*/ 10 h 49"/>
                <a:gd name="T22" fmla="*/ 24 w 27"/>
                <a:gd name="T23" fmla="*/ 12 h 49"/>
                <a:gd name="T24" fmla="*/ 25 w 27"/>
                <a:gd name="T25" fmla="*/ 15 h 49"/>
                <a:gd name="T26" fmla="*/ 25 w 27"/>
                <a:gd name="T27" fmla="*/ 18 h 49"/>
                <a:gd name="T28" fmla="*/ 25 w 27"/>
                <a:gd name="T29" fmla="*/ 20 h 49"/>
                <a:gd name="T30" fmla="*/ 26 w 27"/>
                <a:gd name="T31" fmla="*/ 23 h 49"/>
                <a:gd name="T32" fmla="*/ 25 w 27"/>
                <a:gd name="T33" fmla="*/ 24 h 49"/>
                <a:gd name="T34" fmla="*/ 25 w 27"/>
                <a:gd name="T35" fmla="*/ 27 h 49"/>
                <a:gd name="T36" fmla="*/ 25 w 27"/>
                <a:gd name="T37" fmla="*/ 30 h 49"/>
                <a:gd name="T38" fmla="*/ 24 w 27"/>
                <a:gd name="T39" fmla="*/ 32 h 49"/>
                <a:gd name="T40" fmla="*/ 23 w 27"/>
                <a:gd name="T41" fmla="*/ 35 h 49"/>
                <a:gd name="T42" fmla="*/ 23 w 27"/>
                <a:gd name="T43" fmla="*/ 37 h 49"/>
                <a:gd name="T44" fmla="*/ 22 w 27"/>
                <a:gd name="T45" fmla="*/ 40 h 49"/>
                <a:gd name="T46" fmla="*/ 21 w 27"/>
                <a:gd name="T47" fmla="*/ 40 h 49"/>
                <a:gd name="T48" fmla="*/ 20 w 27"/>
                <a:gd name="T49" fmla="*/ 43 h 49"/>
                <a:gd name="T50" fmla="*/ 19 w 27"/>
                <a:gd name="T51" fmla="*/ 44 h 49"/>
                <a:gd name="T52" fmla="*/ 18 w 27"/>
                <a:gd name="T53" fmla="*/ 44 h 49"/>
                <a:gd name="T54" fmla="*/ 16 w 27"/>
                <a:gd name="T55" fmla="*/ 46 h 49"/>
                <a:gd name="T56" fmla="*/ 15 w 27"/>
                <a:gd name="T57" fmla="*/ 46 h 49"/>
                <a:gd name="T58" fmla="*/ 13 w 27"/>
                <a:gd name="T59" fmla="*/ 46 h 49"/>
                <a:gd name="T60" fmla="*/ 13 w 27"/>
                <a:gd name="T61" fmla="*/ 48 h 49"/>
                <a:gd name="T62" fmla="*/ 11 w 27"/>
                <a:gd name="T63" fmla="*/ 46 h 49"/>
                <a:gd name="T64" fmla="*/ 10 w 27"/>
                <a:gd name="T65" fmla="*/ 46 h 49"/>
                <a:gd name="T66" fmla="*/ 8 w 27"/>
                <a:gd name="T67" fmla="*/ 46 h 49"/>
                <a:gd name="T68" fmla="*/ 7 w 27"/>
                <a:gd name="T69" fmla="*/ 44 h 49"/>
                <a:gd name="T70" fmla="*/ 6 w 27"/>
                <a:gd name="T71" fmla="*/ 44 h 49"/>
                <a:gd name="T72" fmla="*/ 5 w 27"/>
                <a:gd name="T73" fmla="*/ 43 h 49"/>
                <a:gd name="T74" fmla="*/ 3 w 27"/>
                <a:gd name="T75" fmla="*/ 40 h 49"/>
                <a:gd name="T76" fmla="*/ 2 w 27"/>
                <a:gd name="T77" fmla="*/ 40 h 49"/>
                <a:gd name="T78" fmla="*/ 2 w 27"/>
                <a:gd name="T79" fmla="*/ 37 h 49"/>
                <a:gd name="T80" fmla="*/ 1 w 27"/>
                <a:gd name="T81" fmla="*/ 35 h 49"/>
                <a:gd name="T82" fmla="*/ 0 w 27"/>
                <a:gd name="T83" fmla="*/ 32 h 49"/>
                <a:gd name="T84" fmla="*/ 0 w 27"/>
                <a:gd name="T85" fmla="*/ 30 h 49"/>
                <a:gd name="T86" fmla="*/ 0 w 27"/>
                <a:gd name="T87" fmla="*/ 27 h 49"/>
                <a:gd name="T88" fmla="*/ 0 w 27"/>
                <a:gd name="T89" fmla="*/ 24 h 49"/>
                <a:gd name="T90" fmla="*/ 0 w 27"/>
                <a:gd name="T91" fmla="*/ 23 h 49"/>
                <a:gd name="T92" fmla="*/ 0 w 27"/>
                <a:gd name="T93" fmla="*/ 20 h 49"/>
                <a:gd name="T94" fmla="*/ 0 w 27"/>
                <a:gd name="T95" fmla="*/ 18 h 49"/>
                <a:gd name="T96" fmla="*/ 0 w 27"/>
                <a:gd name="T97" fmla="*/ 15 h 49"/>
                <a:gd name="T98" fmla="*/ 0 w 27"/>
                <a:gd name="T99" fmla="*/ 12 h 49"/>
                <a:gd name="T100" fmla="*/ 1 w 27"/>
                <a:gd name="T101" fmla="*/ 10 h 49"/>
                <a:gd name="T102" fmla="*/ 2 w 27"/>
                <a:gd name="T103" fmla="*/ 9 h 49"/>
                <a:gd name="T104" fmla="*/ 2 w 27"/>
                <a:gd name="T105" fmla="*/ 6 h 49"/>
                <a:gd name="T106" fmla="*/ 3 w 27"/>
                <a:gd name="T107" fmla="*/ 4 h 49"/>
                <a:gd name="T108" fmla="*/ 5 w 27"/>
                <a:gd name="T109" fmla="*/ 3 h 49"/>
                <a:gd name="T110" fmla="*/ 6 w 27"/>
                <a:gd name="T111" fmla="*/ 1 h 49"/>
                <a:gd name="T112" fmla="*/ 7 w 27"/>
                <a:gd name="T113" fmla="*/ 0 h 49"/>
                <a:gd name="T114" fmla="*/ 8 w 27"/>
                <a:gd name="T115" fmla="*/ 0 h 49"/>
                <a:gd name="T116" fmla="*/ 10 w 27"/>
                <a:gd name="T117" fmla="*/ 0 h 49"/>
                <a:gd name="T118" fmla="*/ 11 w 27"/>
                <a:gd name="T119" fmla="*/ 0 h 49"/>
                <a:gd name="T120" fmla="*/ 13 w 27"/>
                <a:gd name="T1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49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19" y="1"/>
                  </a:lnTo>
                  <a:lnTo>
                    <a:pt x="20" y="3"/>
                  </a:lnTo>
                  <a:lnTo>
                    <a:pt x="21" y="4"/>
                  </a:lnTo>
                  <a:lnTo>
                    <a:pt x="22" y="6"/>
                  </a:lnTo>
                  <a:lnTo>
                    <a:pt x="23" y="9"/>
                  </a:lnTo>
                  <a:lnTo>
                    <a:pt x="23" y="10"/>
                  </a:lnTo>
                  <a:lnTo>
                    <a:pt x="24" y="12"/>
                  </a:lnTo>
                  <a:lnTo>
                    <a:pt x="25" y="15"/>
                  </a:lnTo>
                  <a:lnTo>
                    <a:pt x="25" y="18"/>
                  </a:lnTo>
                  <a:lnTo>
                    <a:pt x="25" y="20"/>
                  </a:lnTo>
                  <a:lnTo>
                    <a:pt x="26" y="23"/>
                  </a:lnTo>
                  <a:lnTo>
                    <a:pt x="25" y="24"/>
                  </a:lnTo>
                  <a:lnTo>
                    <a:pt x="25" y="27"/>
                  </a:lnTo>
                  <a:lnTo>
                    <a:pt x="25" y="30"/>
                  </a:lnTo>
                  <a:lnTo>
                    <a:pt x="24" y="32"/>
                  </a:lnTo>
                  <a:lnTo>
                    <a:pt x="23" y="35"/>
                  </a:lnTo>
                  <a:lnTo>
                    <a:pt x="23" y="37"/>
                  </a:lnTo>
                  <a:lnTo>
                    <a:pt x="22" y="40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19" y="44"/>
                  </a:lnTo>
                  <a:lnTo>
                    <a:pt x="18" y="44"/>
                  </a:lnTo>
                  <a:lnTo>
                    <a:pt x="16" y="46"/>
                  </a:lnTo>
                  <a:lnTo>
                    <a:pt x="15" y="46"/>
                  </a:lnTo>
                  <a:lnTo>
                    <a:pt x="13" y="46"/>
                  </a:lnTo>
                  <a:lnTo>
                    <a:pt x="13" y="48"/>
                  </a:lnTo>
                  <a:lnTo>
                    <a:pt x="11" y="46"/>
                  </a:lnTo>
                  <a:lnTo>
                    <a:pt x="10" y="46"/>
                  </a:lnTo>
                  <a:lnTo>
                    <a:pt x="8" y="46"/>
                  </a:lnTo>
                  <a:lnTo>
                    <a:pt x="7" y="44"/>
                  </a:lnTo>
                  <a:lnTo>
                    <a:pt x="6" y="44"/>
                  </a:lnTo>
                  <a:lnTo>
                    <a:pt x="5" y="43"/>
                  </a:lnTo>
                  <a:lnTo>
                    <a:pt x="3" y="40"/>
                  </a:lnTo>
                  <a:lnTo>
                    <a:pt x="2" y="40"/>
                  </a:lnTo>
                  <a:lnTo>
                    <a:pt x="2" y="37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9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7" name="Freeform 235"/>
            <p:cNvSpPr>
              <a:spLocks/>
            </p:cNvSpPr>
            <p:nvPr/>
          </p:nvSpPr>
          <p:spPr bwMode="auto">
            <a:xfrm>
              <a:off x="4344" y="3288"/>
              <a:ext cx="30" cy="53"/>
            </a:xfrm>
            <a:custGeom>
              <a:avLst/>
              <a:gdLst>
                <a:gd name="T0" fmla="*/ 23 w 30"/>
                <a:gd name="T1" fmla="*/ 0 h 53"/>
                <a:gd name="T2" fmla="*/ 29 w 30"/>
                <a:gd name="T3" fmla="*/ 37 h 53"/>
                <a:gd name="T4" fmla="*/ 23 w 30"/>
                <a:gd name="T5" fmla="*/ 52 h 53"/>
                <a:gd name="T6" fmla="*/ 0 w 30"/>
                <a:gd name="T7" fmla="*/ 0 h 53"/>
                <a:gd name="T8" fmla="*/ 5 w 30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3">
                  <a:moveTo>
                    <a:pt x="23" y="0"/>
                  </a:moveTo>
                  <a:lnTo>
                    <a:pt x="29" y="37"/>
                  </a:lnTo>
                  <a:lnTo>
                    <a:pt x="23" y="52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" name="Freeform 236"/>
            <p:cNvSpPr>
              <a:spLocks/>
            </p:cNvSpPr>
            <p:nvPr/>
          </p:nvSpPr>
          <p:spPr bwMode="auto">
            <a:xfrm>
              <a:off x="5626" y="3318"/>
              <a:ext cx="90" cy="58"/>
            </a:xfrm>
            <a:custGeom>
              <a:avLst/>
              <a:gdLst>
                <a:gd name="T0" fmla="*/ 89 w 90"/>
                <a:gd name="T1" fmla="*/ 57 h 58"/>
                <a:gd name="T2" fmla="*/ 52 w 90"/>
                <a:gd name="T3" fmla="*/ 21 h 58"/>
                <a:gd name="T4" fmla="*/ 39 w 90"/>
                <a:gd name="T5" fmla="*/ 12 h 58"/>
                <a:gd name="T6" fmla="*/ 5 w 90"/>
                <a:gd name="T7" fmla="*/ 0 h 58"/>
                <a:gd name="T8" fmla="*/ 0 w 90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8">
                  <a:moveTo>
                    <a:pt x="89" y="57"/>
                  </a:moveTo>
                  <a:lnTo>
                    <a:pt x="52" y="21"/>
                  </a:lnTo>
                  <a:lnTo>
                    <a:pt x="39" y="12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9" name="Line 237"/>
            <p:cNvSpPr>
              <a:spLocks noChangeShapeType="1"/>
            </p:cNvSpPr>
            <p:nvPr/>
          </p:nvSpPr>
          <p:spPr bwMode="auto">
            <a:xfrm>
              <a:off x="3730" y="3387"/>
              <a:ext cx="135" cy="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" name="Line 238"/>
            <p:cNvSpPr>
              <a:spLocks noChangeShapeType="1"/>
            </p:cNvSpPr>
            <p:nvPr/>
          </p:nvSpPr>
          <p:spPr bwMode="auto">
            <a:xfrm flipV="1">
              <a:off x="3894" y="3364"/>
              <a:ext cx="151" cy="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" name="Line 239"/>
            <p:cNvSpPr>
              <a:spLocks noChangeShapeType="1"/>
            </p:cNvSpPr>
            <p:nvPr/>
          </p:nvSpPr>
          <p:spPr bwMode="auto">
            <a:xfrm>
              <a:off x="3894" y="3364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" name="Line 240"/>
            <p:cNvSpPr>
              <a:spLocks noChangeShapeType="1"/>
            </p:cNvSpPr>
            <p:nvPr/>
          </p:nvSpPr>
          <p:spPr bwMode="auto">
            <a:xfrm>
              <a:off x="4163" y="3397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" name="Line 241"/>
            <p:cNvSpPr>
              <a:spLocks noChangeShapeType="1"/>
            </p:cNvSpPr>
            <p:nvPr/>
          </p:nvSpPr>
          <p:spPr bwMode="auto">
            <a:xfrm>
              <a:off x="4173" y="3419"/>
              <a:ext cx="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4" name="Line 242"/>
            <p:cNvSpPr>
              <a:spLocks noChangeShapeType="1"/>
            </p:cNvSpPr>
            <p:nvPr/>
          </p:nvSpPr>
          <p:spPr bwMode="auto">
            <a:xfrm>
              <a:off x="4186" y="3442"/>
              <a:ext cx="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" name="Freeform 243"/>
            <p:cNvSpPr>
              <a:spLocks/>
            </p:cNvSpPr>
            <p:nvPr/>
          </p:nvSpPr>
          <p:spPr bwMode="auto">
            <a:xfrm>
              <a:off x="4387" y="3353"/>
              <a:ext cx="26" cy="309"/>
            </a:xfrm>
            <a:custGeom>
              <a:avLst/>
              <a:gdLst>
                <a:gd name="T0" fmla="*/ 0 w 26"/>
                <a:gd name="T1" fmla="*/ 0 h 309"/>
                <a:gd name="T2" fmla="*/ 25 w 26"/>
                <a:gd name="T3" fmla="*/ 0 h 309"/>
                <a:gd name="T4" fmla="*/ 25 w 26"/>
                <a:gd name="T5" fmla="*/ 308 h 309"/>
                <a:gd name="T6" fmla="*/ 0 w 26"/>
                <a:gd name="T7" fmla="*/ 308 h 309"/>
                <a:gd name="T8" fmla="*/ 0 w 26"/>
                <a:gd name="T9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09">
                  <a:moveTo>
                    <a:pt x="0" y="0"/>
                  </a:moveTo>
                  <a:lnTo>
                    <a:pt x="25" y="0"/>
                  </a:lnTo>
                  <a:lnTo>
                    <a:pt x="25" y="308"/>
                  </a:lnTo>
                  <a:lnTo>
                    <a:pt x="0" y="30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" name="Group 244"/>
          <p:cNvGrpSpPr>
            <a:grpSpLocks/>
          </p:cNvGrpSpPr>
          <p:nvPr/>
        </p:nvGrpSpPr>
        <p:grpSpPr bwMode="auto">
          <a:xfrm rot="738238">
            <a:off x="-4419600" y="4648200"/>
            <a:ext cx="3946525" cy="1697038"/>
            <a:chOff x="3240" y="2628"/>
            <a:chExt cx="2486" cy="1069"/>
          </a:xfrm>
        </p:grpSpPr>
        <p:sp>
          <p:nvSpPr>
            <p:cNvPr id="247" name="Freeform 245"/>
            <p:cNvSpPr>
              <a:spLocks/>
            </p:cNvSpPr>
            <p:nvPr/>
          </p:nvSpPr>
          <p:spPr bwMode="auto">
            <a:xfrm>
              <a:off x="3255" y="3330"/>
              <a:ext cx="1133" cy="243"/>
            </a:xfrm>
            <a:custGeom>
              <a:avLst/>
              <a:gdLst>
                <a:gd name="T0" fmla="*/ 0 w 1133"/>
                <a:gd name="T1" fmla="*/ 0 h 243"/>
                <a:gd name="T2" fmla="*/ 1132 w 1133"/>
                <a:gd name="T3" fmla="*/ 10 h 243"/>
                <a:gd name="T4" fmla="*/ 1122 w 1133"/>
                <a:gd name="T5" fmla="*/ 77 h 243"/>
                <a:gd name="T6" fmla="*/ 1122 w 1133"/>
                <a:gd name="T7" fmla="*/ 187 h 243"/>
                <a:gd name="T8" fmla="*/ 712 w 1133"/>
                <a:gd name="T9" fmla="*/ 187 h 243"/>
                <a:gd name="T10" fmla="*/ 712 w 1133"/>
                <a:gd name="T11" fmla="*/ 154 h 243"/>
                <a:gd name="T12" fmla="*/ 702 w 1133"/>
                <a:gd name="T13" fmla="*/ 121 h 243"/>
                <a:gd name="T14" fmla="*/ 693 w 1133"/>
                <a:gd name="T15" fmla="*/ 88 h 243"/>
                <a:gd name="T16" fmla="*/ 474 w 1133"/>
                <a:gd name="T17" fmla="*/ 88 h 243"/>
                <a:gd name="T18" fmla="*/ 456 w 1133"/>
                <a:gd name="T19" fmla="*/ 242 h 243"/>
                <a:gd name="T20" fmla="*/ 109 w 1133"/>
                <a:gd name="T21" fmla="*/ 220 h 243"/>
                <a:gd name="T22" fmla="*/ 0 w 1133"/>
                <a:gd name="T23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33" h="243">
                  <a:moveTo>
                    <a:pt x="0" y="0"/>
                  </a:moveTo>
                  <a:lnTo>
                    <a:pt x="1132" y="10"/>
                  </a:lnTo>
                  <a:lnTo>
                    <a:pt x="1122" y="77"/>
                  </a:lnTo>
                  <a:lnTo>
                    <a:pt x="1122" y="187"/>
                  </a:lnTo>
                  <a:lnTo>
                    <a:pt x="712" y="187"/>
                  </a:lnTo>
                  <a:lnTo>
                    <a:pt x="712" y="154"/>
                  </a:lnTo>
                  <a:lnTo>
                    <a:pt x="702" y="121"/>
                  </a:lnTo>
                  <a:lnTo>
                    <a:pt x="693" y="88"/>
                  </a:lnTo>
                  <a:lnTo>
                    <a:pt x="474" y="88"/>
                  </a:lnTo>
                  <a:lnTo>
                    <a:pt x="456" y="242"/>
                  </a:lnTo>
                  <a:lnTo>
                    <a:pt x="109" y="220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" name="Freeform 246"/>
            <p:cNvSpPr>
              <a:spLocks/>
            </p:cNvSpPr>
            <p:nvPr/>
          </p:nvSpPr>
          <p:spPr bwMode="auto">
            <a:xfrm>
              <a:off x="3862" y="2628"/>
              <a:ext cx="1826" cy="661"/>
            </a:xfrm>
            <a:custGeom>
              <a:avLst/>
              <a:gdLst>
                <a:gd name="T0" fmla="*/ 44 w 1826"/>
                <a:gd name="T1" fmla="*/ 76 h 661"/>
                <a:gd name="T2" fmla="*/ 1752 w 1826"/>
                <a:gd name="T3" fmla="*/ 55 h 661"/>
                <a:gd name="T4" fmla="*/ 1761 w 1826"/>
                <a:gd name="T5" fmla="*/ 0 h 661"/>
                <a:gd name="T6" fmla="*/ 1815 w 1826"/>
                <a:gd name="T7" fmla="*/ 0 h 661"/>
                <a:gd name="T8" fmla="*/ 1825 w 1826"/>
                <a:gd name="T9" fmla="*/ 22 h 661"/>
                <a:gd name="T10" fmla="*/ 1815 w 1826"/>
                <a:gd name="T11" fmla="*/ 76 h 661"/>
                <a:gd name="T12" fmla="*/ 1825 w 1826"/>
                <a:gd name="T13" fmla="*/ 648 h 661"/>
                <a:gd name="T14" fmla="*/ 1802 w 1826"/>
                <a:gd name="T15" fmla="*/ 660 h 661"/>
                <a:gd name="T16" fmla="*/ 1788 w 1826"/>
                <a:gd name="T17" fmla="*/ 648 h 661"/>
                <a:gd name="T18" fmla="*/ 50 w 1826"/>
                <a:gd name="T19" fmla="*/ 648 h 661"/>
                <a:gd name="T20" fmla="*/ 44 w 1826"/>
                <a:gd name="T21" fmla="*/ 516 h 661"/>
                <a:gd name="T22" fmla="*/ 40 w 1826"/>
                <a:gd name="T23" fmla="*/ 396 h 661"/>
                <a:gd name="T24" fmla="*/ 26 w 1826"/>
                <a:gd name="T25" fmla="*/ 340 h 661"/>
                <a:gd name="T26" fmla="*/ 8 w 1826"/>
                <a:gd name="T27" fmla="*/ 296 h 661"/>
                <a:gd name="T28" fmla="*/ 0 w 1826"/>
                <a:gd name="T29" fmla="*/ 286 h 661"/>
                <a:gd name="T30" fmla="*/ 8 w 1826"/>
                <a:gd name="T31" fmla="*/ 220 h 661"/>
                <a:gd name="T32" fmla="*/ 22 w 1826"/>
                <a:gd name="T33" fmla="*/ 132 h 661"/>
                <a:gd name="T34" fmla="*/ 26 w 1826"/>
                <a:gd name="T35" fmla="*/ 98 h 661"/>
                <a:gd name="T36" fmla="*/ 36 w 1826"/>
                <a:gd name="T37" fmla="*/ 76 h 661"/>
                <a:gd name="T38" fmla="*/ 44 w 1826"/>
                <a:gd name="T39" fmla="*/ 76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26" h="661">
                  <a:moveTo>
                    <a:pt x="44" y="76"/>
                  </a:moveTo>
                  <a:lnTo>
                    <a:pt x="1752" y="55"/>
                  </a:lnTo>
                  <a:lnTo>
                    <a:pt x="1761" y="0"/>
                  </a:lnTo>
                  <a:lnTo>
                    <a:pt x="1815" y="0"/>
                  </a:lnTo>
                  <a:lnTo>
                    <a:pt x="1825" y="22"/>
                  </a:lnTo>
                  <a:lnTo>
                    <a:pt x="1815" y="76"/>
                  </a:lnTo>
                  <a:lnTo>
                    <a:pt x="1825" y="648"/>
                  </a:lnTo>
                  <a:lnTo>
                    <a:pt x="1802" y="660"/>
                  </a:lnTo>
                  <a:lnTo>
                    <a:pt x="1788" y="648"/>
                  </a:lnTo>
                  <a:lnTo>
                    <a:pt x="50" y="648"/>
                  </a:lnTo>
                  <a:lnTo>
                    <a:pt x="44" y="516"/>
                  </a:lnTo>
                  <a:lnTo>
                    <a:pt x="40" y="396"/>
                  </a:lnTo>
                  <a:lnTo>
                    <a:pt x="26" y="340"/>
                  </a:lnTo>
                  <a:lnTo>
                    <a:pt x="8" y="296"/>
                  </a:lnTo>
                  <a:lnTo>
                    <a:pt x="0" y="286"/>
                  </a:lnTo>
                  <a:lnTo>
                    <a:pt x="8" y="220"/>
                  </a:lnTo>
                  <a:lnTo>
                    <a:pt x="22" y="132"/>
                  </a:lnTo>
                  <a:lnTo>
                    <a:pt x="26" y="98"/>
                  </a:lnTo>
                  <a:lnTo>
                    <a:pt x="36" y="76"/>
                  </a:lnTo>
                  <a:lnTo>
                    <a:pt x="44" y="76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" name="Freeform 247"/>
            <p:cNvSpPr>
              <a:spLocks/>
            </p:cNvSpPr>
            <p:nvPr/>
          </p:nvSpPr>
          <p:spPr bwMode="auto">
            <a:xfrm>
              <a:off x="3906" y="2638"/>
              <a:ext cx="1777" cy="82"/>
            </a:xfrm>
            <a:custGeom>
              <a:avLst/>
              <a:gdLst>
                <a:gd name="T0" fmla="*/ 1776 w 1777"/>
                <a:gd name="T1" fmla="*/ 0 h 82"/>
                <a:gd name="T2" fmla="*/ 1742 w 1777"/>
                <a:gd name="T3" fmla="*/ 0 h 82"/>
                <a:gd name="T4" fmla="*/ 1719 w 1777"/>
                <a:gd name="T5" fmla="*/ 0 h 82"/>
                <a:gd name="T6" fmla="*/ 1708 w 1777"/>
                <a:gd name="T7" fmla="*/ 29 h 82"/>
                <a:gd name="T8" fmla="*/ 1702 w 1777"/>
                <a:gd name="T9" fmla="*/ 41 h 82"/>
                <a:gd name="T10" fmla="*/ 0 w 1777"/>
                <a:gd name="T11" fmla="*/ 71 h 82"/>
                <a:gd name="T12" fmla="*/ 0 w 1777"/>
                <a:gd name="T1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7" h="82">
                  <a:moveTo>
                    <a:pt x="1776" y="0"/>
                  </a:moveTo>
                  <a:lnTo>
                    <a:pt x="1742" y="0"/>
                  </a:lnTo>
                  <a:lnTo>
                    <a:pt x="1719" y="0"/>
                  </a:lnTo>
                  <a:lnTo>
                    <a:pt x="1708" y="29"/>
                  </a:lnTo>
                  <a:lnTo>
                    <a:pt x="1702" y="41"/>
                  </a:lnTo>
                  <a:lnTo>
                    <a:pt x="0" y="71"/>
                  </a:lnTo>
                  <a:lnTo>
                    <a:pt x="0" y="8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" name="Freeform 248"/>
            <p:cNvSpPr>
              <a:spLocks/>
            </p:cNvSpPr>
            <p:nvPr/>
          </p:nvSpPr>
          <p:spPr bwMode="auto">
            <a:xfrm>
              <a:off x="3744" y="3152"/>
              <a:ext cx="144" cy="211"/>
            </a:xfrm>
            <a:custGeom>
              <a:avLst/>
              <a:gdLst>
                <a:gd name="T0" fmla="*/ 74 w 144"/>
                <a:gd name="T1" fmla="*/ 41 h 211"/>
                <a:gd name="T2" fmla="*/ 80 w 144"/>
                <a:gd name="T3" fmla="*/ 30 h 211"/>
                <a:gd name="T4" fmla="*/ 114 w 144"/>
                <a:gd name="T5" fmla="*/ 30 h 211"/>
                <a:gd name="T6" fmla="*/ 109 w 144"/>
                <a:gd name="T7" fmla="*/ 41 h 211"/>
                <a:gd name="T8" fmla="*/ 109 w 144"/>
                <a:gd name="T9" fmla="*/ 73 h 211"/>
                <a:gd name="T10" fmla="*/ 120 w 144"/>
                <a:gd name="T11" fmla="*/ 93 h 211"/>
                <a:gd name="T12" fmla="*/ 143 w 144"/>
                <a:gd name="T13" fmla="*/ 136 h 211"/>
                <a:gd name="T14" fmla="*/ 143 w 144"/>
                <a:gd name="T15" fmla="*/ 158 h 211"/>
                <a:gd name="T16" fmla="*/ 143 w 144"/>
                <a:gd name="T17" fmla="*/ 187 h 211"/>
                <a:gd name="T18" fmla="*/ 137 w 144"/>
                <a:gd name="T19" fmla="*/ 198 h 211"/>
                <a:gd name="T20" fmla="*/ 103 w 144"/>
                <a:gd name="T21" fmla="*/ 210 h 211"/>
                <a:gd name="T22" fmla="*/ 62 w 144"/>
                <a:gd name="T23" fmla="*/ 198 h 211"/>
                <a:gd name="T24" fmla="*/ 34 w 144"/>
                <a:gd name="T25" fmla="*/ 187 h 211"/>
                <a:gd name="T26" fmla="*/ 0 w 144"/>
                <a:gd name="T27" fmla="*/ 187 h 211"/>
                <a:gd name="T28" fmla="*/ 0 w 144"/>
                <a:gd name="T29" fmla="*/ 167 h 211"/>
                <a:gd name="T30" fmla="*/ 0 w 144"/>
                <a:gd name="T31" fmla="*/ 126 h 211"/>
                <a:gd name="T32" fmla="*/ 0 w 144"/>
                <a:gd name="T33" fmla="*/ 116 h 211"/>
                <a:gd name="T34" fmla="*/ 17 w 144"/>
                <a:gd name="T35" fmla="*/ 83 h 211"/>
                <a:gd name="T36" fmla="*/ 34 w 144"/>
                <a:gd name="T37" fmla="*/ 83 h 211"/>
                <a:gd name="T38" fmla="*/ 56 w 144"/>
                <a:gd name="T39" fmla="*/ 73 h 211"/>
                <a:gd name="T40" fmla="*/ 68 w 144"/>
                <a:gd name="T41" fmla="*/ 41 h 211"/>
                <a:gd name="T42" fmla="*/ 85 w 144"/>
                <a:gd name="T43" fmla="*/ 0 h 211"/>
                <a:gd name="T44" fmla="*/ 74 w 144"/>
                <a:gd name="T45" fmla="*/ 4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4" h="211">
                  <a:moveTo>
                    <a:pt x="74" y="41"/>
                  </a:moveTo>
                  <a:lnTo>
                    <a:pt x="80" y="30"/>
                  </a:lnTo>
                  <a:lnTo>
                    <a:pt x="114" y="30"/>
                  </a:lnTo>
                  <a:lnTo>
                    <a:pt x="109" y="41"/>
                  </a:lnTo>
                  <a:lnTo>
                    <a:pt x="109" y="73"/>
                  </a:lnTo>
                  <a:lnTo>
                    <a:pt x="120" y="93"/>
                  </a:lnTo>
                  <a:lnTo>
                    <a:pt x="143" y="136"/>
                  </a:lnTo>
                  <a:lnTo>
                    <a:pt x="143" y="158"/>
                  </a:lnTo>
                  <a:lnTo>
                    <a:pt x="143" y="187"/>
                  </a:lnTo>
                  <a:lnTo>
                    <a:pt x="137" y="198"/>
                  </a:lnTo>
                  <a:lnTo>
                    <a:pt x="103" y="210"/>
                  </a:lnTo>
                  <a:lnTo>
                    <a:pt x="62" y="198"/>
                  </a:lnTo>
                  <a:lnTo>
                    <a:pt x="34" y="187"/>
                  </a:lnTo>
                  <a:lnTo>
                    <a:pt x="0" y="187"/>
                  </a:lnTo>
                  <a:lnTo>
                    <a:pt x="0" y="167"/>
                  </a:lnTo>
                  <a:lnTo>
                    <a:pt x="0" y="126"/>
                  </a:lnTo>
                  <a:lnTo>
                    <a:pt x="0" y="116"/>
                  </a:lnTo>
                  <a:lnTo>
                    <a:pt x="17" y="83"/>
                  </a:lnTo>
                  <a:lnTo>
                    <a:pt x="34" y="83"/>
                  </a:lnTo>
                  <a:lnTo>
                    <a:pt x="56" y="73"/>
                  </a:lnTo>
                  <a:lnTo>
                    <a:pt x="68" y="41"/>
                  </a:lnTo>
                  <a:lnTo>
                    <a:pt x="85" y="0"/>
                  </a:lnTo>
                  <a:lnTo>
                    <a:pt x="74" y="41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1" name="Freeform 249"/>
            <p:cNvSpPr>
              <a:spLocks/>
            </p:cNvSpPr>
            <p:nvPr/>
          </p:nvSpPr>
          <p:spPr bwMode="auto">
            <a:xfrm>
              <a:off x="4106" y="3236"/>
              <a:ext cx="245" cy="147"/>
            </a:xfrm>
            <a:custGeom>
              <a:avLst/>
              <a:gdLst>
                <a:gd name="T0" fmla="*/ 152 w 245"/>
                <a:gd name="T1" fmla="*/ 42 h 147"/>
                <a:gd name="T2" fmla="*/ 147 w 245"/>
                <a:gd name="T3" fmla="*/ 42 h 147"/>
                <a:gd name="T4" fmla="*/ 119 w 245"/>
                <a:gd name="T5" fmla="*/ 52 h 147"/>
                <a:gd name="T6" fmla="*/ 136 w 245"/>
                <a:gd name="T7" fmla="*/ 52 h 147"/>
                <a:gd name="T8" fmla="*/ 159 w 245"/>
                <a:gd name="T9" fmla="*/ 52 h 147"/>
                <a:gd name="T10" fmla="*/ 181 w 245"/>
                <a:gd name="T11" fmla="*/ 52 h 147"/>
                <a:gd name="T12" fmla="*/ 215 w 245"/>
                <a:gd name="T13" fmla="*/ 74 h 147"/>
                <a:gd name="T14" fmla="*/ 227 w 245"/>
                <a:gd name="T15" fmla="*/ 94 h 147"/>
                <a:gd name="T16" fmla="*/ 244 w 245"/>
                <a:gd name="T17" fmla="*/ 137 h 147"/>
                <a:gd name="T18" fmla="*/ 222 w 245"/>
                <a:gd name="T19" fmla="*/ 146 h 147"/>
                <a:gd name="T20" fmla="*/ 193 w 245"/>
                <a:gd name="T21" fmla="*/ 137 h 147"/>
                <a:gd name="T22" fmla="*/ 102 w 245"/>
                <a:gd name="T23" fmla="*/ 125 h 147"/>
                <a:gd name="T24" fmla="*/ 0 w 245"/>
                <a:gd name="T25" fmla="*/ 125 h 147"/>
                <a:gd name="T26" fmla="*/ 0 w 245"/>
                <a:gd name="T27" fmla="*/ 103 h 147"/>
                <a:gd name="T28" fmla="*/ 10 w 245"/>
                <a:gd name="T29" fmla="*/ 94 h 147"/>
                <a:gd name="T30" fmla="*/ 16 w 245"/>
                <a:gd name="T31" fmla="*/ 83 h 147"/>
                <a:gd name="T32" fmla="*/ 16 w 245"/>
                <a:gd name="T33" fmla="*/ 62 h 147"/>
                <a:gd name="T34" fmla="*/ 22 w 245"/>
                <a:gd name="T35" fmla="*/ 42 h 147"/>
                <a:gd name="T36" fmla="*/ 62 w 245"/>
                <a:gd name="T37" fmla="*/ 42 h 147"/>
                <a:gd name="T38" fmla="*/ 107 w 245"/>
                <a:gd name="T39" fmla="*/ 32 h 147"/>
                <a:gd name="T40" fmla="*/ 107 w 245"/>
                <a:gd name="T41" fmla="*/ 21 h 147"/>
                <a:gd name="T42" fmla="*/ 107 w 245"/>
                <a:gd name="T43" fmla="*/ 0 h 147"/>
                <a:gd name="T44" fmla="*/ 175 w 245"/>
                <a:gd name="T45" fmla="*/ 7 h 147"/>
                <a:gd name="T46" fmla="*/ 152 w 245"/>
                <a:gd name="T47" fmla="*/ 4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5" h="147">
                  <a:moveTo>
                    <a:pt x="152" y="42"/>
                  </a:moveTo>
                  <a:lnTo>
                    <a:pt x="147" y="42"/>
                  </a:lnTo>
                  <a:lnTo>
                    <a:pt x="119" y="52"/>
                  </a:lnTo>
                  <a:lnTo>
                    <a:pt x="136" y="52"/>
                  </a:lnTo>
                  <a:lnTo>
                    <a:pt x="159" y="52"/>
                  </a:lnTo>
                  <a:lnTo>
                    <a:pt x="181" y="52"/>
                  </a:lnTo>
                  <a:lnTo>
                    <a:pt x="215" y="74"/>
                  </a:lnTo>
                  <a:lnTo>
                    <a:pt x="227" y="94"/>
                  </a:lnTo>
                  <a:lnTo>
                    <a:pt x="244" y="137"/>
                  </a:lnTo>
                  <a:lnTo>
                    <a:pt x="222" y="146"/>
                  </a:lnTo>
                  <a:lnTo>
                    <a:pt x="193" y="137"/>
                  </a:lnTo>
                  <a:lnTo>
                    <a:pt x="102" y="125"/>
                  </a:lnTo>
                  <a:lnTo>
                    <a:pt x="0" y="125"/>
                  </a:lnTo>
                  <a:lnTo>
                    <a:pt x="0" y="103"/>
                  </a:lnTo>
                  <a:lnTo>
                    <a:pt x="10" y="94"/>
                  </a:lnTo>
                  <a:lnTo>
                    <a:pt x="16" y="83"/>
                  </a:lnTo>
                  <a:lnTo>
                    <a:pt x="16" y="62"/>
                  </a:lnTo>
                  <a:lnTo>
                    <a:pt x="22" y="42"/>
                  </a:lnTo>
                  <a:lnTo>
                    <a:pt x="62" y="42"/>
                  </a:lnTo>
                  <a:lnTo>
                    <a:pt x="107" y="32"/>
                  </a:lnTo>
                  <a:lnTo>
                    <a:pt x="107" y="21"/>
                  </a:lnTo>
                  <a:lnTo>
                    <a:pt x="107" y="0"/>
                  </a:lnTo>
                  <a:lnTo>
                    <a:pt x="175" y="7"/>
                  </a:lnTo>
                  <a:lnTo>
                    <a:pt x="152" y="4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2" name="Freeform 250"/>
            <p:cNvSpPr>
              <a:spLocks/>
            </p:cNvSpPr>
            <p:nvPr/>
          </p:nvSpPr>
          <p:spPr bwMode="auto">
            <a:xfrm>
              <a:off x="3807" y="3083"/>
              <a:ext cx="32" cy="122"/>
            </a:xfrm>
            <a:custGeom>
              <a:avLst/>
              <a:gdLst>
                <a:gd name="T0" fmla="*/ 19 w 32"/>
                <a:gd name="T1" fmla="*/ 0 h 122"/>
                <a:gd name="T2" fmla="*/ 14 w 32"/>
                <a:gd name="T3" fmla="*/ 13 h 122"/>
                <a:gd name="T4" fmla="*/ 0 w 32"/>
                <a:gd name="T5" fmla="*/ 110 h 122"/>
                <a:gd name="T6" fmla="*/ 16 w 32"/>
                <a:gd name="T7" fmla="*/ 121 h 122"/>
                <a:gd name="T8" fmla="*/ 31 w 32"/>
                <a:gd name="T9" fmla="*/ 21 h 122"/>
                <a:gd name="T10" fmla="*/ 25 w 32"/>
                <a:gd name="T11" fmla="*/ 34 h 122"/>
                <a:gd name="T12" fmla="*/ 19 w 32"/>
                <a:gd name="T13" fmla="*/ 0 h 122"/>
                <a:gd name="T14" fmla="*/ 14 w 32"/>
                <a:gd name="T15" fmla="*/ 2 h 122"/>
                <a:gd name="T16" fmla="*/ 14 w 32"/>
                <a:gd name="T17" fmla="*/ 13 h 122"/>
                <a:gd name="T18" fmla="*/ 19 w 32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122">
                  <a:moveTo>
                    <a:pt x="19" y="0"/>
                  </a:moveTo>
                  <a:lnTo>
                    <a:pt x="14" y="13"/>
                  </a:lnTo>
                  <a:lnTo>
                    <a:pt x="0" y="110"/>
                  </a:lnTo>
                  <a:lnTo>
                    <a:pt x="16" y="121"/>
                  </a:lnTo>
                  <a:lnTo>
                    <a:pt x="31" y="21"/>
                  </a:lnTo>
                  <a:lnTo>
                    <a:pt x="25" y="34"/>
                  </a:lnTo>
                  <a:lnTo>
                    <a:pt x="19" y="0"/>
                  </a:lnTo>
                  <a:lnTo>
                    <a:pt x="14" y="2"/>
                  </a:lnTo>
                  <a:lnTo>
                    <a:pt x="14" y="13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3" name="Freeform 251"/>
            <p:cNvSpPr>
              <a:spLocks/>
            </p:cNvSpPr>
            <p:nvPr/>
          </p:nvSpPr>
          <p:spPr bwMode="auto">
            <a:xfrm>
              <a:off x="3826" y="3071"/>
              <a:ext cx="28" cy="50"/>
            </a:xfrm>
            <a:custGeom>
              <a:avLst/>
              <a:gdLst>
                <a:gd name="T0" fmla="*/ 27 w 28"/>
                <a:gd name="T1" fmla="*/ 4 h 50"/>
                <a:gd name="T2" fmla="*/ 19 w 28"/>
                <a:gd name="T3" fmla="*/ 2 h 50"/>
                <a:gd name="T4" fmla="*/ 0 w 28"/>
                <a:gd name="T5" fmla="*/ 13 h 50"/>
                <a:gd name="T6" fmla="*/ 5 w 28"/>
                <a:gd name="T7" fmla="*/ 49 h 50"/>
                <a:gd name="T8" fmla="*/ 24 w 28"/>
                <a:gd name="T9" fmla="*/ 37 h 50"/>
                <a:gd name="T10" fmla="*/ 16 w 28"/>
                <a:gd name="T11" fmla="*/ 35 h 50"/>
                <a:gd name="T12" fmla="*/ 27 w 28"/>
                <a:gd name="T13" fmla="*/ 4 h 50"/>
                <a:gd name="T14" fmla="*/ 23 w 28"/>
                <a:gd name="T15" fmla="*/ 0 h 50"/>
                <a:gd name="T16" fmla="*/ 19 w 28"/>
                <a:gd name="T17" fmla="*/ 2 h 50"/>
                <a:gd name="T18" fmla="*/ 27 w 28"/>
                <a:gd name="T19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50">
                  <a:moveTo>
                    <a:pt x="27" y="4"/>
                  </a:moveTo>
                  <a:lnTo>
                    <a:pt x="19" y="2"/>
                  </a:lnTo>
                  <a:lnTo>
                    <a:pt x="0" y="13"/>
                  </a:lnTo>
                  <a:lnTo>
                    <a:pt x="5" y="49"/>
                  </a:lnTo>
                  <a:lnTo>
                    <a:pt x="24" y="37"/>
                  </a:lnTo>
                  <a:lnTo>
                    <a:pt x="16" y="35"/>
                  </a:lnTo>
                  <a:lnTo>
                    <a:pt x="27" y="4"/>
                  </a:lnTo>
                  <a:lnTo>
                    <a:pt x="23" y="0"/>
                  </a:lnTo>
                  <a:lnTo>
                    <a:pt x="19" y="2"/>
                  </a:lnTo>
                  <a:lnTo>
                    <a:pt x="27" y="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" name="Freeform 252"/>
            <p:cNvSpPr>
              <a:spLocks/>
            </p:cNvSpPr>
            <p:nvPr/>
          </p:nvSpPr>
          <p:spPr bwMode="auto">
            <a:xfrm>
              <a:off x="3842" y="3073"/>
              <a:ext cx="43" cy="66"/>
            </a:xfrm>
            <a:custGeom>
              <a:avLst/>
              <a:gdLst>
                <a:gd name="T0" fmla="*/ 42 w 43"/>
                <a:gd name="T1" fmla="*/ 40 h 66"/>
                <a:gd name="T2" fmla="*/ 38 w 43"/>
                <a:gd name="T3" fmla="*/ 33 h 66"/>
                <a:gd name="T4" fmla="*/ 9 w 43"/>
                <a:gd name="T5" fmla="*/ 0 h 66"/>
                <a:gd name="T6" fmla="*/ 0 w 43"/>
                <a:gd name="T7" fmla="*/ 31 h 66"/>
                <a:gd name="T8" fmla="*/ 29 w 43"/>
                <a:gd name="T9" fmla="*/ 65 h 66"/>
                <a:gd name="T10" fmla="*/ 25 w 43"/>
                <a:gd name="T11" fmla="*/ 58 h 66"/>
                <a:gd name="T12" fmla="*/ 42 w 43"/>
                <a:gd name="T13" fmla="*/ 40 h 66"/>
                <a:gd name="T14" fmla="*/ 40 w 43"/>
                <a:gd name="T15" fmla="*/ 36 h 66"/>
                <a:gd name="T16" fmla="*/ 38 w 43"/>
                <a:gd name="T17" fmla="*/ 33 h 66"/>
                <a:gd name="T18" fmla="*/ 42 w 43"/>
                <a:gd name="T19" fmla="*/ 4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66">
                  <a:moveTo>
                    <a:pt x="42" y="40"/>
                  </a:moveTo>
                  <a:lnTo>
                    <a:pt x="38" y="33"/>
                  </a:lnTo>
                  <a:lnTo>
                    <a:pt x="9" y="0"/>
                  </a:lnTo>
                  <a:lnTo>
                    <a:pt x="0" y="31"/>
                  </a:lnTo>
                  <a:lnTo>
                    <a:pt x="29" y="65"/>
                  </a:lnTo>
                  <a:lnTo>
                    <a:pt x="25" y="58"/>
                  </a:lnTo>
                  <a:lnTo>
                    <a:pt x="42" y="40"/>
                  </a:lnTo>
                  <a:lnTo>
                    <a:pt x="40" y="36"/>
                  </a:lnTo>
                  <a:lnTo>
                    <a:pt x="38" y="33"/>
                  </a:lnTo>
                  <a:lnTo>
                    <a:pt x="42" y="4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5" name="Freeform 253"/>
            <p:cNvSpPr>
              <a:spLocks/>
            </p:cNvSpPr>
            <p:nvPr/>
          </p:nvSpPr>
          <p:spPr bwMode="auto">
            <a:xfrm>
              <a:off x="3865" y="3115"/>
              <a:ext cx="37" cy="93"/>
            </a:xfrm>
            <a:custGeom>
              <a:avLst/>
              <a:gdLst>
                <a:gd name="T0" fmla="*/ 27 w 37"/>
                <a:gd name="T1" fmla="*/ 55 h 93"/>
                <a:gd name="T2" fmla="*/ 36 w 37"/>
                <a:gd name="T3" fmla="*/ 65 h 93"/>
                <a:gd name="T4" fmla="*/ 16 w 37"/>
                <a:gd name="T5" fmla="*/ 0 h 93"/>
                <a:gd name="T6" fmla="*/ 0 w 37"/>
                <a:gd name="T7" fmla="*/ 17 h 93"/>
                <a:gd name="T8" fmla="*/ 19 w 37"/>
                <a:gd name="T9" fmla="*/ 83 h 93"/>
                <a:gd name="T10" fmla="*/ 27 w 37"/>
                <a:gd name="T11" fmla="*/ 92 h 93"/>
                <a:gd name="T12" fmla="*/ 19 w 37"/>
                <a:gd name="T13" fmla="*/ 83 h 93"/>
                <a:gd name="T14" fmla="*/ 22 w 37"/>
                <a:gd name="T15" fmla="*/ 92 h 93"/>
                <a:gd name="T16" fmla="*/ 27 w 37"/>
                <a:gd name="T17" fmla="*/ 92 h 93"/>
                <a:gd name="T18" fmla="*/ 27 w 37"/>
                <a:gd name="T19" fmla="*/ 5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93">
                  <a:moveTo>
                    <a:pt x="27" y="55"/>
                  </a:moveTo>
                  <a:lnTo>
                    <a:pt x="36" y="65"/>
                  </a:lnTo>
                  <a:lnTo>
                    <a:pt x="16" y="0"/>
                  </a:lnTo>
                  <a:lnTo>
                    <a:pt x="0" y="17"/>
                  </a:lnTo>
                  <a:lnTo>
                    <a:pt x="19" y="83"/>
                  </a:lnTo>
                  <a:lnTo>
                    <a:pt x="27" y="92"/>
                  </a:lnTo>
                  <a:lnTo>
                    <a:pt x="19" y="83"/>
                  </a:lnTo>
                  <a:lnTo>
                    <a:pt x="22" y="92"/>
                  </a:lnTo>
                  <a:lnTo>
                    <a:pt x="27" y="92"/>
                  </a:lnTo>
                  <a:lnTo>
                    <a:pt x="27" y="5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" name="Freeform 254"/>
            <p:cNvSpPr>
              <a:spLocks/>
            </p:cNvSpPr>
            <p:nvPr/>
          </p:nvSpPr>
          <p:spPr bwMode="auto">
            <a:xfrm>
              <a:off x="3894" y="3169"/>
              <a:ext cx="26" cy="51"/>
            </a:xfrm>
            <a:custGeom>
              <a:avLst/>
              <a:gdLst>
                <a:gd name="T0" fmla="*/ 25 w 26"/>
                <a:gd name="T1" fmla="*/ 50 h 51"/>
                <a:gd name="T2" fmla="*/ 23 w 26"/>
                <a:gd name="T3" fmla="*/ 0 h 51"/>
                <a:gd name="T4" fmla="*/ 0 w 26"/>
                <a:gd name="T5" fmla="*/ 0 h 51"/>
                <a:gd name="T6" fmla="*/ 0 w 26"/>
                <a:gd name="T7" fmla="*/ 50 h 51"/>
                <a:gd name="T8" fmla="*/ 23 w 26"/>
                <a:gd name="T9" fmla="*/ 50 h 51"/>
                <a:gd name="T10" fmla="*/ 22 w 26"/>
                <a:gd name="T11" fmla="*/ 0 h 51"/>
                <a:gd name="T12" fmla="*/ 25 w 26"/>
                <a:gd name="T1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51">
                  <a:moveTo>
                    <a:pt x="25" y="5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0" y="50"/>
                  </a:lnTo>
                  <a:lnTo>
                    <a:pt x="23" y="50"/>
                  </a:lnTo>
                  <a:lnTo>
                    <a:pt x="22" y="0"/>
                  </a:lnTo>
                  <a:lnTo>
                    <a:pt x="25" y="5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" name="Freeform 255"/>
            <p:cNvSpPr>
              <a:spLocks/>
            </p:cNvSpPr>
            <p:nvPr/>
          </p:nvSpPr>
          <p:spPr bwMode="auto">
            <a:xfrm>
              <a:off x="3803" y="3169"/>
              <a:ext cx="105" cy="51"/>
            </a:xfrm>
            <a:custGeom>
              <a:avLst/>
              <a:gdLst>
                <a:gd name="T0" fmla="*/ 3 w 105"/>
                <a:gd name="T1" fmla="*/ 25 h 51"/>
                <a:gd name="T2" fmla="*/ 12 w 105"/>
                <a:gd name="T3" fmla="*/ 48 h 51"/>
                <a:gd name="T4" fmla="*/ 104 w 105"/>
                <a:gd name="T5" fmla="*/ 36 h 51"/>
                <a:gd name="T6" fmla="*/ 102 w 105"/>
                <a:gd name="T7" fmla="*/ 0 h 51"/>
                <a:gd name="T8" fmla="*/ 11 w 105"/>
                <a:gd name="T9" fmla="*/ 11 h 51"/>
                <a:gd name="T10" fmla="*/ 20 w 105"/>
                <a:gd name="T11" fmla="*/ 35 h 51"/>
                <a:gd name="T12" fmla="*/ 3 w 105"/>
                <a:gd name="T13" fmla="*/ 25 h 51"/>
                <a:gd name="T14" fmla="*/ 0 w 105"/>
                <a:gd name="T15" fmla="*/ 50 h 51"/>
                <a:gd name="T16" fmla="*/ 12 w 105"/>
                <a:gd name="T17" fmla="*/ 48 h 51"/>
                <a:gd name="T18" fmla="*/ 3 w 105"/>
                <a:gd name="T19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5" h="51">
                  <a:moveTo>
                    <a:pt x="3" y="25"/>
                  </a:moveTo>
                  <a:lnTo>
                    <a:pt x="12" y="48"/>
                  </a:lnTo>
                  <a:lnTo>
                    <a:pt x="104" y="36"/>
                  </a:lnTo>
                  <a:lnTo>
                    <a:pt x="102" y="0"/>
                  </a:lnTo>
                  <a:lnTo>
                    <a:pt x="11" y="11"/>
                  </a:lnTo>
                  <a:lnTo>
                    <a:pt x="20" y="35"/>
                  </a:lnTo>
                  <a:lnTo>
                    <a:pt x="3" y="25"/>
                  </a:lnTo>
                  <a:lnTo>
                    <a:pt x="0" y="50"/>
                  </a:lnTo>
                  <a:lnTo>
                    <a:pt x="12" y="48"/>
                  </a:lnTo>
                  <a:lnTo>
                    <a:pt x="3" y="2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" name="Freeform 256"/>
            <p:cNvSpPr>
              <a:spLocks/>
            </p:cNvSpPr>
            <p:nvPr/>
          </p:nvSpPr>
          <p:spPr bwMode="auto">
            <a:xfrm>
              <a:off x="3771" y="3041"/>
              <a:ext cx="50" cy="198"/>
            </a:xfrm>
            <a:custGeom>
              <a:avLst/>
              <a:gdLst>
                <a:gd name="T0" fmla="*/ 38 w 50"/>
                <a:gd name="T1" fmla="*/ 0 h 198"/>
                <a:gd name="T2" fmla="*/ 32 w 50"/>
                <a:gd name="T3" fmla="*/ 10 h 198"/>
                <a:gd name="T4" fmla="*/ 0 w 50"/>
                <a:gd name="T5" fmla="*/ 185 h 198"/>
                <a:gd name="T6" fmla="*/ 16 w 50"/>
                <a:gd name="T7" fmla="*/ 197 h 198"/>
                <a:gd name="T8" fmla="*/ 49 w 50"/>
                <a:gd name="T9" fmla="*/ 23 h 198"/>
                <a:gd name="T10" fmla="*/ 43 w 50"/>
                <a:gd name="T11" fmla="*/ 33 h 198"/>
                <a:gd name="T12" fmla="*/ 38 w 50"/>
                <a:gd name="T13" fmla="*/ 0 h 198"/>
                <a:gd name="T14" fmla="*/ 33 w 50"/>
                <a:gd name="T15" fmla="*/ 1 h 198"/>
                <a:gd name="T16" fmla="*/ 32 w 50"/>
                <a:gd name="T17" fmla="*/ 10 h 198"/>
                <a:gd name="T18" fmla="*/ 38 w 50"/>
                <a:gd name="T1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198">
                  <a:moveTo>
                    <a:pt x="38" y="0"/>
                  </a:moveTo>
                  <a:lnTo>
                    <a:pt x="32" y="10"/>
                  </a:lnTo>
                  <a:lnTo>
                    <a:pt x="0" y="185"/>
                  </a:lnTo>
                  <a:lnTo>
                    <a:pt x="16" y="197"/>
                  </a:lnTo>
                  <a:lnTo>
                    <a:pt x="49" y="23"/>
                  </a:lnTo>
                  <a:lnTo>
                    <a:pt x="43" y="33"/>
                  </a:lnTo>
                  <a:lnTo>
                    <a:pt x="38" y="0"/>
                  </a:lnTo>
                  <a:lnTo>
                    <a:pt x="33" y="1"/>
                  </a:lnTo>
                  <a:lnTo>
                    <a:pt x="32" y="10"/>
                  </a:lnTo>
                  <a:lnTo>
                    <a:pt x="3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" name="Freeform 257"/>
            <p:cNvSpPr>
              <a:spLocks/>
            </p:cNvSpPr>
            <p:nvPr/>
          </p:nvSpPr>
          <p:spPr bwMode="auto">
            <a:xfrm>
              <a:off x="3808" y="3014"/>
              <a:ext cx="52" cy="60"/>
            </a:xfrm>
            <a:custGeom>
              <a:avLst/>
              <a:gdLst>
                <a:gd name="T0" fmla="*/ 51 w 52"/>
                <a:gd name="T1" fmla="*/ 8 h 60"/>
                <a:gd name="T2" fmla="*/ 42 w 52"/>
                <a:gd name="T3" fmla="*/ 2 h 60"/>
                <a:gd name="T4" fmla="*/ 0 w 52"/>
                <a:gd name="T5" fmla="*/ 25 h 60"/>
                <a:gd name="T6" fmla="*/ 5 w 52"/>
                <a:gd name="T7" fmla="*/ 59 h 60"/>
                <a:gd name="T8" fmla="*/ 46 w 52"/>
                <a:gd name="T9" fmla="*/ 37 h 60"/>
                <a:gd name="T10" fmla="*/ 36 w 52"/>
                <a:gd name="T11" fmla="*/ 30 h 60"/>
                <a:gd name="T12" fmla="*/ 51 w 52"/>
                <a:gd name="T13" fmla="*/ 8 h 60"/>
                <a:gd name="T14" fmla="*/ 47 w 52"/>
                <a:gd name="T15" fmla="*/ 0 h 60"/>
                <a:gd name="T16" fmla="*/ 42 w 52"/>
                <a:gd name="T17" fmla="*/ 2 h 60"/>
                <a:gd name="T18" fmla="*/ 51 w 52"/>
                <a:gd name="T19" fmla="*/ 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60">
                  <a:moveTo>
                    <a:pt x="51" y="8"/>
                  </a:moveTo>
                  <a:lnTo>
                    <a:pt x="42" y="2"/>
                  </a:lnTo>
                  <a:lnTo>
                    <a:pt x="0" y="25"/>
                  </a:lnTo>
                  <a:lnTo>
                    <a:pt x="5" y="59"/>
                  </a:lnTo>
                  <a:lnTo>
                    <a:pt x="46" y="37"/>
                  </a:lnTo>
                  <a:lnTo>
                    <a:pt x="36" y="30"/>
                  </a:lnTo>
                  <a:lnTo>
                    <a:pt x="51" y="8"/>
                  </a:lnTo>
                  <a:lnTo>
                    <a:pt x="47" y="0"/>
                  </a:lnTo>
                  <a:lnTo>
                    <a:pt x="42" y="2"/>
                  </a:lnTo>
                  <a:lnTo>
                    <a:pt x="51" y="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0" name="Freeform 258"/>
            <p:cNvSpPr>
              <a:spLocks/>
            </p:cNvSpPr>
            <p:nvPr/>
          </p:nvSpPr>
          <p:spPr bwMode="auto">
            <a:xfrm>
              <a:off x="3844" y="3021"/>
              <a:ext cx="54" cy="112"/>
            </a:xfrm>
            <a:custGeom>
              <a:avLst/>
              <a:gdLst>
                <a:gd name="T0" fmla="*/ 53 w 54"/>
                <a:gd name="T1" fmla="*/ 90 h 112"/>
                <a:gd name="T2" fmla="*/ 51 w 54"/>
                <a:gd name="T3" fmla="*/ 87 h 112"/>
                <a:gd name="T4" fmla="*/ 14 w 54"/>
                <a:gd name="T5" fmla="*/ 0 h 112"/>
                <a:gd name="T6" fmla="*/ 0 w 54"/>
                <a:gd name="T7" fmla="*/ 21 h 112"/>
                <a:gd name="T8" fmla="*/ 37 w 54"/>
                <a:gd name="T9" fmla="*/ 111 h 112"/>
                <a:gd name="T10" fmla="*/ 36 w 54"/>
                <a:gd name="T11" fmla="*/ 108 h 112"/>
                <a:gd name="T12" fmla="*/ 53 w 54"/>
                <a:gd name="T13" fmla="*/ 90 h 112"/>
                <a:gd name="T14" fmla="*/ 52 w 54"/>
                <a:gd name="T15" fmla="*/ 89 h 112"/>
                <a:gd name="T16" fmla="*/ 51 w 54"/>
                <a:gd name="T17" fmla="*/ 87 h 112"/>
                <a:gd name="T18" fmla="*/ 53 w 54"/>
                <a:gd name="T19" fmla="*/ 9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112">
                  <a:moveTo>
                    <a:pt x="53" y="90"/>
                  </a:moveTo>
                  <a:lnTo>
                    <a:pt x="51" y="87"/>
                  </a:lnTo>
                  <a:lnTo>
                    <a:pt x="14" y="0"/>
                  </a:lnTo>
                  <a:lnTo>
                    <a:pt x="0" y="21"/>
                  </a:lnTo>
                  <a:lnTo>
                    <a:pt x="37" y="111"/>
                  </a:lnTo>
                  <a:lnTo>
                    <a:pt x="36" y="108"/>
                  </a:lnTo>
                  <a:lnTo>
                    <a:pt x="53" y="90"/>
                  </a:lnTo>
                  <a:lnTo>
                    <a:pt x="52" y="89"/>
                  </a:lnTo>
                  <a:lnTo>
                    <a:pt x="51" y="87"/>
                  </a:lnTo>
                  <a:lnTo>
                    <a:pt x="53" y="9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1" name="Freeform 259"/>
            <p:cNvSpPr>
              <a:spLocks/>
            </p:cNvSpPr>
            <p:nvPr/>
          </p:nvSpPr>
          <p:spPr bwMode="auto">
            <a:xfrm>
              <a:off x="3881" y="3115"/>
              <a:ext cx="35" cy="80"/>
            </a:xfrm>
            <a:custGeom>
              <a:avLst/>
              <a:gdLst>
                <a:gd name="T0" fmla="*/ 23 w 35"/>
                <a:gd name="T1" fmla="*/ 79 h 80"/>
                <a:gd name="T2" fmla="*/ 29 w 35"/>
                <a:gd name="T3" fmla="*/ 54 h 80"/>
                <a:gd name="T4" fmla="*/ 15 w 35"/>
                <a:gd name="T5" fmla="*/ 0 h 80"/>
                <a:gd name="T6" fmla="*/ 0 w 35"/>
                <a:gd name="T7" fmla="*/ 17 h 80"/>
                <a:gd name="T8" fmla="*/ 13 w 35"/>
                <a:gd name="T9" fmla="*/ 70 h 80"/>
                <a:gd name="T10" fmla="*/ 19 w 35"/>
                <a:gd name="T11" fmla="*/ 45 h 80"/>
                <a:gd name="T12" fmla="*/ 23 w 35"/>
                <a:gd name="T13" fmla="*/ 79 h 80"/>
                <a:gd name="T14" fmla="*/ 34 w 35"/>
                <a:gd name="T15" fmla="*/ 74 h 80"/>
                <a:gd name="T16" fmla="*/ 29 w 35"/>
                <a:gd name="T17" fmla="*/ 54 h 80"/>
                <a:gd name="T18" fmla="*/ 23 w 35"/>
                <a:gd name="T19" fmla="*/ 79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80">
                  <a:moveTo>
                    <a:pt x="23" y="79"/>
                  </a:moveTo>
                  <a:lnTo>
                    <a:pt x="29" y="54"/>
                  </a:lnTo>
                  <a:lnTo>
                    <a:pt x="15" y="0"/>
                  </a:lnTo>
                  <a:lnTo>
                    <a:pt x="0" y="17"/>
                  </a:lnTo>
                  <a:lnTo>
                    <a:pt x="13" y="70"/>
                  </a:lnTo>
                  <a:lnTo>
                    <a:pt x="19" y="45"/>
                  </a:lnTo>
                  <a:lnTo>
                    <a:pt x="23" y="79"/>
                  </a:lnTo>
                  <a:lnTo>
                    <a:pt x="34" y="74"/>
                  </a:lnTo>
                  <a:lnTo>
                    <a:pt x="29" y="54"/>
                  </a:lnTo>
                  <a:lnTo>
                    <a:pt x="23" y="7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2" name="Freeform 260"/>
            <p:cNvSpPr>
              <a:spLocks/>
            </p:cNvSpPr>
            <p:nvPr/>
          </p:nvSpPr>
          <p:spPr bwMode="auto">
            <a:xfrm>
              <a:off x="3764" y="3162"/>
              <a:ext cx="140" cy="97"/>
            </a:xfrm>
            <a:custGeom>
              <a:avLst/>
              <a:gdLst>
                <a:gd name="T0" fmla="*/ 5 w 140"/>
                <a:gd name="T1" fmla="*/ 65 h 97"/>
                <a:gd name="T2" fmla="*/ 15 w 140"/>
                <a:gd name="T3" fmla="*/ 88 h 97"/>
                <a:gd name="T4" fmla="*/ 139 w 140"/>
                <a:gd name="T5" fmla="*/ 33 h 97"/>
                <a:gd name="T6" fmla="*/ 135 w 140"/>
                <a:gd name="T7" fmla="*/ 0 h 97"/>
                <a:gd name="T8" fmla="*/ 11 w 140"/>
                <a:gd name="T9" fmla="*/ 53 h 97"/>
                <a:gd name="T10" fmla="*/ 21 w 140"/>
                <a:gd name="T11" fmla="*/ 77 h 97"/>
                <a:gd name="T12" fmla="*/ 5 w 140"/>
                <a:gd name="T13" fmla="*/ 65 h 97"/>
                <a:gd name="T14" fmla="*/ 0 w 140"/>
                <a:gd name="T15" fmla="*/ 96 h 97"/>
                <a:gd name="T16" fmla="*/ 15 w 140"/>
                <a:gd name="T17" fmla="*/ 88 h 97"/>
                <a:gd name="T18" fmla="*/ 5 w 140"/>
                <a:gd name="T19" fmla="*/ 6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97">
                  <a:moveTo>
                    <a:pt x="5" y="65"/>
                  </a:moveTo>
                  <a:lnTo>
                    <a:pt x="15" y="88"/>
                  </a:lnTo>
                  <a:lnTo>
                    <a:pt x="139" y="33"/>
                  </a:lnTo>
                  <a:lnTo>
                    <a:pt x="135" y="0"/>
                  </a:lnTo>
                  <a:lnTo>
                    <a:pt x="11" y="53"/>
                  </a:lnTo>
                  <a:lnTo>
                    <a:pt x="21" y="77"/>
                  </a:lnTo>
                  <a:lnTo>
                    <a:pt x="5" y="65"/>
                  </a:lnTo>
                  <a:lnTo>
                    <a:pt x="0" y="96"/>
                  </a:lnTo>
                  <a:lnTo>
                    <a:pt x="15" y="88"/>
                  </a:lnTo>
                  <a:lnTo>
                    <a:pt x="5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3" name="Freeform 261"/>
            <p:cNvSpPr>
              <a:spLocks/>
            </p:cNvSpPr>
            <p:nvPr/>
          </p:nvSpPr>
          <p:spPr bwMode="auto">
            <a:xfrm>
              <a:off x="3778" y="3051"/>
              <a:ext cx="64" cy="77"/>
            </a:xfrm>
            <a:custGeom>
              <a:avLst/>
              <a:gdLst>
                <a:gd name="T0" fmla="*/ 0 w 64"/>
                <a:gd name="T1" fmla="*/ 30 h 77"/>
                <a:gd name="T2" fmla="*/ 2 w 64"/>
                <a:gd name="T3" fmla="*/ 32 h 77"/>
                <a:gd name="T4" fmla="*/ 56 w 64"/>
                <a:gd name="T5" fmla="*/ 76 h 77"/>
                <a:gd name="T6" fmla="*/ 63 w 64"/>
                <a:gd name="T7" fmla="*/ 43 h 77"/>
                <a:gd name="T8" fmla="*/ 8 w 64"/>
                <a:gd name="T9" fmla="*/ 0 h 77"/>
                <a:gd name="T10" fmla="*/ 11 w 64"/>
                <a:gd name="T11" fmla="*/ 2 h 77"/>
                <a:gd name="T12" fmla="*/ 0 w 64"/>
                <a:gd name="T13" fmla="*/ 30 h 77"/>
                <a:gd name="T14" fmla="*/ 1 w 64"/>
                <a:gd name="T15" fmla="*/ 32 h 77"/>
                <a:gd name="T16" fmla="*/ 2 w 64"/>
                <a:gd name="T17" fmla="*/ 32 h 77"/>
                <a:gd name="T18" fmla="*/ 0 w 64"/>
                <a:gd name="T19" fmla="*/ 3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77">
                  <a:moveTo>
                    <a:pt x="0" y="30"/>
                  </a:moveTo>
                  <a:lnTo>
                    <a:pt x="2" y="32"/>
                  </a:lnTo>
                  <a:lnTo>
                    <a:pt x="56" y="76"/>
                  </a:lnTo>
                  <a:lnTo>
                    <a:pt x="63" y="43"/>
                  </a:lnTo>
                  <a:lnTo>
                    <a:pt x="8" y="0"/>
                  </a:lnTo>
                  <a:lnTo>
                    <a:pt x="11" y="2"/>
                  </a:lnTo>
                  <a:lnTo>
                    <a:pt x="0" y="30"/>
                  </a:lnTo>
                  <a:lnTo>
                    <a:pt x="1" y="32"/>
                  </a:lnTo>
                  <a:lnTo>
                    <a:pt x="2" y="32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4" name="Freeform 262"/>
            <p:cNvSpPr>
              <a:spLocks/>
            </p:cNvSpPr>
            <p:nvPr/>
          </p:nvSpPr>
          <p:spPr bwMode="auto">
            <a:xfrm>
              <a:off x="3714" y="2942"/>
              <a:ext cx="75" cy="142"/>
            </a:xfrm>
            <a:custGeom>
              <a:avLst/>
              <a:gdLst>
                <a:gd name="T0" fmla="*/ 10 w 75"/>
                <a:gd name="T1" fmla="*/ 0 h 142"/>
                <a:gd name="T2" fmla="*/ 0 w 75"/>
                <a:gd name="T3" fmla="*/ 29 h 142"/>
                <a:gd name="T4" fmla="*/ 62 w 75"/>
                <a:gd name="T5" fmla="*/ 141 h 142"/>
                <a:gd name="T6" fmla="*/ 74 w 75"/>
                <a:gd name="T7" fmla="*/ 112 h 142"/>
                <a:gd name="T8" fmla="*/ 11 w 75"/>
                <a:gd name="T9" fmla="*/ 1 h 142"/>
                <a:gd name="T10" fmla="*/ 1 w 75"/>
                <a:gd name="T11" fmla="*/ 31 h 142"/>
                <a:gd name="T12" fmla="*/ 10 w 75"/>
                <a:gd name="T1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42">
                  <a:moveTo>
                    <a:pt x="10" y="0"/>
                  </a:moveTo>
                  <a:lnTo>
                    <a:pt x="0" y="29"/>
                  </a:lnTo>
                  <a:lnTo>
                    <a:pt x="62" y="141"/>
                  </a:lnTo>
                  <a:lnTo>
                    <a:pt x="74" y="112"/>
                  </a:lnTo>
                  <a:lnTo>
                    <a:pt x="11" y="1"/>
                  </a:lnTo>
                  <a:lnTo>
                    <a:pt x="1" y="31"/>
                  </a:lnTo>
                  <a:lnTo>
                    <a:pt x="1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5" name="Freeform 263"/>
            <p:cNvSpPr>
              <a:spLocks/>
            </p:cNvSpPr>
            <p:nvPr/>
          </p:nvSpPr>
          <p:spPr bwMode="auto">
            <a:xfrm>
              <a:off x="3715" y="2942"/>
              <a:ext cx="187" cy="234"/>
            </a:xfrm>
            <a:custGeom>
              <a:avLst/>
              <a:gdLst>
                <a:gd name="T0" fmla="*/ 120 w 187"/>
                <a:gd name="T1" fmla="*/ 185 h 234"/>
                <a:gd name="T2" fmla="*/ 128 w 187"/>
                <a:gd name="T3" fmla="*/ 154 h 234"/>
                <a:gd name="T4" fmla="*/ 9 w 187"/>
                <a:gd name="T5" fmla="*/ 0 h 234"/>
                <a:gd name="T6" fmla="*/ 0 w 187"/>
                <a:gd name="T7" fmla="*/ 30 h 234"/>
                <a:gd name="T8" fmla="*/ 118 w 187"/>
                <a:gd name="T9" fmla="*/ 184 h 234"/>
                <a:gd name="T10" fmla="*/ 126 w 187"/>
                <a:gd name="T11" fmla="*/ 153 h 234"/>
                <a:gd name="T12" fmla="*/ 120 w 187"/>
                <a:gd name="T13" fmla="*/ 185 h 234"/>
                <a:gd name="T14" fmla="*/ 186 w 187"/>
                <a:gd name="T15" fmla="*/ 233 h 234"/>
                <a:gd name="T16" fmla="*/ 128 w 187"/>
                <a:gd name="T17" fmla="*/ 154 h 234"/>
                <a:gd name="T18" fmla="*/ 120 w 187"/>
                <a:gd name="T19" fmla="*/ 185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" h="234">
                  <a:moveTo>
                    <a:pt x="120" y="185"/>
                  </a:moveTo>
                  <a:lnTo>
                    <a:pt x="128" y="154"/>
                  </a:lnTo>
                  <a:lnTo>
                    <a:pt x="9" y="0"/>
                  </a:lnTo>
                  <a:lnTo>
                    <a:pt x="0" y="30"/>
                  </a:lnTo>
                  <a:lnTo>
                    <a:pt x="118" y="184"/>
                  </a:lnTo>
                  <a:lnTo>
                    <a:pt x="126" y="153"/>
                  </a:lnTo>
                  <a:lnTo>
                    <a:pt x="120" y="185"/>
                  </a:lnTo>
                  <a:lnTo>
                    <a:pt x="186" y="233"/>
                  </a:lnTo>
                  <a:lnTo>
                    <a:pt x="128" y="154"/>
                  </a:lnTo>
                  <a:lnTo>
                    <a:pt x="120" y="18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" name="Freeform 264"/>
            <p:cNvSpPr>
              <a:spLocks/>
            </p:cNvSpPr>
            <p:nvPr/>
          </p:nvSpPr>
          <p:spPr bwMode="auto">
            <a:xfrm>
              <a:off x="5619" y="2628"/>
              <a:ext cx="69" cy="53"/>
            </a:xfrm>
            <a:custGeom>
              <a:avLst/>
              <a:gdLst>
                <a:gd name="T0" fmla="*/ 0 w 69"/>
                <a:gd name="T1" fmla="*/ 0 h 53"/>
                <a:gd name="T2" fmla="*/ 68 w 69"/>
                <a:gd name="T3" fmla="*/ 0 h 53"/>
                <a:gd name="T4" fmla="*/ 68 w 69"/>
                <a:gd name="T5" fmla="*/ 52 h 53"/>
                <a:gd name="T6" fmla="*/ 0 w 69"/>
                <a:gd name="T7" fmla="*/ 52 h 53"/>
                <a:gd name="T8" fmla="*/ 0 w 69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53">
                  <a:moveTo>
                    <a:pt x="0" y="0"/>
                  </a:moveTo>
                  <a:lnTo>
                    <a:pt x="68" y="0"/>
                  </a:lnTo>
                  <a:lnTo>
                    <a:pt x="68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" name="Freeform 265"/>
            <p:cNvSpPr>
              <a:spLocks/>
            </p:cNvSpPr>
            <p:nvPr/>
          </p:nvSpPr>
          <p:spPr bwMode="auto">
            <a:xfrm>
              <a:off x="5610" y="2628"/>
              <a:ext cx="27" cy="58"/>
            </a:xfrm>
            <a:custGeom>
              <a:avLst/>
              <a:gdLst>
                <a:gd name="T0" fmla="*/ 0 w 27"/>
                <a:gd name="T1" fmla="*/ 0 h 58"/>
                <a:gd name="T2" fmla="*/ 26 w 27"/>
                <a:gd name="T3" fmla="*/ 0 h 58"/>
                <a:gd name="T4" fmla="*/ 26 w 27"/>
                <a:gd name="T5" fmla="*/ 57 h 58"/>
                <a:gd name="T6" fmla="*/ 0 w 27"/>
                <a:gd name="T7" fmla="*/ 57 h 58"/>
                <a:gd name="T8" fmla="*/ 0 w 27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8">
                  <a:moveTo>
                    <a:pt x="0" y="0"/>
                  </a:moveTo>
                  <a:lnTo>
                    <a:pt x="26" y="0"/>
                  </a:lnTo>
                  <a:lnTo>
                    <a:pt x="26" y="57"/>
                  </a:lnTo>
                  <a:lnTo>
                    <a:pt x="0" y="5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" name="Freeform 266"/>
            <p:cNvSpPr>
              <a:spLocks/>
            </p:cNvSpPr>
            <p:nvPr/>
          </p:nvSpPr>
          <p:spPr bwMode="auto">
            <a:xfrm>
              <a:off x="5665" y="2628"/>
              <a:ext cx="26" cy="77"/>
            </a:xfrm>
            <a:custGeom>
              <a:avLst/>
              <a:gdLst>
                <a:gd name="T0" fmla="*/ 0 w 26"/>
                <a:gd name="T1" fmla="*/ 65 h 77"/>
                <a:gd name="T2" fmla="*/ 20 w 26"/>
                <a:gd name="T3" fmla="*/ 11 h 77"/>
                <a:gd name="T4" fmla="*/ 25 w 26"/>
                <a:gd name="T5" fmla="*/ 0 h 77"/>
                <a:gd name="T6" fmla="*/ 14 w 26"/>
                <a:gd name="T7" fmla="*/ 76 h 77"/>
                <a:gd name="T8" fmla="*/ 0 w 26"/>
                <a:gd name="T9" fmla="*/ 65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7">
                  <a:moveTo>
                    <a:pt x="0" y="65"/>
                  </a:moveTo>
                  <a:lnTo>
                    <a:pt x="20" y="11"/>
                  </a:lnTo>
                  <a:lnTo>
                    <a:pt x="25" y="0"/>
                  </a:lnTo>
                  <a:lnTo>
                    <a:pt x="14" y="76"/>
                  </a:lnTo>
                  <a:lnTo>
                    <a:pt x="0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" name="Freeform 267"/>
            <p:cNvSpPr>
              <a:spLocks/>
            </p:cNvSpPr>
            <p:nvPr/>
          </p:nvSpPr>
          <p:spPr bwMode="auto">
            <a:xfrm>
              <a:off x="3240" y="2771"/>
              <a:ext cx="476" cy="748"/>
            </a:xfrm>
            <a:custGeom>
              <a:avLst/>
              <a:gdLst>
                <a:gd name="T0" fmla="*/ 0 w 476"/>
                <a:gd name="T1" fmla="*/ 747 h 748"/>
                <a:gd name="T2" fmla="*/ 8 w 476"/>
                <a:gd name="T3" fmla="*/ 723 h 748"/>
                <a:gd name="T4" fmla="*/ 13 w 476"/>
                <a:gd name="T5" fmla="*/ 713 h 748"/>
                <a:gd name="T6" fmla="*/ 13 w 476"/>
                <a:gd name="T7" fmla="*/ 691 h 748"/>
                <a:gd name="T8" fmla="*/ 8 w 476"/>
                <a:gd name="T9" fmla="*/ 680 h 748"/>
                <a:gd name="T10" fmla="*/ 4 w 476"/>
                <a:gd name="T11" fmla="*/ 669 h 748"/>
                <a:gd name="T12" fmla="*/ 0 w 476"/>
                <a:gd name="T13" fmla="*/ 658 h 748"/>
                <a:gd name="T14" fmla="*/ 0 w 476"/>
                <a:gd name="T15" fmla="*/ 286 h 748"/>
                <a:gd name="T16" fmla="*/ 4 w 476"/>
                <a:gd name="T17" fmla="*/ 272 h 748"/>
                <a:gd name="T18" fmla="*/ 13 w 476"/>
                <a:gd name="T19" fmla="*/ 272 h 748"/>
                <a:gd name="T20" fmla="*/ 22 w 476"/>
                <a:gd name="T21" fmla="*/ 262 h 748"/>
                <a:gd name="T22" fmla="*/ 287 w 476"/>
                <a:gd name="T23" fmla="*/ 262 h 748"/>
                <a:gd name="T24" fmla="*/ 287 w 476"/>
                <a:gd name="T25" fmla="*/ 32 h 748"/>
                <a:gd name="T26" fmla="*/ 306 w 476"/>
                <a:gd name="T27" fmla="*/ 10 h 748"/>
                <a:gd name="T28" fmla="*/ 452 w 476"/>
                <a:gd name="T29" fmla="*/ 0 h 748"/>
                <a:gd name="T30" fmla="*/ 471 w 476"/>
                <a:gd name="T31" fmla="*/ 22 h 748"/>
                <a:gd name="T32" fmla="*/ 475 w 476"/>
                <a:gd name="T33" fmla="*/ 64 h 748"/>
                <a:gd name="T34" fmla="*/ 475 w 476"/>
                <a:gd name="T35" fmla="*/ 559 h 748"/>
                <a:gd name="T36" fmla="*/ 465 w 476"/>
                <a:gd name="T37" fmla="*/ 581 h 748"/>
                <a:gd name="T38" fmla="*/ 315 w 476"/>
                <a:gd name="T39" fmla="*/ 581 h 748"/>
                <a:gd name="T40" fmla="*/ 315 w 476"/>
                <a:gd name="T41" fmla="*/ 723 h 748"/>
                <a:gd name="T42" fmla="*/ 95 w 476"/>
                <a:gd name="T43" fmla="*/ 723 h 748"/>
                <a:gd name="T44" fmla="*/ 50 w 476"/>
                <a:gd name="T45" fmla="*/ 735 h 748"/>
                <a:gd name="T46" fmla="*/ 0 w 476"/>
                <a:gd name="T47" fmla="*/ 747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76" h="748">
                  <a:moveTo>
                    <a:pt x="0" y="747"/>
                  </a:moveTo>
                  <a:lnTo>
                    <a:pt x="8" y="723"/>
                  </a:lnTo>
                  <a:lnTo>
                    <a:pt x="13" y="713"/>
                  </a:lnTo>
                  <a:lnTo>
                    <a:pt x="13" y="691"/>
                  </a:lnTo>
                  <a:lnTo>
                    <a:pt x="8" y="680"/>
                  </a:lnTo>
                  <a:lnTo>
                    <a:pt x="4" y="669"/>
                  </a:lnTo>
                  <a:lnTo>
                    <a:pt x="0" y="658"/>
                  </a:lnTo>
                  <a:lnTo>
                    <a:pt x="0" y="286"/>
                  </a:lnTo>
                  <a:lnTo>
                    <a:pt x="4" y="272"/>
                  </a:lnTo>
                  <a:lnTo>
                    <a:pt x="13" y="272"/>
                  </a:lnTo>
                  <a:lnTo>
                    <a:pt x="22" y="262"/>
                  </a:lnTo>
                  <a:lnTo>
                    <a:pt x="287" y="262"/>
                  </a:lnTo>
                  <a:lnTo>
                    <a:pt x="287" y="32"/>
                  </a:lnTo>
                  <a:lnTo>
                    <a:pt x="306" y="10"/>
                  </a:lnTo>
                  <a:lnTo>
                    <a:pt x="452" y="0"/>
                  </a:lnTo>
                  <a:lnTo>
                    <a:pt x="471" y="22"/>
                  </a:lnTo>
                  <a:lnTo>
                    <a:pt x="475" y="64"/>
                  </a:lnTo>
                  <a:lnTo>
                    <a:pt x="475" y="559"/>
                  </a:lnTo>
                  <a:lnTo>
                    <a:pt x="465" y="581"/>
                  </a:lnTo>
                  <a:lnTo>
                    <a:pt x="315" y="581"/>
                  </a:lnTo>
                  <a:lnTo>
                    <a:pt x="315" y="723"/>
                  </a:lnTo>
                  <a:lnTo>
                    <a:pt x="95" y="723"/>
                  </a:lnTo>
                  <a:lnTo>
                    <a:pt x="50" y="735"/>
                  </a:lnTo>
                  <a:lnTo>
                    <a:pt x="0" y="747"/>
                  </a:lnTo>
                </a:path>
              </a:pathLst>
            </a:custGeom>
            <a:solidFill>
              <a:srgbClr val="FF001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0" name="Freeform 268"/>
            <p:cNvSpPr>
              <a:spLocks/>
            </p:cNvSpPr>
            <p:nvPr/>
          </p:nvSpPr>
          <p:spPr bwMode="auto">
            <a:xfrm>
              <a:off x="3259" y="3316"/>
              <a:ext cx="218" cy="381"/>
            </a:xfrm>
            <a:custGeom>
              <a:avLst/>
              <a:gdLst>
                <a:gd name="T0" fmla="*/ 108 w 218"/>
                <a:gd name="T1" fmla="*/ 0 h 381"/>
                <a:gd name="T2" fmla="*/ 119 w 218"/>
                <a:gd name="T3" fmla="*/ 0 h 381"/>
                <a:gd name="T4" fmla="*/ 130 w 218"/>
                <a:gd name="T5" fmla="*/ 2 h 381"/>
                <a:gd name="T6" fmla="*/ 142 w 218"/>
                <a:gd name="T7" fmla="*/ 7 h 381"/>
                <a:gd name="T8" fmla="*/ 152 w 218"/>
                <a:gd name="T9" fmla="*/ 16 h 381"/>
                <a:gd name="T10" fmla="*/ 162 w 218"/>
                <a:gd name="T11" fmla="*/ 23 h 381"/>
                <a:gd name="T12" fmla="*/ 171 w 218"/>
                <a:gd name="T13" fmla="*/ 35 h 381"/>
                <a:gd name="T14" fmla="*/ 180 w 218"/>
                <a:gd name="T15" fmla="*/ 46 h 381"/>
                <a:gd name="T16" fmla="*/ 188 w 218"/>
                <a:gd name="T17" fmla="*/ 62 h 381"/>
                <a:gd name="T18" fmla="*/ 196 w 218"/>
                <a:gd name="T19" fmla="*/ 78 h 381"/>
                <a:gd name="T20" fmla="*/ 202 w 218"/>
                <a:gd name="T21" fmla="*/ 95 h 381"/>
                <a:gd name="T22" fmla="*/ 207 w 218"/>
                <a:gd name="T23" fmla="*/ 112 h 381"/>
                <a:gd name="T24" fmla="*/ 211 w 218"/>
                <a:gd name="T25" fmla="*/ 131 h 381"/>
                <a:gd name="T26" fmla="*/ 214 w 218"/>
                <a:gd name="T27" fmla="*/ 150 h 381"/>
                <a:gd name="T28" fmla="*/ 216 w 218"/>
                <a:gd name="T29" fmla="*/ 169 h 381"/>
                <a:gd name="T30" fmla="*/ 217 w 218"/>
                <a:gd name="T31" fmla="*/ 191 h 381"/>
                <a:gd name="T32" fmla="*/ 216 w 218"/>
                <a:gd name="T33" fmla="*/ 210 h 381"/>
                <a:gd name="T34" fmla="*/ 214 w 218"/>
                <a:gd name="T35" fmla="*/ 229 h 381"/>
                <a:gd name="T36" fmla="*/ 211 w 218"/>
                <a:gd name="T37" fmla="*/ 248 h 381"/>
                <a:gd name="T38" fmla="*/ 207 w 218"/>
                <a:gd name="T39" fmla="*/ 267 h 381"/>
                <a:gd name="T40" fmla="*/ 202 w 218"/>
                <a:gd name="T41" fmla="*/ 286 h 381"/>
                <a:gd name="T42" fmla="*/ 196 w 218"/>
                <a:gd name="T43" fmla="*/ 301 h 381"/>
                <a:gd name="T44" fmla="*/ 188 w 218"/>
                <a:gd name="T45" fmla="*/ 317 h 381"/>
                <a:gd name="T46" fmla="*/ 180 w 218"/>
                <a:gd name="T47" fmla="*/ 331 h 381"/>
                <a:gd name="T48" fmla="*/ 171 w 218"/>
                <a:gd name="T49" fmla="*/ 344 h 381"/>
                <a:gd name="T50" fmla="*/ 162 w 218"/>
                <a:gd name="T51" fmla="*/ 356 h 381"/>
                <a:gd name="T52" fmla="*/ 152 w 218"/>
                <a:gd name="T53" fmla="*/ 365 h 381"/>
                <a:gd name="T54" fmla="*/ 142 w 218"/>
                <a:gd name="T55" fmla="*/ 372 h 381"/>
                <a:gd name="T56" fmla="*/ 130 w 218"/>
                <a:gd name="T57" fmla="*/ 378 h 381"/>
                <a:gd name="T58" fmla="*/ 119 w 218"/>
                <a:gd name="T59" fmla="*/ 380 h 381"/>
                <a:gd name="T60" fmla="*/ 108 w 218"/>
                <a:gd name="T61" fmla="*/ 374 h 381"/>
                <a:gd name="T62" fmla="*/ 96 w 218"/>
                <a:gd name="T63" fmla="*/ 380 h 381"/>
                <a:gd name="T64" fmla="*/ 85 w 218"/>
                <a:gd name="T65" fmla="*/ 378 h 381"/>
                <a:gd name="T66" fmla="*/ 74 w 218"/>
                <a:gd name="T67" fmla="*/ 372 h 381"/>
                <a:gd name="T68" fmla="*/ 64 w 218"/>
                <a:gd name="T69" fmla="*/ 365 h 381"/>
                <a:gd name="T70" fmla="*/ 54 w 218"/>
                <a:gd name="T71" fmla="*/ 356 h 381"/>
                <a:gd name="T72" fmla="*/ 43 w 218"/>
                <a:gd name="T73" fmla="*/ 344 h 381"/>
                <a:gd name="T74" fmla="*/ 35 w 218"/>
                <a:gd name="T75" fmla="*/ 331 h 381"/>
                <a:gd name="T76" fmla="*/ 27 w 218"/>
                <a:gd name="T77" fmla="*/ 317 h 381"/>
                <a:gd name="T78" fmla="*/ 19 w 218"/>
                <a:gd name="T79" fmla="*/ 301 h 381"/>
                <a:gd name="T80" fmla="*/ 12 w 218"/>
                <a:gd name="T81" fmla="*/ 286 h 381"/>
                <a:gd name="T82" fmla="*/ 8 w 218"/>
                <a:gd name="T83" fmla="*/ 267 h 381"/>
                <a:gd name="T84" fmla="*/ 4 w 218"/>
                <a:gd name="T85" fmla="*/ 248 h 381"/>
                <a:gd name="T86" fmla="*/ 1 w 218"/>
                <a:gd name="T87" fmla="*/ 229 h 381"/>
                <a:gd name="T88" fmla="*/ 0 w 218"/>
                <a:gd name="T89" fmla="*/ 210 h 381"/>
                <a:gd name="T90" fmla="*/ 0 w 218"/>
                <a:gd name="T91" fmla="*/ 191 h 381"/>
                <a:gd name="T92" fmla="*/ 0 w 218"/>
                <a:gd name="T93" fmla="*/ 169 h 381"/>
                <a:gd name="T94" fmla="*/ 1 w 218"/>
                <a:gd name="T95" fmla="*/ 150 h 381"/>
                <a:gd name="T96" fmla="*/ 4 w 218"/>
                <a:gd name="T97" fmla="*/ 131 h 381"/>
                <a:gd name="T98" fmla="*/ 8 w 218"/>
                <a:gd name="T99" fmla="*/ 112 h 381"/>
                <a:gd name="T100" fmla="*/ 12 w 218"/>
                <a:gd name="T101" fmla="*/ 95 h 381"/>
                <a:gd name="T102" fmla="*/ 19 w 218"/>
                <a:gd name="T103" fmla="*/ 78 h 381"/>
                <a:gd name="T104" fmla="*/ 27 w 218"/>
                <a:gd name="T105" fmla="*/ 62 h 381"/>
                <a:gd name="T106" fmla="*/ 35 w 218"/>
                <a:gd name="T107" fmla="*/ 46 h 381"/>
                <a:gd name="T108" fmla="*/ 43 w 218"/>
                <a:gd name="T109" fmla="*/ 35 h 381"/>
                <a:gd name="T110" fmla="*/ 54 w 218"/>
                <a:gd name="T111" fmla="*/ 23 h 381"/>
                <a:gd name="T112" fmla="*/ 64 w 218"/>
                <a:gd name="T113" fmla="*/ 16 h 381"/>
                <a:gd name="T114" fmla="*/ 74 w 218"/>
                <a:gd name="T115" fmla="*/ 7 h 381"/>
                <a:gd name="T116" fmla="*/ 85 w 218"/>
                <a:gd name="T117" fmla="*/ 2 h 381"/>
                <a:gd name="T118" fmla="*/ 96 w 218"/>
                <a:gd name="T119" fmla="*/ 0 h 381"/>
                <a:gd name="T120" fmla="*/ 108 w 218"/>
                <a:gd name="T121" fmla="*/ 0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8" h="381">
                  <a:moveTo>
                    <a:pt x="108" y="0"/>
                  </a:moveTo>
                  <a:lnTo>
                    <a:pt x="119" y="0"/>
                  </a:lnTo>
                  <a:lnTo>
                    <a:pt x="130" y="2"/>
                  </a:lnTo>
                  <a:lnTo>
                    <a:pt x="142" y="7"/>
                  </a:lnTo>
                  <a:lnTo>
                    <a:pt x="152" y="16"/>
                  </a:lnTo>
                  <a:lnTo>
                    <a:pt x="162" y="23"/>
                  </a:lnTo>
                  <a:lnTo>
                    <a:pt x="171" y="35"/>
                  </a:lnTo>
                  <a:lnTo>
                    <a:pt x="180" y="46"/>
                  </a:lnTo>
                  <a:lnTo>
                    <a:pt x="188" y="62"/>
                  </a:lnTo>
                  <a:lnTo>
                    <a:pt x="196" y="78"/>
                  </a:lnTo>
                  <a:lnTo>
                    <a:pt x="202" y="95"/>
                  </a:lnTo>
                  <a:lnTo>
                    <a:pt x="207" y="112"/>
                  </a:lnTo>
                  <a:lnTo>
                    <a:pt x="211" y="131"/>
                  </a:lnTo>
                  <a:lnTo>
                    <a:pt x="214" y="150"/>
                  </a:lnTo>
                  <a:lnTo>
                    <a:pt x="216" y="169"/>
                  </a:lnTo>
                  <a:lnTo>
                    <a:pt x="217" y="191"/>
                  </a:lnTo>
                  <a:lnTo>
                    <a:pt x="216" y="210"/>
                  </a:lnTo>
                  <a:lnTo>
                    <a:pt x="214" y="229"/>
                  </a:lnTo>
                  <a:lnTo>
                    <a:pt x="211" y="248"/>
                  </a:lnTo>
                  <a:lnTo>
                    <a:pt x="207" y="267"/>
                  </a:lnTo>
                  <a:lnTo>
                    <a:pt x="202" y="286"/>
                  </a:lnTo>
                  <a:lnTo>
                    <a:pt x="196" y="301"/>
                  </a:lnTo>
                  <a:lnTo>
                    <a:pt x="188" y="317"/>
                  </a:lnTo>
                  <a:lnTo>
                    <a:pt x="180" y="331"/>
                  </a:lnTo>
                  <a:lnTo>
                    <a:pt x="171" y="344"/>
                  </a:lnTo>
                  <a:lnTo>
                    <a:pt x="162" y="356"/>
                  </a:lnTo>
                  <a:lnTo>
                    <a:pt x="152" y="365"/>
                  </a:lnTo>
                  <a:lnTo>
                    <a:pt x="142" y="372"/>
                  </a:lnTo>
                  <a:lnTo>
                    <a:pt x="130" y="378"/>
                  </a:lnTo>
                  <a:lnTo>
                    <a:pt x="119" y="380"/>
                  </a:lnTo>
                  <a:lnTo>
                    <a:pt x="108" y="374"/>
                  </a:lnTo>
                  <a:lnTo>
                    <a:pt x="96" y="380"/>
                  </a:lnTo>
                  <a:lnTo>
                    <a:pt x="85" y="378"/>
                  </a:lnTo>
                  <a:lnTo>
                    <a:pt x="74" y="372"/>
                  </a:lnTo>
                  <a:lnTo>
                    <a:pt x="64" y="365"/>
                  </a:lnTo>
                  <a:lnTo>
                    <a:pt x="54" y="356"/>
                  </a:lnTo>
                  <a:lnTo>
                    <a:pt x="43" y="344"/>
                  </a:lnTo>
                  <a:lnTo>
                    <a:pt x="35" y="331"/>
                  </a:lnTo>
                  <a:lnTo>
                    <a:pt x="27" y="317"/>
                  </a:lnTo>
                  <a:lnTo>
                    <a:pt x="19" y="301"/>
                  </a:lnTo>
                  <a:lnTo>
                    <a:pt x="12" y="286"/>
                  </a:lnTo>
                  <a:lnTo>
                    <a:pt x="8" y="267"/>
                  </a:lnTo>
                  <a:lnTo>
                    <a:pt x="4" y="248"/>
                  </a:lnTo>
                  <a:lnTo>
                    <a:pt x="1" y="229"/>
                  </a:lnTo>
                  <a:lnTo>
                    <a:pt x="0" y="210"/>
                  </a:lnTo>
                  <a:lnTo>
                    <a:pt x="0" y="191"/>
                  </a:lnTo>
                  <a:lnTo>
                    <a:pt x="0" y="169"/>
                  </a:lnTo>
                  <a:lnTo>
                    <a:pt x="1" y="150"/>
                  </a:lnTo>
                  <a:lnTo>
                    <a:pt x="4" y="131"/>
                  </a:lnTo>
                  <a:lnTo>
                    <a:pt x="8" y="112"/>
                  </a:lnTo>
                  <a:lnTo>
                    <a:pt x="12" y="95"/>
                  </a:lnTo>
                  <a:lnTo>
                    <a:pt x="19" y="78"/>
                  </a:lnTo>
                  <a:lnTo>
                    <a:pt x="27" y="62"/>
                  </a:lnTo>
                  <a:lnTo>
                    <a:pt x="35" y="46"/>
                  </a:lnTo>
                  <a:lnTo>
                    <a:pt x="43" y="35"/>
                  </a:lnTo>
                  <a:lnTo>
                    <a:pt x="54" y="23"/>
                  </a:lnTo>
                  <a:lnTo>
                    <a:pt x="64" y="16"/>
                  </a:lnTo>
                  <a:lnTo>
                    <a:pt x="74" y="7"/>
                  </a:lnTo>
                  <a:lnTo>
                    <a:pt x="85" y="2"/>
                  </a:lnTo>
                  <a:lnTo>
                    <a:pt x="96" y="0"/>
                  </a:lnTo>
                  <a:lnTo>
                    <a:pt x="10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1" name="Freeform 269"/>
            <p:cNvSpPr>
              <a:spLocks/>
            </p:cNvSpPr>
            <p:nvPr/>
          </p:nvSpPr>
          <p:spPr bwMode="auto">
            <a:xfrm>
              <a:off x="3312" y="3409"/>
              <a:ext cx="112" cy="192"/>
            </a:xfrm>
            <a:custGeom>
              <a:avLst/>
              <a:gdLst>
                <a:gd name="T0" fmla="*/ 56 w 112"/>
                <a:gd name="T1" fmla="*/ 0 h 192"/>
                <a:gd name="T2" fmla="*/ 61 w 112"/>
                <a:gd name="T3" fmla="*/ 0 h 192"/>
                <a:gd name="T4" fmla="*/ 66 w 112"/>
                <a:gd name="T5" fmla="*/ 0 h 192"/>
                <a:gd name="T6" fmla="*/ 72 w 112"/>
                <a:gd name="T7" fmla="*/ 2 h 192"/>
                <a:gd name="T8" fmla="*/ 77 w 112"/>
                <a:gd name="T9" fmla="*/ 8 h 192"/>
                <a:gd name="T10" fmla="*/ 83 w 112"/>
                <a:gd name="T11" fmla="*/ 10 h 192"/>
                <a:gd name="T12" fmla="*/ 88 w 112"/>
                <a:gd name="T13" fmla="*/ 16 h 192"/>
                <a:gd name="T14" fmla="*/ 92 w 112"/>
                <a:gd name="T15" fmla="*/ 23 h 192"/>
                <a:gd name="T16" fmla="*/ 96 w 112"/>
                <a:gd name="T17" fmla="*/ 29 h 192"/>
                <a:gd name="T18" fmla="*/ 100 w 112"/>
                <a:gd name="T19" fmla="*/ 38 h 192"/>
                <a:gd name="T20" fmla="*/ 104 w 112"/>
                <a:gd name="T21" fmla="*/ 48 h 192"/>
                <a:gd name="T22" fmla="*/ 106 w 112"/>
                <a:gd name="T23" fmla="*/ 54 h 192"/>
                <a:gd name="T24" fmla="*/ 108 w 112"/>
                <a:gd name="T25" fmla="*/ 64 h 192"/>
                <a:gd name="T26" fmla="*/ 110 w 112"/>
                <a:gd name="T27" fmla="*/ 73 h 192"/>
                <a:gd name="T28" fmla="*/ 111 w 112"/>
                <a:gd name="T29" fmla="*/ 83 h 192"/>
                <a:gd name="T30" fmla="*/ 111 w 112"/>
                <a:gd name="T31" fmla="*/ 96 h 192"/>
                <a:gd name="T32" fmla="*/ 111 w 112"/>
                <a:gd name="T33" fmla="*/ 104 h 192"/>
                <a:gd name="T34" fmla="*/ 110 w 112"/>
                <a:gd name="T35" fmla="*/ 114 h 192"/>
                <a:gd name="T36" fmla="*/ 108 w 112"/>
                <a:gd name="T37" fmla="*/ 123 h 192"/>
                <a:gd name="T38" fmla="*/ 106 w 112"/>
                <a:gd name="T39" fmla="*/ 133 h 192"/>
                <a:gd name="T40" fmla="*/ 104 w 112"/>
                <a:gd name="T41" fmla="*/ 142 h 192"/>
                <a:gd name="T42" fmla="*/ 100 w 112"/>
                <a:gd name="T43" fmla="*/ 152 h 192"/>
                <a:gd name="T44" fmla="*/ 96 w 112"/>
                <a:gd name="T45" fmla="*/ 158 h 192"/>
                <a:gd name="T46" fmla="*/ 92 w 112"/>
                <a:gd name="T47" fmla="*/ 164 h 192"/>
                <a:gd name="T48" fmla="*/ 88 w 112"/>
                <a:gd name="T49" fmla="*/ 171 h 192"/>
                <a:gd name="T50" fmla="*/ 83 w 112"/>
                <a:gd name="T51" fmla="*/ 179 h 192"/>
                <a:gd name="T52" fmla="*/ 77 w 112"/>
                <a:gd name="T53" fmla="*/ 182 h 192"/>
                <a:gd name="T54" fmla="*/ 72 w 112"/>
                <a:gd name="T55" fmla="*/ 186 h 192"/>
                <a:gd name="T56" fmla="*/ 66 w 112"/>
                <a:gd name="T57" fmla="*/ 189 h 192"/>
                <a:gd name="T58" fmla="*/ 61 w 112"/>
                <a:gd name="T59" fmla="*/ 191 h 192"/>
                <a:gd name="T60" fmla="*/ 56 w 112"/>
                <a:gd name="T61" fmla="*/ 191 h 192"/>
                <a:gd name="T62" fmla="*/ 49 w 112"/>
                <a:gd name="T63" fmla="*/ 191 h 192"/>
                <a:gd name="T64" fmla="*/ 43 w 112"/>
                <a:gd name="T65" fmla="*/ 189 h 192"/>
                <a:gd name="T66" fmla="*/ 38 w 112"/>
                <a:gd name="T67" fmla="*/ 186 h 192"/>
                <a:gd name="T68" fmla="*/ 32 w 112"/>
                <a:gd name="T69" fmla="*/ 182 h 192"/>
                <a:gd name="T70" fmla="*/ 28 w 112"/>
                <a:gd name="T71" fmla="*/ 179 h 192"/>
                <a:gd name="T72" fmla="*/ 22 w 112"/>
                <a:gd name="T73" fmla="*/ 171 h 192"/>
                <a:gd name="T74" fmla="*/ 18 w 112"/>
                <a:gd name="T75" fmla="*/ 164 h 192"/>
                <a:gd name="T76" fmla="*/ 14 w 112"/>
                <a:gd name="T77" fmla="*/ 158 h 192"/>
                <a:gd name="T78" fmla="*/ 10 w 112"/>
                <a:gd name="T79" fmla="*/ 152 h 192"/>
                <a:gd name="T80" fmla="*/ 7 w 112"/>
                <a:gd name="T81" fmla="*/ 142 h 192"/>
                <a:gd name="T82" fmla="*/ 5 w 112"/>
                <a:gd name="T83" fmla="*/ 133 h 192"/>
                <a:gd name="T84" fmla="*/ 2 w 112"/>
                <a:gd name="T85" fmla="*/ 123 h 192"/>
                <a:gd name="T86" fmla="*/ 0 w 112"/>
                <a:gd name="T87" fmla="*/ 114 h 192"/>
                <a:gd name="T88" fmla="*/ 0 w 112"/>
                <a:gd name="T89" fmla="*/ 104 h 192"/>
                <a:gd name="T90" fmla="*/ 0 w 112"/>
                <a:gd name="T91" fmla="*/ 96 h 192"/>
                <a:gd name="T92" fmla="*/ 0 w 112"/>
                <a:gd name="T93" fmla="*/ 83 h 192"/>
                <a:gd name="T94" fmla="*/ 0 w 112"/>
                <a:gd name="T95" fmla="*/ 73 h 192"/>
                <a:gd name="T96" fmla="*/ 2 w 112"/>
                <a:gd name="T97" fmla="*/ 64 h 192"/>
                <a:gd name="T98" fmla="*/ 5 w 112"/>
                <a:gd name="T99" fmla="*/ 54 h 192"/>
                <a:gd name="T100" fmla="*/ 7 w 112"/>
                <a:gd name="T101" fmla="*/ 48 h 192"/>
                <a:gd name="T102" fmla="*/ 10 w 112"/>
                <a:gd name="T103" fmla="*/ 38 h 192"/>
                <a:gd name="T104" fmla="*/ 14 w 112"/>
                <a:gd name="T105" fmla="*/ 29 h 192"/>
                <a:gd name="T106" fmla="*/ 18 w 112"/>
                <a:gd name="T107" fmla="*/ 23 h 192"/>
                <a:gd name="T108" fmla="*/ 22 w 112"/>
                <a:gd name="T109" fmla="*/ 16 h 192"/>
                <a:gd name="T110" fmla="*/ 28 w 112"/>
                <a:gd name="T111" fmla="*/ 10 h 192"/>
                <a:gd name="T112" fmla="*/ 32 w 112"/>
                <a:gd name="T113" fmla="*/ 8 h 192"/>
                <a:gd name="T114" fmla="*/ 38 w 112"/>
                <a:gd name="T115" fmla="*/ 2 h 192"/>
                <a:gd name="T116" fmla="*/ 43 w 112"/>
                <a:gd name="T117" fmla="*/ 0 h 192"/>
                <a:gd name="T118" fmla="*/ 49 w 112"/>
                <a:gd name="T119" fmla="*/ 0 h 192"/>
                <a:gd name="T120" fmla="*/ 56 w 112"/>
                <a:gd name="T121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2" h="192">
                  <a:moveTo>
                    <a:pt x="56" y="0"/>
                  </a:moveTo>
                  <a:lnTo>
                    <a:pt x="61" y="0"/>
                  </a:lnTo>
                  <a:lnTo>
                    <a:pt x="66" y="0"/>
                  </a:lnTo>
                  <a:lnTo>
                    <a:pt x="72" y="2"/>
                  </a:lnTo>
                  <a:lnTo>
                    <a:pt x="77" y="8"/>
                  </a:lnTo>
                  <a:lnTo>
                    <a:pt x="83" y="10"/>
                  </a:lnTo>
                  <a:lnTo>
                    <a:pt x="88" y="16"/>
                  </a:lnTo>
                  <a:lnTo>
                    <a:pt x="92" y="23"/>
                  </a:lnTo>
                  <a:lnTo>
                    <a:pt x="96" y="29"/>
                  </a:lnTo>
                  <a:lnTo>
                    <a:pt x="100" y="38"/>
                  </a:lnTo>
                  <a:lnTo>
                    <a:pt x="104" y="48"/>
                  </a:lnTo>
                  <a:lnTo>
                    <a:pt x="106" y="54"/>
                  </a:lnTo>
                  <a:lnTo>
                    <a:pt x="108" y="64"/>
                  </a:lnTo>
                  <a:lnTo>
                    <a:pt x="110" y="73"/>
                  </a:lnTo>
                  <a:lnTo>
                    <a:pt x="111" y="83"/>
                  </a:lnTo>
                  <a:lnTo>
                    <a:pt x="111" y="96"/>
                  </a:lnTo>
                  <a:lnTo>
                    <a:pt x="111" y="104"/>
                  </a:lnTo>
                  <a:lnTo>
                    <a:pt x="110" y="114"/>
                  </a:lnTo>
                  <a:lnTo>
                    <a:pt x="108" y="123"/>
                  </a:lnTo>
                  <a:lnTo>
                    <a:pt x="106" y="133"/>
                  </a:lnTo>
                  <a:lnTo>
                    <a:pt x="104" y="142"/>
                  </a:lnTo>
                  <a:lnTo>
                    <a:pt x="100" y="152"/>
                  </a:lnTo>
                  <a:lnTo>
                    <a:pt x="96" y="158"/>
                  </a:lnTo>
                  <a:lnTo>
                    <a:pt x="92" y="164"/>
                  </a:lnTo>
                  <a:lnTo>
                    <a:pt x="88" y="171"/>
                  </a:lnTo>
                  <a:lnTo>
                    <a:pt x="83" y="179"/>
                  </a:lnTo>
                  <a:lnTo>
                    <a:pt x="77" y="182"/>
                  </a:lnTo>
                  <a:lnTo>
                    <a:pt x="72" y="186"/>
                  </a:lnTo>
                  <a:lnTo>
                    <a:pt x="66" y="189"/>
                  </a:lnTo>
                  <a:lnTo>
                    <a:pt x="61" y="191"/>
                  </a:lnTo>
                  <a:lnTo>
                    <a:pt x="56" y="191"/>
                  </a:lnTo>
                  <a:lnTo>
                    <a:pt x="49" y="191"/>
                  </a:lnTo>
                  <a:lnTo>
                    <a:pt x="43" y="189"/>
                  </a:lnTo>
                  <a:lnTo>
                    <a:pt x="38" y="186"/>
                  </a:lnTo>
                  <a:lnTo>
                    <a:pt x="32" y="182"/>
                  </a:lnTo>
                  <a:lnTo>
                    <a:pt x="28" y="179"/>
                  </a:lnTo>
                  <a:lnTo>
                    <a:pt x="22" y="171"/>
                  </a:lnTo>
                  <a:lnTo>
                    <a:pt x="18" y="164"/>
                  </a:lnTo>
                  <a:lnTo>
                    <a:pt x="14" y="158"/>
                  </a:lnTo>
                  <a:lnTo>
                    <a:pt x="10" y="152"/>
                  </a:lnTo>
                  <a:lnTo>
                    <a:pt x="7" y="142"/>
                  </a:lnTo>
                  <a:lnTo>
                    <a:pt x="5" y="133"/>
                  </a:lnTo>
                  <a:lnTo>
                    <a:pt x="2" y="123"/>
                  </a:lnTo>
                  <a:lnTo>
                    <a:pt x="0" y="114"/>
                  </a:lnTo>
                  <a:lnTo>
                    <a:pt x="0" y="104"/>
                  </a:lnTo>
                  <a:lnTo>
                    <a:pt x="0" y="96"/>
                  </a:lnTo>
                  <a:lnTo>
                    <a:pt x="0" y="83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5" y="54"/>
                  </a:lnTo>
                  <a:lnTo>
                    <a:pt x="7" y="48"/>
                  </a:lnTo>
                  <a:lnTo>
                    <a:pt x="10" y="38"/>
                  </a:lnTo>
                  <a:lnTo>
                    <a:pt x="14" y="29"/>
                  </a:lnTo>
                  <a:lnTo>
                    <a:pt x="18" y="23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2" y="8"/>
                  </a:lnTo>
                  <a:lnTo>
                    <a:pt x="38" y="2"/>
                  </a:lnTo>
                  <a:lnTo>
                    <a:pt x="43" y="0"/>
                  </a:lnTo>
                  <a:lnTo>
                    <a:pt x="49" y="0"/>
                  </a:lnTo>
                  <a:lnTo>
                    <a:pt x="56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2" name="Freeform 270"/>
            <p:cNvSpPr>
              <a:spLocks/>
            </p:cNvSpPr>
            <p:nvPr/>
          </p:nvSpPr>
          <p:spPr bwMode="auto">
            <a:xfrm>
              <a:off x="3346" y="3466"/>
              <a:ext cx="44" cy="83"/>
            </a:xfrm>
            <a:custGeom>
              <a:avLst/>
              <a:gdLst>
                <a:gd name="T0" fmla="*/ 21 w 44"/>
                <a:gd name="T1" fmla="*/ 0 h 83"/>
                <a:gd name="T2" fmla="*/ 23 w 44"/>
                <a:gd name="T3" fmla="*/ 0 h 83"/>
                <a:gd name="T4" fmla="*/ 25 w 44"/>
                <a:gd name="T5" fmla="*/ 0 h 83"/>
                <a:gd name="T6" fmla="*/ 27 w 44"/>
                <a:gd name="T7" fmla="*/ 1 h 83"/>
                <a:gd name="T8" fmla="*/ 29 w 44"/>
                <a:gd name="T9" fmla="*/ 3 h 83"/>
                <a:gd name="T10" fmla="*/ 31 w 44"/>
                <a:gd name="T11" fmla="*/ 4 h 83"/>
                <a:gd name="T12" fmla="*/ 33 w 44"/>
                <a:gd name="T13" fmla="*/ 6 h 83"/>
                <a:gd name="T14" fmla="*/ 35 w 44"/>
                <a:gd name="T15" fmla="*/ 9 h 83"/>
                <a:gd name="T16" fmla="*/ 37 w 44"/>
                <a:gd name="T17" fmla="*/ 13 h 83"/>
                <a:gd name="T18" fmla="*/ 38 w 44"/>
                <a:gd name="T19" fmla="*/ 16 h 83"/>
                <a:gd name="T20" fmla="*/ 39 w 44"/>
                <a:gd name="T21" fmla="*/ 19 h 83"/>
                <a:gd name="T22" fmla="*/ 41 w 44"/>
                <a:gd name="T23" fmla="*/ 24 h 83"/>
                <a:gd name="T24" fmla="*/ 41 w 44"/>
                <a:gd name="T25" fmla="*/ 28 h 83"/>
                <a:gd name="T26" fmla="*/ 42 w 44"/>
                <a:gd name="T27" fmla="*/ 31 h 83"/>
                <a:gd name="T28" fmla="*/ 42 w 44"/>
                <a:gd name="T29" fmla="*/ 36 h 83"/>
                <a:gd name="T30" fmla="*/ 43 w 44"/>
                <a:gd name="T31" fmla="*/ 41 h 83"/>
                <a:gd name="T32" fmla="*/ 42 w 44"/>
                <a:gd name="T33" fmla="*/ 45 h 83"/>
                <a:gd name="T34" fmla="*/ 42 w 44"/>
                <a:gd name="T35" fmla="*/ 48 h 83"/>
                <a:gd name="T36" fmla="*/ 41 w 44"/>
                <a:gd name="T37" fmla="*/ 53 h 83"/>
                <a:gd name="T38" fmla="*/ 41 w 44"/>
                <a:gd name="T39" fmla="*/ 56 h 83"/>
                <a:gd name="T40" fmla="*/ 39 w 44"/>
                <a:gd name="T41" fmla="*/ 60 h 83"/>
                <a:gd name="T42" fmla="*/ 38 w 44"/>
                <a:gd name="T43" fmla="*/ 65 h 83"/>
                <a:gd name="T44" fmla="*/ 37 w 44"/>
                <a:gd name="T45" fmla="*/ 68 h 83"/>
                <a:gd name="T46" fmla="*/ 35 w 44"/>
                <a:gd name="T47" fmla="*/ 71 h 83"/>
                <a:gd name="T48" fmla="*/ 33 w 44"/>
                <a:gd name="T49" fmla="*/ 74 h 83"/>
                <a:gd name="T50" fmla="*/ 31 w 44"/>
                <a:gd name="T51" fmla="*/ 75 h 83"/>
                <a:gd name="T52" fmla="*/ 29 w 44"/>
                <a:gd name="T53" fmla="*/ 77 h 83"/>
                <a:gd name="T54" fmla="*/ 27 w 44"/>
                <a:gd name="T55" fmla="*/ 78 h 83"/>
                <a:gd name="T56" fmla="*/ 25 w 44"/>
                <a:gd name="T57" fmla="*/ 80 h 83"/>
                <a:gd name="T58" fmla="*/ 23 w 44"/>
                <a:gd name="T59" fmla="*/ 80 h 83"/>
                <a:gd name="T60" fmla="*/ 21 w 44"/>
                <a:gd name="T61" fmla="*/ 82 h 83"/>
                <a:gd name="T62" fmla="*/ 18 w 44"/>
                <a:gd name="T63" fmla="*/ 80 h 83"/>
                <a:gd name="T64" fmla="*/ 16 w 44"/>
                <a:gd name="T65" fmla="*/ 80 h 83"/>
                <a:gd name="T66" fmla="*/ 14 w 44"/>
                <a:gd name="T67" fmla="*/ 78 h 83"/>
                <a:gd name="T68" fmla="*/ 12 w 44"/>
                <a:gd name="T69" fmla="*/ 77 h 83"/>
                <a:gd name="T70" fmla="*/ 10 w 44"/>
                <a:gd name="T71" fmla="*/ 75 h 83"/>
                <a:gd name="T72" fmla="*/ 8 w 44"/>
                <a:gd name="T73" fmla="*/ 74 h 83"/>
                <a:gd name="T74" fmla="*/ 6 w 44"/>
                <a:gd name="T75" fmla="*/ 71 h 83"/>
                <a:gd name="T76" fmla="*/ 4 w 44"/>
                <a:gd name="T77" fmla="*/ 68 h 83"/>
                <a:gd name="T78" fmla="*/ 3 w 44"/>
                <a:gd name="T79" fmla="*/ 65 h 83"/>
                <a:gd name="T80" fmla="*/ 2 w 44"/>
                <a:gd name="T81" fmla="*/ 60 h 83"/>
                <a:gd name="T82" fmla="*/ 1 w 44"/>
                <a:gd name="T83" fmla="*/ 56 h 83"/>
                <a:gd name="T84" fmla="*/ 0 w 44"/>
                <a:gd name="T85" fmla="*/ 53 h 83"/>
                <a:gd name="T86" fmla="*/ 0 w 44"/>
                <a:gd name="T87" fmla="*/ 48 h 83"/>
                <a:gd name="T88" fmla="*/ 0 w 44"/>
                <a:gd name="T89" fmla="*/ 45 h 83"/>
                <a:gd name="T90" fmla="*/ 0 w 44"/>
                <a:gd name="T91" fmla="*/ 41 h 83"/>
                <a:gd name="T92" fmla="*/ 0 w 44"/>
                <a:gd name="T93" fmla="*/ 36 h 83"/>
                <a:gd name="T94" fmla="*/ 0 w 44"/>
                <a:gd name="T95" fmla="*/ 31 h 83"/>
                <a:gd name="T96" fmla="*/ 0 w 44"/>
                <a:gd name="T97" fmla="*/ 28 h 83"/>
                <a:gd name="T98" fmla="*/ 1 w 44"/>
                <a:gd name="T99" fmla="*/ 24 h 83"/>
                <a:gd name="T100" fmla="*/ 2 w 44"/>
                <a:gd name="T101" fmla="*/ 19 h 83"/>
                <a:gd name="T102" fmla="*/ 3 w 44"/>
                <a:gd name="T103" fmla="*/ 16 h 83"/>
                <a:gd name="T104" fmla="*/ 4 w 44"/>
                <a:gd name="T105" fmla="*/ 13 h 83"/>
                <a:gd name="T106" fmla="*/ 6 w 44"/>
                <a:gd name="T107" fmla="*/ 9 h 83"/>
                <a:gd name="T108" fmla="*/ 8 w 44"/>
                <a:gd name="T109" fmla="*/ 6 h 83"/>
                <a:gd name="T110" fmla="*/ 10 w 44"/>
                <a:gd name="T111" fmla="*/ 4 h 83"/>
                <a:gd name="T112" fmla="*/ 12 w 44"/>
                <a:gd name="T113" fmla="*/ 3 h 83"/>
                <a:gd name="T114" fmla="*/ 14 w 44"/>
                <a:gd name="T115" fmla="*/ 1 h 83"/>
                <a:gd name="T116" fmla="*/ 16 w 44"/>
                <a:gd name="T117" fmla="*/ 0 h 83"/>
                <a:gd name="T118" fmla="*/ 18 w 44"/>
                <a:gd name="T119" fmla="*/ 0 h 83"/>
                <a:gd name="T120" fmla="*/ 21 w 44"/>
                <a:gd name="T12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" h="83">
                  <a:moveTo>
                    <a:pt x="21" y="0"/>
                  </a:moveTo>
                  <a:lnTo>
                    <a:pt x="23" y="0"/>
                  </a:lnTo>
                  <a:lnTo>
                    <a:pt x="25" y="0"/>
                  </a:lnTo>
                  <a:lnTo>
                    <a:pt x="27" y="1"/>
                  </a:lnTo>
                  <a:lnTo>
                    <a:pt x="29" y="3"/>
                  </a:lnTo>
                  <a:lnTo>
                    <a:pt x="31" y="4"/>
                  </a:lnTo>
                  <a:lnTo>
                    <a:pt x="33" y="6"/>
                  </a:lnTo>
                  <a:lnTo>
                    <a:pt x="35" y="9"/>
                  </a:lnTo>
                  <a:lnTo>
                    <a:pt x="37" y="13"/>
                  </a:lnTo>
                  <a:lnTo>
                    <a:pt x="38" y="16"/>
                  </a:lnTo>
                  <a:lnTo>
                    <a:pt x="39" y="19"/>
                  </a:lnTo>
                  <a:lnTo>
                    <a:pt x="41" y="24"/>
                  </a:lnTo>
                  <a:lnTo>
                    <a:pt x="41" y="28"/>
                  </a:lnTo>
                  <a:lnTo>
                    <a:pt x="42" y="31"/>
                  </a:lnTo>
                  <a:lnTo>
                    <a:pt x="42" y="36"/>
                  </a:lnTo>
                  <a:lnTo>
                    <a:pt x="43" y="41"/>
                  </a:lnTo>
                  <a:lnTo>
                    <a:pt x="42" y="45"/>
                  </a:lnTo>
                  <a:lnTo>
                    <a:pt x="42" y="48"/>
                  </a:lnTo>
                  <a:lnTo>
                    <a:pt x="41" y="53"/>
                  </a:lnTo>
                  <a:lnTo>
                    <a:pt x="41" y="56"/>
                  </a:lnTo>
                  <a:lnTo>
                    <a:pt x="39" y="60"/>
                  </a:lnTo>
                  <a:lnTo>
                    <a:pt x="38" y="65"/>
                  </a:lnTo>
                  <a:lnTo>
                    <a:pt x="37" y="68"/>
                  </a:lnTo>
                  <a:lnTo>
                    <a:pt x="35" y="71"/>
                  </a:lnTo>
                  <a:lnTo>
                    <a:pt x="33" y="74"/>
                  </a:lnTo>
                  <a:lnTo>
                    <a:pt x="31" y="75"/>
                  </a:lnTo>
                  <a:lnTo>
                    <a:pt x="29" y="77"/>
                  </a:lnTo>
                  <a:lnTo>
                    <a:pt x="27" y="78"/>
                  </a:lnTo>
                  <a:lnTo>
                    <a:pt x="25" y="80"/>
                  </a:lnTo>
                  <a:lnTo>
                    <a:pt x="23" y="80"/>
                  </a:lnTo>
                  <a:lnTo>
                    <a:pt x="21" y="82"/>
                  </a:lnTo>
                  <a:lnTo>
                    <a:pt x="18" y="80"/>
                  </a:lnTo>
                  <a:lnTo>
                    <a:pt x="16" y="80"/>
                  </a:lnTo>
                  <a:lnTo>
                    <a:pt x="14" y="78"/>
                  </a:lnTo>
                  <a:lnTo>
                    <a:pt x="12" y="77"/>
                  </a:lnTo>
                  <a:lnTo>
                    <a:pt x="10" y="75"/>
                  </a:lnTo>
                  <a:lnTo>
                    <a:pt x="8" y="74"/>
                  </a:lnTo>
                  <a:lnTo>
                    <a:pt x="6" y="71"/>
                  </a:lnTo>
                  <a:lnTo>
                    <a:pt x="4" y="68"/>
                  </a:lnTo>
                  <a:lnTo>
                    <a:pt x="3" y="65"/>
                  </a:lnTo>
                  <a:lnTo>
                    <a:pt x="2" y="60"/>
                  </a:lnTo>
                  <a:lnTo>
                    <a:pt x="1" y="56"/>
                  </a:lnTo>
                  <a:lnTo>
                    <a:pt x="0" y="53"/>
                  </a:lnTo>
                  <a:lnTo>
                    <a:pt x="0" y="48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0" y="36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1" y="24"/>
                  </a:lnTo>
                  <a:lnTo>
                    <a:pt x="2" y="19"/>
                  </a:lnTo>
                  <a:lnTo>
                    <a:pt x="3" y="16"/>
                  </a:lnTo>
                  <a:lnTo>
                    <a:pt x="4" y="13"/>
                  </a:lnTo>
                  <a:lnTo>
                    <a:pt x="6" y="9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2" y="3"/>
                  </a:lnTo>
                  <a:lnTo>
                    <a:pt x="14" y="1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3" name="Freeform 271"/>
            <p:cNvSpPr>
              <a:spLocks/>
            </p:cNvSpPr>
            <p:nvPr/>
          </p:nvSpPr>
          <p:spPr bwMode="auto">
            <a:xfrm>
              <a:off x="3256" y="2658"/>
              <a:ext cx="497" cy="829"/>
            </a:xfrm>
            <a:custGeom>
              <a:avLst/>
              <a:gdLst>
                <a:gd name="T0" fmla="*/ 273 w 497"/>
                <a:gd name="T1" fmla="*/ 377 h 829"/>
                <a:gd name="T2" fmla="*/ 267 w 497"/>
                <a:gd name="T3" fmla="*/ 377 h 829"/>
                <a:gd name="T4" fmla="*/ 16 w 497"/>
                <a:gd name="T5" fmla="*/ 377 h 829"/>
                <a:gd name="T6" fmla="*/ 10 w 497"/>
                <a:gd name="T7" fmla="*/ 377 h 829"/>
                <a:gd name="T8" fmla="*/ 0 w 497"/>
                <a:gd name="T9" fmla="*/ 399 h 829"/>
                <a:gd name="T10" fmla="*/ 5 w 497"/>
                <a:gd name="T11" fmla="*/ 450 h 829"/>
                <a:gd name="T12" fmla="*/ 5 w 497"/>
                <a:gd name="T13" fmla="*/ 576 h 829"/>
                <a:gd name="T14" fmla="*/ 5 w 497"/>
                <a:gd name="T15" fmla="*/ 598 h 829"/>
                <a:gd name="T16" fmla="*/ 5 w 497"/>
                <a:gd name="T17" fmla="*/ 639 h 829"/>
                <a:gd name="T18" fmla="*/ 10 w 497"/>
                <a:gd name="T19" fmla="*/ 639 h 829"/>
                <a:gd name="T20" fmla="*/ 34 w 497"/>
                <a:gd name="T21" fmla="*/ 639 h 829"/>
                <a:gd name="T22" fmla="*/ 79 w 497"/>
                <a:gd name="T23" fmla="*/ 639 h 829"/>
                <a:gd name="T24" fmla="*/ 108 w 497"/>
                <a:gd name="T25" fmla="*/ 629 h 829"/>
                <a:gd name="T26" fmla="*/ 142 w 497"/>
                <a:gd name="T27" fmla="*/ 629 h 829"/>
                <a:gd name="T28" fmla="*/ 159 w 497"/>
                <a:gd name="T29" fmla="*/ 639 h 829"/>
                <a:gd name="T30" fmla="*/ 182 w 497"/>
                <a:gd name="T31" fmla="*/ 659 h 829"/>
                <a:gd name="T32" fmla="*/ 188 w 497"/>
                <a:gd name="T33" fmla="*/ 671 h 829"/>
                <a:gd name="T34" fmla="*/ 210 w 497"/>
                <a:gd name="T35" fmla="*/ 713 h 829"/>
                <a:gd name="T36" fmla="*/ 228 w 497"/>
                <a:gd name="T37" fmla="*/ 765 h 829"/>
                <a:gd name="T38" fmla="*/ 238 w 497"/>
                <a:gd name="T39" fmla="*/ 828 h 829"/>
                <a:gd name="T40" fmla="*/ 257 w 497"/>
                <a:gd name="T41" fmla="*/ 828 h 829"/>
                <a:gd name="T42" fmla="*/ 285 w 497"/>
                <a:gd name="T43" fmla="*/ 828 h 829"/>
                <a:gd name="T44" fmla="*/ 290 w 497"/>
                <a:gd name="T45" fmla="*/ 807 h 829"/>
                <a:gd name="T46" fmla="*/ 290 w 497"/>
                <a:gd name="T47" fmla="*/ 754 h 829"/>
                <a:gd name="T48" fmla="*/ 296 w 497"/>
                <a:gd name="T49" fmla="*/ 690 h 829"/>
                <a:gd name="T50" fmla="*/ 371 w 497"/>
                <a:gd name="T51" fmla="*/ 690 h 829"/>
                <a:gd name="T52" fmla="*/ 450 w 497"/>
                <a:gd name="T53" fmla="*/ 680 h 829"/>
                <a:gd name="T54" fmla="*/ 456 w 497"/>
                <a:gd name="T55" fmla="*/ 680 h 829"/>
                <a:gd name="T56" fmla="*/ 466 w 497"/>
                <a:gd name="T57" fmla="*/ 659 h 829"/>
                <a:gd name="T58" fmla="*/ 466 w 497"/>
                <a:gd name="T59" fmla="*/ 408 h 829"/>
                <a:gd name="T60" fmla="*/ 466 w 497"/>
                <a:gd name="T61" fmla="*/ 136 h 829"/>
                <a:gd name="T62" fmla="*/ 468 w 497"/>
                <a:gd name="T63" fmla="*/ 4 h 829"/>
                <a:gd name="T64" fmla="*/ 496 w 497"/>
                <a:gd name="T65" fmla="*/ 0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7" h="829">
                  <a:moveTo>
                    <a:pt x="273" y="377"/>
                  </a:moveTo>
                  <a:lnTo>
                    <a:pt x="267" y="377"/>
                  </a:lnTo>
                  <a:lnTo>
                    <a:pt x="16" y="377"/>
                  </a:lnTo>
                  <a:lnTo>
                    <a:pt x="10" y="377"/>
                  </a:lnTo>
                  <a:lnTo>
                    <a:pt x="0" y="399"/>
                  </a:lnTo>
                  <a:lnTo>
                    <a:pt x="5" y="450"/>
                  </a:lnTo>
                  <a:lnTo>
                    <a:pt x="5" y="576"/>
                  </a:lnTo>
                  <a:lnTo>
                    <a:pt x="5" y="598"/>
                  </a:lnTo>
                  <a:lnTo>
                    <a:pt x="5" y="639"/>
                  </a:lnTo>
                  <a:lnTo>
                    <a:pt x="10" y="639"/>
                  </a:lnTo>
                  <a:lnTo>
                    <a:pt x="34" y="639"/>
                  </a:lnTo>
                  <a:lnTo>
                    <a:pt x="79" y="639"/>
                  </a:lnTo>
                  <a:lnTo>
                    <a:pt x="108" y="629"/>
                  </a:lnTo>
                  <a:lnTo>
                    <a:pt x="142" y="629"/>
                  </a:lnTo>
                  <a:lnTo>
                    <a:pt x="159" y="639"/>
                  </a:lnTo>
                  <a:lnTo>
                    <a:pt x="182" y="659"/>
                  </a:lnTo>
                  <a:lnTo>
                    <a:pt x="188" y="671"/>
                  </a:lnTo>
                  <a:lnTo>
                    <a:pt x="210" y="713"/>
                  </a:lnTo>
                  <a:lnTo>
                    <a:pt x="228" y="765"/>
                  </a:lnTo>
                  <a:lnTo>
                    <a:pt x="238" y="828"/>
                  </a:lnTo>
                  <a:lnTo>
                    <a:pt x="257" y="828"/>
                  </a:lnTo>
                  <a:lnTo>
                    <a:pt x="285" y="828"/>
                  </a:lnTo>
                  <a:lnTo>
                    <a:pt x="290" y="807"/>
                  </a:lnTo>
                  <a:lnTo>
                    <a:pt x="290" y="754"/>
                  </a:lnTo>
                  <a:lnTo>
                    <a:pt x="296" y="690"/>
                  </a:lnTo>
                  <a:lnTo>
                    <a:pt x="371" y="690"/>
                  </a:lnTo>
                  <a:lnTo>
                    <a:pt x="450" y="680"/>
                  </a:lnTo>
                  <a:lnTo>
                    <a:pt x="456" y="680"/>
                  </a:lnTo>
                  <a:lnTo>
                    <a:pt x="466" y="659"/>
                  </a:lnTo>
                  <a:lnTo>
                    <a:pt x="466" y="408"/>
                  </a:lnTo>
                  <a:lnTo>
                    <a:pt x="466" y="136"/>
                  </a:lnTo>
                  <a:lnTo>
                    <a:pt x="468" y="4"/>
                  </a:lnTo>
                  <a:lnTo>
                    <a:pt x="496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4" name="Line 272"/>
            <p:cNvSpPr>
              <a:spLocks noChangeShapeType="1"/>
            </p:cNvSpPr>
            <p:nvPr/>
          </p:nvSpPr>
          <p:spPr bwMode="auto">
            <a:xfrm>
              <a:off x="3744" y="2658"/>
              <a:ext cx="4" cy="5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" name="Freeform 273"/>
            <p:cNvSpPr>
              <a:spLocks/>
            </p:cNvSpPr>
            <p:nvPr/>
          </p:nvSpPr>
          <p:spPr bwMode="auto">
            <a:xfrm>
              <a:off x="3541" y="2774"/>
              <a:ext cx="119" cy="53"/>
            </a:xfrm>
            <a:custGeom>
              <a:avLst/>
              <a:gdLst>
                <a:gd name="T0" fmla="*/ 89 w 119"/>
                <a:gd name="T1" fmla="*/ 16 h 53"/>
                <a:gd name="T2" fmla="*/ 95 w 119"/>
                <a:gd name="T3" fmla="*/ 16 h 53"/>
                <a:gd name="T4" fmla="*/ 118 w 119"/>
                <a:gd name="T5" fmla="*/ 33 h 53"/>
                <a:gd name="T6" fmla="*/ 66 w 119"/>
                <a:gd name="T7" fmla="*/ 33 h 53"/>
                <a:gd name="T8" fmla="*/ 5 w 119"/>
                <a:gd name="T9" fmla="*/ 52 h 53"/>
                <a:gd name="T10" fmla="*/ 0 w 119"/>
                <a:gd name="T11" fmla="*/ 52 h 53"/>
                <a:gd name="T12" fmla="*/ 5 w 119"/>
                <a:gd name="T13" fmla="*/ 16 h 53"/>
                <a:gd name="T14" fmla="*/ 38 w 119"/>
                <a:gd name="T15" fmla="*/ 16 h 53"/>
                <a:gd name="T16" fmla="*/ 79 w 119"/>
                <a:gd name="T17" fmla="*/ 0 h 53"/>
                <a:gd name="T18" fmla="*/ 89 w 119"/>
                <a:gd name="T19" fmla="*/ 1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53">
                  <a:moveTo>
                    <a:pt x="89" y="16"/>
                  </a:moveTo>
                  <a:lnTo>
                    <a:pt x="95" y="16"/>
                  </a:lnTo>
                  <a:lnTo>
                    <a:pt x="118" y="33"/>
                  </a:lnTo>
                  <a:lnTo>
                    <a:pt x="66" y="33"/>
                  </a:lnTo>
                  <a:lnTo>
                    <a:pt x="5" y="52"/>
                  </a:lnTo>
                  <a:lnTo>
                    <a:pt x="0" y="52"/>
                  </a:lnTo>
                  <a:lnTo>
                    <a:pt x="5" y="16"/>
                  </a:lnTo>
                  <a:lnTo>
                    <a:pt x="38" y="16"/>
                  </a:lnTo>
                  <a:lnTo>
                    <a:pt x="79" y="0"/>
                  </a:lnTo>
                  <a:lnTo>
                    <a:pt x="89" y="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" name="Freeform 274"/>
            <p:cNvSpPr>
              <a:spLocks/>
            </p:cNvSpPr>
            <p:nvPr/>
          </p:nvSpPr>
          <p:spPr bwMode="auto">
            <a:xfrm>
              <a:off x="3488" y="2838"/>
              <a:ext cx="78" cy="51"/>
            </a:xfrm>
            <a:custGeom>
              <a:avLst/>
              <a:gdLst>
                <a:gd name="T0" fmla="*/ 65 w 78"/>
                <a:gd name="T1" fmla="*/ 9 h 51"/>
                <a:gd name="T2" fmla="*/ 71 w 78"/>
                <a:gd name="T3" fmla="*/ 9 h 51"/>
                <a:gd name="T4" fmla="*/ 77 w 78"/>
                <a:gd name="T5" fmla="*/ 50 h 51"/>
                <a:gd name="T6" fmla="*/ 53 w 78"/>
                <a:gd name="T7" fmla="*/ 50 h 51"/>
                <a:gd name="T8" fmla="*/ 18 w 78"/>
                <a:gd name="T9" fmla="*/ 50 h 51"/>
                <a:gd name="T10" fmla="*/ 11 w 78"/>
                <a:gd name="T11" fmla="*/ 50 h 51"/>
                <a:gd name="T12" fmla="*/ 18 w 78"/>
                <a:gd name="T13" fmla="*/ 29 h 51"/>
                <a:gd name="T14" fmla="*/ 5 w 78"/>
                <a:gd name="T15" fmla="*/ 19 h 51"/>
                <a:gd name="T16" fmla="*/ 0 w 78"/>
                <a:gd name="T17" fmla="*/ 9 h 51"/>
                <a:gd name="T18" fmla="*/ 24 w 78"/>
                <a:gd name="T19" fmla="*/ 0 h 51"/>
                <a:gd name="T20" fmla="*/ 53 w 78"/>
                <a:gd name="T21" fmla="*/ 0 h 51"/>
                <a:gd name="T22" fmla="*/ 65 w 78"/>
                <a:gd name="T23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8" h="51">
                  <a:moveTo>
                    <a:pt x="65" y="9"/>
                  </a:moveTo>
                  <a:lnTo>
                    <a:pt x="71" y="9"/>
                  </a:lnTo>
                  <a:lnTo>
                    <a:pt x="77" y="50"/>
                  </a:lnTo>
                  <a:lnTo>
                    <a:pt x="53" y="50"/>
                  </a:lnTo>
                  <a:lnTo>
                    <a:pt x="18" y="50"/>
                  </a:lnTo>
                  <a:lnTo>
                    <a:pt x="11" y="50"/>
                  </a:lnTo>
                  <a:lnTo>
                    <a:pt x="18" y="29"/>
                  </a:lnTo>
                  <a:lnTo>
                    <a:pt x="5" y="19"/>
                  </a:lnTo>
                  <a:lnTo>
                    <a:pt x="0" y="9"/>
                  </a:lnTo>
                  <a:lnTo>
                    <a:pt x="24" y="0"/>
                  </a:lnTo>
                  <a:lnTo>
                    <a:pt x="53" y="0"/>
                  </a:lnTo>
                  <a:lnTo>
                    <a:pt x="65" y="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" name="Freeform 275"/>
            <p:cNvSpPr>
              <a:spLocks/>
            </p:cNvSpPr>
            <p:nvPr/>
          </p:nvSpPr>
          <p:spPr bwMode="auto">
            <a:xfrm>
              <a:off x="3597" y="2848"/>
              <a:ext cx="98" cy="159"/>
            </a:xfrm>
            <a:custGeom>
              <a:avLst/>
              <a:gdLst>
                <a:gd name="T0" fmla="*/ 40 w 98"/>
                <a:gd name="T1" fmla="*/ 0 h 159"/>
                <a:gd name="T2" fmla="*/ 17 w 98"/>
                <a:gd name="T3" fmla="*/ 0 h 159"/>
                <a:gd name="T4" fmla="*/ 0 w 98"/>
                <a:gd name="T5" fmla="*/ 0 h 159"/>
                <a:gd name="T6" fmla="*/ 29 w 98"/>
                <a:gd name="T7" fmla="*/ 158 h 159"/>
                <a:gd name="T8" fmla="*/ 23 w 98"/>
                <a:gd name="T9" fmla="*/ 136 h 159"/>
                <a:gd name="T10" fmla="*/ 29 w 98"/>
                <a:gd name="T11" fmla="*/ 125 h 159"/>
                <a:gd name="T12" fmla="*/ 45 w 98"/>
                <a:gd name="T13" fmla="*/ 125 h 159"/>
                <a:gd name="T14" fmla="*/ 51 w 98"/>
                <a:gd name="T15" fmla="*/ 136 h 159"/>
                <a:gd name="T16" fmla="*/ 45 w 98"/>
                <a:gd name="T17" fmla="*/ 158 h 159"/>
                <a:gd name="T18" fmla="*/ 97 w 98"/>
                <a:gd name="T19" fmla="*/ 158 h 159"/>
                <a:gd name="T20" fmla="*/ 97 w 98"/>
                <a:gd name="T21" fmla="*/ 95 h 159"/>
                <a:gd name="T22" fmla="*/ 91 w 98"/>
                <a:gd name="T23" fmla="*/ 30 h 159"/>
                <a:gd name="T24" fmla="*/ 45 w 98"/>
                <a:gd name="T25" fmla="*/ 30 h 159"/>
                <a:gd name="T26" fmla="*/ 40 w 98"/>
                <a:gd name="T27" fmla="*/ 2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59">
                  <a:moveTo>
                    <a:pt x="40" y="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29" y="158"/>
                  </a:lnTo>
                  <a:lnTo>
                    <a:pt x="23" y="136"/>
                  </a:lnTo>
                  <a:lnTo>
                    <a:pt x="29" y="125"/>
                  </a:lnTo>
                  <a:lnTo>
                    <a:pt x="45" y="125"/>
                  </a:lnTo>
                  <a:lnTo>
                    <a:pt x="51" y="136"/>
                  </a:lnTo>
                  <a:lnTo>
                    <a:pt x="45" y="158"/>
                  </a:lnTo>
                  <a:lnTo>
                    <a:pt x="97" y="158"/>
                  </a:lnTo>
                  <a:lnTo>
                    <a:pt x="97" y="95"/>
                  </a:lnTo>
                  <a:lnTo>
                    <a:pt x="91" y="30"/>
                  </a:lnTo>
                  <a:lnTo>
                    <a:pt x="45" y="30"/>
                  </a:lnTo>
                  <a:lnTo>
                    <a:pt x="40" y="2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8" name="Freeform 276"/>
            <p:cNvSpPr>
              <a:spLocks/>
            </p:cNvSpPr>
            <p:nvPr/>
          </p:nvSpPr>
          <p:spPr bwMode="auto">
            <a:xfrm>
              <a:off x="3565" y="3152"/>
              <a:ext cx="40" cy="93"/>
            </a:xfrm>
            <a:custGeom>
              <a:avLst/>
              <a:gdLst>
                <a:gd name="T0" fmla="*/ 39 w 40"/>
                <a:gd name="T1" fmla="*/ 0 h 93"/>
                <a:gd name="T2" fmla="*/ 16 w 40"/>
                <a:gd name="T3" fmla="*/ 0 h 93"/>
                <a:gd name="T4" fmla="*/ 5 w 40"/>
                <a:gd name="T5" fmla="*/ 0 h 93"/>
                <a:gd name="T6" fmla="*/ 0 w 40"/>
                <a:gd name="T7" fmla="*/ 51 h 93"/>
                <a:gd name="T8" fmla="*/ 5 w 40"/>
                <a:gd name="T9" fmla="*/ 92 h 93"/>
                <a:gd name="T10" fmla="*/ 22 w 40"/>
                <a:gd name="T11" fmla="*/ 92 h 93"/>
                <a:gd name="T12" fmla="*/ 33 w 40"/>
                <a:gd name="T13" fmla="*/ 92 h 93"/>
                <a:gd name="T14" fmla="*/ 39 w 40"/>
                <a:gd name="T15" fmla="*/ 20 h 93"/>
                <a:gd name="T16" fmla="*/ 39 w 40"/>
                <a:gd name="T17" fmla="*/ 1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93">
                  <a:moveTo>
                    <a:pt x="39" y="0"/>
                  </a:moveTo>
                  <a:lnTo>
                    <a:pt x="16" y="0"/>
                  </a:lnTo>
                  <a:lnTo>
                    <a:pt x="5" y="0"/>
                  </a:lnTo>
                  <a:lnTo>
                    <a:pt x="0" y="51"/>
                  </a:lnTo>
                  <a:lnTo>
                    <a:pt x="5" y="92"/>
                  </a:lnTo>
                  <a:lnTo>
                    <a:pt x="22" y="92"/>
                  </a:lnTo>
                  <a:lnTo>
                    <a:pt x="33" y="92"/>
                  </a:lnTo>
                  <a:lnTo>
                    <a:pt x="39" y="20"/>
                  </a:lnTo>
                  <a:lnTo>
                    <a:pt x="39" y="1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9" name="Freeform 277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0" name="Freeform 278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1" name="Line 279"/>
            <p:cNvSpPr>
              <a:spLocks noChangeShapeType="1"/>
            </p:cNvSpPr>
            <p:nvPr/>
          </p:nvSpPr>
          <p:spPr bwMode="auto">
            <a:xfrm>
              <a:off x="3615" y="3409"/>
              <a:ext cx="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2" name="Freeform 280"/>
            <p:cNvSpPr>
              <a:spLocks/>
            </p:cNvSpPr>
            <p:nvPr/>
          </p:nvSpPr>
          <p:spPr bwMode="auto">
            <a:xfrm>
              <a:off x="3533" y="2893"/>
              <a:ext cx="26" cy="144"/>
            </a:xfrm>
            <a:custGeom>
              <a:avLst/>
              <a:gdLst>
                <a:gd name="T0" fmla="*/ 0 w 26"/>
                <a:gd name="T1" fmla="*/ 0 h 144"/>
                <a:gd name="T2" fmla="*/ 25 w 26"/>
                <a:gd name="T3" fmla="*/ 0 h 144"/>
                <a:gd name="T4" fmla="*/ 25 w 26"/>
                <a:gd name="T5" fmla="*/ 143 h 144"/>
                <a:gd name="T6" fmla="*/ 0 w 26"/>
                <a:gd name="T7" fmla="*/ 143 h 144"/>
                <a:gd name="T8" fmla="*/ 0 w 2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4">
                  <a:moveTo>
                    <a:pt x="0" y="0"/>
                  </a:moveTo>
                  <a:lnTo>
                    <a:pt x="25" y="0"/>
                  </a:lnTo>
                  <a:lnTo>
                    <a:pt x="25" y="143"/>
                  </a:lnTo>
                  <a:lnTo>
                    <a:pt x="0" y="143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3" name="Freeform 281"/>
            <p:cNvSpPr>
              <a:spLocks/>
            </p:cNvSpPr>
            <p:nvPr/>
          </p:nvSpPr>
          <p:spPr bwMode="auto">
            <a:xfrm>
              <a:off x="3577" y="2848"/>
              <a:ext cx="105" cy="167"/>
            </a:xfrm>
            <a:custGeom>
              <a:avLst/>
              <a:gdLst>
                <a:gd name="T0" fmla="*/ 0 w 105"/>
                <a:gd name="T1" fmla="*/ 66 h 167"/>
                <a:gd name="T2" fmla="*/ 0 w 105"/>
                <a:gd name="T3" fmla="*/ 0 h 167"/>
                <a:gd name="T4" fmla="*/ 53 w 105"/>
                <a:gd name="T5" fmla="*/ 0 h 167"/>
                <a:gd name="T6" fmla="*/ 53 w 105"/>
                <a:gd name="T7" fmla="*/ 32 h 167"/>
                <a:gd name="T8" fmla="*/ 68 w 105"/>
                <a:gd name="T9" fmla="*/ 32 h 167"/>
                <a:gd name="T10" fmla="*/ 68 w 105"/>
                <a:gd name="T11" fmla="*/ 0 h 167"/>
                <a:gd name="T12" fmla="*/ 104 w 105"/>
                <a:gd name="T13" fmla="*/ 0 h 167"/>
                <a:gd name="T14" fmla="*/ 104 w 105"/>
                <a:gd name="T15" fmla="*/ 22 h 167"/>
                <a:gd name="T16" fmla="*/ 104 w 105"/>
                <a:gd name="T17" fmla="*/ 166 h 167"/>
                <a:gd name="T18" fmla="*/ 40 w 105"/>
                <a:gd name="T19" fmla="*/ 166 h 167"/>
                <a:gd name="T20" fmla="*/ 40 w 105"/>
                <a:gd name="T21" fmla="*/ 133 h 167"/>
                <a:gd name="T22" fmla="*/ 23 w 105"/>
                <a:gd name="T23" fmla="*/ 121 h 167"/>
                <a:gd name="T24" fmla="*/ 23 w 105"/>
                <a:gd name="T25" fmla="*/ 166 h 167"/>
                <a:gd name="T26" fmla="*/ 0 w 105"/>
                <a:gd name="T27" fmla="*/ 166 h 167"/>
                <a:gd name="T28" fmla="*/ 0 w 105"/>
                <a:gd name="T29" fmla="*/ 6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5" h="167">
                  <a:moveTo>
                    <a:pt x="0" y="66"/>
                  </a:moveTo>
                  <a:lnTo>
                    <a:pt x="0" y="0"/>
                  </a:lnTo>
                  <a:lnTo>
                    <a:pt x="53" y="0"/>
                  </a:lnTo>
                  <a:lnTo>
                    <a:pt x="53" y="32"/>
                  </a:lnTo>
                  <a:lnTo>
                    <a:pt x="68" y="32"/>
                  </a:lnTo>
                  <a:lnTo>
                    <a:pt x="68" y="0"/>
                  </a:lnTo>
                  <a:lnTo>
                    <a:pt x="104" y="0"/>
                  </a:lnTo>
                  <a:lnTo>
                    <a:pt x="104" y="22"/>
                  </a:lnTo>
                  <a:lnTo>
                    <a:pt x="104" y="166"/>
                  </a:lnTo>
                  <a:lnTo>
                    <a:pt x="40" y="166"/>
                  </a:lnTo>
                  <a:lnTo>
                    <a:pt x="40" y="133"/>
                  </a:lnTo>
                  <a:lnTo>
                    <a:pt x="23" y="121"/>
                  </a:lnTo>
                  <a:lnTo>
                    <a:pt x="23" y="166"/>
                  </a:lnTo>
                  <a:lnTo>
                    <a:pt x="0" y="166"/>
                  </a:lnTo>
                  <a:lnTo>
                    <a:pt x="0" y="6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4" name="Freeform 282"/>
            <p:cNvSpPr>
              <a:spLocks/>
            </p:cNvSpPr>
            <p:nvPr/>
          </p:nvSpPr>
          <p:spPr bwMode="auto">
            <a:xfrm>
              <a:off x="3280" y="3080"/>
              <a:ext cx="258" cy="162"/>
            </a:xfrm>
            <a:custGeom>
              <a:avLst/>
              <a:gdLst>
                <a:gd name="T0" fmla="*/ 0 w 258"/>
                <a:gd name="T1" fmla="*/ 0 h 162"/>
                <a:gd name="T2" fmla="*/ 0 w 258"/>
                <a:gd name="T3" fmla="*/ 161 h 162"/>
                <a:gd name="T4" fmla="*/ 257 w 258"/>
                <a:gd name="T5" fmla="*/ 161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8" h="162">
                  <a:moveTo>
                    <a:pt x="0" y="0"/>
                  </a:moveTo>
                  <a:lnTo>
                    <a:pt x="0" y="161"/>
                  </a:lnTo>
                  <a:lnTo>
                    <a:pt x="257" y="16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5" name="Line 283"/>
            <p:cNvSpPr>
              <a:spLocks noChangeShapeType="1"/>
            </p:cNvSpPr>
            <p:nvPr/>
          </p:nvSpPr>
          <p:spPr bwMode="auto">
            <a:xfrm>
              <a:off x="3300" y="3219"/>
              <a:ext cx="2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" name="Freeform 284"/>
            <p:cNvSpPr>
              <a:spLocks/>
            </p:cNvSpPr>
            <p:nvPr/>
          </p:nvSpPr>
          <p:spPr bwMode="auto">
            <a:xfrm>
              <a:off x="3573" y="3058"/>
              <a:ext cx="107" cy="207"/>
            </a:xfrm>
            <a:custGeom>
              <a:avLst/>
              <a:gdLst>
                <a:gd name="T0" fmla="*/ 106 w 107"/>
                <a:gd name="T1" fmla="*/ 0 h 207"/>
                <a:gd name="T2" fmla="*/ 106 w 107"/>
                <a:gd name="T3" fmla="*/ 184 h 207"/>
                <a:gd name="T4" fmla="*/ 96 w 107"/>
                <a:gd name="T5" fmla="*/ 206 h 207"/>
                <a:gd name="T6" fmla="*/ 0 w 107"/>
                <a:gd name="T7" fmla="*/ 206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07">
                  <a:moveTo>
                    <a:pt x="106" y="0"/>
                  </a:moveTo>
                  <a:lnTo>
                    <a:pt x="106" y="184"/>
                  </a:lnTo>
                  <a:lnTo>
                    <a:pt x="96" y="206"/>
                  </a:lnTo>
                  <a:lnTo>
                    <a:pt x="0" y="20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" name="Line 285"/>
            <p:cNvSpPr>
              <a:spLocks noChangeShapeType="1"/>
            </p:cNvSpPr>
            <p:nvPr/>
          </p:nvSpPr>
          <p:spPr bwMode="auto">
            <a:xfrm>
              <a:off x="3565" y="3080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" name="Line 286"/>
            <p:cNvSpPr>
              <a:spLocks noChangeShapeType="1"/>
            </p:cNvSpPr>
            <p:nvPr/>
          </p:nvSpPr>
          <p:spPr bwMode="auto">
            <a:xfrm>
              <a:off x="3603" y="2858"/>
              <a:ext cx="0" cy="1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" name="Freeform 287"/>
            <p:cNvSpPr>
              <a:spLocks/>
            </p:cNvSpPr>
            <p:nvPr/>
          </p:nvSpPr>
          <p:spPr bwMode="auto">
            <a:xfrm>
              <a:off x="5387" y="3288"/>
              <a:ext cx="291" cy="53"/>
            </a:xfrm>
            <a:custGeom>
              <a:avLst/>
              <a:gdLst>
                <a:gd name="T0" fmla="*/ 0 w 291"/>
                <a:gd name="T1" fmla="*/ 0 h 53"/>
                <a:gd name="T2" fmla="*/ 290 w 291"/>
                <a:gd name="T3" fmla="*/ 0 h 53"/>
                <a:gd name="T4" fmla="*/ 290 w 291"/>
                <a:gd name="T5" fmla="*/ 52 h 53"/>
                <a:gd name="T6" fmla="*/ 0 w 291"/>
                <a:gd name="T7" fmla="*/ 52 h 53"/>
                <a:gd name="T8" fmla="*/ 0 w 291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" h="53">
                  <a:moveTo>
                    <a:pt x="0" y="0"/>
                  </a:moveTo>
                  <a:lnTo>
                    <a:pt x="290" y="0"/>
                  </a:lnTo>
                  <a:lnTo>
                    <a:pt x="290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0" name="Freeform 288"/>
            <p:cNvSpPr>
              <a:spLocks/>
            </p:cNvSpPr>
            <p:nvPr/>
          </p:nvSpPr>
          <p:spPr bwMode="auto">
            <a:xfrm>
              <a:off x="5295" y="2687"/>
              <a:ext cx="104" cy="1"/>
            </a:xfrm>
            <a:custGeom>
              <a:avLst/>
              <a:gdLst>
                <a:gd name="T0" fmla="*/ 103 w 104"/>
                <a:gd name="T1" fmla="*/ 0 h 1"/>
                <a:gd name="T2" fmla="*/ 5 w 104"/>
                <a:gd name="T3" fmla="*/ 0 h 1"/>
                <a:gd name="T4" fmla="*/ 0 w 1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1">
                  <a:moveTo>
                    <a:pt x="10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1" name="Freeform 289"/>
            <p:cNvSpPr>
              <a:spLocks/>
            </p:cNvSpPr>
            <p:nvPr/>
          </p:nvSpPr>
          <p:spPr bwMode="auto">
            <a:xfrm>
              <a:off x="4686" y="2702"/>
              <a:ext cx="107" cy="1"/>
            </a:xfrm>
            <a:custGeom>
              <a:avLst/>
              <a:gdLst>
                <a:gd name="T0" fmla="*/ 106 w 107"/>
                <a:gd name="T1" fmla="*/ 0 h 1"/>
                <a:gd name="T2" fmla="*/ 5 w 107"/>
                <a:gd name="T3" fmla="*/ 0 h 1"/>
                <a:gd name="T4" fmla="*/ 0 w 107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" h="1">
                  <a:moveTo>
                    <a:pt x="106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2" name="Freeform 290"/>
            <p:cNvSpPr>
              <a:spLocks/>
            </p:cNvSpPr>
            <p:nvPr/>
          </p:nvSpPr>
          <p:spPr bwMode="auto">
            <a:xfrm>
              <a:off x="4025" y="2710"/>
              <a:ext cx="212" cy="1"/>
            </a:xfrm>
            <a:custGeom>
              <a:avLst/>
              <a:gdLst>
                <a:gd name="T0" fmla="*/ 211 w 212"/>
                <a:gd name="T1" fmla="*/ 0 h 1"/>
                <a:gd name="T2" fmla="*/ 5 w 212"/>
                <a:gd name="T3" fmla="*/ 0 h 1"/>
                <a:gd name="T4" fmla="*/ 0 w 21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" h="1">
                  <a:moveTo>
                    <a:pt x="21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" name="Freeform 291"/>
            <p:cNvSpPr>
              <a:spLocks/>
            </p:cNvSpPr>
            <p:nvPr/>
          </p:nvSpPr>
          <p:spPr bwMode="auto">
            <a:xfrm>
              <a:off x="5026" y="2741"/>
              <a:ext cx="368" cy="53"/>
            </a:xfrm>
            <a:custGeom>
              <a:avLst/>
              <a:gdLst>
                <a:gd name="T0" fmla="*/ 367 w 368"/>
                <a:gd name="T1" fmla="*/ 0 h 53"/>
                <a:gd name="T2" fmla="*/ 342 w 368"/>
                <a:gd name="T3" fmla="*/ 52 h 53"/>
                <a:gd name="T4" fmla="*/ 332 w 368"/>
                <a:gd name="T5" fmla="*/ 52 h 53"/>
                <a:gd name="T6" fmla="*/ 5 w 368"/>
                <a:gd name="T7" fmla="*/ 52 h 53"/>
                <a:gd name="T8" fmla="*/ 0 w 368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8" h="53">
                  <a:moveTo>
                    <a:pt x="367" y="0"/>
                  </a:moveTo>
                  <a:lnTo>
                    <a:pt x="342" y="52"/>
                  </a:lnTo>
                  <a:lnTo>
                    <a:pt x="332" y="52"/>
                  </a:lnTo>
                  <a:lnTo>
                    <a:pt x="5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4" name="Freeform 292"/>
            <p:cNvSpPr>
              <a:spLocks/>
            </p:cNvSpPr>
            <p:nvPr/>
          </p:nvSpPr>
          <p:spPr bwMode="auto">
            <a:xfrm>
              <a:off x="5393" y="3275"/>
              <a:ext cx="223" cy="53"/>
            </a:xfrm>
            <a:custGeom>
              <a:avLst/>
              <a:gdLst>
                <a:gd name="T0" fmla="*/ 222 w 223"/>
                <a:gd name="T1" fmla="*/ 0 h 53"/>
                <a:gd name="T2" fmla="*/ 187 w 223"/>
                <a:gd name="T3" fmla="*/ 0 h 53"/>
                <a:gd name="T4" fmla="*/ 158 w 223"/>
                <a:gd name="T5" fmla="*/ 0 h 53"/>
                <a:gd name="T6" fmla="*/ 142 w 223"/>
                <a:gd name="T7" fmla="*/ 40 h 53"/>
                <a:gd name="T8" fmla="*/ 130 w 223"/>
                <a:gd name="T9" fmla="*/ 52 h 53"/>
                <a:gd name="T10" fmla="*/ 61 w 223"/>
                <a:gd name="T11" fmla="*/ 52 h 53"/>
                <a:gd name="T12" fmla="*/ 5 w 223"/>
                <a:gd name="T13" fmla="*/ 52 h 53"/>
                <a:gd name="T14" fmla="*/ 0 w 223"/>
                <a:gd name="T15" fmla="*/ 40 h 53"/>
                <a:gd name="T16" fmla="*/ 0 w 223"/>
                <a:gd name="T17" fmla="*/ 13 h 53"/>
                <a:gd name="T18" fmla="*/ 61 w 223"/>
                <a:gd name="T19" fmla="*/ 13 h 53"/>
                <a:gd name="T20" fmla="*/ 68 w 223"/>
                <a:gd name="T21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3" h="53">
                  <a:moveTo>
                    <a:pt x="222" y="0"/>
                  </a:moveTo>
                  <a:lnTo>
                    <a:pt x="187" y="0"/>
                  </a:lnTo>
                  <a:lnTo>
                    <a:pt x="158" y="0"/>
                  </a:lnTo>
                  <a:lnTo>
                    <a:pt x="142" y="40"/>
                  </a:lnTo>
                  <a:lnTo>
                    <a:pt x="130" y="52"/>
                  </a:lnTo>
                  <a:lnTo>
                    <a:pt x="61" y="52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0" y="13"/>
                  </a:lnTo>
                  <a:lnTo>
                    <a:pt x="61" y="13"/>
                  </a:lnTo>
                  <a:lnTo>
                    <a:pt x="68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5" name="Freeform 293"/>
            <p:cNvSpPr>
              <a:spLocks/>
            </p:cNvSpPr>
            <p:nvPr/>
          </p:nvSpPr>
          <p:spPr bwMode="auto">
            <a:xfrm>
              <a:off x="5586" y="2752"/>
              <a:ext cx="30" cy="164"/>
            </a:xfrm>
            <a:custGeom>
              <a:avLst/>
              <a:gdLst>
                <a:gd name="T0" fmla="*/ 0 w 30"/>
                <a:gd name="T1" fmla="*/ 0 h 164"/>
                <a:gd name="T2" fmla="*/ 10 w 30"/>
                <a:gd name="T3" fmla="*/ 31 h 164"/>
                <a:gd name="T4" fmla="*/ 29 w 30"/>
                <a:gd name="T5" fmla="*/ 163 h 164"/>
                <a:gd name="T6" fmla="*/ 23 w 30"/>
                <a:gd name="T7" fmla="*/ 8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164">
                  <a:moveTo>
                    <a:pt x="0" y="0"/>
                  </a:moveTo>
                  <a:lnTo>
                    <a:pt x="10" y="31"/>
                  </a:lnTo>
                  <a:lnTo>
                    <a:pt x="29" y="163"/>
                  </a:lnTo>
                  <a:lnTo>
                    <a:pt x="23" y="8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6" name="Freeform 294"/>
            <p:cNvSpPr>
              <a:spLocks/>
            </p:cNvSpPr>
            <p:nvPr/>
          </p:nvSpPr>
          <p:spPr bwMode="auto">
            <a:xfrm>
              <a:off x="5409" y="2752"/>
              <a:ext cx="74" cy="1"/>
            </a:xfrm>
            <a:custGeom>
              <a:avLst/>
              <a:gdLst>
                <a:gd name="T0" fmla="*/ 73 w 74"/>
                <a:gd name="T1" fmla="*/ 0 h 1"/>
                <a:gd name="T2" fmla="*/ 5 w 74"/>
                <a:gd name="T3" fmla="*/ 0 h 1"/>
                <a:gd name="T4" fmla="*/ 0 w 7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1">
                  <a:moveTo>
                    <a:pt x="7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" name="Freeform 295"/>
            <p:cNvSpPr>
              <a:spLocks/>
            </p:cNvSpPr>
            <p:nvPr/>
          </p:nvSpPr>
          <p:spPr bwMode="auto">
            <a:xfrm>
              <a:off x="4743" y="2752"/>
              <a:ext cx="262" cy="53"/>
            </a:xfrm>
            <a:custGeom>
              <a:avLst/>
              <a:gdLst>
                <a:gd name="T0" fmla="*/ 261 w 262"/>
                <a:gd name="T1" fmla="*/ 0 h 53"/>
                <a:gd name="T2" fmla="*/ 119 w 262"/>
                <a:gd name="T3" fmla="*/ 26 h 53"/>
                <a:gd name="T4" fmla="*/ 0 w 262"/>
                <a:gd name="T5" fmla="*/ 52 h 53"/>
                <a:gd name="T6" fmla="*/ 221 w 262"/>
                <a:gd name="T7" fmla="*/ 52 h 53"/>
                <a:gd name="T8" fmla="*/ 227 w 262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" h="53">
                  <a:moveTo>
                    <a:pt x="261" y="0"/>
                  </a:moveTo>
                  <a:lnTo>
                    <a:pt x="119" y="26"/>
                  </a:lnTo>
                  <a:lnTo>
                    <a:pt x="0" y="52"/>
                  </a:lnTo>
                  <a:lnTo>
                    <a:pt x="221" y="52"/>
                  </a:lnTo>
                  <a:lnTo>
                    <a:pt x="227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" name="Line 296"/>
            <p:cNvSpPr>
              <a:spLocks noChangeShapeType="1"/>
            </p:cNvSpPr>
            <p:nvPr/>
          </p:nvSpPr>
          <p:spPr bwMode="auto">
            <a:xfrm>
              <a:off x="4997" y="2752"/>
              <a:ext cx="0" cy="3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" name="Freeform 297"/>
            <p:cNvSpPr>
              <a:spLocks/>
            </p:cNvSpPr>
            <p:nvPr/>
          </p:nvSpPr>
          <p:spPr bwMode="auto">
            <a:xfrm>
              <a:off x="4315" y="2771"/>
              <a:ext cx="383" cy="51"/>
            </a:xfrm>
            <a:custGeom>
              <a:avLst/>
              <a:gdLst>
                <a:gd name="T0" fmla="*/ 382 w 383"/>
                <a:gd name="T1" fmla="*/ 0 h 51"/>
                <a:gd name="T2" fmla="*/ 267 w 383"/>
                <a:gd name="T3" fmla="*/ 6 h 51"/>
                <a:gd name="T4" fmla="*/ 114 w 383"/>
                <a:gd name="T5" fmla="*/ 6 h 51"/>
                <a:gd name="T6" fmla="*/ 0 w 383"/>
                <a:gd name="T7" fmla="*/ 50 h 51"/>
                <a:gd name="T8" fmla="*/ 80 w 383"/>
                <a:gd name="T9" fmla="*/ 50 h 51"/>
                <a:gd name="T10" fmla="*/ 85 w 383"/>
                <a:gd name="T11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3" h="51">
                  <a:moveTo>
                    <a:pt x="382" y="0"/>
                  </a:moveTo>
                  <a:lnTo>
                    <a:pt x="267" y="6"/>
                  </a:lnTo>
                  <a:lnTo>
                    <a:pt x="114" y="6"/>
                  </a:lnTo>
                  <a:lnTo>
                    <a:pt x="0" y="50"/>
                  </a:lnTo>
                  <a:lnTo>
                    <a:pt x="80" y="50"/>
                  </a:lnTo>
                  <a:lnTo>
                    <a:pt x="85" y="5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0" name="Freeform 298"/>
            <p:cNvSpPr>
              <a:spLocks/>
            </p:cNvSpPr>
            <p:nvPr/>
          </p:nvSpPr>
          <p:spPr bwMode="auto">
            <a:xfrm>
              <a:off x="4709" y="2752"/>
              <a:ext cx="25" cy="389"/>
            </a:xfrm>
            <a:custGeom>
              <a:avLst/>
              <a:gdLst>
                <a:gd name="T0" fmla="*/ 0 w 25"/>
                <a:gd name="T1" fmla="*/ 0 h 389"/>
                <a:gd name="T2" fmla="*/ 10 w 25"/>
                <a:gd name="T3" fmla="*/ 72 h 389"/>
                <a:gd name="T4" fmla="*/ 10 w 25"/>
                <a:gd name="T5" fmla="*/ 136 h 389"/>
                <a:gd name="T6" fmla="*/ 24 w 25"/>
                <a:gd name="T7" fmla="*/ 388 h 389"/>
                <a:gd name="T8" fmla="*/ 24 w 25"/>
                <a:gd name="T9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9">
                  <a:moveTo>
                    <a:pt x="0" y="0"/>
                  </a:moveTo>
                  <a:lnTo>
                    <a:pt x="10" y="72"/>
                  </a:lnTo>
                  <a:lnTo>
                    <a:pt x="10" y="136"/>
                  </a:lnTo>
                  <a:lnTo>
                    <a:pt x="24" y="388"/>
                  </a:lnTo>
                  <a:lnTo>
                    <a:pt x="24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1" name="Freeform 299"/>
            <p:cNvSpPr>
              <a:spLocks/>
            </p:cNvSpPr>
            <p:nvPr/>
          </p:nvSpPr>
          <p:spPr bwMode="auto">
            <a:xfrm>
              <a:off x="4101" y="2762"/>
              <a:ext cx="188" cy="191"/>
            </a:xfrm>
            <a:custGeom>
              <a:avLst/>
              <a:gdLst>
                <a:gd name="T0" fmla="*/ 187 w 188"/>
                <a:gd name="T1" fmla="*/ 0 h 191"/>
                <a:gd name="T2" fmla="*/ 85 w 188"/>
                <a:gd name="T3" fmla="*/ 10 h 191"/>
                <a:gd name="T4" fmla="*/ 0 w 188"/>
                <a:gd name="T5" fmla="*/ 20 h 191"/>
                <a:gd name="T6" fmla="*/ 90 w 188"/>
                <a:gd name="T7" fmla="*/ 20 h 191"/>
                <a:gd name="T8" fmla="*/ 181 w 188"/>
                <a:gd name="T9" fmla="*/ 19 h 191"/>
                <a:gd name="T10" fmla="*/ 187 w 188"/>
                <a:gd name="T11" fmla="*/ 19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8" h="191">
                  <a:moveTo>
                    <a:pt x="187" y="0"/>
                  </a:moveTo>
                  <a:lnTo>
                    <a:pt x="85" y="10"/>
                  </a:lnTo>
                  <a:lnTo>
                    <a:pt x="0" y="20"/>
                  </a:lnTo>
                  <a:lnTo>
                    <a:pt x="90" y="20"/>
                  </a:lnTo>
                  <a:lnTo>
                    <a:pt x="181" y="19"/>
                  </a:lnTo>
                  <a:lnTo>
                    <a:pt x="187" y="19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2" name="Freeform 300"/>
            <p:cNvSpPr>
              <a:spLocks/>
            </p:cNvSpPr>
            <p:nvPr/>
          </p:nvSpPr>
          <p:spPr bwMode="auto">
            <a:xfrm>
              <a:off x="3906" y="2762"/>
              <a:ext cx="86" cy="443"/>
            </a:xfrm>
            <a:custGeom>
              <a:avLst/>
              <a:gdLst>
                <a:gd name="T0" fmla="*/ 85 w 86"/>
                <a:gd name="T1" fmla="*/ 0 h 443"/>
                <a:gd name="T2" fmla="*/ 62 w 86"/>
                <a:gd name="T3" fmla="*/ 20 h 443"/>
                <a:gd name="T4" fmla="*/ 51 w 86"/>
                <a:gd name="T5" fmla="*/ 20 h 443"/>
                <a:gd name="T6" fmla="*/ 28 w 86"/>
                <a:gd name="T7" fmla="*/ 20 h 443"/>
                <a:gd name="T8" fmla="*/ 16 w 86"/>
                <a:gd name="T9" fmla="*/ 20 h 443"/>
                <a:gd name="T10" fmla="*/ 5 w 86"/>
                <a:gd name="T11" fmla="*/ 42 h 443"/>
                <a:gd name="T12" fmla="*/ 10 w 86"/>
                <a:gd name="T13" fmla="*/ 114 h 443"/>
                <a:gd name="T14" fmla="*/ 16 w 86"/>
                <a:gd name="T15" fmla="*/ 167 h 443"/>
                <a:gd name="T16" fmla="*/ 16 w 86"/>
                <a:gd name="T17" fmla="*/ 284 h 443"/>
                <a:gd name="T18" fmla="*/ 16 w 86"/>
                <a:gd name="T19" fmla="*/ 377 h 443"/>
                <a:gd name="T20" fmla="*/ 5 w 86"/>
                <a:gd name="T21" fmla="*/ 399 h 443"/>
                <a:gd name="T22" fmla="*/ 0 w 86"/>
                <a:gd name="T23" fmla="*/ 409 h 443"/>
                <a:gd name="T24" fmla="*/ 0 w 86"/>
                <a:gd name="T25" fmla="*/ 430 h 443"/>
                <a:gd name="T26" fmla="*/ 0 w 86"/>
                <a:gd name="T27" fmla="*/ 442 h 443"/>
                <a:gd name="T28" fmla="*/ 16 w 86"/>
                <a:gd name="T29" fmla="*/ 419 h 443"/>
                <a:gd name="T30" fmla="*/ 16 w 86"/>
                <a:gd name="T31" fmla="*/ 40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6" h="443">
                  <a:moveTo>
                    <a:pt x="85" y="0"/>
                  </a:moveTo>
                  <a:lnTo>
                    <a:pt x="62" y="20"/>
                  </a:lnTo>
                  <a:lnTo>
                    <a:pt x="51" y="20"/>
                  </a:lnTo>
                  <a:lnTo>
                    <a:pt x="28" y="20"/>
                  </a:lnTo>
                  <a:lnTo>
                    <a:pt x="16" y="20"/>
                  </a:lnTo>
                  <a:lnTo>
                    <a:pt x="5" y="42"/>
                  </a:lnTo>
                  <a:lnTo>
                    <a:pt x="10" y="114"/>
                  </a:lnTo>
                  <a:lnTo>
                    <a:pt x="16" y="167"/>
                  </a:lnTo>
                  <a:lnTo>
                    <a:pt x="16" y="284"/>
                  </a:lnTo>
                  <a:lnTo>
                    <a:pt x="16" y="377"/>
                  </a:lnTo>
                  <a:lnTo>
                    <a:pt x="5" y="399"/>
                  </a:lnTo>
                  <a:lnTo>
                    <a:pt x="0" y="409"/>
                  </a:lnTo>
                  <a:lnTo>
                    <a:pt x="0" y="430"/>
                  </a:lnTo>
                  <a:lnTo>
                    <a:pt x="0" y="442"/>
                  </a:lnTo>
                  <a:lnTo>
                    <a:pt x="16" y="419"/>
                  </a:lnTo>
                  <a:lnTo>
                    <a:pt x="16" y="40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3" name="Freeform 301"/>
            <p:cNvSpPr>
              <a:spLocks/>
            </p:cNvSpPr>
            <p:nvPr/>
          </p:nvSpPr>
          <p:spPr bwMode="auto">
            <a:xfrm>
              <a:off x="4008" y="2774"/>
              <a:ext cx="82" cy="1"/>
            </a:xfrm>
            <a:custGeom>
              <a:avLst/>
              <a:gdLst>
                <a:gd name="T0" fmla="*/ 81 w 82"/>
                <a:gd name="T1" fmla="*/ 0 h 1"/>
                <a:gd name="T2" fmla="*/ 5 w 82"/>
                <a:gd name="T3" fmla="*/ 0 h 1"/>
                <a:gd name="T4" fmla="*/ 0 w 8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1">
                  <a:moveTo>
                    <a:pt x="8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4" name="Freeform 302"/>
            <p:cNvSpPr>
              <a:spLocks/>
            </p:cNvSpPr>
            <p:nvPr/>
          </p:nvSpPr>
          <p:spPr bwMode="auto">
            <a:xfrm>
              <a:off x="4082" y="2774"/>
              <a:ext cx="26" cy="389"/>
            </a:xfrm>
            <a:custGeom>
              <a:avLst/>
              <a:gdLst>
                <a:gd name="T0" fmla="*/ 0 w 26"/>
                <a:gd name="T1" fmla="*/ 0 h 389"/>
                <a:gd name="T2" fmla="*/ 25 w 26"/>
                <a:gd name="T3" fmla="*/ 388 h 389"/>
                <a:gd name="T4" fmla="*/ 25 w 26"/>
                <a:gd name="T5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389">
                  <a:moveTo>
                    <a:pt x="0" y="0"/>
                  </a:moveTo>
                  <a:lnTo>
                    <a:pt x="25" y="388"/>
                  </a:lnTo>
                  <a:lnTo>
                    <a:pt x="25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5" name="Freeform 303"/>
            <p:cNvSpPr>
              <a:spLocks/>
            </p:cNvSpPr>
            <p:nvPr/>
          </p:nvSpPr>
          <p:spPr bwMode="auto">
            <a:xfrm>
              <a:off x="3870" y="2774"/>
              <a:ext cx="49" cy="357"/>
            </a:xfrm>
            <a:custGeom>
              <a:avLst/>
              <a:gdLst>
                <a:gd name="T0" fmla="*/ 48 w 49"/>
                <a:gd name="T1" fmla="*/ 0 h 357"/>
                <a:gd name="T2" fmla="*/ 30 w 49"/>
                <a:gd name="T3" fmla="*/ 0 h 357"/>
                <a:gd name="T4" fmla="*/ 24 w 49"/>
                <a:gd name="T5" fmla="*/ 10 h 357"/>
                <a:gd name="T6" fmla="*/ 6 w 49"/>
                <a:gd name="T7" fmla="*/ 83 h 357"/>
                <a:gd name="T8" fmla="*/ 0 w 49"/>
                <a:gd name="T9" fmla="*/ 146 h 357"/>
                <a:gd name="T10" fmla="*/ 17 w 49"/>
                <a:gd name="T11" fmla="*/ 188 h 357"/>
                <a:gd name="T12" fmla="*/ 30 w 49"/>
                <a:gd name="T13" fmla="*/ 231 h 357"/>
                <a:gd name="T14" fmla="*/ 42 w 49"/>
                <a:gd name="T15" fmla="*/ 345 h 357"/>
                <a:gd name="T16" fmla="*/ 36 w 49"/>
                <a:gd name="T17" fmla="*/ 356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357">
                  <a:moveTo>
                    <a:pt x="48" y="0"/>
                  </a:moveTo>
                  <a:lnTo>
                    <a:pt x="30" y="0"/>
                  </a:lnTo>
                  <a:lnTo>
                    <a:pt x="24" y="10"/>
                  </a:lnTo>
                  <a:lnTo>
                    <a:pt x="6" y="83"/>
                  </a:lnTo>
                  <a:lnTo>
                    <a:pt x="0" y="146"/>
                  </a:lnTo>
                  <a:lnTo>
                    <a:pt x="17" y="188"/>
                  </a:lnTo>
                  <a:lnTo>
                    <a:pt x="30" y="231"/>
                  </a:lnTo>
                  <a:lnTo>
                    <a:pt x="42" y="345"/>
                  </a:lnTo>
                  <a:lnTo>
                    <a:pt x="36" y="35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6" name="Line 304"/>
            <p:cNvSpPr>
              <a:spLocks noChangeShapeType="1"/>
            </p:cNvSpPr>
            <p:nvPr/>
          </p:nvSpPr>
          <p:spPr bwMode="auto">
            <a:xfrm flipH="1">
              <a:off x="3990" y="2784"/>
              <a:ext cx="1" cy="4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" name="Freeform 305"/>
            <p:cNvSpPr>
              <a:spLocks/>
            </p:cNvSpPr>
            <p:nvPr/>
          </p:nvSpPr>
          <p:spPr bwMode="auto">
            <a:xfrm>
              <a:off x="3991" y="2793"/>
              <a:ext cx="27" cy="105"/>
            </a:xfrm>
            <a:custGeom>
              <a:avLst/>
              <a:gdLst>
                <a:gd name="T0" fmla="*/ 0 w 27"/>
                <a:gd name="T1" fmla="*/ 0 h 105"/>
                <a:gd name="T2" fmla="*/ 26 w 27"/>
                <a:gd name="T3" fmla="*/ 93 h 105"/>
                <a:gd name="T4" fmla="*/ 26 w 27"/>
                <a:gd name="T5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105">
                  <a:moveTo>
                    <a:pt x="0" y="0"/>
                  </a:moveTo>
                  <a:lnTo>
                    <a:pt x="26" y="93"/>
                  </a:lnTo>
                  <a:lnTo>
                    <a:pt x="26" y="10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" name="Freeform 306"/>
            <p:cNvSpPr>
              <a:spLocks/>
            </p:cNvSpPr>
            <p:nvPr/>
          </p:nvSpPr>
          <p:spPr bwMode="auto">
            <a:xfrm>
              <a:off x="5688" y="2806"/>
              <a:ext cx="1" cy="281"/>
            </a:xfrm>
            <a:custGeom>
              <a:avLst/>
              <a:gdLst>
                <a:gd name="T0" fmla="*/ 0 w 1"/>
                <a:gd name="T1" fmla="*/ 0 h 281"/>
                <a:gd name="T2" fmla="*/ 0 w 1"/>
                <a:gd name="T3" fmla="*/ 271 h 281"/>
                <a:gd name="T4" fmla="*/ 0 w 1"/>
                <a:gd name="T5" fmla="*/ 28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81">
                  <a:moveTo>
                    <a:pt x="0" y="0"/>
                  </a:moveTo>
                  <a:lnTo>
                    <a:pt x="0" y="271"/>
                  </a:lnTo>
                  <a:lnTo>
                    <a:pt x="0" y="28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" name="Freeform 307"/>
            <p:cNvSpPr>
              <a:spLocks/>
            </p:cNvSpPr>
            <p:nvPr/>
          </p:nvSpPr>
          <p:spPr bwMode="auto">
            <a:xfrm>
              <a:off x="4726" y="2919"/>
              <a:ext cx="1" cy="168"/>
            </a:xfrm>
            <a:custGeom>
              <a:avLst/>
              <a:gdLst>
                <a:gd name="T0" fmla="*/ 0 w 1"/>
                <a:gd name="T1" fmla="*/ 0 h 168"/>
                <a:gd name="T2" fmla="*/ 0 w 1"/>
                <a:gd name="T3" fmla="*/ 158 h 168"/>
                <a:gd name="T4" fmla="*/ 0 w 1"/>
                <a:gd name="T5" fmla="*/ 167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68">
                  <a:moveTo>
                    <a:pt x="0" y="0"/>
                  </a:moveTo>
                  <a:lnTo>
                    <a:pt x="0" y="158"/>
                  </a:lnTo>
                  <a:lnTo>
                    <a:pt x="0" y="16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" name="Freeform 308"/>
            <p:cNvSpPr>
              <a:spLocks/>
            </p:cNvSpPr>
            <p:nvPr/>
          </p:nvSpPr>
          <p:spPr bwMode="auto">
            <a:xfrm>
              <a:off x="4748" y="3152"/>
              <a:ext cx="250" cy="53"/>
            </a:xfrm>
            <a:custGeom>
              <a:avLst/>
              <a:gdLst>
                <a:gd name="T0" fmla="*/ 249 w 250"/>
                <a:gd name="T1" fmla="*/ 0 h 53"/>
                <a:gd name="T2" fmla="*/ 113 w 250"/>
                <a:gd name="T3" fmla="*/ 26 h 53"/>
                <a:gd name="T4" fmla="*/ 0 w 250"/>
                <a:gd name="T5" fmla="*/ 52 h 53"/>
                <a:gd name="T6" fmla="*/ 243 w 250"/>
                <a:gd name="T7" fmla="*/ 52 h 53"/>
                <a:gd name="T8" fmla="*/ 249 w 250"/>
                <a:gd name="T9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53">
                  <a:moveTo>
                    <a:pt x="249" y="0"/>
                  </a:moveTo>
                  <a:lnTo>
                    <a:pt x="113" y="26"/>
                  </a:lnTo>
                  <a:lnTo>
                    <a:pt x="0" y="52"/>
                  </a:lnTo>
                  <a:lnTo>
                    <a:pt x="243" y="52"/>
                  </a:lnTo>
                  <a:lnTo>
                    <a:pt x="249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" name="Freeform 309"/>
            <p:cNvSpPr>
              <a:spLocks/>
            </p:cNvSpPr>
            <p:nvPr/>
          </p:nvSpPr>
          <p:spPr bwMode="auto">
            <a:xfrm>
              <a:off x="5056" y="3162"/>
              <a:ext cx="343" cy="53"/>
            </a:xfrm>
            <a:custGeom>
              <a:avLst/>
              <a:gdLst>
                <a:gd name="T0" fmla="*/ 342 w 343"/>
                <a:gd name="T1" fmla="*/ 0 h 53"/>
                <a:gd name="T2" fmla="*/ 142 w 343"/>
                <a:gd name="T3" fmla="*/ 0 h 53"/>
                <a:gd name="T4" fmla="*/ 0 w 343"/>
                <a:gd name="T5" fmla="*/ 52 h 53"/>
                <a:gd name="T6" fmla="*/ 336 w 343"/>
                <a:gd name="T7" fmla="*/ 52 h 53"/>
                <a:gd name="T8" fmla="*/ 342 w 343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3" h="53">
                  <a:moveTo>
                    <a:pt x="342" y="0"/>
                  </a:moveTo>
                  <a:lnTo>
                    <a:pt x="142" y="0"/>
                  </a:lnTo>
                  <a:lnTo>
                    <a:pt x="0" y="52"/>
                  </a:lnTo>
                  <a:lnTo>
                    <a:pt x="336" y="52"/>
                  </a:lnTo>
                  <a:lnTo>
                    <a:pt x="342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" name="Freeform 310"/>
            <p:cNvSpPr>
              <a:spLocks/>
            </p:cNvSpPr>
            <p:nvPr/>
          </p:nvSpPr>
          <p:spPr bwMode="auto">
            <a:xfrm>
              <a:off x="4669" y="3162"/>
              <a:ext cx="51" cy="66"/>
            </a:xfrm>
            <a:custGeom>
              <a:avLst/>
              <a:gdLst>
                <a:gd name="T0" fmla="*/ 50 w 51"/>
                <a:gd name="T1" fmla="*/ 0 h 66"/>
                <a:gd name="T2" fmla="*/ 27 w 51"/>
                <a:gd name="T3" fmla="*/ 10 h 66"/>
                <a:gd name="T4" fmla="*/ 11 w 51"/>
                <a:gd name="T5" fmla="*/ 10 h 66"/>
                <a:gd name="T6" fmla="*/ 0 w 51"/>
                <a:gd name="T7" fmla="*/ 65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66">
                  <a:moveTo>
                    <a:pt x="50" y="0"/>
                  </a:moveTo>
                  <a:lnTo>
                    <a:pt x="27" y="10"/>
                  </a:lnTo>
                  <a:lnTo>
                    <a:pt x="11" y="10"/>
                  </a:lnTo>
                  <a:lnTo>
                    <a:pt x="0" y="6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" name="Freeform 311"/>
            <p:cNvSpPr>
              <a:spLocks/>
            </p:cNvSpPr>
            <p:nvPr/>
          </p:nvSpPr>
          <p:spPr bwMode="auto">
            <a:xfrm>
              <a:off x="4709" y="3162"/>
              <a:ext cx="228" cy="127"/>
            </a:xfrm>
            <a:custGeom>
              <a:avLst/>
              <a:gdLst>
                <a:gd name="T0" fmla="*/ 5 w 228"/>
                <a:gd name="T1" fmla="*/ 0 h 127"/>
                <a:gd name="T2" fmla="*/ 0 w 228"/>
                <a:gd name="T3" fmla="*/ 42 h 127"/>
                <a:gd name="T4" fmla="*/ 5 w 228"/>
                <a:gd name="T5" fmla="*/ 73 h 127"/>
                <a:gd name="T6" fmla="*/ 0 w 228"/>
                <a:gd name="T7" fmla="*/ 83 h 127"/>
                <a:gd name="T8" fmla="*/ 0 w 228"/>
                <a:gd name="T9" fmla="*/ 105 h 127"/>
                <a:gd name="T10" fmla="*/ 11 w 228"/>
                <a:gd name="T11" fmla="*/ 115 h 127"/>
                <a:gd name="T12" fmla="*/ 16 w 228"/>
                <a:gd name="T13" fmla="*/ 126 h 127"/>
                <a:gd name="T14" fmla="*/ 107 w 228"/>
                <a:gd name="T15" fmla="*/ 115 h 127"/>
                <a:gd name="T16" fmla="*/ 227 w 228"/>
                <a:gd name="T17" fmla="*/ 126 h 127"/>
                <a:gd name="T18" fmla="*/ 203 w 228"/>
                <a:gd name="T19" fmla="*/ 115 h 127"/>
                <a:gd name="T20" fmla="*/ 198 w 228"/>
                <a:gd name="T21" fmla="*/ 115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8" h="127">
                  <a:moveTo>
                    <a:pt x="5" y="0"/>
                  </a:moveTo>
                  <a:lnTo>
                    <a:pt x="0" y="42"/>
                  </a:lnTo>
                  <a:lnTo>
                    <a:pt x="5" y="73"/>
                  </a:lnTo>
                  <a:lnTo>
                    <a:pt x="0" y="83"/>
                  </a:lnTo>
                  <a:lnTo>
                    <a:pt x="0" y="105"/>
                  </a:lnTo>
                  <a:lnTo>
                    <a:pt x="11" y="115"/>
                  </a:lnTo>
                  <a:lnTo>
                    <a:pt x="16" y="126"/>
                  </a:lnTo>
                  <a:lnTo>
                    <a:pt x="107" y="115"/>
                  </a:lnTo>
                  <a:lnTo>
                    <a:pt x="227" y="126"/>
                  </a:lnTo>
                  <a:lnTo>
                    <a:pt x="203" y="115"/>
                  </a:lnTo>
                  <a:lnTo>
                    <a:pt x="198" y="11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" name="Freeform 312"/>
            <p:cNvSpPr>
              <a:spLocks/>
            </p:cNvSpPr>
            <p:nvPr/>
          </p:nvSpPr>
          <p:spPr bwMode="auto">
            <a:xfrm>
              <a:off x="4730" y="3182"/>
              <a:ext cx="810" cy="50"/>
            </a:xfrm>
            <a:custGeom>
              <a:avLst/>
              <a:gdLst>
                <a:gd name="T0" fmla="*/ 809 w 810"/>
                <a:gd name="T1" fmla="*/ 0 h 50"/>
                <a:gd name="T2" fmla="*/ 809 w 810"/>
                <a:gd name="T3" fmla="*/ 25 h 50"/>
                <a:gd name="T4" fmla="*/ 786 w 810"/>
                <a:gd name="T5" fmla="*/ 49 h 50"/>
                <a:gd name="T6" fmla="*/ 775 w 810"/>
                <a:gd name="T7" fmla="*/ 49 h 50"/>
                <a:gd name="T8" fmla="*/ 6 w 810"/>
                <a:gd name="T9" fmla="*/ 49 h 50"/>
                <a:gd name="T10" fmla="*/ 0 w 810"/>
                <a:gd name="T11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0" h="50">
                  <a:moveTo>
                    <a:pt x="809" y="0"/>
                  </a:moveTo>
                  <a:lnTo>
                    <a:pt x="809" y="25"/>
                  </a:lnTo>
                  <a:lnTo>
                    <a:pt x="786" y="49"/>
                  </a:lnTo>
                  <a:lnTo>
                    <a:pt x="775" y="49"/>
                  </a:lnTo>
                  <a:lnTo>
                    <a:pt x="6" y="49"/>
                  </a:lnTo>
                  <a:lnTo>
                    <a:pt x="0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" name="Freeform 313"/>
            <p:cNvSpPr>
              <a:spLocks/>
            </p:cNvSpPr>
            <p:nvPr/>
          </p:nvSpPr>
          <p:spPr bwMode="auto">
            <a:xfrm>
              <a:off x="3990" y="3182"/>
              <a:ext cx="100" cy="94"/>
            </a:xfrm>
            <a:custGeom>
              <a:avLst/>
              <a:gdLst>
                <a:gd name="T0" fmla="*/ 99 w 100"/>
                <a:gd name="T1" fmla="*/ 0 h 94"/>
                <a:gd name="T2" fmla="*/ 88 w 100"/>
                <a:gd name="T3" fmla="*/ 10 h 94"/>
                <a:gd name="T4" fmla="*/ 93 w 100"/>
                <a:gd name="T5" fmla="*/ 61 h 94"/>
                <a:gd name="T6" fmla="*/ 88 w 100"/>
                <a:gd name="T7" fmla="*/ 93 h 94"/>
                <a:gd name="T8" fmla="*/ 58 w 100"/>
                <a:gd name="T9" fmla="*/ 93 h 94"/>
                <a:gd name="T10" fmla="*/ 41 w 100"/>
                <a:gd name="T11" fmla="*/ 93 h 94"/>
                <a:gd name="T12" fmla="*/ 36 w 100"/>
                <a:gd name="T13" fmla="*/ 82 h 94"/>
                <a:gd name="T14" fmla="*/ 36 w 100"/>
                <a:gd name="T15" fmla="*/ 61 h 94"/>
                <a:gd name="T16" fmla="*/ 36 w 100"/>
                <a:gd name="T17" fmla="*/ 51 h 94"/>
                <a:gd name="T18" fmla="*/ 0 w 100"/>
                <a:gd name="T19" fmla="*/ 48 h 94"/>
                <a:gd name="T20" fmla="*/ 2 w 100"/>
                <a:gd name="T21" fmla="*/ 7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94">
                  <a:moveTo>
                    <a:pt x="99" y="0"/>
                  </a:moveTo>
                  <a:lnTo>
                    <a:pt x="88" y="10"/>
                  </a:lnTo>
                  <a:lnTo>
                    <a:pt x="93" y="61"/>
                  </a:lnTo>
                  <a:lnTo>
                    <a:pt x="88" y="93"/>
                  </a:lnTo>
                  <a:lnTo>
                    <a:pt x="58" y="93"/>
                  </a:lnTo>
                  <a:lnTo>
                    <a:pt x="41" y="93"/>
                  </a:lnTo>
                  <a:lnTo>
                    <a:pt x="36" y="82"/>
                  </a:lnTo>
                  <a:lnTo>
                    <a:pt x="36" y="61"/>
                  </a:lnTo>
                  <a:lnTo>
                    <a:pt x="36" y="51"/>
                  </a:lnTo>
                  <a:lnTo>
                    <a:pt x="0" y="48"/>
                  </a:lnTo>
                  <a:lnTo>
                    <a:pt x="2" y="7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" name="Freeform 314"/>
            <p:cNvSpPr>
              <a:spLocks/>
            </p:cNvSpPr>
            <p:nvPr/>
          </p:nvSpPr>
          <p:spPr bwMode="auto">
            <a:xfrm>
              <a:off x="3991" y="3182"/>
              <a:ext cx="27" cy="50"/>
            </a:xfrm>
            <a:custGeom>
              <a:avLst/>
              <a:gdLst>
                <a:gd name="T0" fmla="*/ 16 w 27"/>
                <a:gd name="T1" fmla="*/ 0 h 50"/>
                <a:gd name="T2" fmla="*/ 0 w 27"/>
                <a:gd name="T3" fmla="*/ 0 h 50"/>
                <a:gd name="T4" fmla="*/ 16 w 27"/>
                <a:gd name="T5" fmla="*/ 49 h 50"/>
                <a:gd name="T6" fmla="*/ 26 w 27"/>
                <a:gd name="T7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50">
                  <a:moveTo>
                    <a:pt x="16" y="0"/>
                  </a:moveTo>
                  <a:lnTo>
                    <a:pt x="0" y="0"/>
                  </a:lnTo>
                  <a:lnTo>
                    <a:pt x="16" y="49"/>
                  </a:lnTo>
                  <a:lnTo>
                    <a:pt x="26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" name="Freeform 315"/>
            <p:cNvSpPr>
              <a:spLocks/>
            </p:cNvSpPr>
            <p:nvPr/>
          </p:nvSpPr>
          <p:spPr bwMode="auto">
            <a:xfrm>
              <a:off x="4272" y="3204"/>
              <a:ext cx="57" cy="50"/>
            </a:xfrm>
            <a:custGeom>
              <a:avLst/>
              <a:gdLst>
                <a:gd name="T0" fmla="*/ 16 w 57"/>
                <a:gd name="T1" fmla="*/ 0 h 50"/>
                <a:gd name="T2" fmla="*/ 5 w 57"/>
                <a:gd name="T3" fmla="*/ 16 h 50"/>
                <a:gd name="T4" fmla="*/ 0 w 57"/>
                <a:gd name="T5" fmla="*/ 32 h 50"/>
                <a:gd name="T6" fmla="*/ 56 w 57"/>
                <a:gd name="T7" fmla="*/ 49 h 50"/>
                <a:gd name="T8" fmla="*/ 49 w 57"/>
                <a:gd name="T9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0">
                  <a:moveTo>
                    <a:pt x="16" y="0"/>
                  </a:moveTo>
                  <a:lnTo>
                    <a:pt x="5" y="16"/>
                  </a:lnTo>
                  <a:lnTo>
                    <a:pt x="0" y="32"/>
                  </a:lnTo>
                  <a:lnTo>
                    <a:pt x="56" y="49"/>
                  </a:lnTo>
                  <a:lnTo>
                    <a:pt x="49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" name="Freeform 316"/>
            <p:cNvSpPr>
              <a:spLocks/>
            </p:cNvSpPr>
            <p:nvPr/>
          </p:nvSpPr>
          <p:spPr bwMode="auto">
            <a:xfrm>
              <a:off x="4986" y="3244"/>
              <a:ext cx="554" cy="53"/>
            </a:xfrm>
            <a:custGeom>
              <a:avLst/>
              <a:gdLst>
                <a:gd name="T0" fmla="*/ 553 w 554"/>
                <a:gd name="T1" fmla="*/ 0 h 53"/>
                <a:gd name="T2" fmla="*/ 547 w 554"/>
                <a:gd name="T3" fmla="*/ 35 h 53"/>
                <a:gd name="T4" fmla="*/ 542 w 554"/>
                <a:gd name="T5" fmla="*/ 52 h 53"/>
                <a:gd name="T6" fmla="*/ 268 w 554"/>
                <a:gd name="T7" fmla="*/ 52 h 53"/>
                <a:gd name="T8" fmla="*/ 0 w 554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3">
                  <a:moveTo>
                    <a:pt x="553" y="0"/>
                  </a:moveTo>
                  <a:lnTo>
                    <a:pt x="547" y="35"/>
                  </a:lnTo>
                  <a:lnTo>
                    <a:pt x="542" y="52"/>
                  </a:lnTo>
                  <a:lnTo>
                    <a:pt x="268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" name="Freeform 317"/>
            <p:cNvSpPr>
              <a:spLocks/>
            </p:cNvSpPr>
            <p:nvPr/>
          </p:nvSpPr>
          <p:spPr bwMode="auto">
            <a:xfrm>
              <a:off x="4328" y="3275"/>
              <a:ext cx="114" cy="1"/>
            </a:xfrm>
            <a:custGeom>
              <a:avLst/>
              <a:gdLst>
                <a:gd name="T0" fmla="*/ 113 w 114"/>
                <a:gd name="T1" fmla="*/ 0 h 1"/>
                <a:gd name="T2" fmla="*/ 5 w 114"/>
                <a:gd name="T3" fmla="*/ 0 h 1"/>
                <a:gd name="T4" fmla="*/ 0 w 11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" h="1">
                  <a:moveTo>
                    <a:pt x="11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" name="Freeform 318"/>
            <p:cNvSpPr>
              <a:spLocks/>
            </p:cNvSpPr>
            <p:nvPr/>
          </p:nvSpPr>
          <p:spPr bwMode="auto">
            <a:xfrm>
              <a:off x="5605" y="2937"/>
              <a:ext cx="26" cy="219"/>
            </a:xfrm>
            <a:custGeom>
              <a:avLst/>
              <a:gdLst>
                <a:gd name="T0" fmla="*/ 17 w 26"/>
                <a:gd name="T1" fmla="*/ 0 h 219"/>
                <a:gd name="T2" fmla="*/ 25 w 26"/>
                <a:gd name="T3" fmla="*/ 107 h 219"/>
                <a:gd name="T4" fmla="*/ 0 w 26"/>
                <a:gd name="T5" fmla="*/ 218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9">
                  <a:moveTo>
                    <a:pt x="17" y="0"/>
                  </a:moveTo>
                  <a:lnTo>
                    <a:pt x="25" y="107"/>
                  </a:lnTo>
                  <a:lnTo>
                    <a:pt x="0" y="21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" name="Line 319"/>
            <p:cNvSpPr>
              <a:spLocks noChangeShapeType="1"/>
            </p:cNvSpPr>
            <p:nvPr/>
          </p:nvSpPr>
          <p:spPr bwMode="auto">
            <a:xfrm>
              <a:off x="5012" y="2804"/>
              <a:ext cx="0" cy="1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" name="Line 320"/>
            <p:cNvSpPr>
              <a:spLocks noChangeShapeType="1"/>
            </p:cNvSpPr>
            <p:nvPr/>
          </p:nvSpPr>
          <p:spPr bwMode="auto">
            <a:xfrm>
              <a:off x="4339" y="3231"/>
              <a:ext cx="3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" name="Line 321"/>
            <p:cNvSpPr>
              <a:spLocks noChangeShapeType="1"/>
            </p:cNvSpPr>
            <p:nvPr/>
          </p:nvSpPr>
          <p:spPr bwMode="auto">
            <a:xfrm>
              <a:off x="4423" y="3186"/>
              <a:ext cx="21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4" name="Line 322"/>
            <p:cNvSpPr>
              <a:spLocks noChangeShapeType="1"/>
            </p:cNvSpPr>
            <p:nvPr/>
          </p:nvSpPr>
          <p:spPr bwMode="auto">
            <a:xfrm>
              <a:off x="4122" y="3219"/>
              <a:ext cx="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5" name="Line 323"/>
            <p:cNvSpPr>
              <a:spLocks noChangeShapeType="1"/>
            </p:cNvSpPr>
            <p:nvPr/>
          </p:nvSpPr>
          <p:spPr bwMode="auto">
            <a:xfrm>
              <a:off x="4101" y="3199"/>
              <a:ext cx="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6" name="Line 324"/>
            <p:cNvSpPr>
              <a:spLocks noChangeShapeType="1"/>
            </p:cNvSpPr>
            <p:nvPr/>
          </p:nvSpPr>
          <p:spPr bwMode="auto">
            <a:xfrm flipH="1">
              <a:off x="3920" y="3264"/>
              <a:ext cx="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" name="Line 325"/>
            <p:cNvSpPr>
              <a:spLocks noChangeShapeType="1"/>
            </p:cNvSpPr>
            <p:nvPr/>
          </p:nvSpPr>
          <p:spPr bwMode="auto">
            <a:xfrm>
              <a:off x="3920" y="3231"/>
              <a:ext cx="4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" name="Freeform 326"/>
            <p:cNvSpPr>
              <a:spLocks/>
            </p:cNvSpPr>
            <p:nvPr/>
          </p:nvSpPr>
          <p:spPr bwMode="auto">
            <a:xfrm>
              <a:off x="5668" y="2695"/>
              <a:ext cx="25" cy="581"/>
            </a:xfrm>
            <a:custGeom>
              <a:avLst/>
              <a:gdLst>
                <a:gd name="T0" fmla="*/ 0 w 25"/>
                <a:gd name="T1" fmla="*/ 0 h 581"/>
                <a:gd name="T2" fmla="*/ 24 w 25"/>
                <a:gd name="T3" fmla="*/ 0 h 581"/>
                <a:gd name="T4" fmla="*/ 24 w 25"/>
                <a:gd name="T5" fmla="*/ 580 h 581"/>
                <a:gd name="T6" fmla="*/ 0 w 25"/>
                <a:gd name="T7" fmla="*/ 580 h 581"/>
                <a:gd name="T8" fmla="*/ 0 w 25"/>
                <a:gd name="T9" fmla="*/ 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581">
                  <a:moveTo>
                    <a:pt x="0" y="0"/>
                  </a:moveTo>
                  <a:lnTo>
                    <a:pt x="24" y="0"/>
                  </a:lnTo>
                  <a:lnTo>
                    <a:pt x="24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" name="Freeform 327"/>
            <p:cNvSpPr>
              <a:spLocks/>
            </p:cNvSpPr>
            <p:nvPr/>
          </p:nvSpPr>
          <p:spPr bwMode="auto">
            <a:xfrm>
              <a:off x="5372" y="3318"/>
              <a:ext cx="354" cy="112"/>
            </a:xfrm>
            <a:custGeom>
              <a:avLst/>
              <a:gdLst>
                <a:gd name="T0" fmla="*/ 0 w 354"/>
                <a:gd name="T1" fmla="*/ 67 h 112"/>
                <a:gd name="T2" fmla="*/ 27 w 354"/>
                <a:gd name="T3" fmla="*/ 33 h 112"/>
                <a:gd name="T4" fmla="*/ 63 w 354"/>
                <a:gd name="T5" fmla="*/ 0 h 112"/>
                <a:gd name="T6" fmla="*/ 265 w 354"/>
                <a:gd name="T7" fmla="*/ 0 h 112"/>
                <a:gd name="T8" fmla="*/ 310 w 354"/>
                <a:gd name="T9" fmla="*/ 21 h 112"/>
                <a:gd name="T10" fmla="*/ 342 w 354"/>
                <a:gd name="T11" fmla="*/ 55 h 112"/>
                <a:gd name="T12" fmla="*/ 353 w 354"/>
                <a:gd name="T13" fmla="*/ 111 h 112"/>
                <a:gd name="T14" fmla="*/ 334 w 354"/>
                <a:gd name="T15" fmla="*/ 111 h 112"/>
                <a:gd name="T16" fmla="*/ 305 w 354"/>
                <a:gd name="T17" fmla="*/ 67 h 112"/>
                <a:gd name="T18" fmla="*/ 265 w 354"/>
                <a:gd name="T19" fmla="*/ 33 h 112"/>
                <a:gd name="T20" fmla="*/ 82 w 354"/>
                <a:gd name="T21" fmla="*/ 33 h 112"/>
                <a:gd name="T22" fmla="*/ 45 w 354"/>
                <a:gd name="T23" fmla="*/ 45 h 112"/>
                <a:gd name="T24" fmla="*/ 18 w 354"/>
                <a:gd name="T25" fmla="*/ 77 h 112"/>
                <a:gd name="T26" fmla="*/ 0 w 354"/>
                <a:gd name="T27" fmla="*/ 67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4" h="112">
                  <a:moveTo>
                    <a:pt x="0" y="67"/>
                  </a:moveTo>
                  <a:lnTo>
                    <a:pt x="27" y="33"/>
                  </a:lnTo>
                  <a:lnTo>
                    <a:pt x="63" y="0"/>
                  </a:lnTo>
                  <a:lnTo>
                    <a:pt x="265" y="0"/>
                  </a:lnTo>
                  <a:lnTo>
                    <a:pt x="310" y="21"/>
                  </a:lnTo>
                  <a:lnTo>
                    <a:pt x="342" y="55"/>
                  </a:lnTo>
                  <a:lnTo>
                    <a:pt x="353" y="111"/>
                  </a:lnTo>
                  <a:lnTo>
                    <a:pt x="334" y="111"/>
                  </a:lnTo>
                  <a:lnTo>
                    <a:pt x="305" y="67"/>
                  </a:lnTo>
                  <a:lnTo>
                    <a:pt x="265" y="33"/>
                  </a:lnTo>
                  <a:lnTo>
                    <a:pt x="82" y="33"/>
                  </a:lnTo>
                  <a:lnTo>
                    <a:pt x="45" y="45"/>
                  </a:lnTo>
                  <a:lnTo>
                    <a:pt x="18" y="77"/>
                  </a:lnTo>
                  <a:lnTo>
                    <a:pt x="0" y="67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" name="Freeform 328"/>
            <p:cNvSpPr>
              <a:spLocks/>
            </p:cNvSpPr>
            <p:nvPr/>
          </p:nvSpPr>
          <p:spPr bwMode="auto">
            <a:xfrm>
              <a:off x="4202" y="3375"/>
              <a:ext cx="176" cy="307"/>
            </a:xfrm>
            <a:custGeom>
              <a:avLst/>
              <a:gdLst>
                <a:gd name="T0" fmla="*/ 87 w 176"/>
                <a:gd name="T1" fmla="*/ 0 h 307"/>
                <a:gd name="T2" fmla="*/ 96 w 176"/>
                <a:gd name="T3" fmla="*/ 0 h 307"/>
                <a:gd name="T4" fmla="*/ 105 w 176"/>
                <a:gd name="T5" fmla="*/ 2 h 307"/>
                <a:gd name="T6" fmla="*/ 113 w 176"/>
                <a:gd name="T7" fmla="*/ 5 h 307"/>
                <a:gd name="T8" fmla="*/ 122 w 176"/>
                <a:gd name="T9" fmla="*/ 13 h 307"/>
                <a:gd name="T10" fmla="*/ 130 w 176"/>
                <a:gd name="T11" fmla="*/ 19 h 307"/>
                <a:gd name="T12" fmla="*/ 137 w 176"/>
                <a:gd name="T13" fmla="*/ 27 h 307"/>
                <a:gd name="T14" fmla="*/ 145 w 176"/>
                <a:gd name="T15" fmla="*/ 38 h 307"/>
                <a:gd name="T16" fmla="*/ 151 w 176"/>
                <a:gd name="T17" fmla="*/ 50 h 307"/>
                <a:gd name="T18" fmla="*/ 158 w 176"/>
                <a:gd name="T19" fmla="*/ 63 h 307"/>
                <a:gd name="T20" fmla="*/ 163 w 176"/>
                <a:gd name="T21" fmla="*/ 76 h 307"/>
                <a:gd name="T22" fmla="*/ 166 w 176"/>
                <a:gd name="T23" fmla="*/ 89 h 307"/>
                <a:gd name="T24" fmla="*/ 170 w 176"/>
                <a:gd name="T25" fmla="*/ 105 h 307"/>
                <a:gd name="T26" fmla="*/ 172 w 176"/>
                <a:gd name="T27" fmla="*/ 120 h 307"/>
                <a:gd name="T28" fmla="*/ 174 w 176"/>
                <a:gd name="T29" fmla="*/ 136 h 307"/>
                <a:gd name="T30" fmla="*/ 175 w 176"/>
                <a:gd name="T31" fmla="*/ 153 h 307"/>
                <a:gd name="T32" fmla="*/ 174 w 176"/>
                <a:gd name="T33" fmla="*/ 167 h 307"/>
                <a:gd name="T34" fmla="*/ 172 w 176"/>
                <a:gd name="T35" fmla="*/ 183 h 307"/>
                <a:gd name="T36" fmla="*/ 170 w 176"/>
                <a:gd name="T37" fmla="*/ 198 h 307"/>
                <a:gd name="T38" fmla="*/ 166 w 176"/>
                <a:gd name="T39" fmla="*/ 214 h 307"/>
                <a:gd name="T40" fmla="*/ 163 w 176"/>
                <a:gd name="T41" fmla="*/ 228 h 307"/>
                <a:gd name="T42" fmla="*/ 158 w 176"/>
                <a:gd name="T43" fmla="*/ 241 h 307"/>
                <a:gd name="T44" fmla="*/ 151 w 176"/>
                <a:gd name="T45" fmla="*/ 254 h 307"/>
                <a:gd name="T46" fmla="*/ 145 w 176"/>
                <a:gd name="T47" fmla="*/ 266 h 307"/>
                <a:gd name="T48" fmla="*/ 137 w 176"/>
                <a:gd name="T49" fmla="*/ 276 h 307"/>
                <a:gd name="T50" fmla="*/ 130 w 176"/>
                <a:gd name="T51" fmla="*/ 285 h 307"/>
                <a:gd name="T52" fmla="*/ 122 w 176"/>
                <a:gd name="T53" fmla="*/ 291 h 307"/>
                <a:gd name="T54" fmla="*/ 113 w 176"/>
                <a:gd name="T55" fmla="*/ 298 h 307"/>
                <a:gd name="T56" fmla="*/ 105 w 176"/>
                <a:gd name="T57" fmla="*/ 301 h 307"/>
                <a:gd name="T58" fmla="*/ 96 w 176"/>
                <a:gd name="T59" fmla="*/ 304 h 307"/>
                <a:gd name="T60" fmla="*/ 87 w 176"/>
                <a:gd name="T61" fmla="*/ 306 h 307"/>
                <a:gd name="T62" fmla="*/ 78 w 176"/>
                <a:gd name="T63" fmla="*/ 304 h 307"/>
                <a:gd name="T64" fmla="*/ 69 w 176"/>
                <a:gd name="T65" fmla="*/ 301 h 307"/>
                <a:gd name="T66" fmla="*/ 60 w 176"/>
                <a:gd name="T67" fmla="*/ 298 h 307"/>
                <a:gd name="T68" fmla="*/ 51 w 176"/>
                <a:gd name="T69" fmla="*/ 291 h 307"/>
                <a:gd name="T70" fmla="*/ 43 w 176"/>
                <a:gd name="T71" fmla="*/ 285 h 307"/>
                <a:gd name="T72" fmla="*/ 35 w 176"/>
                <a:gd name="T73" fmla="*/ 276 h 307"/>
                <a:gd name="T74" fmla="*/ 28 w 176"/>
                <a:gd name="T75" fmla="*/ 266 h 307"/>
                <a:gd name="T76" fmla="*/ 21 w 176"/>
                <a:gd name="T77" fmla="*/ 254 h 307"/>
                <a:gd name="T78" fmla="*/ 16 w 176"/>
                <a:gd name="T79" fmla="*/ 241 h 307"/>
                <a:gd name="T80" fmla="*/ 10 w 176"/>
                <a:gd name="T81" fmla="*/ 228 h 307"/>
                <a:gd name="T82" fmla="*/ 7 w 176"/>
                <a:gd name="T83" fmla="*/ 214 h 307"/>
                <a:gd name="T84" fmla="*/ 3 w 176"/>
                <a:gd name="T85" fmla="*/ 198 h 307"/>
                <a:gd name="T86" fmla="*/ 1 w 176"/>
                <a:gd name="T87" fmla="*/ 183 h 307"/>
                <a:gd name="T88" fmla="*/ 0 w 176"/>
                <a:gd name="T89" fmla="*/ 167 h 307"/>
                <a:gd name="T90" fmla="*/ 0 w 176"/>
                <a:gd name="T91" fmla="*/ 153 h 307"/>
                <a:gd name="T92" fmla="*/ 0 w 176"/>
                <a:gd name="T93" fmla="*/ 136 h 307"/>
                <a:gd name="T94" fmla="*/ 1 w 176"/>
                <a:gd name="T95" fmla="*/ 120 h 307"/>
                <a:gd name="T96" fmla="*/ 3 w 176"/>
                <a:gd name="T97" fmla="*/ 105 h 307"/>
                <a:gd name="T98" fmla="*/ 7 w 176"/>
                <a:gd name="T99" fmla="*/ 89 h 307"/>
                <a:gd name="T100" fmla="*/ 10 w 176"/>
                <a:gd name="T101" fmla="*/ 76 h 307"/>
                <a:gd name="T102" fmla="*/ 16 w 176"/>
                <a:gd name="T103" fmla="*/ 63 h 307"/>
                <a:gd name="T104" fmla="*/ 21 w 176"/>
                <a:gd name="T105" fmla="*/ 50 h 307"/>
                <a:gd name="T106" fmla="*/ 28 w 176"/>
                <a:gd name="T107" fmla="*/ 38 h 307"/>
                <a:gd name="T108" fmla="*/ 35 w 176"/>
                <a:gd name="T109" fmla="*/ 27 h 307"/>
                <a:gd name="T110" fmla="*/ 43 w 176"/>
                <a:gd name="T111" fmla="*/ 19 h 307"/>
                <a:gd name="T112" fmla="*/ 51 w 176"/>
                <a:gd name="T113" fmla="*/ 13 h 307"/>
                <a:gd name="T114" fmla="*/ 60 w 176"/>
                <a:gd name="T115" fmla="*/ 5 h 307"/>
                <a:gd name="T116" fmla="*/ 69 w 176"/>
                <a:gd name="T117" fmla="*/ 2 h 307"/>
                <a:gd name="T118" fmla="*/ 78 w 176"/>
                <a:gd name="T119" fmla="*/ 0 h 307"/>
                <a:gd name="T120" fmla="*/ 87 w 176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6" h="307">
                  <a:moveTo>
                    <a:pt x="87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3" y="5"/>
                  </a:lnTo>
                  <a:lnTo>
                    <a:pt x="122" y="13"/>
                  </a:lnTo>
                  <a:lnTo>
                    <a:pt x="130" y="19"/>
                  </a:lnTo>
                  <a:lnTo>
                    <a:pt x="137" y="27"/>
                  </a:lnTo>
                  <a:lnTo>
                    <a:pt x="145" y="38"/>
                  </a:lnTo>
                  <a:lnTo>
                    <a:pt x="151" y="50"/>
                  </a:lnTo>
                  <a:lnTo>
                    <a:pt x="158" y="63"/>
                  </a:lnTo>
                  <a:lnTo>
                    <a:pt x="163" y="76"/>
                  </a:lnTo>
                  <a:lnTo>
                    <a:pt x="166" y="89"/>
                  </a:lnTo>
                  <a:lnTo>
                    <a:pt x="170" y="105"/>
                  </a:lnTo>
                  <a:lnTo>
                    <a:pt x="172" y="120"/>
                  </a:lnTo>
                  <a:lnTo>
                    <a:pt x="174" y="136"/>
                  </a:lnTo>
                  <a:lnTo>
                    <a:pt x="175" y="153"/>
                  </a:lnTo>
                  <a:lnTo>
                    <a:pt x="174" y="167"/>
                  </a:lnTo>
                  <a:lnTo>
                    <a:pt x="172" y="183"/>
                  </a:lnTo>
                  <a:lnTo>
                    <a:pt x="170" y="198"/>
                  </a:lnTo>
                  <a:lnTo>
                    <a:pt x="166" y="214"/>
                  </a:lnTo>
                  <a:lnTo>
                    <a:pt x="163" y="228"/>
                  </a:lnTo>
                  <a:lnTo>
                    <a:pt x="158" y="241"/>
                  </a:lnTo>
                  <a:lnTo>
                    <a:pt x="151" y="254"/>
                  </a:lnTo>
                  <a:lnTo>
                    <a:pt x="145" y="266"/>
                  </a:lnTo>
                  <a:lnTo>
                    <a:pt x="137" y="276"/>
                  </a:lnTo>
                  <a:lnTo>
                    <a:pt x="130" y="285"/>
                  </a:lnTo>
                  <a:lnTo>
                    <a:pt x="122" y="291"/>
                  </a:lnTo>
                  <a:lnTo>
                    <a:pt x="113" y="298"/>
                  </a:lnTo>
                  <a:lnTo>
                    <a:pt x="105" y="301"/>
                  </a:lnTo>
                  <a:lnTo>
                    <a:pt x="96" y="304"/>
                  </a:lnTo>
                  <a:lnTo>
                    <a:pt x="87" y="306"/>
                  </a:lnTo>
                  <a:lnTo>
                    <a:pt x="78" y="304"/>
                  </a:lnTo>
                  <a:lnTo>
                    <a:pt x="69" y="301"/>
                  </a:lnTo>
                  <a:lnTo>
                    <a:pt x="60" y="298"/>
                  </a:lnTo>
                  <a:lnTo>
                    <a:pt x="51" y="291"/>
                  </a:lnTo>
                  <a:lnTo>
                    <a:pt x="43" y="285"/>
                  </a:lnTo>
                  <a:lnTo>
                    <a:pt x="35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6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6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5" y="27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60" y="5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7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" name="Freeform 329"/>
            <p:cNvSpPr>
              <a:spLocks/>
            </p:cNvSpPr>
            <p:nvPr/>
          </p:nvSpPr>
          <p:spPr bwMode="auto">
            <a:xfrm>
              <a:off x="4250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4 w 81"/>
                <a:gd name="T3" fmla="*/ 0 h 142"/>
                <a:gd name="T4" fmla="*/ 48 w 81"/>
                <a:gd name="T5" fmla="*/ 0 h 142"/>
                <a:gd name="T6" fmla="*/ 52 w 81"/>
                <a:gd name="T7" fmla="*/ 2 h 142"/>
                <a:gd name="T8" fmla="*/ 56 w 81"/>
                <a:gd name="T9" fmla="*/ 5 h 142"/>
                <a:gd name="T10" fmla="*/ 60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5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5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60 w 81"/>
                <a:gd name="T51" fmla="*/ 132 h 142"/>
                <a:gd name="T52" fmla="*/ 56 w 81"/>
                <a:gd name="T53" fmla="*/ 135 h 142"/>
                <a:gd name="T54" fmla="*/ 52 w 81"/>
                <a:gd name="T55" fmla="*/ 136 h 142"/>
                <a:gd name="T56" fmla="*/ 48 w 81"/>
                <a:gd name="T57" fmla="*/ 139 h 142"/>
                <a:gd name="T58" fmla="*/ 44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1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3 w 81"/>
                <a:gd name="T75" fmla="*/ 122 h 142"/>
                <a:gd name="T76" fmla="*/ 10 w 81"/>
                <a:gd name="T77" fmla="*/ 116 h 142"/>
                <a:gd name="T78" fmla="*/ 7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7 w 81"/>
                <a:gd name="T103" fmla="*/ 27 h 142"/>
                <a:gd name="T104" fmla="*/ 10 w 81"/>
                <a:gd name="T105" fmla="*/ 23 h 142"/>
                <a:gd name="T106" fmla="*/ 13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1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5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5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60" y="132"/>
                  </a:lnTo>
                  <a:lnTo>
                    <a:pt x="56" y="135"/>
                  </a:lnTo>
                  <a:lnTo>
                    <a:pt x="52" y="136"/>
                  </a:lnTo>
                  <a:lnTo>
                    <a:pt x="48" y="139"/>
                  </a:lnTo>
                  <a:lnTo>
                    <a:pt x="44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1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3" y="122"/>
                  </a:lnTo>
                  <a:lnTo>
                    <a:pt x="10" y="116"/>
                  </a:lnTo>
                  <a:lnTo>
                    <a:pt x="7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7" y="27"/>
                  </a:lnTo>
                  <a:lnTo>
                    <a:pt x="10" y="23"/>
                  </a:lnTo>
                  <a:lnTo>
                    <a:pt x="13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" name="Freeform 330"/>
            <p:cNvSpPr>
              <a:spLocks/>
            </p:cNvSpPr>
            <p:nvPr/>
          </p:nvSpPr>
          <p:spPr bwMode="auto">
            <a:xfrm>
              <a:off x="4277" y="3505"/>
              <a:ext cx="27" cy="51"/>
            </a:xfrm>
            <a:custGeom>
              <a:avLst/>
              <a:gdLst>
                <a:gd name="T0" fmla="*/ 13 w 27"/>
                <a:gd name="T1" fmla="*/ 0 h 51"/>
                <a:gd name="T2" fmla="*/ 13 w 27"/>
                <a:gd name="T3" fmla="*/ 0 h 51"/>
                <a:gd name="T4" fmla="*/ 15 w 27"/>
                <a:gd name="T5" fmla="*/ 0 h 51"/>
                <a:gd name="T6" fmla="*/ 16 w 27"/>
                <a:gd name="T7" fmla="*/ 0 h 51"/>
                <a:gd name="T8" fmla="*/ 17 w 27"/>
                <a:gd name="T9" fmla="*/ 1 h 51"/>
                <a:gd name="T10" fmla="*/ 19 w 27"/>
                <a:gd name="T11" fmla="*/ 2 h 51"/>
                <a:gd name="T12" fmla="*/ 20 w 27"/>
                <a:gd name="T13" fmla="*/ 4 h 51"/>
                <a:gd name="T14" fmla="*/ 21 w 27"/>
                <a:gd name="T15" fmla="*/ 5 h 51"/>
                <a:gd name="T16" fmla="*/ 22 w 27"/>
                <a:gd name="T17" fmla="*/ 8 h 51"/>
                <a:gd name="T18" fmla="*/ 23 w 27"/>
                <a:gd name="T19" fmla="*/ 10 h 51"/>
                <a:gd name="T20" fmla="*/ 23 w 27"/>
                <a:gd name="T21" fmla="*/ 11 h 51"/>
                <a:gd name="T22" fmla="*/ 24 w 27"/>
                <a:gd name="T23" fmla="*/ 14 h 51"/>
                <a:gd name="T24" fmla="*/ 25 w 27"/>
                <a:gd name="T25" fmla="*/ 17 h 51"/>
                <a:gd name="T26" fmla="*/ 25 w 27"/>
                <a:gd name="T27" fmla="*/ 19 h 51"/>
                <a:gd name="T28" fmla="*/ 25 w 27"/>
                <a:gd name="T29" fmla="*/ 22 h 51"/>
                <a:gd name="T30" fmla="*/ 26 w 27"/>
                <a:gd name="T31" fmla="*/ 25 h 51"/>
                <a:gd name="T32" fmla="*/ 25 w 27"/>
                <a:gd name="T33" fmla="*/ 26 h 51"/>
                <a:gd name="T34" fmla="*/ 25 w 27"/>
                <a:gd name="T35" fmla="*/ 29 h 51"/>
                <a:gd name="T36" fmla="*/ 25 w 27"/>
                <a:gd name="T37" fmla="*/ 30 h 51"/>
                <a:gd name="T38" fmla="*/ 24 w 27"/>
                <a:gd name="T39" fmla="*/ 33 h 51"/>
                <a:gd name="T40" fmla="*/ 23 w 27"/>
                <a:gd name="T41" fmla="*/ 36 h 51"/>
                <a:gd name="T42" fmla="*/ 23 w 27"/>
                <a:gd name="T43" fmla="*/ 38 h 51"/>
                <a:gd name="T44" fmla="*/ 22 w 27"/>
                <a:gd name="T45" fmla="*/ 39 h 51"/>
                <a:gd name="T46" fmla="*/ 21 w 27"/>
                <a:gd name="T47" fmla="*/ 42 h 51"/>
                <a:gd name="T48" fmla="*/ 20 w 27"/>
                <a:gd name="T49" fmla="*/ 44 h 51"/>
                <a:gd name="T50" fmla="*/ 19 w 27"/>
                <a:gd name="T51" fmla="*/ 45 h 51"/>
                <a:gd name="T52" fmla="*/ 17 w 27"/>
                <a:gd name="T53" fmla="*/ 47 h 51"/>
                <a:gd name="T54" fmla="*/ 16 w 27"/>
                <a:gd name="T55" fmla="*/ 48 h 51"/>
                <a:gd name="T56" fmla="*/ 15 w 27"/>
                <a:gd name="T57" fmla="*/ 48 h 51"/>
                <a:gd name="T58" fmla="*/ 13 w 27"/>
                <a:gd name="T59" fmla="*/ 48 h 51"/>
                <a:gd name="T60" fmla="*/ 13 w 27"/>
                <a:gd name="T61" fmla="*/ 50 h 51"/>
                <a:gd name="T62" fmla="*/ 11 w 27"/>
                <a:gd name="T63" fmla="*/ 48 h 51"/>
                <a:gd name="T64" fmla="*/ 10 w 27"/>
                <a:gd name="T65" fmla="*/ 48 h 51"/>
                <a:gd name="T66" fmla="*/ 8 w 27"/>
                <a:gd name="T67" fmla="*/ 48 h 51"/>
                <a:gd name="T68" fmla="*/ 7 w 27"/>
                <a:gd name="T69" fmla="*/ 47 h 51"/>
                <a:gd name="T70" fmla="*/ 6 w 27"/>
                <a:gd name="T71" fmla="*/ 45 h 51"/>
                <a:gd name="T72" fmla="*/ 4 w 27"/>
                <a:gd name="T73" fmla="*/ 44 h 51"/>
                <a:gd name="T74" fmla="*/ 4 w 27"/>
                <a:gd name="T75" fmla="*/ 42 h 51"/>
                <a:gd name="T76" fmla="*/ 2 w 27"/>
                <a:gd name="T77" fmla="*/ 39 h 51"/>
                <a:gd name="T78" fmla="*/ 2 w 27"/>
                <a:gd name="T79" fmla="*/ 38 h 51"/>
                <a:gd name="T80" fmla="*/ 0 w 27"/>
                <a:gd name="T81" fmla="*/ 36 h 51"/>
                <a:gd name="T82" fmla="*/ 0 w 27"/>
                <a:gd name="T83" fmla="*/ 33 h 51"/>
                <a:gd name="T84" fmla="*/ 0 w 27"/>
                <a:gd name="T85" fmla="*/ 30 h 51"/>
                <a:gd name="T86" fmla="*/ 0 w 27"/>
                <a:gd name="T87" fmla="*/ 29 h 51"/>
                <a:gd name="T88" fmla="*/ 0 w 27"/>
                <a:gd name="T89" fmla="*/ 26 h 51"/>
                <a:gd name="T90" fmla="*/ 0 w 27"/>
                <a:gd name="T91" fmla="*/ 25 h 51"/>
                <a:gd name="T92" fmla="*/ 0 w 27"/>
                <a:gd name="T93" fmla="*/ 22 h 51"/>
                <a:gd name="T94" fmla="*/ 0 w 27"/>
                <a:gd name="T95" fmla="*/ 19 h 51"/>
                <a:gd name="T96" fmla="*/ 0 w 27"/>
                <a:gd name="T97" fmla="*/ 17 h 51"/>
                <a:gd name="T98" fmla="*/ 0 w 27"/>
                <a:gd name="T99" fmla="*/ 14 h 51"/>
                <a:gd name="T100" fmla="*/ 0 w 27"/>
                <a:gd name="T101" fmla="*/ 11 h 51"/>
                <a:gd name="T102" fmla="*/ 2 w 27"/>
                <a:gd name="T103" fmla="*/ 10 h 51"/>
                <a:gd name="T104" fmla="*/ 2 w 27"/>
                <a:gd name="T105" fmla="*/ 8 h 51"/>
                <a:gd name="T106" fmla="*/ 4 w 27"/>
                <a:gd name="T107" fmla="*/ 5 h 51"/>
                <a:gd name="T108" fmla="*/ 4 w 27"/>
                <a:gd name="T109" fmla="*/ 4 h 51"/>
                <a:gd name="T110" fmla="*/ 6 w 27"/>
                <a:gd name="T111" fmla="*/ 2 h 51"/>
                <a:gd name="T112" fmla="*/ 7 w 27"/>
                <a:gd name="T113" fmla="*/ 1 h 51"/>
                <a:gd name="T114" fmla="*/ 8 w 27"/>
                <a:gd name="T115" fmla="*/ 0 h 51"/>
                <a:gd name="T116" fmla="*/ 10 w 27"/>
                <a:gd name="T117" fmla="*/ 0 h 51"/>
                <a:gd name="T118" fmla="*/ 11 w 27"/>
                <a:gd name="T119" fmla="*/ 0 h 51"/>
                <a:gd name="T120" fmla="*/ 13 w 27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1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9" y="2"/>
                  </a:lnTo>
                  <a:lnTo>
                    <a:pt x="20" y="4"/>
                  </a:lnTo>
                  <a:lnTo>
                    <a:pt x="21" y="5"/>
                  </a:lnTo>
                  <a:lnTo>
                    <a:pt x="22" y="8"/>
                  </a:lnTo>
                  <a:lnTo>
                    <a:pt x="23" y="10"/>
                  </a:lnTo>
                  <a:lnTo>
                    <a:pt x="23" y="11"/>
                  </a:lnTo>
                  <a:lnTo>
                    <a:pt x="24" y="14"/>
                  </a:lnTo>
                  <a:lnTo>
                    <a:pt x="25" y="17"/>
                  </a:lnTo>
                  <a:lnTo>
                    <a:pt x="25" y="19"/>
                  </a:lnTo>
                  <a:lnTo>
                    <a:pt x="25" y="22"/>
                  </a:lnTo>
                  <a:lnTo>
                    <a:pt x="26" y="25"/>
                  </a:lnTo>
                  <a:lnTo>
                    <a:pt x="25" y="26"/>
                  </a:lnTo>
                  <a:lnTo>
                    <a:pt x="25" y="29"/>
                  </a:lnTo>
                  <a:lnTo>
                    <a:pt x="25" y="30"/>
                  </a:lnTo>
                  <a:lnTo>
                    <a:pt x="24" y="33"/>
                  </a:lnTo>
                  <a:lnTo>
                    <a:pt x="23" y="36"/>
                  </a:lnTo>
                  <a:lnTo>
                    <a:pt x="23" y="38"/>
                  </a:lnTo>
                  <a:lnTo>
                    <a:pt x="22" y="39"/>
                  </a:lnTo>
                  <a:lnTo>
                    <a:pt x="21" y="42"/>
                  </a:lnTo>
                  <a:lnTo>
                    <a:pt x="20" y="44"/>
                  </a:lnTo>
                  <a:lnTo>
                    <a:pt x="19" y="45"/>
                  </a:lnTo>
                  <a:lnTo>
                    <a:pt x="17" y="47"/>
                  </a:lnTo>
                  <a:lnTo>
                    <a:pt x="16" y="48"/>
                  </a:lnTo>
                  <a:lnTo>
                    <a:pt x="15" y="48"/>
                  </a:lnTo>
                  <a:lnTo>
                    <a:pt x="13" y="48"/>
                  </a:lnTo>
                  <a:lnTo>
                    <a:pt x="13" y="50"/>
                  </a:lnTo>
                  <a:lnTo>
                    <a:pt x="11" y="48"/>
                  </a:lnTo>
                  <a:lnTo>
                    <a:pt x="10" y="48"/>
                  </a:lnTo>
                  <a:lnTo>
                    <a:pt x="8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" name="Freeform 331"/>
            <p:cNvSpPr>
              <a:spLocks/>
            </p:cNvSpPr>
            <p:nvPr/>
          </p:nvSpPr>
          <p:spPr bwMode="auto">
            <a:xfrm>
              <a:off x="4007" y="3375"/>
              <a:ext cx="174" cy="307"/>
            </a:xfrm>
            <a:custGeom>
              <a:avLst/>
              <a:gdLst>
                <a:gd name="T0" fmla="*/ 86 w 174"/>
                <a:gd name="T1" fmla="*/ 0 h 307"/>
                <a:gd name="T2" fmla="*/ 95 w 174"/>
                <a:gd name="T3" fmla="*/ 0 h 307"/>
                <a:gd name="T4" fmla="*/ 103 w 174"/>
                <a:gd name="T5" fmla="*/ 2 h 307"/>
                <a:gd name="T6" fmla="*/ 112 w 174"/>
                <a:gd name="T7" fmla="*/ 5 h 307"/>
                <a:gd name="T8" fmla="*/ 121 w 174"/>
                <a:gd name="T9" fmla="*/ 13 h 307"/>
                <a:gd name="T10" fmla="*/ 129 w 174"/>
                <a:gd name="T11" fmla="*/ 19 h 307"/>
                <a:gd name="T12" fmla="*/ 136 w 174"/>
                <a:gd name="T13" fmla="*/ 27 h 307"/>
                <a:gd name="T14" fmla="*/ 144 w 174"/>
                <a:gd name="T15" fmla="*/ 38 h 307"/>
                <a:gd name="T16" fmla="*/ 149 w 174"/>
                <a:gd name="T17" fmla="*/ 50 h 307"/>
                <a:gd name="T18" fmla="*/ 156 w 174"/>
                <a:gd name="T19" fmla="*/ 63 h 307"/>
                <a:gd name="T20" fmla="*/ 161 w 174"/>
                <a:gd name="T21" fmla="*/ 76 h 307"/>
                <a:gd name="T22" fmla="*/ 165 w 174"/>
                <a:gd name="T23" fmla="*/ 89 h 307"/>
                <a:gd name="T24" fmla="*/ 168 w 174"/>
                <a:gd name="T25" fmla="*/ 105 h 307"/>
                <a:gd name="T26" fmla="*/ 170 w 174"/>
                <a:gd name="T27" fmla="*/ 120 h 307"/>
                <a:gd name="T28" fmla="*/ 172 w 174"/>
                <a:gd name="T29" fmla="*/ 136 h 307"/>
                <a:gd name="T30" fmla="*/ 173 w 174"/>
                <a:gd name="T31" fmla="*/ 153 h 307"/>
                <a:gd name="T32" fmla="*/ 172 w 174"/>
                <a:gd name="T33" fmla="*/ 167 h 307"/>
                <a:gd name="T34" fmla="*/ 170 w 174"/>
                <a:gd name="T35" fmla="*/ 183 h 307"/>
                <a:gd name="T36" fmla="*/ 168 w 174"/>
                <a:gd name="T37" fmla="*/ 198 h 307"/>
                <a:gd name="T38" fmla="*/ 165 w 174"/>
                <a:gd name="T39" fmla="*/ 214 h 307"/>
                <a:gd name="T40" fmla="*/ 161 w 174"/>
                <a:gd name="T41" fmla="*/ 228 h 307"/>
                <a:gd name="T42" fmla="*/ 156 w 174"/>
                <a:gd name="T43" fmla="*/ 241 h 307"/>
                <a:gd name="T44" fmla="*/ 149 w 174"/>
                <a:gd name="T45" fmla="*/ 254 h 307"/>
                <a:gd name="T46" fmla="*/ 144 w 174"/>
                <a:gd name="T47" fmla="*/ 266 h 307"/>
                <a:gd name="T48" fmla="*/ 136 w 174"/>
                <a:gd name="T49" fmla="*/ 276 h 307"/>
                <a:gd name="T50" fmla="*/ 129 w 174"/>
                <a:gd name="T51" fmla="*/ 285 h 307"/>
                <a:gd name="T52" fmla="*/ 121 w 174"/>
                <a:gd name="T53" fmla="*/ 291 h 307"/>
                <a:gd name="T54" fmla="*/ 112 w 174"/>
                <a:gd name="T55" fmla="*/ 298 h 307"/>
                <a:gd name="T56" fmla="*/ 103 w 174"/>
                <a:gd name="T57" fmla="*/ 301 h 307"/>
                <a:gd name="T58" fmla="*/ 95 w 174"/>
                <a:gd name="T59" fmla="*/ 304 h 307"/>
                <a:gd name="T60" fmla="*/ 86 w 174"/>
                <a:gd name="T61" fmla="*/ 306 h 307"/>
                <a:gd name="T62" fmla="*/ 77 w 174"/>
                <a:gd name="T63" fmla="*/ 304 h 307"/>
                <a:gd name="T64" fmla="*/ 68 w 174"/>
                <a:gd name="T65" fmla="*/ 301 h 307"/>
                <a:gd name="T66" fmla="*/ 59 w 174"/>
                <a:gd name="T67" fmla="*/ 298 h 307"/>
                <a:gd name="T68" fmla="*/ 51 w 174"/>
                <a:gd name="T69" fmla="*/ 291 h 307"/>
                <a:gd name="T70" fmla="*/ 42 w 174"/>
                <a:gd name="T71" fmla="*/ 285 h 307"/>
                <a:gd name="T72" fmla="*/ 36 w 174"/>
                <a:gd name="T73" fmla="*/ 276 h 307"/>
                <a:gd name="T74" fmla="*/ 28 w 174"/>
                <a:gd name="T75" fmla="*/ 266 h 307"/>
                <a:gd name="T76" fmla="*/ 21 w 174"/>
                <a:gd name="T77" fmla="*/ 254 h 307"/>
                <a:gd name="T78" fmla="*/ 15 w 174"/>
                <a:gd name="T79" fmla="*/ 241 h 307"/>
                <a:gd name="T80" fmla="*/ 10 w 174"/>
                <a:gd name="T81" fmla="*/ 228 h 307"/>
                <a:gd name="T82" fmla="*/ 7 w 174"/>
                <a:gd name="T83" fmla="*/ 214 h 307"/>
                <a:gd name="T84" fmla="*/ 3 w 174"/>
                <a:gd name="T85" fmla="*/ 198 h 307"/>
                <a:gd name="T86" fmla="*/ 1 w 174"/>
                <a:gd name="T87" fmla="*/ 183 h 307"/>
                <a:gd name="T88" fmla="*/ 0 w 174"/>
                <a:gd name="T89" fmla="*/ 167 h 307"/>
                <a:gd name="T90" fmla="*/ 0 w 174"/>
                <a:gd name="T91" fmla="*/ 153 h 307"/>
                <a:gd name="T92" fmla="*/ 0 w 174"/>
                <a:gd name="T93" fmla="*/ 136 h 307"/>
                <a:gd name="T94" fmla="*/ 1 w 174"/>
                <a:gd name="T95" fmla="*/ 120 h 307"/>
                <a:gd name="T96" fmla="*/ 3 w 174"/>
                <a:gd name="T97" fmla="*/ 105 h 307"/>
                <a:gd name="T98" fmla="*/ 7 w 174"/>
                <a:gd name="T99" fmla="*/ 89 h 307"/>
                <a:gd name="T100" fmla="*/ 10 w 174"/>
                <a:gd name="T101" fmla="*/ 76 h 307"/>
                <a:gd name="T102" fmla="*/ 15 w 174"/>
                <a:gd name="T103" fmla="*/ 63 h 307"/>
                <a:gd name="T104" fmla="*/ 21 w 174"/>
                <a:gd name="T105" fmla="*/ 50 h 307"/>
                <a:gd name="T106" fmla="*/ 28 w 174"/>
                <a:gd name="T107" fmla="*/ 38 h 307"/>
                <a:gd name="T108" fmla="*/ 36 w 174"/>
                <a:gd name="T109" fmla="*/ 27 h 307"/>
                <a:gd name="T110" fmla="*/ 42 w 174"/>
                <a:gd name="T111" fmla="*/ 19 h 307"/>
                <a:gd name="T112" fmla="*/ 51 w 174"/>
                <a:gd name="T113" fmla="*/ 13 h 307"/>
                <a:gd name="T114" fmla="*/ 59 w 174"/>
                <a:gd name="T115" fmla="*/ 5 h 307"/>
                <a:gd name="T116" fmla="*/ 68 w 174"/>
                <a:gd name="T117" fmla="*/ 2 h 307"/>
                <a:gd name="T118" fmla="*/ 77 w 174"/>
                <a:gd name="T119" fmla="*/ 0 h 307"/>
                <a:gd name="T120" fmla="*/ 86 w 174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7">
                  <a:moveTo>
                    <a:pt x="86" y="0"/>
                  </a:moveTo>
                  <a:lnTo>
                    <a:pt x="95" y="0"/>
                  </a:lnTo>
                  <a:lnTo>
                    <a:pt x="103" y="2"/>
                  </a:lnTo>
                  <a:lnTo>
                    <a:pt x="112" y="5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7"/>
                  </a:lnTo>
                  <a:lnTo>
                    <a:pt x="144" y="38"/>
                  </a:lnTo>
                  <a:lnTo>
                    <a:pt x="149" y="50"/>
                  </a:lnTo>
                  <a:lnTo>
                    <a:pt x="156" y="63"/>
                  </a:lnTo>
                  <a:lnTo>
                    <a:pt x="161" y="76"/>
                  </a:lnTo>
                  <a:lnTo>
                    <a:pt x="165" y="89"/>
                  </a:lnTo>
                  <a:lnTo>
                    <a:pt x="168" y="105"/>
                  </a:lnTo>
                  <a:lnTo>
                    <a:pt x="170" y="120"/>
                  </a:lnTo>
                  <a:lnTo>
                    <a:pt x="172" y="136"/>
                  </a:lnTo>
                  <a:lnTo>
                    <a:pt x="173" y="153"/>
                  </a:lnTo>
                  <a:lnTo>
                    <a:pt x="172" y="167"/>
                  </a:lnTo>
                  <a:lnTo>
                    <a:pt x="170" y="183"/>
                  </a:lnTo>
                  <a:lnTo>
                    <a:pt x="168" y="198"/>
                  </a:lnTo>
                  <a:lnTo>
                    <a:pt x="165" y="214"/>
                  </a:lnTo>
                  <a:lnTo>
                    <a:pt x="161" y="228"/>
                  </a:lnTo>
                  <a:lnTo>
                    <a:pt x="156" y="241"/>
                  </a:lnTo>
                  <a:lnTo>
                    <a:pt x="149" y="254"/>
                  </a:lnTo>
                  <a:lnTo>
                    <a:pt x="144" y="266"/>
                  </a:lnTo>
                  <a:lnTo>
                    <a:pt x="136" y="276"/>
                  </a:lnTo>
                  <a:lnTo>
                    <a:pt x="129" y="285"/>
                  </a:lnTo>
                  <a:lnTo>
                    <a:pt x="121" y="291"/>
                  </a:lnTo>
                  <a:lnTo>
                    <a:pt x="112" y="298"/>
                  </a:lnTo>
                  <a:lnTo>
                    <a:pt x="103" y="301"/>
                  </a:lnTo>
                  <a:lnTo>
                    <a:pt x="95" y="304"/>
                  </a:lnTo>
                  <a:lnTo>
                    <a:pt x="86" y="306"/>
                  </a:lnTo>
                  <a:lnTo>
                    <a:pt x="77" y="304"/>
                  </a:lnTo>
                  <a:lnTo>
                    <a:pt x="68" y="301"/>
                  </a:lnTo>
                  <a:lnTo>
                    <a:pt x="59" y="298"/>
                  </a:lnTo>
                  <a:lnTo>
                    <a:pt x="51" y="291"/>
                  </a:lnTo>
                  <a:lnTo>
                    <a:pt x="42" y="285"/>
                  </a:lnTo>
                  <a:lnTo>
                    <a:pt x="36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5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5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6" y="27"/>
                  </a:lnTo>
                  <a:lnTo>
                    <a:pt x="42" y="19"/>
                  </a:lnTo>
                  <a:lnTo>
                    <a:pt x="51" y="13"/>
                  </a:lnTo>
                  <a:lnTo>
                    <a:pt x="59" y="5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" name="Freeform 332"/>
            <p:cNvSpPr>
              <a:spLocks/>
            </p:cNvSpPr>
            <p:nvPr/>
          </p:nvSpPr>
          <p:spPr bwMode="auto">
            <a:xfrm>
              <a:off x="4053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3 w 81"/>
                <a:gd name="T3" fmla="*/ 0 h 142"/>
                <a:gd name="T4" fmla="*/ 48 w 81"/>
                <a:gd name="T5" fmla="*/ 0 h 142"/>
                <a:gd name="T6" fmla="*/ 51 w 81"/>
                <a:gd name="T7" fmla="*/ 2 h 142"/>
                <a:gd name="T8" fmla="*/ 56 w 81"/>
                <a:gd name="T9" fmla="*/ 5 h 142"/>
                <a:gd name="T10" fmla="*/ 59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4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4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59 w 81"/>
                <a:gd name="T51" fmla="*/ 132 h 142"/>
                <a:gd name="T52" fmla="*/ 56 w 81"/>
                <a:gd name="T53" fmla="*/ 135 h 142"/>
                <a:gd name="T54" fmla="*/ 51 w 81"/>
                <a:gd name="T55" fmla="*/ 136 h 142"/>
                <a:gd name="T56" fmla="*/ 48 w 81"/>
                <a:gd name="T57" fmla="*/ 139 h 142"/>
                <a:gd name="T58" fmla="*/ 43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0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2 w 81"/>
                <a:gd name="T75" fmla="*/ 122 h 142"/>
                <a:gd name="T76" fmla="*/ 10 w 81"/>
                <a:gd name="T77" fmla="*/ 116 h 142"/>
                <a:gd name="T78" fmla="*/ 6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6 w 81"/>
                <a:gd name="T103" fmla="*/ 27 h 142"/>
                <a:gd name="T104" fmla="*/ 10 w 81"/>
                <a:gd name="T105" fmla="*/ 23 h 142"/>
                <a:gd name="T106" fmla="*/ 12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0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3" y="0"/>
                  </a:lnTo>
                  <a:lnTo>
                    <a:pt x="48" y="0"/>
                  </a:lnTo>
                  <a:lnTo>
                    <a:pt x="51" y="2"/>
                  </a:lnTo>
                  <a:lnTo>
                    <a:pt x="56" y="5"/>
                  </a:lnTo>
                  <a:lnTo>
                    <a:pt x="59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4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4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59" y="132"/>
                  </a:lnTo>
                  <a:lnTo>
                    <a:pt x="56" y="135"/>
                  </a:lnTo>
                  <a:lnTo>
                    <a:pt x="51" y="136"/>
                  </a:lnTo>
                  <a:lnTo>
                    <a:pt x="48" y="139"/>
                  </a:lnTo>
                  <a:lnTo>
                    <a:pt x="43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0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2" y="122"/>
                  </a:lnTo>
                  <a:lnTo>
                    <a:pt x="10" y="116"/>
                  </a:lnTo>
                  <a:lnTo>
                    <a:pt x="6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6" y="27"/>
                  </a:lnTo>
                  <a:lnTo>
                    <a:pt x="10" y="23"/>
                  </a:lnTo>
                  <a:lnTo>
                    <a:pt x="12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" name="Freeform 333"/>
            <p:cNvSpPr>
              <a:spLocks/>
            </p:cNvSpPr>
            <p:nvPr/>
          </p:nvSpPr>
          <p:spPr bwMode="auto">
            <a:xfrm>
              <a:off x="4081" y="3505"/>
              <a:ext cx="28" cy="51"/>
            </a:xfrm>
            <a:custGeom>
              <a:avLst/>
              <a:gdLst>
                <a:gd name="T0" fmla="*/ 13 w 28"/>
                <a:gd name="T1" fmla="*/ 0 h 51"/>
                <a:gd name="T2" fmla="*/ 14 w 28"/>
                <a:gd name="T3" fmla="*/ 0 h 51"/>
                <a:gd name="T4" fmla="*/ 15 w 28"/>
                <a:gd name="T5" fmla="*/ 0 h 51"/>
                <a:gd name="T6" fmla="*/ 17 w 28"/>
                <a:gd name="T7" fmla="*/ 0 h 51"/>
                <a:gd name="T8" fmla="*/ 18 w 28"/>
                <a:gd name="T9" fmla="*/ 1 h 51"/>
                <a:gd name="T10" fmla="*/ 19 w 28"/>
                <a:gd name="T11" fmla="*/ 2 h 51"/>
                <a:gd name="T12" fmla="*/ 21 w 28"/>
                <a:gd name="T13" fmla="*/ 4 h 51"/>
                <a:gd name="T14" fmla="*/ 22 w 28"/>
                <a:gd name="T15" fmla="*/ 5 h 51"/>
                <a:gd name="T16" fmla="*/ 23 w 28"/>
                <a:gd name="T17" fmla="*/ 8 h 51"/>
                <a:gd name="T18" fmla="*/ 24 w 28"/>
                <a:gd name="T19" fmla="*/ 10 h 51"/>
                <a:gd name="T20" fmla="*/ 24 w 28"/>
                <a:gd name="T21" fmla="*/ 11 h 51"/>
                <a:gd name="T22" fmla="*/ 25 w 28"/>
                <a:gd name="T23" fmla="*/ 14 h 51"/>
                <a:gd name="T24" fmla="*/ 26 w 28"/>
                <a:gd name="T25" fmla="*/ 17 h 51"/>
                <a:gd name="T26" fmla="*/ 26 w 28"/>
                <a:gd name="T27" fmla="*/ 19 h 51"/>
                <a:gd name="T28" fmla="*/ 26 w 28"/>
                <a:gd name="T29" fmla="*/ 22 h 51"/>
                <a:gd name="T30" fmla="*/ 27 w 28"/>
                <a:gd name="T31" fmla="*/ 25 h 51"/>
                <a:gd name="T32" fmla="*/ 26 w 28"/>
                <a:gd name="T33" fmla="*/ 26 h 51"/>
                <a:gd name="T34" fmla="*/ 26 w 28"/>
                <a:gd name="T35" fmla="*/ 29 h 51"/>
                <a:gd name="T36" fmla="*/ 26 w 28"/>
                <a:gd name="T37" fmla="*/ 30 h 51"/>
                <a:gd name="T38" fmla="*/ 25 w 28"/>
                <a:gd name="T39" fmla="*/ 33 h 51"/>
                <a:gd name="T40" fmla="*/ 24 w 28"/>
                <a:gd name="T41" fmla="*/ 36 h 51"/>
                <a:gd name="T42" fmla="*/ 24 w 28"/>
                <a:gd name="T43" fmla="*/ 38 h 51"/>
                <a:gd name="T44" fmla="*/ 23 w 28"/>
                <a:gd name="T45" fmla="*/ 39 h 51"/>
                <a:gd name="T46" fmla="*/ 22 w 28"/>
                <a:gd name="T47" fmla="*/ 42 h 51"/>
                <a:gd name="T48" fmla="*/ 21 w 28"/>
                <a:gd name="T49" fmla="*/ 44 h 51"/>
                <a:gd name="T50" fmla="*/ 19 w 28"/>
                <a:gd name="T51" fmla="*/ 45 h 51"/>
                <a:gd name="T52" fmla="*/ 18 w 28"/>
                <a:gd name="T53" fmla="*/ 47 h 51"/>
                <a:gd name="T54" fmla="*/ 17 w 28"/>
                <a:gd name="T55" fmla="*/ 48 h 51"/>
                <a:gd name="T56" fmla="*/ 15 w 28"/>
                <a:gd name="T57" fmla="*/ 48 h 51"/>
                <a:gd name="T58" fmla="*/ 14 w 28"/>
                <a:gd name="T59" fmla="*/ 48 h 51"/>
                <a:gd name="T60" fmla="*/ 13 w 28"/>
                <a:gd name="T61" fmla="*/ 50 h 51"/>
                <a:gd name="T62" fmla="*/ 12 w 28"/>
                <a:gd name="T63" fmla="*/ 48 h 51"/>
                <a:gd name="T64" fmla="*/ 10 w 28"/>
                <a:gd name="T65" fmla="*/ 48 h 51"/>
                <a:gd name="T66" fmla="*/ 9 w 28"/>
                <a:gd name="T67" fmla="*/ 48 h 51"/>
                <a:gd name="T68" fmla="*/ 7 w 28"/>
                <a:gd name="T69" fmla="*/ 47 h 51"/>
                <a:gd name="T70" fmla="*/ 6 w 28"/>
                <a:gd name="T71" fmla="*/ 45 h 51"/>
                <a:gd name="T72" fmla="*/ 4 w 28"/>
                <a:gd name="T73" fmla="*/ 44 h 51"/>
                <a:gd name="T74" fmla="*/ 4 w 28"/>
                <a:gd name="T75" fmla="*/ 42 h 51"/>
                <a:gd name="T76" fmla="*/ 2 w 28"/>
                <a:gd name="T77" fmla="*/ 39 h 51"/>
                <a:gd name="T78" fmla="*/ 2 w 28"/>
                <a:gd name="T79" fmla="*/ 38 h 51"/>
                <a:gd name="T80" fmla="*/ 1 w 28"/>
                <a:gd name="T81" fmla="*/ 36 h 51"/>
                <a:gd name="T82" fmla="*/ 0 w 28"/>
                <a:gd name="T83" fmla="*/ 33 h 51"/>
                <a:gd name="T84" fmla="*/ 0 w 28"/>
                <a:gd name="T85" fmla="*/ 30 h 51"/>
                <a:gd name="T86" fmla="*/ 0 w 28"/>
                <a:gd name="T87" fmla="*/ 29 h 51"/>
                <a:gd name="T88" fmla="*/ 0 w 28"/>
                <a:gd name="T89" fmla="*/ 26 h 51"/>
                <a:gd name="T90" fmla="*/ 0 w 28"/>
                <a:gd name="T91" fmla="*/ 25 h 51"/>
                <a:gd name="T92" fmla="*/ 0 w 28"/>
                <a:gd name="T93" fmla="*/ 22 h 51"/>
                <a:gd name="T94" fmla="*/ 0 w 28"/>
                <a:gd name="T95" fmla="*/ 19 h 51"/>
                <a:gd name="T96" fmla="*/ 0 w 28"/>
                <a:gd name="T97" fmla="*/ 17 h 51"/>
                <a:gd name="T98" fmla="*/ 0 w 28"/>
                <a:gd name="T99" fmla="*/ 14 h 51"/>
                <a:gd name="T100" fmla="*/ 1 w 28"/>
                <a:gd name="T101" fmla="*/ 11 h 51"/>
                <a:gd name="T102" fmla="*/ 2 w 28"/>
                <a:gd name="T103" fmla="*/ 10 h 51"/>
                <a:gd name="T104" fmla="*/ 2 w 28"/>
                <a:gd name="T105" fmla="*/ 8 h 51"/>
                <a:gd name="T106" fmla="*/ 4 w 28"/>
                <a:gd name="T107" fmla="*/ 5 h 51"/>
                <a:gd name="T108" fmla="*/ 4 w 28"/>
                <a:gd name="T109" fmla="*/ 4 h 51"/>
                <a:gd name="T110" fmla="*/ 6 w 28"/>
                <a:gd name="T111" fmla="*/ 2 h 51"/>
                <a:gd name="T112" fmla="*/ 7 w 28"/>
                <a:gd name="T113" fmla="*/ 1 h 51"/>
                <a:gd name="T114" fmla="*/ 9 w 28"/>
                <a:gd name="T115" fmla="*/ 0 h 51"/>
                <a:gd name="T116" fmla="*/ 10 w 28"/>
                <a:gd name="T117" fmla="*/ 0 h 51"/>
                <a:gd name="T118" fmla="*/ 12 w 28"/>
                <a:gd name="T119" fmla="*/ 0 h 51"/>
                <a:gd name="T120" fmla="*/ 13 w 28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1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19" y="2"/>
                  </a:lnTo>
                  <a:lnTo>
                    <a:pt x="21" y="4"/>
                  </a:lnTo>
                  <a:lnTo>
                    <a:pt x="22" y="5"/>
                  </a:lnTo>
                  <a:lnTo>
                    <a:pt x="23" y="8"/>
                  </a:lnTo>
                  <a:lnTo>
                    <a:pt x="24" y="10"/>
                  </a:lnTo>
                  <a:lnTo>
                    <a:pt x="24" y="11"/>
                  </a:lnTo>
                  <a:lnTo>
                    <a:pt x="25" y="14"/>
                  </a:lnTo>
                  <a:lnTo>
                    <a:pt x="26" y="17"/>
                  </a:lnTo>
                  <a:lnTo>
                    <a:pt x="26" y="19"/>
                  </a:lnTo>
                  <a:lnTo>
                    <a:pt x="26" y="22"/>
                  </a:lnTo>
                  <a:lnTo>
                    <a:pt x="27" y="25"/>
                  </a:lnTo>
                  <a:lnTo>
                    <a:pt x="26" y="26"/>
                  </a:lnTo>
                  <a:lnTo>
                    <a:pt x="26" y="29"/>
                  </a:lnTo>
                  <a:lnTo>
                    <a:pt x="26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4" y="38"/>
                  </a:lnTo>
                  <a:lnTo>
                    <a:pt x="23" y="39"/>
                  </a:lnTo>
                  <a:lnTo>
                    <a:pt x="22" y="42"/>
                  </a:lnTo>
                  <a:lnTo>
                    <a:pt x="21" y="44"/>
                  </a:lnTo>
                  <a:lnTo>
                    <a:pt x="19" y="45"/>
                  </a:lnTo>
                  <a:lnTo>
                    <a:pt x="18" y="47"/>
                  </a:lnTo>
                  <a:lnTo>
                    <a:pt x="17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3" y="50"/>
                  </a:lnTo>
                  <a:lnTo>
                    <a:pt x="12" y="48"/>
                  </a:lnTo>
                  <a:lnTo>
                    <a:pt x="10" y="48"/>
                  </a:lnTo>
                  <a:lnTo>
                    <a:pt x="9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1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6" name="Freeform 334"/>
            <p:cNvSpPr>
              <a:spLocks/>
            </p:cNvSpPr>
            <p:nvPr/>
          </p:nvSpPr>
          <p:spPr bwMode="auto">
            <a:xfrm>
              <a:off x="5368" y="3364"/>
              <a:ext cx="174" cy="309"/>
            </a:xfrm>
            <a:custGeom>
              <a:avLst/>
              <a:gdLst>
                <a:gd name="T0" fmla="*/ 86 w 174"/>
                <a:gd name="T1" fmla="*/ 0 h 309"/>
                <a:gd name="T2" fmla="*/ 95 w 174"/>
                <a:gd name="T3" fmla="*/ 0 h 309"/>
                <a:gd name="T4" fmla="*/ 104 w 174"/>
                <a:gd name="T5" fmla="*/ 2 h 309"/>
                <a:gd name="T6" fmla="*/ 113 w 174"/>
                <a:gd name="T7" fmla="*/ 7 h 309"/>
                <a:gd name="T8" fmla="*/ 121 w 174"/>
                <a:gd name="T9" fmla="*/ 13 h 309"/>
                <a:gd name="T10" fmla="*/ 129 w 174"/>
                <a:gd name="T11" fmla="*/ 19 h 309"/>
                <a:gd name="T12" fmla="*/ 136 w 174"/>
                <a:gd name="T13" fmla="*/ 28 h 309"/>
                <a:gd name="T14" fmla="*/ 144 w 174"/>
                <a:gd name="T15" fmla="*/ 38 h 309"/>
                <a:gd name="T16" fmla="*/ 150 w 174"/>
                <a:gd name="T17" fmla="*/ 50 h 309"/>
                <a:gd name="T18" fmla="*/ 156 w 174"/>
                <a:gd name="T19" fmla="*/ 63 h 309"/>
                <a:gd name="T20" fmla="*/ 161 w 174"/>
                <a:gd name="T21" fmla="*/ 75 h 309"/>
                <a:gd name="T22" fmla="*/ 165 w 174"/>
                <a:gd name="T23" fmla="*/ 90 h 309"/>
                <a:gd name="T24" fmla="*/ 168 w 174"/>
                <a:gd name="T25" fmla="*/ 105 h 309"/>
                <a:gd name="T26" fmla="*/ 170 w 174"/>
                <a:gd name="T27" fmla="*/ 121 h 309"/>
                <a:gd name="T28" fmla="*/ 172 w 174"/>
                <a:gd name="T29" fmla="*/ 137 h 309"/>
                <a:gd name="T30" fmla="*/ 173 w 174"/>
                <a:gd name="T31" fmla="*/ 154 h 309"/>
                <a:gd name="T32" fmla="*/ 172 w 174"/>
                <a:gd name="T33" fmla="*/ 168 h 309"/>
                <a:gd name="T34" fmla="*/ 170 w 174"/>
                <a:gd name="T35" fmla="*/ 185 h 309"/>
                <a:gd name="T36" fmla="*/ 168 w 174"/>
                <a:gd name="T37" fmla="*/ 199 h 309"/>
                <a:gd name="T38" fmla="*/ 165 w 174"/>
                <a:gd name="T39" fmla="*/ 216 h 309"/>
                <a:gd name="T40" fmla="*/ 161 w 174"/>
                <a:gd name="T41" fmla="*/ 229 h 309"/>
                <a:gd name="T42" fmla="*/ 156 w 174"/>
                <a:gd name="T43" fmla="*/ 242 h 309"/>
                <a:gd name="T44" fmla="*/ 150 w 174"/>
                <a:gd name="T45" fmla="*/ 256 h 309"/>
                <a:gd name="T46" fmla="*/ 144 w 174"/>
                <a:gd name="T47" fmla="*/ 268 h 309"/>
                <a:gd name="T48" fmla="*/ 136 w 174"/>
                <a:gd name="T49" fmla="*/ 278 h 309"/>
                <a:gd name="T50" fmla="*/ 129 w 174"/>
                <a:gd name="T51" fmla="*/ 287 h 309"/>
                <a:gd name="T52" fmla="*/ 121 w 174"/>
                <a:gd name="T53" fmla="*/ 293 h 309"/>
                <a:gd name="T54" fmla="*/ 113 w 174"/>
                <a:gd name="T55" fmla="*/ 300 h 309"/>
                <a:gd name="T56" fmla="*/ 104 w 174"/>
                <a:gd name="T57" fmla="*/ 303 h 309"/>
                <a:gd name="T58" fmla="*/ 95 w 174"/>
                <a:gd name="T59" fmla="*/ 306 h 309"/>
                <a:gd name="T60" fmla="*/ 86 w 174"/>
                <a:gd name="T61" fmla="*/ 308 h 309"/>
                <a:gd name="T62" fmla="*/ 77 w 174"/>
                <a:gd name="T63" fmla="*/ 306 h 309"/>
                <a:gd name="T64" fmla="*/ 68 w 174"/>
                <a:gd name="T65" fmla="*/ 303 h 309"/>
                <a:gd name="T66" fmla="*/ 59 w 174"/>
                <a:gd name="T67" fmla="*/ 300 h 309"/>
                <a:gd name="T68" fmla="*/ 51 w 174"/>
                <a:gd name="T69" fmla="*/ 293 h 309"/>
                <a:gd name="T70" fmla="*/ 43 w 174"/>
                <a:gd name="T71" fmla="*/ 287 h 309"/>
                <a:gd name="T72" fmla="*/ 36 w 174"/>
                <a:gd name="T73" fmla="*/ 278 h 309"/>
                <a:gd name="T74" fmla="*/ 28 w 174"/>
                <a:gd name="T75" fmla="*/ 268 h 309"/>
                <a:gd name="T76" fmla="*/ 22 w 174"/>
                <a:gd name="T77" fmla="*/ 256 h 309"/>
                <a:gd name="T78" fmla="*/ 16 w 174"/>
                <a:gd name="T79" fmla="*/ 242 h 309"/>
                <a:gd name="T80" fmla="*/ 11 w 174"/>
                <a:gd name="T81" fmla="*/ 229 h 309"/>
                <a:gd name="T82" fmla="*/ 7 w 174"/>
                <a:gd name="T83" fmla="*/ 216 h 309"/>
                <a:gd name="T84" fmla="*/ 4 w 174"/>
                <a:gd name="T85" fmla="*/ 199 h 309"/>
                <a:gd name="T86" fmla="*/ 1 w 174"/>
                <a:gd name="T87" fmla="*/ 185 h 309"/>
                <a:gd name="T88" fmla="*/ 0 w 174"/>
                <a:gd name="T89" fmla="*/ 168 h 309"/>
                <a:gd name="T90" fmla="*/ 0 w 174"/>
                <a:gd name="T91" fmla="*/ 154 h 309"/>
                <a:gd name="T92" fmla="*/ 0 w 174"/>
                <a:gd name="T93" fmla="*/ 137 h 309"/>
                <a:gd name="T94" fmla="*/ 1 w 174"/>
                <a:gd name="T95" fmla="*/ 121 h 309"/>
                <a:gd name="T96" fmla="*/ 4 w 174"/>
                <a:gd name="T97" fmla="*/ 105 h 309"/>
                <a:gd name="T98" fmla="*/ 7 w 174"/>
                <a:gd name="T99" fmla="*/ 90 h 309"/>
                <a:gd name="T100" fmla="*/ 11 w 174"/>
                <a:gd name="T101" fmla="*/ 75 h 309"/>
                <a:gd name="T102" fmla="*/ 16 w 174"/>
                <a:gd name="T103" fmla="*/ 63 h 309"/>
                <a:gd name="T104" fmla="*/ 22 w 174"/>
                <a:gd name="T105" fmla="*/ 50 h 309"/>
                <a:gd name="T106" fmla="*/ 28 w 174"/>
                <a:gd name="T107" fmla="*/ 38 h 309"/>
                <a:gd name="T108" fmla="*/ 36 w 174"/>
                <a:gd name="T109" fmla="*/ 28 h 309"/>
                <a:gd name="T110" fmla="*/ 43 w 174"/>
                <a:gd name="T111" fmla="*/ 19 h 309"/>
                <a:gd name="T112" fmla="*/ 51 w 174"/>
                <a:gd name="T113" fmla="*/ 13 h 309"/>
                <a:gd name="T114" fmla="*/ 59 w 174"/>
                <a:gd name="T115" fmla="*/ 7 h 309"/>
                <a:gd name="T116" fmla="*/ 68 w 174"/>
                <a:gd name="T117" fmla="*/ 2 h 309"/>
                <a:gd name="T118" fmla="*/ 77 w 174"/>
                <a:gd name="T119" fmla="*/ 0 h 309"/>
                <a:gd name="T120" fmla="*/ 86 w 174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9">
                  <a:moveTo>
                    <a:pt x="86" y="0"/>
                  </a:moveTo>
                  <a:lnTo>
                    <a:pt x="95" y="0"/>
                  </a:lnTo>
                  <a:lnTo>
                    <a:pt x="104" y="2"/>
                  </a:lnTo>
                  <a:lnTo>
                    <a:pt x="113" y="7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8"/>
                  </a:lnTo>
                  <a:lnTo>
                    <a:pt x="144" y="38"/>
                  </a:lnTo>
                  <a:lnTo>
                    <a:pt x="150" y="50"/>
                  </a:lnTo>
                  <a:lnTo>
                    <a:pt x="156" y="63"/>
                  </a:lnTo>
                  <a:lnTo>
                    <a:pt x="161" y="75"/>
                  </a:lnTo>
                  <a:lnTo>
                    <a:pt x="165" y="90"/>
                  </a:lnTo>
                  <a:lnTo>
                    <a:pt x="168" y="105"/>
                  </a:lnTo>
                  <a:lnTo>
                    <a:pt x="170" y="121"/>
                  </a:lnTo>
                  <a:lnTo>
                    <a:pt x="172" y="137"/>
                  </a:lnTo>
                  <a:lnTo>
                    <a:pt x="173" y="154"/>
                  </a:lnTo>
                  <a:lnTo>
                    <a:pt x="172" y="168"/>
                  </a:lnTo>
                  <a:lnTo>
                    <a:pt x="170" y="185"/>
                  </a:lnTo>
                  <a:lnTo>
                    <a:pt x="168" y="199"/>
                  </a:lnTo>
                  <a:lnTo>
                    <a:pt x="165" y="216"/>
                  </a:lnTo>
                  <a:lnTo>
                    <a:pt x="161" y="229"/>
                  </a:lnTo>
                  <a:lnTo>
                    <a:pt x="156" y="242"/>
                  </a:lnTo>
                  <a:lnTo>
                    <a:pt x="150" y="256"/>
                  </a:lnTo>
                  <a:lnTo>
                    <a:pt x="144" y="268"/>
                  </a:lnTo>
                  <a:lnTo>
                    <a:pt x="136" y="278"/>
                  </a:lnTo>
                  <a:lnTo>
                    <a:pt x="129" y="287"/>
                  </a:lnTo>
                  <a:lnTo>
                    <a:pt x="121" y="293"/>
                  </a:lnTo>
                  <a:lnTo>
                    <a:pt x="113" y="300"/>
                  </a:lnTo>
                  <a:lnTo>
                    <a:pt x="104" y="303"/>
                  </a:lnTo>
                  <a:lnTo>
                    <a:pt x="95" y="306"/>
                  </a:lnTo>
                  <a:lnTo>
                    <a:pt x="86" y="308"/>
                  </a:lnTo>
                  <a:lnTo>
                    <a:pt x="77" y="306"/>
                  </a:lnTo>
                  <a:lnTo>
                    <a:pt x="68" y="303"/>
                  </a:lnTo>
                  <a:lnTo>
                    <a:pt x="59" y="300"/>
                  </a:lnTo>
                  <a:lnTo>
                    <a:pt x="51" y="293"/>
                  </a:lnTo>
                  <a:lnTo>
                    <a:pt x="43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4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4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59" y="7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" name="Freeform 335"/>
            <p:cNvSpPr>
              <a:spLocks/>
            </p:cNvSpPr>
            <p:nvPr/>
          </p:nvSpPr>
          <p:spPr bwMode="auto">
            <a:xfrm>
              <a:off x="5413" y="3449"/>
              <a:ext cx="83" cy="139"/>
            </a:xfrm>
            <a:custGeom>
              <a:avLst/>
              <a:gdLst>
                <a:gd name="T0" fmla="*/ 41 w 83"/>
                <a:gd name="T1" fmla="*/ 0 h 139"/>
                <a:gd name="T2" fmla="*/ 44 w 83"/>
                <a:gd name="T3" fmla="*/ 0 h 139"/>
                <a:gd name="T4" fmla="*/ 49 w 83"/>
                <a:gd name="T5" fmla="*/ 0 h 139"/>
                <a:gd name="T6" fmla="*/ 52 w 83"/>
                <a:gd name="T7" fmla="*/ 2 h 139"/>
                <a:gd name="T8" fmla="*/ 57 w 83"/>
                <a:gd name="T9" fmla="*/ 5 h 139"/>
                <a:gd name="T10" fmla="*/ 60 w 83"/>
                <a:gd name="T11" fmla="*/ 8 h 139"/>
                <a:gd name="T12" fmla="*/ 64 w 83"/>
                <a:gd name="T13" fmla="*/ 12 h 139"/>
                <a:gd name="T14" fmla="*/ 68 w 83"/>
                <a:gd name="T15" fmla="*/ 17 h 139"/>
                <a:gd name="T16" fmla="*/ 71 w 83"/>
                <a:gd name="T17" fmla="*/ 22 h 139"/>
                <a:gd name="T18" fmla="*/ 73 w 83"/>
                <a:gd name="T19" fmla="*/ 27 h 139"/>
                <a:gd name="T20" fmla="*/ 76 w 83"/>
                <a:gd name="T21" fmla="*/ 35 h 139"/>
                <a:gd name="T22" fmla="*/ 78 w 83"/>
                <a:gd name="T23" fmla="*/ 39 h 139"/>
                <a:gd name="T24" fmla="*/ 79 w 83"/>
                <a:gd name="T25" fmla="*/ 46 h 139"/>
                <a:gd name="T26" fmla="*/ 81 w 83"/>
                <a:gd name="T27" fmla="*/ 54 h 139"/>
                <a:gd name="T28" fmla="*/ 82 w 83"/>
                <a:gd name="T29" fmla="*/ 61 h 139"/>
                <a:gd name="T30" fmla="*/ 82 w 83"/>
                <a:gd name="T31" fmla="*/ 69 h 139"/>
                <a:gd name="T32" fmla="*/ 82 w 83"/>
                <a:gd name="T33" fmla="*/ 75 h 139"/>
                <a:gd name="T34" fmla="*/ 81 w 83"/>
                <a:gd name="T35" fmla="*/ 83 h 139"/>
                <a:gd name="T36" fmla="*/ 79 w 83"/>
                <a:gd name="T37" fmla="*/ 89 h 139"/>
                <a:gd name="T38" fmla="*/ 78 w 83"/>
                <a:gd name="T39" fmla="*/ 96 h 139"/>
                <a:gd name="T40" fmla="*/ 76 w 83"/>
                <a:gd name="T41" fmla="*/ 103 h 139"/>
                <a:gd name="T42" fmla="*/ 73 w 83"/>
                <a:gd name="T43" fmla="*/ 109 h 139"/>
                <a:gd name="T44" fmla="*/ 71 w 83"/>
                <a:gd name="T45" fmla="*/ 113 h 139"/>
                <a:gd name="T46" fmla="*/ 68 w 83"/>
                <a:gd name="T47" fmla="*/ 119 h 139"/>
                <a:gd name="T48" fmla="*/ 64 w 83"/>
                <a:gd name="T49" fmla="*/ 123 h 139"/>
                <a:gd name="T50" fmla="*/ 60 w 83"/>
                <a:gd name="T51" fmla="*/ 129 h 139"/>
                <a:gd name="T52" fmla="*/ 57 w 83"/>
                <a:gd name="T53" fmla="*/ 132 h 139"/>
                <a:gd name="T54" fmla="*/ 52 w 83"/>
                <a:gd name="T55" fmla="*/ 133 h 139"/>
                <a:gd name="T56" fmla="*/ 49 w 83"/>
                <a:gd name="T57" fmla="*/ 136 h 139"/>
                <a:gd name="T58" fmla="*/ 44 w 83"/>
                <a:gd name="T59" fmla="*/ 138 h 139"/>
                <a:gd name="T60" fmla="*/ 41 w 83"/>
                <a:gd name="T61" fmla="*/ 138 h 139"/>
                <a:gd name="T62" fmla="*/ 35 w 83"/>
                <a:gd name="T63" fmla="*/ 138 h 139"/>
                <a:gd name="T64" fmla="*/ 31 w 83"/>
                <a:gd name="T65" fmla="*/ 136 h 139"/>
                <a:gd name="T66" fmla="*/ 27 w 83"/>
                <a:gd name="T67" fmla="*/ 133 h 139"/>
                <a:gd name="T68" fmla="*/ 23 w 83"/>
                <a:gd name="T69" fmla="*/ 132 h 139"/>
                <a:gd name="T70" fmla="*/ 20 w 83"/>
                <a:gd name="T71" fmla="*/ 129 h 139"/>
                <a:gd name="T72" fmla="*/ 16 w 83"/>
                <a:gd name="T73" fmla="*/ 123 h 139"/>
                <a:gd name="T74" fmla="*/ 13 w 83"/>
                <a:gd name="T75" fmla="*/ 119 h 139"/>
                <a:gd name="T76" fmla="*/ 10 w 83"/>
                <a:gd name="T77" fmla="*/ 113 h 139"/>
                <a:gd name="T78" fmla="*/ 7 w 83"/>
                <a:gd name="T79" fmla="*/ 109 h 139"/>
                <a:gd name="T80" fmla="*/ 5 w 83"/>
                <a:gd name="T81" fmla="*/ 103 h 139"/>
                <a:gd name="T82" fmla="*/ 3 w 83"/>
                <a:gd name="T83" fmla="*/ 96 h 139"/>
                <a:gd name="T84" fmla="*/ 1 w 83"/>
                <a:gd name="T85" fmla="*/ 89 h 139"/>
                <a:gd name="T86" fmla="*/ 0 w 83"/>
                <a:gd name="T87" fmla="*/ 83 h 139"/>
                <a:gd name="T88" fmla="*/ 0 w 83"/>
                <a:gd name="T89" fmla="*/ 75 h 139"/>
                <a:gd name="T90" fmla="*/ 0 w 83"/>
                <a:gd name="T91" fmla="*/ 69 h 139"/>
                <a:gd name="T92" fmla="*/ 0 w 83"/>
                <a:gd name="T93" fmla="*/ 61 h 139"/>
                <a:gd name="T94" fmla="*/ 0 w 83"/>
                <a:gd name="T95" fmla="*/ 54 h 139"/>
                <a:gd name="T96" fmla="*/ 1 w 83"/>
                <a:gd name="T97" fmla="*/ 46 h 139"/>
                <a:gd name="T98" fmla="*/ 3 w 83"/>
                <a:gd name="T99" fmla="*/ 39 h 139"/>
                <a:gd name="T100" fmla="*/ 5 w 83"/>
                <a:gd name="T101" fmla="*/ 35 h 139"/>
                <a:gd name="T102" fmla="*/ 7 w 83"/>
                <a:gd name="T103" fmla="*/ 27 h 139"/>
                <a:gd name="T104" fmla="*/ 10 w 83"/>
                <a:gd name="T105" fmla="*/ 22 h 139"/>
                <a:gd name="T106" fmla="*/ 13 w 83"/>
                <a:gd name="T107" fmla="*/ 17 h 139"/>
                <a:gd name="T108" fmla="*/ 16 w 83"/>
                <a:gd name="T109" fmla="*/ 12 h 139"/>
                <a:gd name="T110" fmla="*/ 20 w 83"/>
                <a:gd name="T111" fmla="*/ 8 h 139"/>
                <a:gd name="T112" fmla="*/ 23 w 83"/>
                <a:gd name="T113" fmla="*/ 5 h 139"/>
                <a:gd name="T114" fmla="*/ 27 w 83"/>
                <a:gd name="T115" fmla="*/ 2 h 139"/>
                <a:gd name="T116" fmla="*/ 31 w 83"/>
                <a:gd name="T117" fmla="*/ 0 h 139"/>
                <a:gd name="T118" fmla="*/ 35 w 83"/>
                <a:gd name="T119" fmla="*/ 0 h 139"/>
                <a:gd name="T120" fmla="*/ 41 w 83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3" h="139">
                  <a:moveTo>
                    <a:pt x="41" y="0"/>
                  </a:moveTo>
                  <a:lnTo>
                    <a:pt x="44" y="0"/>
                  </a:lnTo>
                  <a:lnTo>
                    <a:pt x="49" y="0"/>
                  </a:lnTo>
                  <a:lnTo>
                    <a:pt x="52" y="2"/>
                  </a:lnTo>
                  <a:lnTo>
                    <a:pt x="57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8" y="17"/>
                  </a:lnTo>
                  <a:lnTo>
                    <a:pt x="71" y="22"/>
                  </a:lnTo>
                  <a:lnTo>
                    <a:pt x="73" y="27"/>
                  </a:lnTo>
                  <a:lnTo>
                    <a:pt x="76" y="35"/>
                  </a:lnTo>
                  <a:lnTo>
                    <a:pt x="78" y="39"/>
                  </a:lnTo>
                  <a:lnTo>
                    <a:pt x="79" y="46"/>
                  </a:lnTo>
                  <a:lnTo>
                    <a:pt x="81" y="54"/>
                  </a:lnTo>
                  <a:lnTo>
                    <a:pt x="82" y="61"/>
                  </a:lnTo>
                  <a:lnTo>
                    <a:pt x="82" y="69"/>
                  </a:lnTo>
                  <a:lnTo>
                    <a:pt x="82" y="75"/>
                  </a:lnTo>
                  <a:lnTo>
                    <a:pt x="81" y="83"/>
                  </a:lnTo>
                  <a:lnTo>
                    <a:pt x="79" y="89"/>
                  </a:lnTo>
                  <a:lnTo>
                    <a:pt x="78" y="96"/>
                  </a:lnTo>
                  <a:lnTo>
                    <a:pt x="76" y="103"/>
                  </a:lnTo>
                  <a:lnTo>
                    <a:pt x="73" y="109"/>
                  </a:lnTo>
                  <a:lnTo>
                    <a:pt x="71" y="113"/>
                  </a:lnTo>
                  <a:lnTo>
                    <a:pt x="68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7" y="132"/>
                  </a:lnTo>
                  <a:lnTo>
                    <a:pt x="52" y="133"/>
                  </a:lnTo>
                  <a:lnTo>
                    <a:pt x="49" y="136"/>
                  </a:lnTo>
                  <a:lnTo>
                    <a:pt x="44" y="138"/>
                  </a:lnTo>
                  <a:lnTo>
                    <a:pt x="41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5" y="103"/>
                  </a:lnTo>
                  <a:lnTo>
                    <a:pt x="3" y="96"/>
                  </a:lnTo>
                  <a:lnTo>
                    <a:pt x="1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1" y="46"/>
                  </a:lnTo>
                  <a:lnTo>
                    <a:pt x="3" y="39"/>
                  </a:lnTo>
                  <a:lnTo>
                    <a:pt x="5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1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" name="Freeform 336"/>
            <p:cNvSpPr>
              <a:spLocks/>
            </p:cNvSpPr>
            <p:nvPr/>
          </p:nvSpPr>
          <p:spPr bwMode="auto">
            <a:xfrm>
              <a:off x="5440" y="3496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6 w 30"/>
                <a:gd name="T5" fmla="*/ 0 h 53"/>
                <a:gd name="T6" fmla="*/ 17 w 30"/>
                <a:gd name="T7" fmla="*/ 0 h 53"/>
                <a:gd name="T8" fmla="*/ 19 w 30"/>
                <a:gd name="T9" fmla="*/ 0 h 53"/>
                <a:gd name="T10" fmla="*/ 20 w 30"/>
                <a:gd name="T11" fmla="*/ 1 h 53"/>
                <a:gd name="T12" fmla="*/ 22 w 30"/>
                <a:gd name="T13" fmla="*/ 3 h 53"/>
                <a:gd name="T14" fmla="*/ 23 w 30"/>
                <a:gd name="T15" fmla="*/ 4 h 53"/>
                <a:gd name="T16" fmla="*/ 25 w 30"/>
                <a:gd name="T17" fmla="*/ 8 h 53"/>
                <a:gd name="T18" fmla="*/ 26 w 30"/>
                <a:gd name="T19" fmla="*/ 8 h 53"/>
                <a:gd name="T20" fmla="*/ 26 w 30"/>
                <a:gd name="T21" fmla="*/ 11 h 53"/>
                <a:gd name="T22" fmla="*/ 26 w 30"/>
                <a:gd name="T23" fmla="*/ 14 h 53"/>
                <a:gd name="T24" fmla="*/ 27 w 30"/>
                <a:gd name="T25" fmla="*/ 17 h 53"/>
                <a:gd name="T26" fmla="*/ 27 w 30"/>
                <a:gd name="T27" fmla="*/ 21 h 53"/>
                <a:gd name="T28" fmla="*/ 27 w 30"/>
                <a:gd name="T29" fmla="*/ 22 h 53"/>
                <a:gd name="T30" fmla="*/ 29 w 30"/>
                <a:gd name="T31" fmla="*/ 26 h 53"/>
                <a:gd name="T32" fmla="*/ 27 w 30"/>
                <a:gd name="T33" fmla="*/ 27 h 53"/>
                <a:gd name="T34" fmla="*/ 27 w 30"/>
                <a:gd name="T35" fmla="*/ 29 h 53"/>
                <a:gd name="T36" fmla="*/ 27 w 30"/>
                <a:gd name="T37" fmla="*/ 32 h 53"/>
                <a:gd name="T38" fmla="*/ 26 w 30"/>
                <a:gd name="T39" fmla="*/ 35 h 53"/>
                <a:gd name="T40" fmla="*/ 26 w 30"/>
                <a:gd name="T41" fmla="*/ 39 h 53"/>
                <a:gd name="T42" fmla="*/ 26 w 30"/>
                <a:gd name="T43" fmla="*/ 42 h 53"/>
                <a:gd name="T44" fmla="*/ 25 w 30"/>
                <a:gd name="T45" fmla="*/ 42 h 53"/>
                <a:gd name="T46" fmla="*/ 23 w 30"/>
                <a:gd name="T47" fmla="*/ 45 h 53"/>
                <a:gd name="T48" fmla="*/ 22 w 30"/>
                <a:gd name="T49" fmla="*/ 47 h 53"/>
                <a:gd name="T50" fmla="*/ 20 w 30"/>
                <a:gd name="T51" fmla="*/ 48 h 53"/>
                <a:gd name="T52" fmla="*/ 19 w 30"/>
                <a:gd name="T53" fmla="*/ 50 h 53"/>
                <a:gd name="T54" fmla="*/ 17 w 30"/>
                <a:gd name="T55" fmla="*/ 52 h 53"/>
                <a:gd name="T56" fmla="*/ 16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6 w 30"/>
                <a:gd name="T71" fmla="*/ 48 h 53"/>
                <a:gd name="T72" fmla="*/ 5 w 30"/>
                <a:gd name="T73" fmla="*/ 47 h 53"/>
                <a:gd name="T74" fmla="*/ 4 w 30"/>
                <a:gd name="T75" fmla="*/ 45 h 53"/>
                <a:gd name="T76" fmla="*/ 2 w 30"/>
                <a:gd name="T77" fmla="*/ 42 h 53"/>
                <a:gd name="T78" fmla="*/ 2 w 30"/>
                <a:gd name="T79" fmla="*/ 42 h 53"/>
                <a:gd name="T80" fmla="*/ 1 w 30"/>
                <a:gd name="T81" fmla="*/ 39 h 53"/>
                <a:gd name="T82" fmla="*/ 0 w 30"/>
                <a:gd name="T83" fmla="*/ 35 h 53"/>
                <a:gd name="T84" fmla="*/ 0 w 30"/>
                <a:gd name="T85" fmla="*/ 32 h 53"/>
                <a:gd name="T86" fmla="*/ 0 w 30"/>
                <a:gd name="T87" fmla="*/ 29 h 53"/>
                <a:gd name="T88" fmla="*/ 0 w 30"/>
                <a:gd name="T89" fmla="*/ 27 h 53"/>
                <a:gd name="T90" fmla="*/ 0 w 30"/>
                <a:gd name="T91" fmla="*/ 26 h 53"/>
                <a:gd name="T92" fmla="*/ 0 w 30"/>
                <a:gd name="T93" fmla="*/ 22 h 53"/>
                <a:gd name="T94" fmla="*/ 0 w 30"/>
                <a:gd name="T95" fmla="*/ 21 h 53"/>
                <a:gd name="T96" fmla="*/ 0 w 30"/>
                <a:gd name="T97" fmla="*/ 17 h 53"/>
                <a:gd name="T98" fmla="*/ 0 w 30"/>
                <a:gd name="T99" fmla="*/ 14 h 53"/>
                <a:gd name="T100" fmla="*/ 1 w 30"/>
                <a:gd name="T101" fmla="*/ 11 h 53"/>
                <a:gd name="T102" fmla="*/ 2 w 30"/>
                <a:gd name="T103" fmla="*/ 8 h 53"/>
                <a:gd name="T104" fmla="*/ 2 w 30"/>
                <a:gd name="T105" fmla="*/ 8 h 53"/>
                <a:gd name="T106" fmla="*/ 4 w 30"/>
                <a:gd name="T107" fmla="*/ 4 h 53"/>
                <a:gd name="T108" fmla="*/ 5 w 30"/>
                <a:gd name="T109" fmla="*/ 3 h 53"/>
                <a:gd name="T110" fmla="*/ 6 w 30"/>
                <a:gd name="T111" fmla="*/ 1 h 53"/>
                <a:gd name="T112" fmla="*/ 8 w 30"/>
                <a:gd name="T113" fmla="*/ 0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3" y="4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26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9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6" y="39"/>
                  </a:lnTo>
                  <a:lnTo>
                    <a:pt x="26" y="42"/>
                  </a:lnTo>
                  <a:lnTo>
                    <a:pt x="25" y="42"/>
                  </a:lnTo>
                  <a:lnTo>
                    <a:pt x="23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" name="Freeform 337"/>
            <p:cNvSpPr>
              <a:spLocks/>
            </p:cNvSpPr>
            <p:nvPr/>
          </p:nvSpPr>
          <p:spPr bwMode="auto">
            <a:xfrm>
              <a:off x="5545" y="3364"/>
              <a:ext cx="177" cy="309"/>
            </a:xfrm>
            <a:custGeom>
              <a:avLst/>
              <a:gdLst>
                <a:gd name="T0" fmla="*/ 88 w 177"/>
                <a:gd name="T1" fmla="*/ 0 h 309"/>
                <a:gd name="T2" fmla="*/ 96 w 177"/>
                <a:gd name="T3" fmla="*/ 0 h 309"/>
                <a:gd name="T4" fmla="*/ 105 w 177"/>
                <a:gd name="T5" fmla="*/ 2 h 309"/>
                <a:gd name="T6" fmla="*/ 114 w 177"/>
                <a:gd name="T7" fmla="*/ 7 h 309"/>
                <a:gd name="T8" fmla="*/ 123 w 177"/>
                <a:gd name="T9" fmla="*/ 13 h 309"/>
                <a:gd name="T10" fmla="*/ 132 w 177"/>
                <a:gd name="T11" fmla="*/ 19 h 309"/>
                <a:gd name="T12" fmla="*/ 138 w 177"/>
                <a:gd name="T13" fmla="*/ 28 h 309"/>
                <a:gd name="T14" fmla="*/ 145 w 177"/>
                <a:gd name="T15" fmla="*/ 38 h 309"/>
                <a:gd name="T16" fmla="*/ 153 w 177"/>
                <a:gd name="T17" fmla="*/ 50 h 309"/>
                <a:gd name="T18" fmla="*/ 159 w 177"/>
                <a:gd name="T19" fmla="*/ 63 h 309"/>
                <a:gd name="T20" fmla="*/ 164 w 177"/>
                <a:gd name="T21" fmla="*/ 75 h 309"/>
                <a:gd name="T22" fmla="*/ 167 w 177"/>
                <a:gd name="T23" fmla="*/ 90 h 309"/>
                <a:gd name="T24" fmla="*/ 171 w 177"/>
                <a:gd name="T25" fmla="*/ 105 h 309"/>
                <a:gd name="T26" fmla="*/ 173 w 177"/>
                <a:gd name="T27" fmla="*/ 121 h 309"/>
                <a:gd name="T28" fmla="*/ 175 w 177"/>
                <a:gd name="T29" fmla="*/ 137 h 309"/>
                <a:gd name="T30" fmla="*/ 176 w 177"/>
                <a:gd name="T31" fmla="*/ 154 h 309"/>
                <a:gd name="T32" fmla="*/ 175 w 177"/>
                <a:gd name="T33" fmla="*/ 168 h 309"/>
                <a:gd name="T34" fmla="*/ 173 w 177"/>
                <a:gd name="T35" fmla="*/ 185 h 309"/>
                <a:gd name="T36" fmla="*/ 171 w 177"/>
                <a:gd name="T37" fmla="*/ 199 h 309"/>
                <a:gd name="T38" fmla="*/ 167 w 177"/>
                <a:gd name="T39" fmla="*/ 216 h 309"/>
                <a:gd name="T40" fmla="*/ 164 w 177"/>
                <a:gd name="T41" fmla="*/ 229 h 309"/>
                <a:gd name="T42" fmla="*/ 159 w 177"/>
                <a:gd name="T43" fmla="*/ 242 h 309"/>
                <a:gd name="T44" fmla="*/ 153 w 177"/>
                <a:gd name="T45" fmla="*/ 256 h 309"/>
                <a:gd name="T46" fmla="*/ 145 w 177"/>
                <a:gd name="T47" fmla="*/ 268 h 309"/>
                <a:gd name="T48" fmla="*/ 138 w 177"/>
                <a:gd name="T49" fmla="*/ 278 h 309"/>
                <a:gd name="T50" fmla="*/ 132 w 177"/>
                <a:gd name="T51" fmla="*/ 287 h 309"/>
                <a:gd name="T52" fmla="*/ 123 w 177"/>
                <a:gd name="T53" fmla="*/ 293 h 309"/>
                <a:gd name="T54" fmla="*/ 114 w 177"/>
                <a:gd name="T55" fmla="*/ 300 h 309"/>
                <a:gd name="T56" fmla="*/ 105 w 177"/>
                <a:gd name="T57" fmla="*/ 303 h 309"/>
                <a:gd name="T58" fmla="*/ 96 w 177"/>
                <a:gd name="T59" fmla="*/ 306 h 309"/>
                <a:gd name="T60" fmla="*/ 88 w 177"/>
                <a:gd name="T61" fmla="*/ 308 h 309"/>
                <a:gd name="T62" fmla="*/ 78 w 177"/>
                <a:gd name="T63" fmla="*/ 306 h 309"/>
                <a:gd name="T64" fmla="*/ 69 w 177"/>
                <a:gd name="T65" fmla="*/ 303 h 309"/>
                <a:gd name="T66" fmla="*/ 60 w 177"/>
                <a:gd name="T67" fmla="*/ 300 h 309"/>
                <a:gd name="T68" fmla="*/ 51 w 177"/>
                <a:gd name="T69" fmla="*/ 293 h 309"/>
                <a:gd name="T70" fmla="*/ 44 w 177"/>
                <a:gd name="T71" fmla="*/ 287 h 309"/>
                <a:gd name="T72" fmla="*/ 36 w 177"/>
                <a:gd name="T73" fmla="*/ 278 h 309"/>
                <a:gd name="T74" fmla="*/ 28 w 177"/>
                <a:gd name="T75" fmla="*/ 268 h 309"/>
                <a:gd name="T76" fmla="*/ 22 w 177"/>
                <a:gd name="T77" fmla="*/ 256 h 309"/>
                <a:gd name="T78" fmla="*/ 16 w 177"/>
                <a:gd name="T79" fmla="*/ 242 h 309"/>
                <a:gd name="T80" fmla="*/ 11 w 177"/>
                <a:gd name="T81" fmla="*/ 229 h 309"/>
                <a:gd name="T82" fmla="*/ 7 w 177"/>
                <a:gd name="T83" fmla="*/ 216 h 309"/>
                <a:gd name="T84" fmla="*/ 3 w 177"/>
                <a:gd name="T85" fmla="*/ 199 h 309"/>
                <a:gd name="T86" fmla="*/ 1 w 177"/>
                <a:gd name="T87" fmla="*/ 185 h 309"/>
                <a:gd name="T88" fmla="*/ 0 w 177"/>
                <a:gd name="T89" fmla="*/ 168 h 309"/>
                <a:gd name="T90" fmla="*/ 0 w 177"/>
                <a:gd name="T91" fmla="*/ 154 h 309"/>
                <a:gd name="T92" fmla="*/ 0 w 177"/>
                <a:gd name="T93" fmla="*/ 137 h 309"/>
                <a:gd name="T94" fmla="*/ 1 w 177"/>
                <a:gd name="T95" fmla="*/ 121 h 309"/>
                <a:gd name="T96" fmla="*/ 3 w 177"/>
                <a:gd name="T97" fmla="*/ 105 h 309"/>
                <a:gd name="T98" fmla="*/ 7 w 177"/>
                <a:gd name="T99" fmla="*/ 90 h 309"/>
                <a:gd name="T100" fmla="*/ 11 w 177"/>
                <a:gd name="T101" fmla="*/ 75 h 309"/>
                <a:gd name="T102" fmla="*/ 16 w 177"/>
                <a:gd name="T103" fmla="*/ 63 h 309"/>
                <a:gd name="T104" fmla="*/ 22 w 177"/>
                <a:gd name="T105" fmla="*/ 50 h 309"/>
                <a:gd name="T106" fmla="*/ 28 w 177"/>
                <a:gd name="T107" fmla="*/ 38 h 309"/>
                <a:gd name="T108" fmla="*/ 36 w 177"/>
                <a:gd name="T109" fmla="*/ 28 h 309"/>
                <a:gd name="T110" fmla="*/ 44 w 177"/>
                <a:gd name="T111" fmla="*/ 19 h 309"/>
                <a:gd name="T112" fmla="*/ 51 w 177"/>
                <a:gd name="T113" fmla="*/ 13 h 309"/>
                <a:gd name="T114" fmla="*/ 60 w 177"/>
                <a:gd name="T115" fmla="*/ 7 h 309"/>
                <a:gd name="T116" fmla="*/ 69 w 177"/>
                <a:gd name="T117" fmla="*/ 2 h 309"/>
                <a:gd name="T118" fmla="*/ 78 w 177"/>
                <a:gd name="T119" fmla="*/ 0 h 309"/>
                <a:gd name="T120" fmla="*/ 88 w 177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7" h="309">
                  <a:moveTo>
                    <a:pt x="88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4" y="7"/>
                  </a:lnTo>
                  <a:lnTo>
                    <a:pt x="123" y="13"/>
                  </a:lnTo>
                  <a:lnTo>
                    <a:pt x="132" y="19"/>
                  </a:lnTo>
                  <a:lnTo>
                    <a:pt x="138" y="28"/>
                  </a:lnTo>
                  <a:lnTo>
                    <a:pt x="145" y="38"/>
                  </a:lnTo>
                  <a:lnTo>
                    <a:pt x="153" y="50"/>
                  </a:lnTo>
                  <a:lnTo>
                    <a:pt x="159" y="63"/>
                  </a:lnTo>
                  <a:lnTo>
                    <a:pt x="164" y="75"/>
                  </a:lnTo>
                  <a:lnTo>
                    <a:pt x="167" y="90"/>
                  </a:lnTo>
                  <a:lnTo>
                    <a:pt x="171" y="105"/>
                  </a:lnTo>
                  <a:lnTo>
                    <a:pt x="173" y="121"/>
                  </a:lnTo>
                  <a:lnTo>
                    <a:pt x="175" y="137"/>
                  </a:lnTo>
                  <a:lnTo>
                    <a:pt x="176" y="154"/>
                  </a:lnTo>
                  <a:lnTo>
                    <a:pt x="175" y="168"/>
                  </a:lnTo>
                  <a:lnTo>
                    <a:pt x="173" y="185"/>
                  </a:lnTo>
                  <a:lnTo>
                    <a:pt x="171" y="199"/>
                  </a:lnTo>
                  <a:lnTo>
                    <a:pt x="167" y="216"/>
                  </a:lnTo>
                  <a:lnTo>
                    <a:pt x="164" y="229"/>
                  </a:lnTo>
                  <a:lnTo>
                    <a:pt x="159" y="242"/>
                  </a:lnTo>
                  <a:lnTo>
                    <a:pt x="153" y="256"/>
                  </a:lnTo>
                  <a:lnTo>
                    <a:pt x="145" y="268"/>
                  </a:lnTo>
                  <a:lnTo>
                    <a:pt x="138" y="278"/>
                  </a:lnTo>
                  <a:lnTo>
                    <a:pt x="132" y="287"/>
                  </a:lnTo>
                  <a:lnTo>
                    <a:pt x="123" y="293"/>
                  </a:lnTo>
                  <a:lnTo>
                    <a:pt x="114" y="300"/>
                  </a:lnTo>
                  <a:lnTo>
                    <a:pt x="105" y="303"/>
                  </a:lnTo>
                  <a:lnTo>
                    <a:pt x="96" y="306"/>
                  </a:lnTo>
                  <a:lnTo>
                    <a:pt x="88" y="308"/>
                  </a:lnTo>
                  <a:lnTo>
                    <a:pt x="78" y="306"/>
                  </a:lnTo>
                  <a:lnTo>
                    <a:pt x="69" y="303"/>
                  </a:lnTo>
                  <a:lnTo>
                    <a:pt x="60" y="300"/>
                  </a:lnTo>
                  <a:lnTo>
                    <a:pt x="51" y="293"/>
                  </a:lnTo>
                  <a:lnTo>
                    <a:pt x="44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3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3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4" y="19"/>
                  </a:lnTo>
                  <a:lnTo>
                    <a:pt x="51" y="13"/>
                  </a:lnTo>
                  <a:lnTo>
                    <a:pt x="60" y="7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" name="Freeform 338"/>
            <p:cNvSpPr>
              <a:spLocks/>
            </p:cNvSpPr>
            <p:nvPr/>
          </p:nvSpPr>
          <p:spPr bwMode="auto">
            <a:xfrm>
              <a:off x="5593" y="3449"/>
              <a:ext cx="82" cy="139"/>
            </a:xfrm>
            <a:custGeom>
              <a:avLst/>
              <a:gdLst>
                <a:gd name="T0" fmla="*/ 40 w 82"/>
                <a:gd name="T1" fmla="*/ 0 h 139"/>
                <a:gd name="T2" fmla="*/ 44 w 82"/>
                <a:gd name="T3" fmla="*/ 0 h 139"/>
                <a:gd name="T4" fmla="*/ 48 w 82"/>
                <a:gd name="T5" fmla="*/ 0 h 139"/>
                <a:gd name="T6" fmla="*/ 52 w 82"/>
                <a:gd name="T7" fmla="*/ 2 h 139"/>
                <a:gd name="T8" fmla="*/ 56 w 82"/>
                <a:gd name="T9" fmla="*/ 5 h 139"/>
                <a:gd name="T10" fmla="*/ 60 w 82"/>
                <a:gd name="T11" fmla="*/ 8 h 139"/>
                <a:gd name="T12" fmla="*/ 64 w 82"/>
                <a:gd name="T13" fmla="*/ 12 h 139"/>
                <a:gd name="T14" fmla="*/ 67 w 82"/>
                <a:gd name="T15" fmla="*/ 17 h 139"/>
                <a:gd name="T16" fmla="*/ 70 w 82"/>
                <a:gd name="T17" fmla="*/ 22 h 139"/>
                <a:gd name="T18" fmla="*/ 72 w 82"/>
                <a:gd name="T19" fmla="*/ 27 h 139"/>
                <a:gd name="T20" fmla="*/ 75 w 82"/>
                <a:gd name="T21" fmla="*/ 35 h 139"/>
                <a:gd name="T22" fmla="*/ 77 w 82"/>
                <a:gd name="T23" fmla="*/ 39 h 139"/>
                <a:gd name="T24" fmla="*/ 78 w 82"/>
                <a:gd name="T25" fmla="*/ 46 h 139"/>
                <a:gd name="T26" fmla="*/ 80 w 82"/>
                <a:gd name="T27" fmla="*/ 54 h 139"/>
                <a:gd name="T28" fmla="*/ 81 w 82"/>
                <a:gd name="T29" fmla="*/ 61 h 139"/>
                <a:gd name="T30" fmla="*/ 81 w 82"/>
                <a:gd name="T31" fmla="*/ 69 h 139"/>
                <a:gd name="T32" fmla="*/ 81 w 82"/>
                <a:gd name="T33" fmla="*/ 75 h 139"/>
                <a:gd name="T34" fmla="*/ 80 w 82"/>
                <a:gd name="T35" fmla="*/ 83 h 139"/>
                <a:gd name="T36" fmla="*/ 78 w 82"/>
                <a:gd name="T37" fmla="*/ 89 h 139"/>
                <a:gd name="T38" fmla="*/ 77 w 82"/>
                <a:gd name="T39" fmla="*/ 96 h 139"/>
                <a:gd name="T40" fmla="*/ 75 w 82"/>
                <a:gd name="T41" fmla="*/ 103 h 139"/>
                <a:gd name="T42" fmla="*/ 72 w 82"/>
                <a:gd name="T43" fmla="*/ 109 h 139"/>
                <a:gd name="T44" fmla="*/ 70 w 82"/>
                <a:gd name="T45" fmla="*/ 113 h 139"/>
                <a:gd name="T46" fmla="*/ 67 w 82"/>
                <a:gd name="T47" fmla="*/ 119 h 139"/>
                <a:gd name="T48" fmla="*/ 64 w 82"/>
                <a:gd name="T49" fmla="*/ 123 h 139"/>
                <a:gd name="T50" fmla="*/ 60 w 82"/>
                <a:gd name="T51" fmla="*/ 129 h 139"/>
                <a:gd name="T52" fmla="*/ 56 w 82"/>
                <a:gd name="T53" fmla="*/ 132 h 139"/>
                <a:gd name="T54" fmla="*/ 52 w 82"/>
                <a:gd name="T55" fmla="*/ 133 h 139"/>
                <a:gd name="T56" fmla="*/ 48 w 82"/>
                <a:gd name="T57" fmla="*/ 136 h 139"/>
                <a:gd name="T58" fmla="*/ 44 w 82"/>
                <a:gd name="T59" fmla="*/ 138 h 139"/>
                <a:gd name="T60" fmla="*/ 40 w 82"/>
                <a:gd name="T61" fmla="*/ 138 h 139"/>
                <a:gd name="T62" fmla="*/ 35 w 82"/>
                <a:gd name="T63" fmla="*/ 138 h 139"/>
                <a:gd name="T64" fmla="*/ 31 w 82"/>
                <a:gd name="T65" fmla="*/ 136 h 139"/>
                <a:gd name="T66" fmla="*/ 27 w 82"/>
                <a:gd name="T67" fmla="*/ 133 h 139"/>
                <a:gd name="T68" fmla="*/ 23 w 82"/>
                <a:gd name="T69" fmla="*/ 132 h 139"/>
                <a:gd name="T70" fmla="*/ 20 w 82"/>
                <a:gd name="T71" fmla="*/ 129 h 139"/>
                <a:gd name="T72" fmla="*/ 16 w 82"/>
                <a:gd name="T73" fmla="*/ 123 h 139"/>
                <a:gd name="T74" fmla="*/ 13 w 82"/>
                <a:gd name="T75" fmla="*/ 119 h 139"/>
                <a:gd name="T76" fmla="*/ 10 w 82"/>
                <a:gd name="T77" fmla="*/ 113 h 139"/>
                <a:gd name="T78" fmla="*/ 7 w 82"/>
                <a:gd name="T79" fmla="*/ 109 h 139"/>
                <a:gd name="T80" fmla="*/ 4 w 82"/>
                <a:gd name="T81" fmla="*/ 103 h 139"/>
                <a:gd name="T82" fmla="*/ 2 w 82"/>
                <a:gd name="T83" fmla="*/ 96 h 139"/>
                <a:gd name="T84" fmla="*/ 0 w 82"/>
                <a:gd name="T85" fmla="*/ 89 h 139"/>
                <a:gd name="T86" fmla="*/ 0 w 82"/>
                <a:gd name="T87" fmla="*/ 83 h 139"/>
                <a:gd name="T88" fmla="*/ 0 w 82"/>
                <a:gd name="T89" fmla="*/ 75 h 139"/>
                <a:gd name="T90" fmla="*/ 0 w 82"/>
                <a:gd name="T91" fmla="*/ 69 h 139"/>
                <a:gd name="T92" fmla="*/ 0 w 82"/>
                <a:gd name="T93" fmla="*/ 61 h 139"/>
                <a:gd name="T94" fmla="*/ 0 w 82"/>
                <a:gd name="T95" fmla="*/ 54 h 139"/>
                <a:gd name="T96" fmla="*/ 0 w 82"/>
                <a:gd name="T97" fmla="*/ 46 h 139"/>
                <a:gd name="T98" fmla="*/ 2 w 82"/>
                <a:gd name="T99" fmla="*/ 39 h 139"/>
                <a:gd name="T100" fmla="*/ 4 w 82"/>
                <a:gd name="T101" fmla="*/ 35 h 139"/>
                <a:gd name="T102" fmla="*/ 7 w 82"/>
                <a:gd name="T103" fmla="*/ 27 h 139"/>
                <a:gd name="T104" fmla="*/ 10 w 82"/>
                <a:gd name="T105" fmla="*/ 22 h 139"/>
                <a:gd name="T106" fmla="*/ 13 w 82"/>
                <a:gd name="T107" fmla="*/ 17 h 139"/>
                <a:gd name="T108" fmla="*/ 16 w 82"/>
                <a:gd name="T109" fmla="*/ 12 h 139"/>
                <a:gd name="T110" fmla="*/ 20 w 82"/>
                <a:gd name="T111" fmla="*/ 8 h 139"/>
                <a:gd name="T112" fmla="*/ 23 w 82"/>
                <a:gd name="T113" fmla="*/ 5 h 139"/>
                <a:gd name="T114" fmla="*/ 27 w 82"/>
                <a:gd name="T115" fmla="*/ 2 h 139"/>
                <a:gd name="T116" fmla="*/ 31 w 82"/>
                <a:gd name="T117" fmla="*/ 0 h 139"/>
                <a:gd name="T118" fmla="*/ 35 w 82"/>
                <a:gd name="T119" fmla="*/ 0 h 139"/>
                <a:gd name="T120" fmla="*/ 40 w 82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2" h="139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7" y="17"/>
                  </a:lnTo>
                  <a:lnTo>
                    <a:pt x="70" y="22"/>
                  </a:lnTo>
                  <a:lnTo>
                    <a:pt x="72" y="27"/>
                  </a:lnTo>
                  <a:lnTo>
                    <a:pt x="75" y="35"/>
                  </a:lnTo>
                  <a:lnTo>
                    <a:pt x="77" y="39"/>
                  </a:lnTo>
                  <a:lnTo>
                    <a:pt x="78" y="46"/>
                  </a:lnTo>
                  <a:lnTo>
                    <a:pt x="80" y="54"/>
                  </a:lnTo>
                  <a:lnTo>
                    <a:pt x="81" y="61"/>
                  </a:lnTo>
                  <a:lnTo>
                    <a:pt x="81" y="69"/>
                  </a:lnTo>
                  <a:lnTo>
                    <a:pt x="81" y="75"/>
                  </a:lnTo>
                  <a:lnTo>
                    <a:pt x="80" y="83"/>
                  </a:lnTo>
                  <a:lnTo>
                    <a:pt x="78" y="89"/>
                  </a:lnTo>
                  <a:lnTo>
                    <a:pt x="77" y="96"/>
                  </a:lnTo>
                  <a:lnTo>
                    <a:pt x="75" y="103"/>
                  </a:lnTo>
                  <a:lnTo>
                    <a:pt x="72" y="109"/>
                  </a:lnTo>
                  <a:lnTo>
                    <a:pt x="70" y="113"/>
                  </a:lnTo>
                  <a:lnTo>
                    <a:pt x="67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6" y="132"/>
                  </a:lnTo>
                  <a:lnTo>
                    <a:pt x="52" y="133"/>
                  </a:lnTo>
                  <a:lnTo>
                    <a:pt x="48" y="136"/>
                  </a:lnTo>
                  <a:lnTo>
                    <a:pt x="44" y="138"/>
                  </a:lnTo>
                  <a:lnTo>
                    <a:pt x="40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4" y="103"/>
                  </a:lnTo>
                  <a:lnTo>
                    <a:pt x="2" y="96"/>
                  </a:lnTo>
                  <a:lnTo>
                    <a:pt x="0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0" y="46"/>
                  </a:lnTo>
                  <a:lnTo>
                    <a:pt x="2" y="39"/>
                  </a:lnTo>
                  <a:lnTo>
                    <a:pt x="4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1" name="Freeform 339"/>
            <p:cNvSpPr>
              <a:spLocks/>
            </p:cNvSpPr>
            <p:nvPr/>
          </p:nvSpPr>
          <p:spPr bwMode="auto">
            <a:xfrm>
              <a:off x="5619" y="3496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0 h 53"/>
                <a:gd name="T10" fmla="*/ 20 w 29"/>
                <a:gd name="T11" fmla="*/ 1 h 53"/>
                <a:gd name="T12" fmla="*/ 22 w 29"/>
                <a:gd name="T13" fmla="*/ 3 h 53"/>
                <a:gd name="T14" fmla="*/ 22 w 29"/>
                <a:gd name="T15" fmla="*/ 4 h 53"/>
                <a:gd name="T16" fmla="*/ 24 w 29"/>
                <a:gd name="T17" fmla="*/ 8 h 53"/>
                <a:gd name="T18" fmla="*/ 25 w 29"/>
                <a:gd name="T19" fmla="*/ 8 h 53"/>
                <a:gd name="T20" fmla="*/ 25 w 29"/>
                <a:gd name="T21" fmla="*/ 11 h 53"/>
                <a:gd name="T22" fmla="*/ 26 w 29"/>
                <a:gd name="T23" fmla="*/ 14 h 53"/>
                <a:gd name="T24" fmla="*/ 27 w 29"/>
                <a:gd name="T25" fmla="*/ 17 h 53"/>
                <a:gd name="T26" fmla="*/ 27 w 29"/>
                <a:gd name="T27" fmla="*/ 21 h 53"/>
                <a:gd name="T28" fmla="*/ 27 w 29"/>
                <a:gd name="T29" fmla="*/ 22 h 53"/>
                <a:gd name="T30" fmla="*/ 28 w 29"/>
                <a:gd name="T31" fmla="*/ 26 h 53"/>
                <a:gd name="T32" fmla="*/ 27 w 29"/>
                <a:gd name="T33" fmla="*/ 27 h 53"/>
                <a:gd name="T34" fmla="*/ 27 w 29"/>
                <a:gd name="T35" fmla="*/ 29 h 53"/>
                <a:gd name="T36" fmla="*/ 27 w 29"/>
                <a:gd name="T37" fmla="*/ 32 h 53"/>
                <a:gd name="T38" fmla="*/ 26 w 29"/>
                <a:gd name="T39" fmla="*/ 35 h 53"/>
                <a:gd name="T40" fmla="*/ 25 w 29"/>
                <a:gd name="T41" fmla="*/ 39 h 53"/>
                <a:gd name="T42" fmla="*/ 25 w 29"/>
                <a:gd name="T43" fmla="*/ 42 h 53"/>
                <a:gd name="T44" fmla="*/ 24 w 29"/>
                <a:gd name="T45" fmla="*/ 42 h 53"/>
                <a:gd name="T46" fmla="*/ 22 w 29"/>
                <a:gd name="T47" fmla="*/ 45 h 53"/>
                <a:gd name="T48" fmla="*/ 22 w 29"/>
                <a:gd name="T49" fmla="*/ 47 h 53"/>
                <a:gd name="T50" fmla="*/ 20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1 w 29"/>
                <a:gd name="T65" fmla="*/ 52 h 53"/>
                <a:gd name="T66" fmla="*/ 9 w 29"/>
                <a:gd name="T67" fmla="*/ 52 h 53"/>
                <a:gd name="T68" fmla="*/ 8 w 29"/>
                <a:gd name="T69" fmla="*/ 50 h 53"/>
                <a:gd name="T70" fmla="*/ 6 w 29"/>
                <a:gd name="T71" fmla="*/ 48 h 53"/>
                <a:gd name="T72" fmla="*/ 5 w 29"/>
                <a:gd name="T73" fmla="*/ 47 h 53"/>
                <a:gd name="T74" fmla="*/ 4 w 29"/>
                <a:gd name="T75" fmla="*/ 45 h 53"/>
                <a:gd name="T76" fmla="*/ 2 w 29"/>
                <a:gd name="T77" fmla="*/ 42 h 53"/>
                <a:gd name="T78" fmla="*/ 2 w 29"/>
                <a:gd name="T79" fmla="*/ 42 h 53"/>
                <a:gd name="T80" fmla="*/ 1 w 29"/>
                <a:gd name="T81" fmla="*/ 39 h 53"/>
                <a:gd name="T82" fmla="*/ 0 w 29"/>
                <a:gd name="T83" fmla="*/ 35 h 53"/>
                <a:gd name="T84" fmla="*/ 0 w 29"/>
                <a:gd name="T85" fmla="*/ 32 h 53"/>
                <a:gd name="T86" fmla="*/ 0 w 29"/>
                <a:gd name="T87" fmla="*/ 29 h 53"/>
                <a:gd name="T88" fmla="*/ 0 w 29"/>
                <a:gd name="T89" fmla="*/ 27 h 53"/>
                <a:gd name="T90" fmla="*/ 0 w 29"/>
                <a:gd name="T91" fmla="*/ 26 h 53"/>
                <a:gd name="T92" fmla="*/ 0 w 29"/>
                <a:gd name="T93" fmla="*/ 22 h 53"/>
                <a:gd name="T94" fmla="*/ 0 w 29"/>
                <a:gd name="T95" fmla="*/ 21 h 53"/>
                <a:gd name="T96" fmla="*/ 0 w 29"/>
                <a:gd name="T97" fmla="*/ 17 h 53"/>
                <a:gd name="T98" fmla="*/ 0 w 29"/>
                <a:gd name="T99" fmla="*/ 14 h 53"/>
                <a:gd name="T100" fmla="*/ 1 w 29"/>
                <a:gd name="T101" fmla="*/ 11 h 53"/>
                <a:gd name="T102" fmla="*/ 2 w 29"/>
                <a:gd name="T103" fmla="*/ 8 h 53"/>
                <a:gd name="T104" fmla="*/ 2 w 29"/>
                <a:gd name="T105" fmla="*/ 8 h 53"/>
                <a:gd name="T106" fmla="*/ 4 w 29"/>
                <a:gd name="T107" fmla="*/ 4 h 53"/>
                <a:gd name="T108" fmla="*/ 5 w 29"/>
                <a:gd name="T109" fmla="*/ 3 h 53"/>
                <a:gd name="T110" fmla="*/ 6 w 29"/>
                <a:gd name="T111" fmla="*/ 1 h 53"/>
                <a:gd name="T112" fmla="*/ 8 w 29"/>
                <a:gd name="T113" fmla="*/ 0 h 53"/>
                <a:gd name="T114" fmla="*/ 9 w 29"/>
                <a:gd name="T115" fmla="*/ 0 h 53"/>
                <a:gd name="T116" fmla="*/ 11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2" y="4"/>
                  </a:lnTo>
                  <a:lnTo>
                    <a:pt x="24" y="8"/>
                  </a:lnTo>
                  <a:lnTo>
                    <a:pt x="25" y="8"/>
                  </a:lnTo>
                  <a:lnTo>
                    <a:pt x="25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8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5" y="39"/>
                  </a:lnTo>
                  <a:lnTo>
                    <a:pt x="25" y="42"/>
                  </a:lnTo>
                  <a:lnTo>
                    <a:pt x="24" y="42"/>
                  </a:lnTo>
                  <a:lnTo>
                    <a:pt x="22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2" name="Freeform 340"/>
            <p:cNvSpPr>
              <a:spLocks/>
            </p:cNvSpPr>
            <p:nvPr/>
          </p:nvSpPr>
          <p:spPr bwMode="auto">
            <a:xfrm>
              <a:off x="4810" y="3275"/>
              <a:ext cx="327" cy="212"/>
            </a:xfrm>
            <a:custGeom>
              <a:avLst/>
              <a:gdLst>
                <a:gd name="T0" fmla="*/ 4 w 327"/>
                <a:gd name="T1" fmla="*/ 0 h 212"/>
                <a:gd name="T2" fmla="*/ 326 w 327"/>
                <a:gd name="T3" fmla="*/ 0 h 212"/>
                <a:gd name="T4" fmla="*/ 320 w 327"/>
                <a:gd name="T5" fmla="*/ 65 h 212"/>
                <a:gd name="T6" fmla="*/ 266 w 327"/>
                <a:gd name="T7" fmla="*/ 65 h 212"/>
                <a:gd name="T8" fmla="*/ 271 w 327"/>
                <a:gd name="T9" fmla="*/ 111 h 212"/>
                <a:gd name="T10" fmla="*/ 316 w 327"/>
                <a:gd name="T11" fmla="*/ 111 h 212"/>
                <a:gd name="T12" fmla="*/ 316 w 327"/>
                <a:gd name="T13" fmla="*/ 199 h 212"/>
                <a:gd name="T14" fmla="*/ 0 w 327"/>
                <a:gd name="T15" fmla="*/ 211 h 212"/>
                <a:gd name="T16" fmla="*/ 0 w 327"/>
                <a:gd name="T17" fmla="*/ 111 h 212"/>
                <a:gd name="T18" fmla="*/ 45 w 327"/>
                <a:gd name="T19" fmla="*/ 111 h 212"/>
                <a:gd name="T20" fmla="*/ 45 w 327"/>
                <a:gd name="T21" fmla="*/ 65 h 212"/>
                <a:gd name="T22" fmla="*/ 0 w 327"/>
                <a:gd name="T23" fmla="*/ 65 h 212"/>
                <a:gd name="T24" fmla="*/ 0 w 327"/>
                <a:gd name="T25" fmla="*/ 0 h 212"/>
                <a:gd name="T26" fmla="*/ 4 w 327"/>
                <a:gd name="T27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7" h="212">
                  <a:moveTo>
                    <a:pt x="4" y="0"/>
                  </a:moveTo>
                  <a:lnTo>
                    <a:pt x="326" y="0"/>
                  </a:lnTo>
                  <a:lnTo>
                    <a:pt x="320" y="65"/>
                  </a:lnTo>
                  <a:lnTo>
                    <a:pt x="266" y="65"/>
                  </a:lnTo>
                  <a:lnTo>
                    <a:pt x="271" y="111"/>
                  </a:lnTo>
                  <a:lnTo>
                    <a:pt x="316" y="111"/>
                  </a:lnTo>
                  <a:lnTo>
                    <a:pt x="316" y="199"/>
                  </a:lnTo>
                  <a:lnTo>
                    <a:pt x="0" y="211"/>
                  </a:lnTo>
                  <a:lnTo>
                    <a:pt x="0" y="111"/>
                  </a:lnTo>
                  <a:lnTo>
                    <a:pt x="45" y="111"/>
                  </a:lnTo>
                  <a:lnTo>
                    <a:pt x="4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3" name="Freeform 341"/>
            <p:cNvSpPr>
              <a:spLocks/>
            </p:cNvSpPr>
            <p:nvPr/>
          </p:nvSpPr>
          <p:spPr bwMode="auto">
            <a:xfrm>
              <a:off x="5185" y="3288"/>
              <a:ext cx="178" cy="177"/>
            </a:xfrm>
            <a:custGeom>
              <a:avLst/>
              <a:gdLst>
                <a:gd name="T0" fmla="*/ 0 w 178"/>
                <a:gd name="T1" fmla="*/ 0 h 177"/>
                <a:gd name="T2" fmla="*/ 177 w 178"/>
                <a:gd name="T3" fmla="*/ 0 h 177"/>
                <a:gd name="T4" fmla="*/ 177 w 178"/>
                <a:gd name="T5" fmla="*/ 176 h 177"/>
                <a:gd name="T6" fmla="*/ 0 w 178"/>
                <a:gd name="T7" fmla="*/ 176 h 177"/>
                <a:gd name="T8" fmla="*/ 0 w 178"/>
                <a:gd name="T9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" h="177">
                  <a:moveTo>
                    <a:pt x="0" y="0"/>
                  </a:moveTo>
                  <a:lnTo>
                    <a:pt x="177" y="0"/>
                  </a:lnTo>
                  <a:lnTo>
                    <a:pt x="177" y="176"/>
                  </a:lnTo>
                  <a:lnTo>
                    <a:pt x="0" y="17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4" name="Freeform 342"/>
            <p:cNvSpPr>
              <a:spLocks/>
            </p:cNvSpPr>
            <p:nvPr/>
          </p:nvSpPr>
          <p:spPr bwMode="auto">
            <a:xfrm>
              <a:off x="4395" y="3275"/>
              <a:ext cx="115" cy="331"/>
            </a:xfrm>
            <a:custGeom>
              <a:avLst/>
              <a:gdLst>
                <a:gd name="T0" fmla="*/ 0 w 115"/>
                <a:gd name="T1" fmla="*/ 0 h 331"/>
                <a:gd name="T2" fmla="*/ 114 w 115"/>
                <a:gd name="T3" fmla="*/ 0 h 331"/>
                <a:gd name="T4" fmla="*/ 114 w 115"/>
                <a:gd name="T5" fmla="*/ 219 h 331"/>
                <a:gd name="T6" fmla="*/ 114 w 115"/>
                <a:gd name="T7" fmla="*/ 287 h 331"/>
                <a:gd name="T8" fmla="*/ 95 w 115"/>
                <a:gd name="T9" fmla="*/ 287 h 331"/>
                <a:gd name="T10" fmla="*/ 95 w 115"/>
                <a:gd name="T11" fmla="*/ 120 h 331"/>
                <a:gd name="T12" fmla="*/ 68 w 115"/>
                <a:gd name="T13" fmla="*/ 132 h 331"/>
                <a:gd name="T14" fmla="*/ 72 w 115"/>
                <a:gd name="T15" fmla="*/ 287 h 331"/>
                <a:gd name="T16" fmla="*/ 36 w 115"/>
                <a:gd name="T17" fmla="*/ 330 h 331"/>
                <a:gd name="T18" fmla="*/ 18 w 115"/>
                <a:gd name="T19" fmla="*/ 330 h 331"/>
                <a:gd name="T20" fmla="*/ 18 w 115"/>
                <a:gd name="T21" fmla="*/ 11 h 331"/>
                <a:gd name="T22" fmla="*/ 0 w 115"/>
                <a:gd name="T23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5" h="331">
                  <a:moveTo>
                    <a:pt x="0" y="0"/>
                  </a:moveTo>
                  <a:lnTo>
                    <a:pt x="114" y="0"/>
                  </a:lnTo>
                  <a:lnTo>
                    <a:pt x="114" y="219"/>
                  </a:lnTo>
                  <a:lnTo>
                    <a:pt x="114" y="287"/>
                  </a:lnTo>
                  <a:lnTo>
                    <a:pt x="95" y="287"/>
                  </a:lnTo>
                  <a:lnTo>
                    <a:pt x="95" y="120"/>
                  </a:lnTo>
                  <a:lnTo>
                    <a:pt x="68" y="132"/>
                  </a:lnTo>
                  <a:lnTo>
                    <a:pt x="72" y="287"/>
                  </a:lnTo>
                  <a:lnTo>
                    <a:pt x="36" y="330"/>
                  </a:lnTo>
                  <a:lnTo>
                    <a:pt x="18" y="330"/>
                  </a:lnTo>
                  <a:lnTo>
                    <a:pt x="18" y="1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5" name="Freeform 343"/>
            <p:cNvSpPr>
              <a:spLocks/>
            </p:cNvSpPr>
            <p:nvPr/>
          </p:nvSpPr>
          <p:spPr bwMode="auto">
            <a:xfrm>
              <a:off x="5071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6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6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2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2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" name="Freeform 344"/>
            <p:cNvSpPr>
              <a:spLocks/>
            </p:cNvSpPr>
            <p:nvPr/>
          </p:nvSpPr>
          <p:spPr bwMode="auto">
            <a:xfrm>
              <a:off x="503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5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5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3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3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5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5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7" name="Freeform 345"/>
            <p:cNvSpPr>
              <a:spLocks/>
            </p:cNvSpPr>
            <p:nvPr/>
          </p:nvSpPr>
          <p:spPr bwMode="auto">
            <a:xfrm>
              <a:off x="4997" y="3407"/>
              <a:ext cx="28" cy="53"/>
            </a:xfrm>
            <a:custGeom>
              <a:avLst/>
              <a:gdLst>
                <a:gd name="T0" fmla="*/ 13 w 28"/>
                <a:gd name="T1" fmla="*/ 0 h 53"/>
                <a:gd name="T2" fmla="*/ 14 w 28"/>
                <a:gd name="T3" fmla="*/ 0 h 53"/>
                <a:gd name="T4" fmla="*/ 15 w 28"/>
                <a:gd name="T5" fmla="*/ 0 h 53"/>
                <a:gd name="T6" fmla="*/ 17 w 28"/>
                <a:gd name="T7" fmla="*/ 0 h 53"/>
                <a:gd name="T8" fmla="*/ 18 w 28"/>
                <a:gd name="T9" fmla="*/ 1 h 53"/>
                <a:gd name="T10" fmla="*/ 20 w 28"/>
                <a:gd name="T11" fmla="*/ 3 h 53"/>
                <a:gd name="T12" fmla="*/ 21 w 28"/>
                <a:gd name="T13" fmla="*/ 5 h 53"/>
                <a:gd name="T14" fmla="*/ 22 w 28"/>
                <a:gd name="T15" fmla="*/ 5 h 53"/>
                <a:gd name="T16" fmla="*/ 23 w 28"/>
                <a:gd name="T17" fmla="*/ 6 h 53"/>
                <a:gd name="T18" fmla="*/ 24 w 28"/>
                <a:gd name="T19" fmla="*/ 10 h 53"/>
                <a:gd name="T20" fmla="*/ 24 w 28"/>
                <a:gd name="T21" fmla="*/ 13 h 53"/>
                <a:gd name="T22" fmla="*/ 25 w 28"/>
                <a:gd name="T23" fmla="*/ 15 h 53"/>
                <a:gd name="T24" fmla="*/ 26 w 28"/>
                <a:gd name="T25" fmla="*/ 16 h 53"/>
                <a:gd name="T26" fmla="*/ 26 w 28"/>
                <a:gd name="T27" fmla="*/ 20 h 53"/>
                <a:gd name="T28" fmla="*/ 26 w 28"/>
                <a:gd name="T29" fmla="*/ 23 h 53"/>
                <a:gd name="T30" fmla="*/ 27 w 28"/>
                <a:gd name="T31" fmla="*/ 26 h 53"/>
                <a:gd name="T32" fmla="*/ 26 w 28"/>
                <a:gd name="T33" fmla="*/ 28 h 53"/>
                <a:gd name="T34" fmla="*/ 26 w 28"/>
                <a:gd name="T35" fmla="*/ 30 h 53"/>
                <a:gd name="T36" fmla="*/ 26 w 28"/>
                <a:gd name="T37" fmla="*/ 33 h 53"/>
                <a:gd name="T38" fmla="*/ 25 w 28"/>
                <a:gd name="T39" fmla="*/ 36 h 53"/>
                <a:gd name="T40" fmla="*/ 24 w 28"/>
                <a:gd name="T41" fmla="*/ 38 h 53"/>
                <a:gd name="T42" fmla="*/ 24 w 28"/>
                <a:gd name="T43" fmla="*/ 40 h 53"/>
                <a:gd name="T44" fmla="*/ 23 w 28"/>
                <a:gd name="T45" fmla="*/ 43 h 53"/>
                <a:gd name="T46" fmla="*/ 22 w 28"/>
                <a:gd name="T47" fmla="*/ 45 h 53"/>
                <a:gd name="T48" fmla="*/ 21 w 28"/>
                <a:gd name="T49" fmla="*/ 46 h 53"/>
                <a:gd name="T50" fmla="*/ 20 w 28"/>
                <a:gd name="T51" fmla="*/ 48 h 53"/>
                <a:gd name="T52" fmla="*/ 18 w 28"/>
                <a:gd name="T53" fmla="*/ 50 h 53"/>
                <a:gd name="T54" fmla="*/ 17 w 28"/>
                <a:gd name="T55" fmla="*/ 52 h 53"/>
                <a:gd name="T56" fmla="*/ 15 w 28"/>
                <a:gd name="T57" fmla="*/ 52 h 53"/>
                <a:gd name="T58" fmla="*/ 14 w 28"/>
                <a:gd name="T59" fmla="*/ 52 h 53"/>
                <a:gd name="T60" fmla="*/ 13 w 28"/>
                <a:gd name="T61" fmla="*/ 52 h 53"/>
                <a:gd name="T62" fmla="*/ 12 w 28"/>
                <a:gd name="T63" fmla="*/ 52 h 53"/>
                <a:gd name="T64" fmla="*/ 10 w 28"/>
                <a:gd name="T65" fmla="*/ 52 h 53"/>
                <a:gd name="T66" fmla="*/ 9 w 28"/>
                <a:gd name="T67" fmla="*/ 52 h 53"/>
                <a:gd name="T68" fmla="*/ 7 w 28"/>
                <a:gd name="T69" fmla="*/ 50 h 53"/>
                <a:gd name="T70" fmla="*/ 6 w 28"/>
                <a:gd name="T71" fmla="*/ 48 h 53"/>
                <a:gd name="T72" fmla="*/ 5 w 28"/>
                <a:gd name="T73" fmla="*/ 46 h 53"/>
                <a:gd name="T74" fmla="*/ 3 w 28"/>
                <a:gd name="T75" fmla="*/ 45 h 53"/>
                <a:gd name="T76" fmla="*/ 3 w 28"/>
                <a:gd name="T77" fmla="*/ 43 h 53"/>
                <a:gd name="T78" fmla="*/ 2 w 28"/>
                <a:gd name="T79" fmla="*/ 40 h 53"/>
                <a:gd name="T80" fmla="*/ 1 w 28"/>
                <a:gd name="T81" fmla="*/ 38 h 53"/>
                <a:gd name="T82" fmla="*/ 0 w 28"/>
                <a:gd name="T83" fmla="*/ 36 h 53"/>
                <a:gd name="T84" fmla="*/ 0 w 28"/>
                <a:gd name="T85" fmla="*/ 33 h 53"/>
                <a:gd name="T86" fmla="*/ 0 w 28"/>
                <a:gd name="T87" fmla="*/ 30 h 53"/>
                <a:gd name="T88" fmla="*/ 0 w 28"/>
                <a:gd name="T89" fmla="*/ 28 h 53"/>
                <a:gd name="T90" fmla="*/ 0 w 28"/>
                <a:gd name="T91" fmla="*/ 26 h 53"/>
                <a:gd name="T92" fmla="*/ 0 w 28"/>
                <a:gd name="T93" fmla="*/ 23 h 53"/>
                <a:gd name="T94" fmla="*/ 0 w 28"/>
                <a:gd name="T95" fmla="*/ 20 h 53"/>
                <a:gd name="T96" fmla="*/ 0 w 28"/>
                <a:gd name="T97" fmla="*/ 16 h 53"/>
                <a:gd name="T98" fmla="*/ 0 w 28"/>
                <a:gd name="T99" fmla="*/ 15 h 53"/>
                <a:gd name="T100" fmla="*/ 1 w 28"/>
                <a:gd name="T101" fmla="*/ 13 h 53"/>
                <a:gd name="T102" fmla="*/ 2 w 28"/>
                <a:gd name="T103" fmla="*/ 10 h 53"/>
                <a:gd name="T104" fmla="*/ 3 w 28"/>
                <a:gd name="T105" fmla="*/ 6 h 53"/>
                <a:gd name="T106" fmla="*/ 3 w 28"/>
                <a:gd name="T107" fmla="*/ 5 h 53"/>
                <a:gd name="T108" fmla="*/ 5 w 28"/>
                <a:gd name="T109" fmla="*/ 5 h 53"/>
                <a:gd name="T110" fmla="*/ 6 w 28"/>
                <a:gd name="T111" fmla="*/ 3 h 53"/>
                <a:gd name="T112" fmla="*/ 7 w 28"/>
                <a:gd name="T113" fmla="*/ 1 h 53"/>
                <a:gd name="T114" fmla="*/ 9 w 28"/>
                <a:gd name="T115" fmla="*/ 0 h 53"/>
                <a:gd name="T116" fmla="*/ 10 w 28"/>
                <a:gd name="T117" fmla="*/ 0 h 53"/>
                <a:gd name="T118" fmla="*/ 12 w 28"/>
                <a:gd name="T119" fmla="*/ 0 h 53"/>
                <a:gd name="T120" fmla="*/ 13 w 28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3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20" y="3"/>
                  </a:lnTo>
                  <a:lnTo>
                    <a:pt x="21" y="5"/>
                  </a:lnTo>
                  <a:lnTo>
                    <a:pt x="22" y="5"/>
                  </a:lnTo>
                  <a:lnTo>
                    <a:pt x="23" y="6"/>
                  </a:lnTo>
                  <a:lnTo>
                    <a:pt x="24" y="10"/>
                  </a:lnTo>
                  <a:lnTo>
                    <a:pt x="24" y="13"/>
                  </a:lnTo>
                  <a:lnTo>
                    <a:pt x="25" y="15"/>
                  </a:lnTo>
                  <a:lnTo>
                    <a:pt x="26" y="16"/>
                  </a:lnTo>
                  <a:lnTo>
                    <a:pt x="26" y="20"/>
                  </a:lnTo>
                  <a:lnTo>
                    <a:pt x="26" y="23"/>
                  </a:lnTo>
                  <a:lnTo>
                    <a:pt x="27" y="26"/>
                  </a:lnTo>
                  <a:lnTo>
                    <a:pt x="26" y="28"/>
                  </a:lnTo>
                  <a:lnTo>
                    <a:pt x="26" y="30"/>
                  </a:lnTo>
                  <a:lnTo>
                    <a:pt x="26" y="33"/>
                  </a:lnTo>
                  <a:lnTo>
                    <a:pt x="25" y="36"/>
                  </a:lnTo>
                  <a:lnTo>
                    <a:pt x="24" y="38"/>
                  </a:lnTo>
                  <a:lnTo>
                    <a:pt x="24" y="40"/>
                  </a:lnTo>
                  <a:lnTo>
                    <a:pt x="23" y="43"/>
                  </a:lnTo>
                  <a:lnTo>
                    <a:pt x="22" y="45"/>
                  </a:lnTo>
                  <a:lnTo>
                    <a:pt x="21" y="46"/>
                  </a:lnTo>
                  <a:lnTo>
                    <a:pt x="20" y="48"/>
                  </a:lnTo>
                  <a:lnTo>
                    <a:pt x="18" y="50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" name="Freeform 346"/>
            <p:cNvSpPr>
              <a:spLocks/>
            </p:cNvSpPr>
            <p:nvPr/>
          </p:nvSpPr>
          <p:spPr bwMode="auto">
            <a:xfrm>
              <a:off x="4961" y="3407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1 h 53"/>
                <a:gd name="T10" fmla="*/ 21 w 29"/>
                <a:gd name="T11" fmla="*/ 3 h 53"/>
                <a:gd name="T12" fmla="*/ 21 w 29"/>
                <a:gd name="T13" fmla="*/ 5 h 53"/>
                <a:gd name="T14" fmla="*/ 23 w 29"/>
                <a:gd name="T15" fmla="*/ 5 h 53"/>
                <a:gd name="T16" fmla="*/ 24 w 29"/>
                <a:gd name="T17" fmla="*/ 6 h 53"/>
                <a:gd name="T18" fmla="*/ 24 w 29"/>
                <a:gd name="T19" fmla="*/ 10 h 53"/>
                <a:gd name="T20" fmla="*/ 25 w 29"/>
                <a:gd name="T21" fmla="*/ 13 h 53"/>
                <a:gd name="T22" fmla="*/ 26 w 29"/>
                <a:gd name="T23" fmla="*/ 15 h 53"/>
                <a:gd name="T24" fmla="*/ 27 w 29"/>
                <a:gd name="T25" fmla="*/ 16 h 53"/>
                <a:gd name="T26" fmla="*/ 27 w 29"/>
                <a:gd name="T27" fmla="*/ 20 h 53"/>
                <a:gd name="T28" fmla="*/ 27 w 29"/>
                <a:gd name="T29" fmla="*/ 23 h 53"/>
                <a:gd name="T30" fmla="*/ 28 w 29"/>
                <a:gd name="T31" fmla="*/ 26 h 53"/>
                <a:gd name="T32" fmla="*/ 27 w 29"/>
                <a:gd name="T33" fmla="*/ 28 h 53"/>
                <a:gd name="T34" fmla="*/ 27 w 29"/>
                <a:gd name="T35" fmla="*/ 30 h 53"/>
                <a:gd name="T36" fmla="*/ 27 w 29"/>
                <a:gd name="T37" fmla="*/ 33 h 53"/>
                <a:gd name="T38" fmla="*/ 26 w 29"/>
                <a:gd name="T39" fmla="*/ 36 h 53"/>
                <a:gd name="T40" fmla="*/ 25 w 29"/>
                <a:gd name="T41" fmla="*/ 38 h 53"/>
                <a:gd name="T42" fmla="*/ 24 w 29"/>
                <a:gd name="T43" fmla="*/ 40 h 53"/>
                <a:gd name="T44" fmla="*/ 24 w 29"/>
                <a:gd name="T45" fmla="*/ 43 h 53"/>
                <a:gd name="T46" fmla="*/ 23 w 29"/>
                <a:gd name="T47" fmla="*/ 45 h 53"/>
                <a:gd name="T48" fmla="*/ 21 w 29"/>
                <a:gd name="T49" fmla="*/ 46 h 53"/>
                <a:gd name="T50" fmla="*/ 21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0 w 29"/>
                <a:gd name="T65" fmla="*/ 52 h 53"/>
                <a:gd name="T66" fmla="*/ 9 w 29"/>
                <a:gd name="T67" fmla="*/ 52 h 53"/>
                <a:gd name="T68" fmla="*/ 7 w 29"/>
                <a:gd name="T69" fmla="*/ 50 h 53"/>
                <a:gd name="T70" fmla="*/ 7 w 29"/>
                <a:gd name="T71" fmla="*/ 48 h 53"/>
                <a:gd name="T72" fmla="*/ 5 w 29"/>
                <a:gd name="T73" fmla="*/ 46 h 53"/>
                <a:gd name="T74" fmla="*/ 3 w 29"/>
                <a:gd name="T75" fmla="*/ 45 h 53"/>
                <a:gd name="T76" fmla="*/ 3 w 29"/>
                <a:gd name="T77" fmla="*/ 43 h 53"/>
                <a:gd name="T78" fmla="*/ 2 w 29"/>
                <a:gd name="T79" fmla="*/ 40 h 53"/>
                <a:gd name="T80" fmla="*/ 1 w 29"/>
                <a:gd name="T81" fmla="*/ 38 h 53"/>
                <a:gd name="T82" fmla="*/ 0 w 29"/>
                <a:gd name="T83" fmla="*/ 36 h 53"/>
                <a:gd name="T84" fmla="*/ 0 w 29"/>
                <a:gd name="T85" fmla="*/ 33 h 53"/>
                <a:gd name="T86" fmla="*/ 0 w 29"/>
                <a:gd name="T87" fmla="*/ 30 h 53"/>
                <a:gd name="T88" fmla="*/ 0 w 29"/>
                <a:gd name="T89" fmla="*/ 28 h 53"/>
                <a:gd name="T90" fmla="*/ 0 w 29"/>
                <a:gd name="T91" fmla="*/ 26 h 53"/>
                <a:gd name="T92" fmla="*/ 0 w 29"/>
                <a:gd name="T93" fmla="*/ 23 h 53"/>
                <a:gd name="T94" fmla="*/ 0 w 29"/>
                <a:gd name="T95" fmla="*/ 20 h 53"/>
                <a:gd name="T96" fmla="*/ 0 w 29"/>
                <a:gd name="T97" fmla="*/ 16 h 53"/>
                <a:gd name="T98" fmla="*/ 0 w 29"/>
                <a:gd name="T99" fmla="*/ 15 h 53"/>
                <a:gd name="T100" fmla="*/ 1 w 29"/>
                <a:gd name="T101" fmla="*/ 13 h 53"/>
                <a:gd name="T102" fmla="*/ 2 w 29"/>
                <a:gd name="T103" fmla="*/ 10 h 53"/>
                <a:gd name="T104" fmla="*/ 3 w 29"/>
                <a:gd name="T105" fmla="*/ 6 h 53"/>
                <a:gd name="T106" fmla="*/ 3 w 29"/>
                <a:gd name="T107" fmla="*/ 5 h 53"/>
                <a:gd name="T108" fmla="*/ 5 w 29"/>
                <a:gd name="T109" fmla="*/ 5 h 53"/>
                <a:gd name="T110" fmla="*/ 7 w 29"/>
                <a:gd name="T111" fmla="*/ 3 h 53"/>
                <a:gd name="T112" fmla="*/ 7 w 29"/>
                <a:gd name="T113" fmla="*/ 1 h 53"/>
                <a:gd name="T114" fmla="*/ 9 w 29"/>
                <a:gd name="T115" fmla="*/ 0 h 53"/>
                <a:gd name="T116" fmla="*/ 10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4" y="10"/>
                  </a:lnTo>
                  <a:lnTo>
                    <a:pt x="25" y="13"/>
                  </a:lnTo>
                  <a:lnTo>
                    <a:pt x="26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8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6" y="36"/>
                  </a:lnTo>
                  <a:lnTo>
                    <a:pt x="25" y="38"/>
                  </a:lnTo>
                  <a:lnTo>
                    <a:pt x="24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1" y="46"/>
                  </a:lnTo>
                  <a:lnTo>
                    <a:pt x="21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" name="Freeform 347"/>
            <p:cNvSpPr>
              <a:spLocks/>
            </p:cNvSpPr>
            <p:nvPr/>
          </p:nvSpPr>
          <p:spPr bwMode="auto">
            <a:xfrm>
              <a:off x="492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3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7 w 30"/>
                <a:gd name="T25" fmla="*/ 16 h 53"/>
                <a:gd name="T26" fmla="*/ 27 w 30"/>
                <a:gd name="T27" fmla="*/ 20 h 53"/>
                <a:gd name="T28" fmla="*/ 27 w 30"/>
                <a:gd name="T29" fmla="*/ 23 h 53"/>
                <a:gd name="T30" fmla="*/ 29 w 30"/>
                <a:gd name="T31" fmla="*/ 26 h 53"/>
                <a:gd name="T32" fmla="*/ 27 w 30"/>
                <a:gd name="T33" fmla="*/ 28 h 53"/>
                <a:gd name="T34" fmla="*/ 27 w 30"/>
                <a:gd name="T35" fmla="*/ 30 h 53"/>
                <a:gd name="T36" fmla="*/ 27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3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0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3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3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0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9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0" name="Freeform 348"/>
            <p:cNvSpPr>
              <a:spLocks/>
            </p:cNvSpPr>
            <p:nvPr/>
          </p:nvSpPr>
          <p:spPr bwMode="auto">
            <a:xfrm>
              <a:off x="4890" y="3407"/>
              <a:ext cx="25" cy="53"/>
            </a:xfrm>
            <a:custGeom>
              <a:avLst/>
              <a:gdLst>
                <a:gd name="T0" fmla="*/ 12 w 25"/>
                <a:gd name="T1" fmla="*/ 0 h 53"/>
                <a:gd name="T2" fmla="*/ 12 w 25"/>
                <a:gd name="T3" fmla="*/ 0 h 53"/>
                <a:gd name="T4" fmla="*/ 14 w 25"/>
                <a:gd name="T5" fmla="*/ 0 h 53"/>
                <a:gd name="T6" fmla="*/ 15 w 25"/>
                <a:gd name="T7" fmla="*/ 0 h 53"/>
                <a:gd name="T8" fmla="*/ 16 w 25"/>
                <a:gd name="T9" fmla="*/ 1 h 53"/>
                <a:gd name="T10" fmla="*/ 18 w 25"/>
                <a:gd name="T11" fmla="*/ 3 h 53"/>
                <a:gd name="T12" fmla="*/ 18 w 25"/>
                <a:gd name="T13" fmla="*/ 5 h 53"/>
                <a:gd name="T14" fmla="*/ 20 w 25"/>
                <a:gd name="T15" fmla="*/ 5 h 53"/>
                <a:gd name="T16" fmla="*/ 20 w 25"/>
                <a:gd name="T17" fmla="*/ 6 h 53"/>
                <a:gd name="T18" fmla="*/ 21 w 25"/>
                <a:gd name="T19" fmla="*/ 10 h 53"/>
                <a:gd name="T20" fmla="*/ 22 w 25"/>
                <a:gd name="T21" fmla="*/ 13 h 53"/>
                <a:gd name="T22" fmla="*/ 22 w 25"/>
                <a:gd name="T23" fmla="*/ 15 h 53"/>
                <a:gd name="T24" fmla="*/ 23 w 25"/>
                <a:gd name="T25" fmla="*/ 16 h 53"/>
                <a:gd name="T26" fmla="*/ 23 w 25"/>
                <a:gd name="T27" fmla="*/ 20 h 53"/>
                <a:gd name="T28" fmla="*/ 23 w 25"/>
                <a:gd name="T29" fmla="*/ 23 h 53"/>
                <a:gd name="T30" fmla="*/ 24 w 25"/>
                <a:gd name="T31" fmla="*/ 26 h 53"/>
                <a:gd name="T32" fmla="*/ 23 w 25"/>
                <a:gd name="T33" fmla="*/ 28 h 53"/>
                <a:gd name="T34" fmla="*/ 23 w 25"/>
                <a:gd name="T35" fmla="*/ 30 h 53"/>
                <a:gd name="T36" fmla="*/ 23 w 25"/>
                <a:gd name="T37" fmla="*/ 33 h 53"/>
                <a:gd name="T38" fmla="*/ 22 w 25"/>
                <a:gd name="T39" fmla="*/ 36 h 53"/>
                <a:gd name="T40" fmla="*/ 22 w 25"/>
                <a:gd name="T41" fmla="*/ 38 h 53"/>
                <a:gd name="T42" fmla="*/ 21 w 25"/>
                <a:gd name="T43" fmla="*/ 40 h 53"/>
                <a:gd name="T44" fmla="*/ 20 w 25"/>
                <a:gd name="T45" fmla="*/ 43 h 53"/>
                <a:gd name="T46" fmla="*/ 20 w 25"/>
                <a:gd name="T47" fmla="*/ 45 h 53"/>
                <a:gd name="T48" fmla="*/ 18 w 25"/>
                <a:gd name="T49" fmla="*/ 46 h 53"/>
                <a:gd name="T50" fmla="*/ 18 w 25"/>
                <a:gd name="T51" fmla="*/ 48 h 53"/>
                <a:gd name="T52" fmla="*/ 16 w 25"/>
                <a:gd name="T53" fmla="*/ 50 h 53"/>
                <a:gd name="T54" fmla="*/ 15 w 25"/>
                <a:gd name="T55" fmla="*/ 52 h 53"/>
                <a:gd name="T56" fmla="*/ 14 w 25"/>
                <a:gd name="T57" fmla="*/ 52 h 53"/>
                <a:gd name="T58" fmla="*/ 12 w 25"/>
                <a:gd name="T59" fmla="*/ 52 h 53"/>
                <a:gd name="T60" fmla="*/ 12 w 25"/>
                <a:gd name="T61" fmla="*/ 52 h 53"/>
                <a:gd name="T62" fmla="*/ 10 w 25"/>
                <a:gd name="T63" fmla="*/ 52 h 53"/>
                <a:gd name="T64" fmla="*/ 9 w 25"/>
                <a:gd name="T65" fmla="*/ 52 h 53"/>
                <a:gd name="T66" fmla="*/ 8 w 25"/>
                <a:gd name="T67" fmla="*/ 52 h 53"/>
                <a:gd name="T68" fmla="*/ 6 w 25"/>
                <a:gd name="T69" fmla="*/ 50 h 53"/>
                <a:gd name="T70" fmla="*/ 6 w 25"/>
                <a:gd name="T71" fmla="*/ 48 h 53"/>
                <a:gd name="T72" fmla="*/ 4 w 25"/>
                <a:gd name="T73" fmla="*/ 46 h 53"/>
                <a:gd name="T74" fmla="*/ 3 w 25"/>
                <a:gd name="T75" fmla="*/ 45 h 53"/>
                <a:gd name="T76" fmla="*/ 2 w 25"/>
                <a:gd name="T77" fmla="*/ 43 h 53"/>
                <a:gd name="T78" fmla="*/ 2 w 25"/>
                <a:gd name="T79" fmla="*/ 40 h 53"/>
                <a:gd name="T80" fmla="*/ 1 w 25"/>
                <a:gd name="T81" fmla="*/ 38 h 53"/>
                <a:gd name="T82" fmla="*/ 0 w 25"/>
                <a:gd name="T83" fmla="*/ 36 h 53"/>
                <a:gd name="T84" fmla="*/ 0 w 25"/>
                <a:gd name="T85" fmla="*/ 33 h 53"/>
                <a:gd name="T86" fmla="*/ 0 w 25"/>
                <a:gd name="T87" fmla="*/ 30 h 53"/>
                <a:gd name="T88" fmla="*/ 0 w 25"/>
                <a:gd name="T89" fmla="*/ 28 h 53"/>
                <a:gd name="T90" fmla="*/ 0 w 25"/>
                <a:gd name="T91" fmla="*/ 26 h 53"/>
                <a:gd name="T92" fmla="*/ 0 w 25"/>
                <a:gd name="T93" fmla="*/ 23 h 53"/>
                <a:gd name="T94" fmla="*/ 0 w 25"/>
                <a:gd name="T95" fmla="*/ 20 h 53"/>
                <a:gd name="T96" fmla="*/ 0 w 25"/>
                <a:gd name="T97" fmla="*/ 16 h 53"/>
                <a:gd name="T98" fmla="*/ 0 w 25"/>
                <a:gd name="T99" fmla="*/ 15 h 53"/>
                <a:gd name="T100" fmla="*/ 1 w 25"/>
                <a:gd name="T101" fmla="*/ 13 h 53"/>
                <a:gd name="T102" fmla="*/ 2 w 25"/>
                <a:gd name="T103" fmla="*/ 10 h 53"/>
                <a:gd name="T104" fmla="*/ 2 w 25"/>
                <a:gd name="T105" fmla="*/ 6 h 53"/>
                <a:gd name="T106" fmla="*/ 3 w 25"/>
                <a:gd name="T107" fmla="*/ 5 h 53"/>
                <a:gd name="T108" fmla="*/ 4 w 25"/>
                <a:gd name="T109" fmla="*/ 5 h 53"/>
                <a:gd name="T110" fmla="*/ 6 w 25"/>
                <a:gd name="T111" fmla="*/ 3 h 53"/>
                <a:gd name="T112" fmla="*/ 6 w 25"/>
                <a:gd name="T113" fmla="*/ 1 h 53"/>
                <a:gd name="T114" fmla="*/ 8 w 25"/>
                <a:gd name="T115" fmla="*/ 0 h 53"/>
                <a:gd name="T116" fmla="*/ 9 w 25"/>
                <a:gd name="T117" fmla="*/ 0 h 53"/>
                <a:gd name="T118" fmla="*/ 10 w 25"/>
                <a:gd name="T119" fmla="*/ 0 h 53"/>
                <a:gd name="T120" fmla="*/ 12 w 25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" h="53">
                  <a:moveTo>
                    <a:pt x="12" y="0"/>
                  </a:moveTo>
                  <a:lnTo>
                    <a:pt x="12" y="0"/>
                  </a:lnTo>
                  <a:lnTo>
                    <a:pt x="14" y="0"/>
                  </a:lnTo>
                  <a:lnTo>
                    <a:pt x="15" y="0"/>
                  </a:lnTo>
                  <a:lnTo>
                    <a:pt x="16" y="1"/>
                  </a:lnTo>
                  <a:lnTo>
                    <a:pt x="18" y="3"/>
                  </a:lnTo>
                  <a:lnTo>
                    <a:pt x="18" y="5"/>
                  </a:lnTo>
                  <a:lnTo>
                    <a:pt x="20" y="5"/>
                  </a:lnTo>
                  <a:lnTo>
                    <a:pt x="20" y="6"/>
                  </a:lnTo>
                  <a:lnTo>
                    <a:pt x="21" y="10"/>
                  </a:lnTo>
                  <a:lnTo>
                    <a:pt x="22" y="13"/>
                  </a:lnTo>
                  <a:lnTo>
                    <a:pt x="22" y="15"/>
                  </a:lnTo>
                  <a:lnTo>
                    <a:pt x="23" y="16"/>
                  </a:lnTo>
                  <a:lnTo>
                    <a:pt x="23" y="20"/>
                  </a:lnTo>
                  <a:lnTo>
                    <a:pt x="23" y="23"/>
                  </a:lnTo>
                  <a:lnTo>
                    <a:pt x="24" y="26"/>
                  </a:lnTo>
                  <a:lnTo>
                    <a:pt x="23" y="28"/>
                  </a:lnTo>
                  <a:lnTo>
                    <a:pt x="23" y="30"/>
                  </a:lnTo>
                  <a:lnTo>
                    <a:pt x="23" y="33"/>
                  </a:lnTo>
                  <a:lnTo>
                    <a:pt x="22" y="36"/>
                  </a:lnTo>
                  <a:lnTo>
                    <a:pt x="22" y="38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20" y="45"/>
                  </a:lnTo>
                  <a:lnTo>
                    <a:pt x="18" y="46"/>
                  </a:lnTo>
                  <a:lnTo>
                    <a:pt x="18" y="48"/>
                  </a:lnTo>
                  <a:lnTo>
                    <a:pt x="16" y="50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2"/>
                  </a:lnTo>
                  <a:lnTo>
                    <a:pt x="6" y="50"/>
                  </a:lnTo>
                  <a:lnTo>
                    <a:pt x="6" y="48"/>
                  </a:lnTo>
                  <a:lnTo>
                    <a:pt x="4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4" y="5"/>
                  </a:lnTo>
                  <a:lnTo>
                    <a:pt x="6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1" name="Freeform 349"/>
            <p:cNvSpPr>
              <a:spLocks/>
            </p:cNvSpPr>
            <p:nvPr/>
          </p:nvSpPr>
          <p:spPr bwMode="auto">
            <a:xfrm>
              <a:off x="4853" y="3407"/>
              <a:ext cx="27" cy="53"/>
            </a:xfrm>
            <a:custGeom>
              <a:avLst/>
              <a:gdLst>
                <a:gd name="T0" fmla="*/ 13 w 27"/>
                <a:gd name="T1" fmla="*/ 0 h 53"/>
                <a:gd name="T2" fmla="*/ 13 w 27"/>
                <a:gd name="T3" fmla="*/ 0 h 53"/>
                <a:gd name="T4" fmla="*/ 15 w 27"/>
                <a:gd name="T5" fmla="*/ 0 h 53"/>
                <a:gd name="T6" fmla="*/ 16 w 27"/>
                <a:gd name="T7" fmla="*/ 0 h 53"/>
                <a:gd name="T8" fmla="*/ 18 w 27"/>
                <a:gd name="T9" fmla="*/ 1 h 53"/>
                <a:gd name="T10" fmla="*/ 19 w 27"/>
                <a:gd name="T11" fmla="*/ 3 h 53"/>
                <a:gd name="T12" fmla="*/ 20 w 27"/>
                <a:gd name="T13" fmla="*/ 5 h 53"/>
                <a:gd name="T14" fmla="*/ 21 w 27"/>
                <a:gd name="T15" fmla="*/ 5 h 53"/>
                <a:gd name="T16" fmla="*/ 22 w 27"/>
                <a:gd name="T17" fmla="*/ 6 h 53"/>
                <a:gd name="T18" fmla="*/ 23 w 27"/>
                <a:gd name="T19" fmla="*/ 10 h 53"/>
                <a:gd name="T20" fmla="*/ 23 w 27"/>
                <a:gd name="T21" fmla="*/ 13 h 53"/>
                <a:gd name="T22" fmla="*/ 24 w 27"/>
                <a:gd name="T23" fmla="*/ 15 h 53"/>
                <a:gd name="T24" fmla="*/ 25 w 27"/>
                <a:gd name="T25" fmla="*/ 16 h 53"/>
                <a:gd name="T26" fmla="*/ 25 w 27"/>
                <a:gd name="T27" fmla="*/ 20 h 53"/>
                <a:gd name="T28" fmla="*/ 25 w 27"/>
                <a:gd name="T29" fmla="*/ 23 h 53"/>
                <a:gd name="T30" fmla="*/ 26 w 27"/>
                <a:gd name="T31" fmla="*/ 26 h 53"/>
                <a:gd name="T32" fmla="*/ 25 w 27"/>
                <a:gd name="T33" fmla="*/ 28 h 53"/>
                <a:gd name="T34" fmla="*/ 25 w 27"/>
                <a:gd name="T35" fmla="*/ 30 h 53"/>
                <a:gd name="T36" fmla="*/ 25 w 27"/>
                <a:gd name="T37" fmla="*/ 33 h 53"/>
                <a:gd name="T38" fmla="*/ 24 w 27"/>
                <a:gd name="T39" fmla="*/ 36 h 53"/>
                <a:gd name="T40" fmla="*/ 23 w 27"/>
                <a:gd name="T41" fmla="*/ 38 h 53"/>
                <a:gd name="T42" fmla="*/ 23 w 27"/>
                <a:gd name="T43" fmla="*/ 40 h 53"/>
                <a:gd name="T44" fmla="*/ 22 w 27"/>
                <a:gd name="T45" fmla="*/ 43 h 53"/>
                <a:gd name="T46" fmla="*/ 21 w 27"/>
                <a:gd name="T47" fmla="*/ 45 h 53"/>
                <a:gd name="T48" fmla="*/ 20 w 27"/>
                <a:gd name="T49" fmla="*/ 46 h 53"/>
                <a:gd name="T50" fmla="*/ 19 w 27"/>
                <a:gd name="T51" fmla="*/ 48 h 53"/>
                <a:gd name="T52" fmla="*/ 18 w 27"/>
                <a:gd name="T53" fmla="*/ 50 h 53"/>
                <a:gd name="T54" fmla="*/ 16 w 27"/>
                <a:gd name="T55" fmla="*/ 52 h 53"/>
                <a:gd name="T56" fmla="*/ 15 w 27"/>
                <a:gd name="T57" fmla="*/ 52 h 53"/>
                <a:gd name="T58" fmla="*/ 13 w 27"/>
                <a:gd name="T59" fmla="*/ 52 h 53"/>
                <a:gd name="T60" fmla="*/ 13 w 27"/>
                <a:gd name="T61" fmla="*/ 52 h 53"/>
                <a:gd name="T62" fmla="*/ 11 w 27"/>
                <a:gd name="T63" fmla="*/ 52 h 53"/>
                <a:gd name="T64" fmla="*/ 10 w 27"/>
                <a:gd name="T65" fmla="*/ 52 h 53"/>
                <a:gd name="T66" fmla="*/ 8 w 27"/>
                <a:gd name="T67" fmla="*/ 52 h 53"/>
                <a:gd name="T68" fmla="*/ 7 w 27"/>
                <a:gd name="T69" fmla="*/ 50 h 53"/>
                <a:gd name="T70" fmla="*/ 6 w 27"/>
                <a:gd name="T71" fmla="*/ 48 h 53"/>
                <a:gd name="T72" fmla="*/ 5 w 27"/>
                <a:gd name="T73" fmla="*/ 46 h 53"/>
                <a:gd name="T74" fmla="*/ 3 w 27"/>
                <a:gd name="T75" fmla="*/ 45 h 53"/>
                <a:gd name="T76" fmla="*/ 2 w 27"/>
                <a:gd name="T77" fmla="*/ 43 h 53"/>
                <a:gd name="T78" fmla="*/ 2 w 27"/>
                <a:gd name="T79" fmla="*/ 40 h 53"/>
                <a:gd name="T80" fmla="*/ 1 w 27"/>
                <a:gd name="T81" fmla="*/ 38 h 53"/>
                <a:gd name="T82" fmla="*/ 0 w 27"/>
                <a:gd name="T83" fmla="*/ 36 h 53"/>
                <a:gd name="T84" fmla="*/ 0 w 27"/>
                <a:gd name="T85" fmla="*/ 33 h 53"/>
                <a:gd name="T86" fmla="*/ 0 w 27"/>
                <a:gd name="T87" fmla="*/ 30 h 53"/>
                <a:gd name="T88" fmla="*/ 0 w 27"/>
                <a:gd name="T89" fmla="*/ 28 h 53"/>
                <a:gd name="T90" fmla="*/ 0 w 27"/>
                <a:gd name="T91" fmla="*/ 26 h 53"/>
                <a:gd name="T92" fmla="*/ 0 w 27"/>
                <a:gd name="T93" fmla="*/ 23 h 53"/>
                <a:gd name="T94" fmla="*/ 0 w 27"/>
                <a:gd name="T95" fmla="*/ 20 h 53"/>
                <a:gd name="T96" fmla="*/ 0 w 27"/>
                <a:gd name="T97" fmla="*/ 16 h 53"/>
                <a:gd name="T98" fmla="*/ 0 w 27"/>
                <a:gd name="T99" fmla="*/ 15 h 53"/>
                <a:gd name="T100" fmla="*/ 1 w 27"/>
                <a:gd name="T101" fmla="*/ 13 h 53"/>
                <a:gd name="T102" fmla="*/ 2 w 27"/>
                <a:gd name="T103" fmla="*/ 10 h 53"/>
                <a:gd name="T104" fmla="*/ 2 w 27"/>
                <a:gd name="T105" fmla="*/ 6 h 53"/>
                <a:gd name="T106" fmla="*/ 3 w 27"/>
                <a:gd name="T107" fmla="*/ 5 h 53"/>
                <a:gd name="T108" fmla="*/ 5 w 27"/>
                <a:gd name="T109" fmla="*/ 5 h 53"/>
                <a:gd name="T110" fmla="*/ 6 w 27"/>
                <a:gd name="T111" fmla="*/ 3 h 53"/>
                <a:gd name="T112" fmla="*/ 7 w 27"/>
                <a:gd name="T113" fmla="*/ 1 h 53"/>
                <a:gd name="T114" fmla="*/ 8 w 27"/>
                <a:gd name="T115" fmla="*/ 0 h 53"/>
                <a:gd name="T116" fmla="*/ 10 w 27"/>
                <a:gd name="T117" fmla="*/ 0 h 53"/>
                <a:gd name="T118" fmla="*/ 11 w 27"/>
                <a:gd name="T119" fmla="*/ 0 h 53"/>
                <a:gd name="T120" fmla="*/ 13 w 27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3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1"/>
                  </a:lnTo>
                  <a:lnTo>
                    <a:pt x="19" y="3"/>
                  </a:lnTo>
                  <a:lnTo>
                    <a:pt x="20" y="5"/>
                  </a:lnTo>
                  <a:lnTo>
                    <a:pt x="21" y="5"/>
                  </a:lnTo>
                  <a:lnTo>
                    <a:pt x="22" y="6"/>
                  </a:lnTo>
                  <a:lnTo>
                    <a:pt x="23" y="10"/>
                  </a:lnTo>
                  <a:lnTo>
                    <a:pt x="23" y="13"/>
                  </a:lnTo>
                  <a:lnTo>
                    <a:pt x="24" y="15"/>
                  </a:lnTo>
                  <a:lnTo>
                    <a:pt x="25" y="16"/>
                  </a:lnTo>
                  <a:lnTo>
                    <a:pt x="25" y="20"/>
                  </a:lnTo>
                  <a:lnTo>
                    <a:pt x="25" y="23"/>
                  </a:lnTo>
                  <a:lnTo>
                    <a:pt x="26" y="26"/>
                  </a:lnTo>
                  <a:lnTo>
                    <a:pt x="25" y="28"/>
                  </a:lnTo>
                  <a:lnTo>
                    <a:pt x="25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3" y="38"/>
                  </a:lnTo>
                  <a:lnTo>
                    <a:pt x="23" y="40"/>
                  </a:lnTo>
                  <a:lnTo>
                    <a:pt x="22" y="43"/>
                  </a:lnTo>
                  <a:lnTo>
                    <a:pt x="21" y="45"/>
                  </a:lnTo>
                  <a:lnTo>
                    <a:pt x="20" y="46"/>
                  </a:lnTo>
                  <a:lnTo>
                    <a:pt x="19" y="48"/>
                  </a:lnTo>
                  <a:lnTo>
                    <a:pt x="18" y="50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3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10" y="52"/>
                  </a:lnTo>
                  <a:lnTo>
                    <a:pt x="8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2" name="Freeform 350"/>
            <p:cNvSpPr>
              <a:spLocks/>
            </p:cNvSpPr>
            <p:nvPr/>
          </p:nvSpPr>
          <p:spPr bwMode="auto">
            <a:xfrm>
              <a:off x="4419" y="3583"/>
              <a:ext cx="27" cy="49"/>
            </a:xfrm>
            <a:custGeom>
              <a:avLst/>
              <a:gdLst>
                <a:gd name="T0" fmla="*/ 13 w 27"/>
                <a:gd name="T1" fmla="*/ 0 h 49"/>
                <a:gd name="T2" fmla="*/ 13 w 27"/>
                <a:gd name="T3" fmla="*/ 0 h 49"/>
                <a:gd name="T4" fmla="*/ 15 w 27"/>
                <a:gd name="T5" fmla="*/ 0 h 49"/>
                <a:gd name="T6" fmla="*/ 16 w 27"/>
                <a:gd name="T7" fmla="*/ 0 h 49"/>
                <a:gd name="T8" fmla="*/ 18 w 27"/>
                <a:gd name="T9" fmla="*/ 0 h 49"/>
                <a:gd name="T10" fmla="*/ 19 w 27"/>
                <a:gd name="T11" fmla="*/ 1 h 49"/>
                <a:gd name="T12" fmla="*/ 20 w 27"/>
                <a:gd name="T13" fmla="*/ 3 h 49"/>
                <a:gd name="T14" fmla="*/ 21 w 27"/>
                <a:gd name="T15" fmla="*/ 4 h 49"/>
                <a:gd name="T16" fmla="*/ 22 w 27"/>
                <a:gd name="T17" fmla="*/ 6 h 49"/>
                <a:gd name="T18" fmla="*/ 23 w 27"/>
                <a:gd name="T19" fmla="*/ 9 h 49"/>
                <a:gd name="T20" fmla="*/ 23 w 27"/>
                <a:gd name="T21" fmla="*/ 10 h 49"/>
                <a:gd name="T22" fmla="*/ 24 w 27"/>
                <a:gd name="T23" fmla="*/ 12 h 49"/>
                <a:gd name="T24" fmla="*/ 25 w 27"/>
                <a:gd name="T25" fmla="*/ 15 h 49"/>
                <a:gd name="T26" fmla="*/ 25 w 27"/>
                <a:gd name="T27" fmla="*/ 18 h 49"/>
                <a:gd name="T28" fmla="*/ 25 w 27"/>
                <a:gd name="T29" fmla="*/ 20 h 49"/>
                <a:gd name="T30" fmla="*/ 26 w 27"/>
                <a:gd name="T31" fmla="*/ 23 h 49"/>
                <a:gd name="T32" fmla="*/ 25 w 27"/>
                <a:gd name="T33" fmla="*/ 24 h 49"/>
                <a:gd name="T34" fmla="*/ 25 w 27"/>
                <a:gd name="T35" fmla="*/ 27 h 49"/>
                <a:gd name="T36" fmla="*/ 25 w 27"/>
                <a:gd name="T37" fmla="*/ 30 h 49"/>
                <a:gd name="T38" fmla="*/ 24 w 27"/>
                <a:gd name="T39" fmla="*/ 32 h 49"/>
                <a:gd name="T40" fmla="*/ 23 w 27"/>
                <a:gd name="T41" fmla="*/ 35 h 49"/>
                <a:gd name="T42" fmla="*/ 23 w 27"/>
                <a:gd name="T43" fmla="*/ 37 h 49"/>
                <a:gd name="T44" fmla="*/ 22 w 27"/>
                <a:gd name="T45" fmla="*/ 40 h 49"/>
                <a:gd name="T46" fmla="*/ 21 w 27"/>
                <a:gd name="T47" fmla="*/ 40 h 49"/>
                <a:gd name="T48" fmla="*/ 20 w 27"/>
                <a:gd name="T49" fmla="*/ 43 h 49"/>
                <a:gd name="T50" fmla="*/ 19 w 27"/>
                <a:gd name="T51" fmla="*/ 44 h 49"/>
                <a:gd name="T52" fmla="*/ 18 w 27"/>
                <a:gd name="T53" fmla="*/ 44 h 49"/>
                <a:gd name="T54" fmla="*/ 16 w 27"/>
                <a:gd name="T55" fmla="*/ 46 h 49"/>
                <a:gd name="T56" fmla="*/ 15 w 27"/>
                <a:gd name="T57" fmla="*/ 46 h 49"/>
                <a:gd name="T58" fmla="*/ 13 w 27"/>
                <a:gd name="T59" fmla="*/ 46 h 49"/>
                <a:gd name="T60" fmla="*/ 13 w 27"/>
                <a:gd name="T61" fmla="*/ 48 h 49"/>
                <a:gd name="T62" fmla="*/ 11 w 27"/>
                <a:gd name="T63" fmla="*/ 46 h 49"/>
                <a:gd name="T64" fmla="*/ 10 w 27"/>
                <a:gd name="T65" fmla="*/ 46 h 49"/>
                <a:gd name="T66" fmla="*/ 8 w 27"/>
                <a:gd name="T67" fmla="*/ 46 h 49"/>
                <a:gd name="T68" fmla="*/ 7 w 27"/>
                <a:gd name="T69" fmla="*/ 44 h 49"/>
                <a:gd name="T70" fmla="*/ 6 w 27"/>
                <a:gd name="T71" fmla="*/ 44 h 49"/>
                <a:gd name="T72" fmla="*/ 5 w 27"/>
                <a:gd name="T73" fmla="*/ 43 h 49"/>
                <a:gd name="T74" fmla="*/ 3 w 27"/>
                <a:gd name="T75" fmla="*/ 40 h 49"/>
                <a:gd name="T76" fmla="*/ 2 w 27"/>
                <a:gd name="T77" fmla="*/ 40 h 49"/>
                <a:gd name="T78" fmla="*/ 2 w 27"/>
                <a:gd name="T79" fmla="*/ 37 h 49"/>
                <a:gd name="T80" fmla="*/ 1 w 27"/>
                <a:gd name="T81" fmla="*/ 35 h 49"/>
                <a:gd name="T82" fmla="*/ 0 w 27"/>
                <a:gd name="T83" fmla="*/ 32 h 49"/>
                <a:gd name="T84" fmla="*/ 0 w 27"/>
                <a:gd name="T85" fmla="*/ 30 h 49"/>
                <a:gd name="T86" fmla="*/ 0 w 27"/>
                <a:gd name="T87" fmla="*/ 27 h 49"/>
                <a:gd name="T88" fmla="*/ 0 w 27"/>
                <a:gd name="T89" fmla="*/ 24 h 49"/>
                <a:gd name="T90" fmla="*/ 0 w 27"/>
                <a:gd name="T91" fmla="*/ 23 h 49"/>
                <a:gd name="T92" fmla="*/ 0 w 27"/>
                <a:gd name="T93" fmla="*/ 20 h 49"/>
                <a:gd name="T94" fmla="*/ 0 w 27"/>
                <a:gd name="T95" fmla="*/ 18 h 49"/>
                <a:gd name="T96" fmla="*/ 0 w 27"/>
                <a:gd name="T97" fmla="*/ 15 h 49"/>
                <a:gd name="T98" fmla="*/ 0 w 27"/>
                <a:gd name="T99" fmla="*/ 12 h 49"/>
                <a:gd name="T100" fmla="*/ 1 w 27"/>
                <a:gd name="T101" fmla="*/ 10 h 49"/>
                <a:gd name="T102" fmla="*/ 2 w 27"/>
                <a:gd name="T103" fmla="*/ 9 h 49"/>
                <a:gd name="T104" fmla="*/ 2 w 27"/>
                <a:gd name="T105" fmla="*/ 6 h 49"/>
                <a:gd name="T106" fmla="*/ 3 w 27"/>
                <a:gd name="T107" fmla="*/ 4 h 49"/>
                <a:gd name="T108" fmla="*/ 5 w 27"/>
                <a:gd name="T109" fmla="*/ 3 h 49"/>
                <a:gd name="T110" fmla="*/ 6 w 27"/>
                <a:gd name="T111" fmla="*/ 1 h 49"/>
                <a:gd name="T112" fmla="*/ 7 w 27"/>
                <a:gd name="T113" fmla="*/ 0 h 49"/>
                <a:gd name="T114" fmla="*/ 8 w 27"/>
                <a:gd name="T115" fmla="*/ 0 h 49"/>
                <a:gd name="T116" fmla="*/ 10 w 27"/>
                <a:gd name="T117" fmla="*/ 0 h 49"/>
                <a:gd name="T118" fmla="*/ 11 w 27"/>
                <a:gd name="T119" fmla="*/ 0 h 49"/>
                <a:gd name="T120" fmla="*/ 13 w 27"/>
                <a:gd name="T1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49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19" y="1"/>
                  </a:lnTo>
                  <a:lnTo>
                    <a:pt x="20" y="3"/>
                  </a:lnTo>
                  <a:lnTo>
                    <a:pt x="21" y="4"/>
                  </a:lnTo>
                  <a:lnTo>
                    <a:pt x="22" y="6"/>
                  </a:lnTo>
                  <a:lnTo>
                    <a:pt x="23" y="9"/>
                  </a:lnTo>
                  <a:lnTo>
                    <a:pt x="23" y="10"/>
                  </a:lnTo>
                  <a:lnTo>
                    <a:pt x="24" y="12"/>
                  </a:lnTo>
                  <a:lnTo>
                    <a:pt x="25" y="15"/>
                  </a:lnTo>
                  <a:lnTo>
                    <a:pt x="25" y="18"/>
                  </a:lnTo>
                  <a:lnTo>
                    <a:pt x="25" y="20"/>
                  </a:lnTo>
                  <a:lnTo>
                    <a:pt x="26" y="23"/>
                  </a:lnTo>
                  <a:lnTo>
                    <a:pt x="25" y="24"/>
                  </a:lnTo>
                  <a:lnTo>
                    <a:pt x="25" y="27"/>
                  </a:lnTo>
                  <a:lnTo>
                    <a:pt x="25" y="30"/>
                  </a:lnTo>
                  <a:lnTo>
                    <a:pt x="24" y="32"/>
                  </a:lnTo>
                  <a:lnTo>
                    <a:pt x="23" y="35"/>
                  </a:lnTo>
                  <a:lnTo>
                    <a:pt x="23" y="37"/>
                  </a:lnTo>
                  <a:lnTo>
                    <a:pt x="22" y="40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19" y="44"/>
                  </a:lnTo>
                  <a:lnTo>
                    <a:pt x="18" y="44"/>
                  </a:lnTo>
                  <a:lnTo>
                    <a:pt x="16" y="46"/>
                  </a:lnTo>
                  <a:lnTo>
                    <a:pt x="15" y="46"/>
                  </a:lnTo>
                  <a:lnTo>
                    <a:pt x="13" y="46"/>
                  </a:lnTo>
                  <a:lnTo>
                    <a:pt x="13" y="48"/>
                  </a:lnTo>
                  <a:lnTo>
                    <a:pt x="11" y="46"/>
                  </a:lnTo>
                  <a:lnTo>
                    <a:pt x="10" y="46"/>
                  </a:lnTo>
                  <a:lnTo>
                    <a:pt x="8" y="46"/>
                  </a:lnTo>
                  <a:lnTo>
                    <a:pt x="7" y="44"/>
                  </a:lnTo>
                  <a:lnTo>
                    <a:pt x="6" y="44"/>
                  </a:lnTo>
                  <a:lnTo>
                    <a:pt x="5" y="43"/>
                  </a:lnTo>
                  <a:lnTo>
                    <a:pt x="3" y="40"/>
                  </a:lnTo>
                  <a:lnTo>
                    <a:pt x="2" y="40"/>
                  </a:lnTo>
                  <a:lnTo>
                    <a:pt x="2" y="37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9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3" name="Freeform 351"/>
            <p:cNvSpPr>
              <a:spLocks/>
            </p:cNvSpPr>
            <p:nvPr/>
          </p:nvSpPr>
          <p:spPr bwMode="auto">
            <a:xfrm>
              <a:off x="4344" y="3288"/>
              <a:ext cx="30" cy="53"/>
            </a:xfrm>
            <a:custGeom>
              <a:avLst/>
              <a:gdLst>
                <a:gd name="T0" fmla="*/ 23 w 30"/>
                <a:gd name="T1" fmla="*/ 0 h 53"/>
                <a:gd name="T2" fmla="*/ 29 w 30"/>
                <a:gd name="T3" fmla="*/ 37 h 53"/>
                <a:gd name="T4" fmla="*/ 23 w 30"/>
                <a:gd name="T5" fmla="*/ 52 h 53"/>
                <a:gd name="T6" fmla="*/ 0 w 30"/>
                <a:gd name="T7" fmla="*/ 0 h 53"/>
                <a:gd name="T8" fmla="*/ 5 w 30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3">
                  <a:moveTo>
                    <a:pt x="23" y="0"/>
                  </a:moveTo>
                  <a:lnTo>
                    <a:pt x="29" y="37"/>
                  </a:lnTo>
                  <a:lnTo>
                    <a:pt x="23" y="52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4" name="Freeform 352"/>
            <p:cNvSpPr>
              <a:spLocks/>
            </p:cNvSpPr>
            <p:nvPr/>
          </p:nvSpPr>
          <p:spPr bwMode="auto">
            <a:xfrm>
              <a:off x="5626" y="3318"/>
              <a:ext cx="90" cy="58"/>
            </a:xfrm>
            <a:custGeom>
              <a:avLst/>
              <a:gdLst>
                <a:gd name="T0" fmla="*/ 89 w 90"/>
                <a:gd name="T1" fmla="*/ 57 h 58"/>
                <a:gd name="T2" fmla="*/ 52 w 90"/>
                <a:gd name="T3" fmla="*/ 21 h 58"/>
                <a:gd name="T4" fmla="*/ 39 w 90"/>
                <a:gd name="T5" fmla="*/ 12 h 58"/>
                <a:gd name="T6" fmla="*/ 5 w 90"/>
                <a:gd name="T7" fmla="*/ 0 h 58"/>
                <a:gd name="T8" fmla="*/ 0 w 90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8">
                  <a:moveTo>
                    <a:pt x="89" y="57"/>
                  </a:moveTo>
                  <a:lnTo>
                    <a:pt x="52" y="21"/>
                  </a:lnTo>
                  <a:lnTo>
                    <a:pt x="39" y="12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5" name="Line 353"/>
            <p:cNvSpPr>
              <a:spLocks noChangeShapeType="1"/>
            </p:cNvSpPr>
            <p:nvPr/>
          </p:nvSpPr>
          <p:spPr bwMode="auto">
            <a:xfrm>
              <a:off x="3730" y="3387"/>
              <a:ext cx="135" cy="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" name="Line 354"/>
            <p:cNvSpPr>
              <a:spLocks noChangeShapeType="1"/>
            </p:cNvSpPr>
            <p:nvPr/>
          </p:nvSpPr>
          <p:spPr bwMode="auto">
            <a:xfrm flipV="1">
              <a:off x="3894" y="3364"/>
              <a:ext cx="151" cy="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" name="Line 355"/>
            <p:cNvSpPr>
              <a:spLocks noChangeShapeType="1"/>
            </p:cNvSpPr>
            <p:nvPr/>
          </p:nvSpPr>
          <p:spPr bwMode="auto">
            <a:xfrm>
              <a:off x="3894" y="3364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" name="Line 356"/>
            <p:cNvSpPr>
              <a:spLocks noChangeShapeType="1"/>
            </p:cNvSpPr>
            <p:nvPr/>
          </p:nvSpPr>
          <p:spPr bwMode="auto">
            <a:xfrm>
              <a:off x="4163" y="3397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" name="Line 357"/>
            <p:cNvSpPr>
              <a:spLocks noChangeShapeType="1"/>
            </p:cNvSpPr>
            <p:nvPr/>
          </p:nvSpPr>
          <p:spPr bwMode="auto">
            <a:xfrm>
              <a:off x="4173" y="3419"/>
              <a:ext cx="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" name="Line 358"/>
            <p:cNvSpPr>
              <a:spLocks noChangeShapeType="1"/>
            </p:cNvSpPr>
            <p:nvPr/>
          </p:nvSpPr>
          <p:spPr bwMode="auto">
            <a:xfrm>
              <a:off x="4186" y="3442"/>
              <a:ext cx="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" name="Freeform 359"/>
            <p:cNvSpPr>
              <a:spLocks/>
            </p:cNvSpPr>
            <p:nvPr/>
          </p:nvSpPr>
          <p:spPr bwMode="auto">
            <a:xfrm>
              <a:off x="4387" y="3353"/>
              <a:ext cx="26" cy="309"/>
            </a:xfrm>
            <a:custGeom>
              <a:avLst/>
              <a:gdLst>
                <a:gd name="T0" fmla="*/ 0 w 26"/>
                <a:gd name="T1" fmla="*/ 0 h 309"/>
                <a:gd name="T2" fmla="*/ 25 w 26"/>
                <a:gd name="T3" fmla="*/ 0 h 309"/>
                <a:gd name="T4" fmla="*/ 25 w 26"/>
                <a:gd name="T5" fmla="*/ 308 h 309"/>
                <a:gd name="T6" fmla="*/ 0 w 26"/>
                <a:gd name="T7" fmla="*/ 308 h 309"/>
                <a:gd name="T8" fmla="*/ 0 w 26"/>
                <a:gd name="T9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09">
                  <a:moveTo>
                    <a:pt x="0" y="0"/>
                  </a:moveTo>
                  <a:lnTo>
                    <a:pt x="25" y="0"/>
                  </a:lnTo>
                  <a:lnTo>
                    <a:pt x="25" y="308"/>
                  </a:lnTo>
                  <a:lnTo>
                    <a:pt x="0" y="30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2" name="Group 360"/>
          <p:cNvGrpSpPr>
            <a:grpSpLocks/>
          </p:cNvGrpSpPr>
          <p:nvPr/>
        </p:nvGrpSpPr>
        <p:grpSpPr bwMode="auto">
          <a:xfrm rot="738238">
            <a:off x="-4495800" y="3581400"/>
            <a:ext cx="3946525" cy="1697038"/>
            <a:chOff x="3240" y="2628"/>
            <a:chExt cx="2486" cy="1069"/>
          </a:xfrm>
        </p:grpSpPr>
        <p:sp>
          <p:nvSpPr>
            <p:cNvPr id="363" name="Freeform 361"/>
            <p:cNvSpPr>
              <a:spLocks/>
            </p:cNvSpPr>
            <p:nvPr/>
          </p:nvSpPr>
          <p:spPr bwMode="auto">
            <a:xfrm>
              <a:off x="3255" y="3330"/>
              <a:ext cx="1133" cy="243"/>
            </a:xfrm>
            <a:custGeom>
              <a:avLst/>
              <a:gdLst>
                <a:gd name="T0" fmla="*/ 0 w 1133"/>
                <a:gd name="T1" fmla="*/ 0 h 243"/>
                <a:gd name="T2" fmla="*/ 1132 w 1133"/>
                <a:gd name="T3" fmla="*/ 10 h 243"/>
                <a:gd name="T4" fmla="*/ 1122 w 1133"/>
                <a:gd name="T5" fmla="*/ 77 h 243"/>
                <a:gd name="T6" fmla="*/ 1122 w 1133"/>
                <a:gd name="T7" fmla="*/ 187 h 243"/>
                <a:gd name="T8" fmla="*/ 712 w 1133"/>
                <a:gd name="T9" fmla="*/ 187 h 243"/>
                <a:gd name="T10" fmla="*/ 712 w 1133"/>
                <a:gd name="T11" fmla="*/ 154 h 243"/>
                <a:gd name="T12" fmla="*/ 702 w 1133"/>
                <a:gd name="T13" fmla="*/ 121 h 243"/>
                <a:gd name="T14" fmla="*/ 693 w 1133"/>
                <a:gd name="T15" fmla="*/ 88 h 243"/>
                <a:gd name="T16" fmla="*/ 474 w 1133"/>
                <a:gd name="T17" fmla="*/ 88 h 243"/>
                <a:gd name="T18" fmla="*/ 456 w 1133"/>
                <a:gd name="T19" fmla="*/ 242 h 243"/>
                <a:gd name="T20" fmla="*/ 109 w 1133"/>
                <a:gd name="T21" fmla="*/ 220 h 243"/>
                <a:gd name="T22" fmla="*/ 0 w 1133"/>
                <a:gd name="T23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33" h="243">
                  <a:moveTo>
                    <a:pt x="0" y="0"/>
                  </a:moveTo>
                  <a:lnTo>
                    <a:pt x="1132" y="10"/>
                  </a:lnTo>
                  <a:lnTo>
                    <a:pt x="1122" y="77"/>
                  </a:lnTo>
                  <a:lnTo>
                    <a:pt x="1122" y="187"/>
                  </a:lnTo>
                  <a:lnTo>
                    <a:pt x="712" y="187"/>
                  </a:lnTo>
                  <a:lnTo>
                    <a:pt x="712" y="154"/>
                  </a:lnTo>
                  <a:lnTo>
                    <a:pt x="702" y="121"/>
                  </a:lnTo>
                  <a:lnTo>
                    <a:pt x="693" y="88"/>
                  </a:lnTo>
                  <a:lnTo>
                    <a:pt x="474" y="88"/>
                  </a:lnTo>
                  <a:lnTo>
                    <a:pt x="456" y="242"/>
                  </a:lnTo>
                  <a:lnTo>
                    <a:pt x="109" y="220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4" name="Freeform 362"/>
            <p:cNvSpPr>
              <a:spLocks/>
            </p:cNvSpPr>
            <p:nvPr/>
          </p:nvSpPr>
          <p:spPr bwMode="auto">
            <a:xfrm>
              <a:off x="3862" y="2628"/>
              <a:ext cx="1826" cy="661"/>
            </a:xfrm>
            <a:custGeom>
              <a:avLst/>
              <a:gdLst>
                <a:gd name="T0" fmla="*/ 44 w 1826"/>
                <a:gd name="T1" fmla="*/ 76 h 661"/>
                <a:gd name="T2" fmla="*/ 1752 w 1826"/>
                <a:gd name="T3" fmla="*/ 55 h 661"/>
                <a:gd name="T4" fmla="*/ 1761 w 1826"/>
                <a:gd name="T5" fmla="*/ 0 h 661"/>
                <a:gd name="T6" fmla="*/ 1815 w 1826"/>
                <a:gd name="T7" fmla="*/ 0 h 661"/>
                <a:gd name="T8" fmla="*/ 1825 w 1826"/>
                <a:gd name="T9" fmla="*/ 22 h 661"/>
                <a:gd name="T10" fmla="*/ 1815 w 1826"/>
                <a:gd name="T11" fmla="*/ 76 h 661"/>
                <a:gd name="T12" fmla="*/ 1825 w 1826"/>
                <a:gd name="T13" fmla="*/ 648 h 661"/>
                <a:gd name="T14" fmla="*/ 1802 w 1826"/>
                <a:gd name="T15" fmla="*/ 660 h 661"/>
                <a:gd name="T16" fmla="*/ 1788 w 1826"/>
                <a:gd name="T17" fmla="*/ 648 h 661"/>
                <a:gd name="T18" fmla="*/ 50 w 1826"/>
                <a:gd name="T19" fmla="*/ 648 h 661"/>
                <a:gd name="T20" fmla="*/ 44 w 1826"/>
                <a:gd name="T21" fmla="*/ 516 h 661"/>
                <a:gd name="T22" fmla="*/ 40 w 1826"/>
                <a:gd name="T23" fmla="*/ 396 h 661"/>
                <a:gd name="T24" fmla="*/ 26 w 1826"/>
                <a:gd name="T25" fmla="*/ 340 h 661"/>
                <a:gd name="T26" fmla="*/ 8 w 1826"/>
                <a:gd name="T27" fmla="*/ 296 h 661"/>
                <a:gd name="T28" fmla="*/ 0 w 1826"/>
                <a:gd name="T29" fmla="*/ 286 h 661"/>
                <a:gd name="T30" fmla="*/ 8 w 1826"/>
                <a:gd name="T31" fmla="*/ 220 h 661"/>
                <a:gd name="T32" fmla="*/ 22 w 1826"/>
                <a:gd name="T33" fmla="*/ 132 h 661"/>
                <a:gd name="T34" fmla="*/ 26 w 1826"/>
                <a:gd name="T35" fmla="*/ 98 h 661"/>
                <a:gd name="T36" fmla="*/ 36 w 1826"/>
                <a:gd name="T37" fmla="*/ 76 h 661"/>
                <a:gd name="T38" fmla="*/ 44 w 1826"/>
                <a:gd name="T39" fmla="*/ 76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26" h="661">
                  <a:moveTo>
                    <a:pt x="44" y="76"/>
                  </a:moveTo>
                  <a:lnTo>
                    <a:pt x="1752" y="55"/>
                  </a:lnTo>
                  <a:lnTo>
                    <a:pt x="1761" y="0"/>
                  </a:lnTo>
                  <a:lnTo>
                    <a:pt x="1815" y="0"/>
                  </a:lnTo>
                  <a:lnTo>
                    <a:pt x="1825" y="22"/>
                  </a:lnTo>
                  <a:lnTo>
                    <a:pt x="1815" y="76"/>
                  </a:lnTo>
                  <a:lnTo>
                    <a:pt x="1825" y="648"/>
                  </a:lnTo>
                  <a:lnTo>
                    <a:pt x="1802" y="660"/>
                  </a:lnTo>
                  <a:lnTo>
                    <a:pt x="1788" y="648"/>
                  </a:lnTo>
                  <a:lnTo>
                    <a:pt x="50" y="648"/>
                  </a:lnTo>
                  <a:lnTo>
                    <a:pt x="44" y="516"/>
                  </a:lnTo>
                  <a:lnTo>
                    <a:pt x="40" y="396"/>
                  </a:lnTo>
                  <a:lnTo>
                    <a:pt x="26" y="340"/>
                  </a:lnTo>
                  <a:lnTo>
                    <a:pt x="8" y="296"/>
                  </a:lnTo>
                  <a:lnTo>
                    <a:pt x="0" y="286"/>
                  </a:lnTo>
                  <a:lnTo>
                    <a:pt x="8" y="220"/>
                  </a:lnTo>
                  <a:lnTo>
                    <a:pt x="22" y="132"/>
                  </a:lnTo>
                  <a:lnTo>
                    <a:pt x="26" y="98"/>
                  </a:lnTo>
                  <a:lnTo>
                    <a:pt x="36" y="76"/>
                  </a:lnTo>
                  <a:lnTo>
                    <a:pt x="44" y="76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5" name="Freeform 363"/>
            <p:cNvSpPr>
              <a:spLocks/>
            </p:cNvSpPr>
            <p:nvPr/>
          </p:nvSpPr>
          <p:spPr bwMode="auto">
            <a:xfrm>
              <a:off x="3906" y="2638"/>
              <a:ext cx="1777" cy="82"/>
            </a:xfrm>
            <a:custGeom>
              <a:avLst/>
              <a:gdLst>
                <a:gd name="T0" fmla="*/ 1776 w 1777"/>
                <a:gd name="T1" fmla="*/ 0 h 82"/>
                <a:gd name="T2" fmla="*/ 1742 w 1777"/>
                <a:gd name="T3" fmla="*/ 0 h 82"/>
                <a:gd name="T4" fmla="*/ 1719 w 1777"/>
                <a:gd name="T5" fmla="*/ 0 h 82"/>
                <a:gd name="T6" fmla="*/ 1708 w 1777"/>
                <a:gd name="T7" fmla="*/ 29 h 82"/>
                <a:gd name="T8" fmla="*/ 1702 w 1777"/>
                <a:gd name="T9" fmla="*/ 41 h 82"/>
                <a:gd name="T10" fmla="*/ 0 w 1777"/>
                <a:gd name="T11" fmla="*/ 71 h 82"/>
                <a:gd name="T12" fmla="*/ 0 w 1777"/>
                <a:gd name="T1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7" h="82">
                  <a:moveTo>
                    <a:pt x="1776" y="0"/>
                  </a:moveTo>
                  <a:lnTo>
                    <a:pt x="1742" y="0"/>
                  </a:lnTo>
                  <a:lnTo>
                    <a:pt x="1719" y="0"/>
                  </a:lnTo>
                  <a:lnTo>
                    <a:pt x="1708" y="29"/>
                  </a:lnTo>
                  <a:lnTo>
                    <a:pt x="1702" y="41"/>
                  </a:lnTo>
                  <a:lnTo>
                    <a:pt x="0" y="71"/>
                  </a:lnTo>
                  <a:lnTo>
                    <a:pt x="0" y="8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6" name="Freeform 364"/>
            <p:cNvSpPr>
              <a:spLocks/>
            </p:cNvSpPr>
            <p:nvPr/>
          </p:nvSpPr>
          <p:spPr bwMode="auto">
            <a:xfrm>
              <a:off x="3744" y="3152"/>
              <a:ext cx="144" cy="211"/>
            </a:xfrm>
            <a:custGeom>
              <a:avLst/>
              <a:gdLst>
                <a:gd name="T0" fmla="*/ 74 w 144"/>
                <a:gd name="T1" fmla="*/ 41 h 211"/>
                <a:gd name="T2" fmla="*/ 80 w 144"/>
                <a:gd name="T3" fmla="*/ 30 h 211"/>
                <a:gd name="T4" fmla="*/ 114 w 144"/>
                <a:gd name="T5" fmla="*/ 30 h 211"/>
                <a:gd name="T6" fmla="*/ 109 w 144"/>
                <a:gd name="T7" fmla="*/ 41 h 211"/>
                <a:gd name="T8" fmla="*/ 109 w 144"/>
                <a:gd name="T9" fmla="*/ 73 h 211"/>
                <a:gd name="T10" fmla="*/ 120 w 144"/>
                <a:gd name="T11" fmla="*/ 93 h 211"/>
                <a:gd name="T12" fmla="*/ 143 w 144"/>
                <a:gd name="T13" fmla="*/ 136 h 211"/>
                <a:gd name="T14" fmla="*/ 143 w 144"/>
                <a:gd name="T15" fmla="*/ 158 h 211"/>
                <a:gd name="T16" fmla="*/ 143 w 144"/>
                <a:gd name="T17" fmla="*/ 187 h 211"/>
                <a:gd name="T18" fmla="*/ 137 w 144"/>
                <a:gd name="T19" fmla="*/ 198 h 211"/>
                <a:gd name="T20" fmla="*/ 103 w 144"/>
                <a:gd name="T21" fmla="*/ 210 h 211"/>
                <a:gd name="T22" fmla="*/ 62 w 144"/>
                <a:gd name="T23" fmla="*/ 198 h 211"/>
                <a:gd name="T24" fmla="*/ 34 w 144"/>
                <a:gd name="T25" fmla="*/ 187 h 211"/>
                <a:gd name="T26" fmla="*/ 0 w 144"/>
                <a:gd name="T27" fmla="*/ 187 h 211"/>
                <a:gd name="T28" fmla="*/ 0 w 144"/>
                <a:gd name="T29" fmla="*/ 167 h 211"/>
                <a:gd name="T30" fmla="*/ 0 w 144"/>
                <a:gd name="T31" fmla="*/ 126 h 211"/>
                <a:gd name="T32" fmla="*/ 0 w 144"/>
                <a:gd name="T33" fmla="*/ 116 h 211"/>
                <a:gd name="T34" fmla="*/ 17 w 144"/>
                <a:gd name="T35" fmla="*/ 83 h 211"/>
                <a:gd name="T36" fmla="*/ 34 w 144"/>
                <a:gd name="T37" fmla="*/ 83 h 211"/>
                <a:gd name="T38" fmla="*/ 56 w 144"/>
                <a:gd name="T39" fmla="*/ 73 h 211"/>
                <a:gd name="T40" fmla="*/ 68 w 144"/>
                <a:gd name="T41" fmla="*/ 41 h 211"/>
                <a:gd name="T42" fmla="*/ 85 w 144"/>
                <a:gd name="T43" fmla="*/ 0 h 211"/>
                <a:gd name="T44" fmla="*/ 74 w 144"/>
                <a:gd name="T45" fmla="*/ 4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4" h="211">
                  <a:moveTo>
                    <a:pt x="74" y="41"/>
                  </a:moveTo>
                  <a:lnTo>
                    <a:pt x="80" y="30"/>
                  </a:lnTo>
                  <a:lnTo>
                    <a:pt x="114" y="30"/>
                  </a:lnTo>
                  <a:lnTo>
                    <a:pt x="109" y="41"/>
                  </a:lnTo>
                  <a:lnTo>
                    <a:pt x="109" y="73"/>
                  </a:lnTo>
                  <a:lnTo>
                    <a:pt x="120" y="93"/>
                  </a:lnTo>
                  <a:lnTo>
                    <a:pt x="143" y="136"/>
                  </a:lnTo>
                  <a:lnTo>
                    <a:pt x="143" y="158"/>
                  </a:lnTo>
                  <a:lnTo>
                    <a:pt x="143" y="187"/>
                  </a:lnTo>
                  <a:lnTo>
                    <a:pt x="137" y="198"/>
                  </a:lnTo>
                  <a:lnTo>
                    <a:pt x="103" y="210"/>
                  </a:lnTo>
                  <a:lnTo>
                    <a:pt x="62" y="198"/>
                  </a:lnTo>
                  <a:lnTo>
                    <a:pt x="34" y="187"/>
                  </a:lnTo>
                  <a:lnTo>
                    <a:pt x="0" y="187"/>
                  </a:lnTo>
                  <a:lnTo>
                    <a:pt x="0" y="167"/>
                  </a:lnTo>
                  <a:lnTo>
                    <a:pt x="0" y="126"/>
                  </a:lnTo>
                  <a:lnTo>
                    <a:pt x="0" y="116"/>
                  </a:lnTo>
                  <a:lnTo>
                    <a:pt x="17" y="83"/>
                  </a:lnTo>
                  <a:lnTo>
                    <a:pt x="34" y="83"/>
                  </a:lnTo>
                  <a:lnTo>
                    <a:pt x="56" y="73"/>
                  </a:lnTo>
                  <a:lnTo>
                    <a:pt x="68" y="41"/>
                  </a:lnTo>
                  <a:lnTo>
                    <a:pt x="85" y="0"/>
                  </a:lnTo>
                  <a:lnTo>
                    <a:pt x="74" y="41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7" name="Freeform 365"/>
            <p:cNvSpPr>
              <a:spLocks/>
            </p:cNvSpPr>
            <p:nvPr/>
          </p:nvSpPr>
          <p:spPr bwMode="auto">
            <a:xfrm>
              <a:off x="4106" y="3236"/>
              <a:ext cx="245" cy="147"/>
            </a:xfrm>
            <a:custGeom>
              <a:avLst/>
              <a:gdLst>
                <a:gd name="T0" fmla="*/ 152 w 245"/>
                <a:gd name="T1" fmla="*/ 42 h 147"/>
                <a:gd name="T2" fmla="*/ 147 w 245"/>
                <a:gd name="T3" fmla="*/ 42 h 147"/>
                <a:gd name="T4" fmla="*/ 119 w 245"/>
                <a:gd name="T5" fmla="*/ 52 h 147"/>
                <a:gd name="T6" fmla="*/ 136 w 245"/>
                <a:gd name="T7" fmla="*/ 52 h 147"/>
                <a:gd name="T8" fmla="*/ 159 w 245"/>
                <a:gd name="T9" fmla="*/ 52 h 147"/>
                <a:gd name="T10" fmla="*/ 181 w 245"/>
                <a:gd name="T11" fmla="*/ 52 h 147"/>
                <a:gd name="T12" fmla="*/ 215 w 245"/>
                <a:gd name="T13" fmla="*/ 74 h 147"/>
                <a:gd name="T14" fmla="*/ 227 w 245"/>
                <a:gd name="T15" fmla="*/ 94 h 147"/>
                <a:gd name="T16" fmla="*/ 244 w 245"/>
                <a:gd name="T17" fmla="*/ 137 h 147"/>
                <a:gd name="T18" fmla="*/ 222 w 245"/>
                <a:gd name="T19" fmla="*/ 146 h 147"/>
                <a:gd name="T20" fmla="*/ 193 w 245"/>
                <a:gd name="T21" fmla="*/ 137 h 147"/>
                <a:gd name="T22" fmla="*/ 102 w 245"/>
                <a:gd name="T23" fmla="*/ 125 h 147"/>
                <a:gd name="T24" fmla="*/ 0 w 245"/>
                <a:gd name="T25" fmla="*/ 125 h 147"/>
                <a:gd name="T26" fmla="*/ 0 w 245"/>
                <a:gd name="T27" fmla="*/ 103 h 147"/>
                <a:gd name="T28" fmla="*/ 10 w 245"/>
                <a:gd name="T29" fmla="*/ 94 h 147"/>
                <a:gd name="T30" fmla="*/ 16 w 245"/>
                <a:gd name="T31" fmla="*/ 83 h 147"/>
                <a:gd name="T32" fmla="*/ 16 w 245"/>
                <a:gd name="T33" fmla="*/ 62 h 147"/>
                <a:gd name="T34" fmla="*/ 22 w 245"/>
                <a:gd name="T35" fmla="*/ 42 h 147"/>
                <a:gd name="T36" fmla="*/ 62 w 245"/>
                <a:gd name="T37" fmla="*/ 42 h 147"/>
                <a:gd name="T38" fmla="*/ 107 w 245"/>
                <a:gd name="T39" fmla="*/ 32 h 147"/>
                <a:gd name="T40" fmla="*/ 107 w 245"/>
                <a:gd name="T41" fmla="*/ 21 h 147"/>
                <a:gd name="T42" fmla="*/ 107 w 245"/>
                <a:gd name="T43" fmla="*/ 0 h 147"/>
                <a:gd name="T44" fmla="*/ 175 w 245"/>
                <a:gd name="T45" fmla="*/ 7 h 147"/>
                <a:gd name="T46" fmla="*/ 152 w 245"/>
                <a:gd name="T47" fmla="*/ 4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5" h="147">
                  <a:moveTo>
                    <a:pt x="152" y="42"/>
                  </a:moveTo>
                  <a:lnTo>
                    <a:pt x="147" y="42"/>
                  </a:lnTo>
                  <a:lnTo>
                    <a:pt x="119" y="52"/>
                  </a:lnTo>
                  <a:lnTo>
                    <a:pt x="136" y="52"/>
                  </a:lnTo>
                  <a:lnTo>
                    <a:pt x="159" y="52"/>
                  </a:lnTo>
                  <a:lnTo>
                    <a:pt x="181" y="52"/>
                  </a:lnTo>
                  <a:lnTo>
                    <a:pt x="215" y="74"/>
                  </a:lnTo>
                  <a:lnTo>
                    <a:pt x="227" y="94"/>
                  </a:lnTo>
                  <a:lnTo>
                    <a:pt x="244" y="137"/>
                  </a:lnTo>
                  <a:lnTo>
                    <a:pt x="222" y="146"/>
                  </a:lnTo>
                  <a:lnTo>
                    <a:pt x="193" y="137"/>
                  </a:lnTo>
                  <a:lnTo>
                    <a:pt x="102" y="125"/>
                  </a:lnTo>
                  <a:lnTo>
                    <a:pt x="0" y="125"/>
                  </a:lnTo>
                  <a:lnTo>
                    <a:pt x="0" y="103"/>
                  </a:lnTo>
                  <a:lnTo>
                    <a:pt x="10" y="94"/>
                  </a:lnTo>
                  <a:lnTo>
                    <a:pt x="16" y="83"/>
                  </a:lnTo>
                  <a:lnTo>
                    <a:pt x="16" y="62"/>
                  </a:lnTo>
                  <a:lnTo>
                    <a:pt x="22" y="42"/>
                  </a:lnTo>
                  <a:lnTo>
                    <a:pt x="62" y="42"/>
                  </a:lnTo>
                  <a:lnTo>
                    <a:pt x="107" y="32"/>
                  </a:lnTo>
                  <a:lnTo>
                    <a:pt x="107" y="21"/>
                  </a:lnTo>
                  <a:lnTo>
                    <a:pt x="107" y="0"/>
                  </a:lnTo>
                  <a:lnTo>
                    <a:pt x="175" y="7"/>
                  </a:lnTo>
                  <a:lnTo>
                    <a:pt x="152" y="4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" name="Freeform 366"/>
            <p:cNvSpPr>
              <a:spLocks/>
            </p:cNvSpPr>
            <p:nvPr/>
          </p:nvSpPr>
          <p:spPr bwMode="auto">
            <a:xfrm>
              <a:off x="3807" y="3083"/>
              <a:ext cx="32" cy="122"/>
            </a:xfrm>
            <a:custGeom>
              <a:avLst/>
              <a:gdLst>
                <a:gd name="T0" fmla="*/ 19 w 32"/>
                <a:gd name="T1" fmla="*/ 0 h 122"/>
                <a:gd name="T2" fmla="*/ 14 w 32"/>
                <a:gd name="T3" fmla="*/ 13 h 122"/>
                <a:gd name="T4" fmla="*/ 0 w 32"/>
                <a:gd name="T5" fmla="*/ 110 h 122"/>
                <a:gd name="T6" fmla="*/ 16 w 32"/>
                <a:gd name="T7" fmla="*/ 121 h 122"/>
                <a:gd name="T8" fmla="*/ 31 w 32"/>
                <a:gd name="T9" fmla="*/ 21 h 122"/>
                <a:gd name="T10" fmla="*/ 25 w 32"/>
                <a:gd name="T11" fmla="*/ 34 h 122"/>
                <a:gd name="T12" fmla="*/ 19 w 32"/>
                <a:gd name="T13" fmla="*/ 0 h 122"/>
                <a:gd name="T14" fmla="*/ 14 w 32"/>
                <a:gd name="T15" fmla="*/ 2 h 122"/>
                <a:gd name="T16" fmla="*/ 14 w 32"/>
                <a:gd name="T17" fmla="*/ 13 h 122"/>
                <a:gd name="T18" fmla="*/ 19 w 32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122">
                  <a:moveTo>
                    <a:pt x="19" y="0"/>
                  </a:moveTo>
                  <a:lnTo>
                    <a:pt x="14" y="13"/>
                  </a:lnTo>
                  <a:lnTo>
                    <a:pt x="0" y="110"/>
                  </a:lnTo>
                  <a:lnTo>
                    <a:pt x="16" y="121"/>
                  </a:lnTo>
                  <a:lnTo>
                    <a:pt x="31" y="21"/>
                  </a:lnTo>
                  <a:lnTo>
                    <a:pt x="25" y="34"/>
                  </a:lnTo>
                  <a:lnTo>
                    <a:pt x="19" y="0"/>
                  </a:lnTo>
                  <a:lnTo>
                    <a:pt x="14" y="2"/>
                  </a:lnTo>
                  <a:lnTo>
                    <a:pt x="14" y="13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" name="Freeform 367"/>
            <p:cNvSpPr>
              <a:spLocks/>
            </p:cNvSpPr>
            <p:nvPr/>
          </p:nvSpPr>
          <p:spPr bwMode="auto">
            <a:xfrm>
              <a:off x="3826" y="3071"/>
              <a:ext cx="28" cy="50"/>
            </a:xfrm>
            <a:custGeom>
              <a:avLst/>
              <a:gdLst>
                <a:gd name="T0" fmla="*/ 27 w 28"/>
                <a:gd name="T1" fmla="*/ 4 h 50"/>
                <a:gd name="T2" fmla="*/ 19 w 28"/>
                <a:gd name="T3" fmla="*/ 2 h 50"/>
                <a:gd name="T4" fmla="*/ 0 w 28"/>
                <a:gd name="T5" fmla="*/ 13 h 50"/>
                <a:gd name="T6" fmla="*/ 5 w 28"/>
                <a:gd name="T7" fmla="*/ 49 h 50"/>
                <a:gd name="T8" fmla="*/ 24 w 28"/>
                <a:gd name="T9" fmla="*/ 37 h 50"/>
                <a:gd name="T10" fmla="*/ 16 w 28"/>
                <a:gd name="T11" fmla="*/ 35 h 50"/>
                <a:gd name="T12" fmla="*/ 27 w 28"/>
                <a:gd name="T13" fmla="*/ 4 h 50"/>
                <a:gd name="T14" fmla="*/ 23 w 28"/>
                <a:gd name="T15" fmla="*/ 0 h 50"/>
                <a:gd name="T16" fmla="*/ 19 w 28"/>
                <a:gd name="T17" fmla="*/ 2 h 50"/>
                <a:gd name="T18" fmla="*/ 27 w 28"/>
                <a:gd name="T19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50">
                  <a:moveTo>
                    <a:pt x="27" y="4"/>
                  </a:moveTo>
                  <a:lnTo>
                    <a:pt x="19" y="2"/>
                  </a:lnTo>
                  <a:lnTo>
                    <a:pt x="0" y="13"/>
                  </a:lnTo>
                  <a:lnTo>
                    <a:pt x="5" y="49"/>
                  </a:lnTo>
                  <a:lnTo>
                    <a:pt x="24" y="37"/>
                  </a:lnTo>
                  <a:lnTo>
                    <a:pt x="16" y="35"/>
                  </a:lnTo>
                  <a:lnTo>
                    <a:pt x="27" y="4"/>
                  </a:lnTo>
                  <a:lnTo>
                    <a:pt x="23" y="0"/>
                  </a:lnTo>
                  <a:lnTo>
                    <a:pt x="19" y="2"/>
                  </a:lnTo>
                  <a:lnTo>
                    <a:pt x="27" y="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" name="Freeform 368"/>
            <p:cNvSpPr>
              <a:spLocks/>
            </p:cNvSpPr>
            <p:nvPr/>
          </p:nvSpPr>
          <p:spPr bwMode="auto">
            <a:xfrm>
              <a:off x="3842" y="3073"/>
              <a:ext cx="43" cy="66"/>
            </a:xfrm>
            <a:custGeom>
              <a:avLst/>
              <a:gdLst>
                <a:gd name="T0" fmla="*/ 42 w 43"/>
                <a:gd name="T1" fmla="*/ 40 h 66"/>
                <a:gd name="T2" fmla="*/ 38 w 43"/>
                <a:gd name="T3" fmla="*/ 33 h 66"/>
                <a:gd name="T4" fmla="*/ 9 w 43"/>
                <a:gd name="T5" fmla="*/ 0 h 66"/>
                <a:gd name="T6" fmla="*/ 0 w 43"/>
                <a:gd name="T7" fmla="*/ 31 h 66"/>
                <a:gd name="T8" fmla="*/ 29 w 43"/>
                <a:gd name="T9" fmla="*/ 65 h 66"/>
                <a:gd name="T10" fmla="*/ 25 w 43"/>
                <a:gd name="T11" fmla="*/ 58 h 66"/>
                <a:gd name="T12" fmla="*/ 42 w 43"/>
                <a:gd name="T13" fmla="*/ 40 h 66"/>
                <a:gd name="T14" fmla="*/ 40 w 43"/>
                <a:gd name="T15" fmla="*/ 36 h 66"/>
                <a:gd name="T16" fmla="*/ 38 w 43"/>
                <a:gd name="T17" fmla="*/ 33 h 66"/>
                <a:gd name="T18" fmla="*/ 42 w 43"/>
                <a:gd name="T19" fmla="*/ 4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66">
                  <a:moveTo>
                    <a:pt x="42" y="40"/>
                  </a:moveTo>
                  <a:lnTo>
                    <a:pt x="38" y="33"/>
                  </a:lnTo>
                  <a:lnTo>
                    <a:pt x="9" y="0"/>
                  </a:lnTo>
                  <a:lnTo>
                    <a:pt x="0" y="31"/>
                  </a:lnTo>
                  <a:lnTo>
                    <a:pt x="29" y="65"/>
                  </a:lnTo>
                  <a:lnTo>
                    <a:pt x="25" y="58"/>
                  </a:lnTo>
                  <a:lnTo>
                    <a:pt x="42" y="40"/>
                  </a:lnTo>
                  <a:lnTo>
                    <a:pt x="40" y="36"/>
                  </a:lnTo>
                  <a:lnTo>
                    <a:pt x="38" y="33"/>
                  </a:lnTo>
                  <a:lnTo>
                    <a:pt x="42" y="4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" name="Freeform 369"/>
            <p:cNvSpPr>
              <a:spLocks/>
            </p:cNvSpPr>
            <p:nvPr/>
          </p:nvSpPr>
          <p:spPr bwMode="auto">
            <a:xfrm>
              <a:off x="3865" y="3115"/>
              <a:ext cx="37" cy="93"/>
            </a:xfrm>
            <a:custGeom>
              <a:avLst/>
              <a:gdLst>
                <a:gd name="T0" fmla="*/ 27 w 37"/>
                <a:gd name="T1" fmla="*/ 55 h 93"/>
                <a:gd name="T2" fmla="*/ 36 w 37"/>
                <a:gd name="T3" fmla="*/ 65 h 93"/>
                <a:gd name="T4" fmla="*/ 16 w 37"/>
                <a:gd name="T5" fmla="*/ 0 h 93"/>
                <a:gd name="T6" fmla="*/ 0 w 37"/>
                <a:gd name="T7" fmla="*/ 17 h 93"/>
                <a:gd name="T8" fmla="*/ 19 w 37"/>
                <a:gd name="T9" fmla="*/ 83 h 93"/>
                <a:gd name="T10" fmla="*/ 27 w 37"/>
                <a:gd name="T11" fmla="*/ 92 h 93"/>
                <a:gd name="T12" fmla="*/ 19 w 37"/>
                <a:gd name="T13" fmla="*/ 83 h 93"/>
                <a:gd name="T14" fmla="*/ 22 w 37"/>
                <a:gd name="T15" fmla="*/ 92 h 93"/>
                <a:gd name="T16" fmla="*/ 27 w 37"/>
                <a:gd name="T17" fmla="*/ 92 h 93"/>
                <a:gd name="T18" fmla="*/ 27 w 37"/>
                <a:gd name="T19" fmla="*/ 5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93">
                  <a:moveTo>
                    <a:pt x="27" y="55"/>
                  </a:moveTo>
                  <a:lnTo>
                    <a:pt x="36" y="65"/>
                  </a:lnTo>
                  <a:lnTo>
                    <a:pt x="16" y="0"/>
                  </a:lnTo>
                  <a:lnTo>
                    <a:pt x="0" y="17"/>
                  </a:lnTo>
                  <a:lnTo>
                    <a:pt x="19" y="83"/>
                  </a:lnTo>
                  <a:lnTo>
                    <a:pt x="27" y="92"/>
                  </a:lnTo>
                  <a:lnTo>
                    <a:pt x="19" y="83"/>
                  </a:lnTo>
                  <a:lnTo>
                    <a:pt x="22" y="92"/>
                  </a:lnTo>
                  <a:lnTo>
                    <a:pt x="27" y="92"/>
                  </a:lnTo>
                  <a:lnTo>
                    <a:pt x="27" y="5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" name="Freeform 370"/>
            <p:cNvSpPr>
              <a:spLocks/>
            </p:cNvSpPr>
            <p:nvPr/>
          </p:nvSpPr>
          <p:spPr bwMode="auto">
            <a:xfrm>
              <a:off x="3894" y="3169"/>
              <a:ext cx="26" cy="51"/>
            </a:xfrm>
            <a:custGeom>
              <a:avLst/>
              <a:gdLst>
                <a:gd name="T0" fmla="*/ 25 w 26"/>
                <a:gd name="T1" fmla="*/ 50 h 51"/>
                <a:gd name="T2" fmla="*/ 23 w 26"/>
                <a:gd name="T3" fmla="*/ 0 h 51"/>
                <a:gd name="T4" fmla="*/ 0 w 26"/>
                <a:gd name="T5" fmla="*/ 0 h 51"/>
                <a:gd name="T6" fmla="*/ 0 w 26"/>
                <a:gd name="T7" fmla="*/ 50 h 51"/>
                <a:gd name="T8" fmla="*/ 23 w 26"/>
                <a:gd name="T9" fmla="*/ 50 h 51"/>
                <a:gd name="T10" fmla="*/ 22 w 26"/>
                <a:gd name="T11" fmla="*/ 0 h 51"/>
                <a:gd name="T12" fmla="*/ 25 w 26"/>
                <a:gd name="T1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51">
                  <a:moveTo>
                    <a:pt x="25" y="5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0" y="50"/>
                  </a:lnTo>
                  <a:lnTo>
                    <a:pt x="23" y="50"/>
                  </a:lnTo>
                  <a:lnTo>
                    <a:pt x="22" y="0"/>
                  </a:lnTo>
                  <a:lnTo>
                    <a:pt x="25" y="5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" name="Freeform 371"/>
            <p:cNvSpPr>
              <a:spLocks/>
            </p:cNvSpPr>
            <p:nvPr/>
          </p:nvSpPr>
          <p:spPr bwMode="auto">
            <a:xfrm>
              <a:off x="3803" y="3169"/>
              <a:ext cx="105" cy="51"/>
            </a:xfrm>
            <a:custGeom>
              <a:avLst/>
              <a:gdLst>
                <a:gd name="T0" fmla="*/ 3 w 105"/>
                <a:gd name="T1" fmla="*/ 25 h 51"/>
                <a:gd name="T2" fmla="*/ 12 w 105"/>
                <a:gd name="T3" fmla="*/ 48 h 51"/>
                <a:gd name="T4" fmla="*/ 104 w 105"/>
                <a:gd name="T5" fmla="*/ 36 h 51"/>
                <a:gd name="T6" fmla="*/ 102 w 105"/>
                <a:gd name="T7" fmla="*/ 0 h 51"/>
                <a:gd name="T8" fmla="*/ 11 w 105"/>
                <a:gd name="T9" fmla="*/ 11 h 51"/>
                <a:gd name="T10" fmla="*/ 20 w 105"/>
                <a:gd name="T11" fmla="*/ 35 h 51"/>
                <a:gd name="T12" fmla="*/ 3 w 105"/>
                <a:gd name="T13" fmla="*/ 25 h 51"/>
                <a:gd name="T14" fmla="*/ 0 w 105"/>
                <a:gd name="T15" fmla="*/ 50 h 51"/>
                <a:gd name="T16" fmla="*/ 12 w 105"/>
                <a:gd name="T17" fmla="*/ 48 h 51"/>
                <a:gd name="T18" fmla="*/ 3 w 105"/>
                <a:gd name="T19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5" h="51">
                  <a:moveTo>
                    <a:pt x="3" y="25"/>
                  </a:moveTo>
                  <a:lnTo>
                    <a:pt x="12" y="48"/>
                  </a:lnTo>
                  <a:lnTo>
                    <a:pt x="104" y="36"/>
                  </a:lnTo>
                  <a:lnTo>
                    <a:pt x="102" y="0"/>
                  </a:lnTo>
                  <a:lnTo>
                    <a:pt x="11" y="11"/>
                  </a:lnTo>
                  <a:lnTo>
                    <a:pt x="20" y="35"/>
                  </a:lnTo>
                  <a:lnTo>
                    <a:pt x="3" y="25"/>
                  </a:lnTo>
                  <a:lnTo>
                    <a:pt x="0" y="50"/>
                  </a:lnTo>
                  <a:lnTo>
                    <a:pt x="12" y="48"/>
                  </a:lnTo>
                  <a:lnTo>
                    <a:pt x="3" y="2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" name="Freeform 372"/>
            <p:cNvSpPr>
              <a:spLocks/>
            </p:cNvSpPr>
            <p:nvPr/>
          </p:nvSpPr>
          <p:spPr bwMode="auto">
            <a:xfrm>
              <a:off x="3771" y="3041"/>
              <a:ext cx="50" cy="198"/>
            </a:xfrm>
            <a:custGeom>
              <a:avLst/>
              <a:gdLst>
                <a:gd name="T0" fmla="*/ 38 w 50"/>
                <a:gd name="T1" fmla="*/ 0 h 198"/>
                <a:gd name="T2" fmla="*/ 32 w 50"/>
                <a:gd name="T3" fmla="*/ 10 h 198"/>
                <a:gd name="T4" fmla="*/ 0 w 50"/>
                <a:gd name="T5" fmla="*/ 185 h 198"/>
                <a:gd name="T6" fmla="*/ 16 w 50"/>
                <a:gd name="T7" fmla="*/ 197 h 198"/>
                <a:gd name="T8" fmla="*/ 49 w 50"/>
                <a:gd name="T9" fmla="*/ 23 h 198"/>
                <a:gd name="T10" fmla="*/ 43 w 50"/>
                <a:gd name="T11" fmla="*/ 33 h 198"/>
                <a:gd name="T12" fmla="*/ 38 w 50"/>
                <a:gd name="T13" fmla="*/ 0 h 198"/>
                <a:gd name="T14" fmla="*/ 33 w 50"/>
                <a:gd name="T15" fmla="*/ 1 h 198"/>
                <a:gd name="T16" fmla="*/ 32 w 50"/>
                <a:gd name="T17" fmla="*/ 10 h 198"/>
                <a:gd name="T18" fmla="*/ 38 w 50"/>
                <a:gd name="T1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198">
                  <a:moveTo>
                    <a:pt x="38" y="0"/>
                  </a:moveTo>
                  <a:lnTo>
                    <a:pt x="32" y="10"/>
                  </a:lnTo>
                  <a:lnTo>
                    <a:pt x="0" y="185"/>
                  </a:lnTo>
                  <a:lnTo>
                    <a:pt x="16" y="197"/>
                  </a:lnTo>
                  <a:lnTo>
                    <a:pt x="49" y="23"/>
                  </a:lnTo>
                  <a:lnTo>
                    <a:pt x="43" y="33"/>
                  </a:lnTo>
                  <a:lnTo>
                    <a:pt x="38" y="0"/>
                  </a:lnTo>
                  <a:lnTo>
                    <a:pt x="33" y="1"/>
                  </a:lnTo>
                  <a:lnTo>
                    <a:pt x="32" y="10"/>
                  </a:lnTo>
                  <a:lnTo>
                    <a:pt x="3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" name="Freeform 373"/>
            <p:cNvSpPr>
              <a:spLocks/>
            </p:cNvSpPr>
            <p:nvPr/>
          </p:nvSpPr>
          <p:spPr bwMode="auto">
            <a:xfrm>
              <a:off x="3808" y="3014"/>
              <a:ext cx="52" cy="60"/>
            </a:xfrm>
            <a:custGeom>
              <a:avLst/>
              <a:gdLst>
                <a:gd name="T0" fmla="*/ 51 w 52"/>
                <a:gd name="T1" fmla="*/ 8 h 60"/>
                <a:gd name="T2" fmla="*/ 42 w 52"/>
                <a:gd name="T3" fmla="*/ 2 h 60"/>
                <a:gd name="T4" fmla="*/ 0 w 52"/>
                <a:gd name="T5" fmla="*/ 25 h 60"/>
                <a:gd name="T6" fmla="*/ 5 w 52"/>
                <a:gd name="T7" fmla="*/ 59 h 60"/>
                <a:gd name="T8" fmla="*/ 46 w 52"/>
                <a:gd name="T9" fmla="*/ 37 h 60"/>
                <a:gd name="T10" fmla="*/ 36 w 52"/>
                <a:gd name="T11" fmla="*/ 30 h 60"/>
                <a:gd name="T12" fmla="*/ 51 w 52"/>
                <a:gd name="T13" fmla="*/ 8 h 60"/>
                <a:gd name="T14" fmla="*/ 47 w 52"/>
                <a:gd name="T15" fmla="*/ 0 h 60"/>
                <a:gd name="T16" fmla="*/ 42 w 52"/>
                <a:gd name="T17" fmla="*/ 2 h 60"/>
                <a:gd name="T18" fmla="*/ 51 w 52"/>
                <a:gd name="T19" fmla="*/ 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60">
                  <a:moveTo>
                    <a:pt x="51" y="8"/>
                  </a:moveTo>
                  <a:lnTo>
                    <a:pt x="42" y="2"/>
                  </a:lnTo>
                  <a:lnTo>
                    <a:pt x="0" y="25"/>
                  </a:lnTo>
                  <a:lnTo>
                    <a:pt x="5" y="59"/>
                  </a:lnTo>
                  <a:lnTo>
                    <a:pt x="46" y="37"/>
                  </a:lnTo>
                  <a:lnTo>
                    <a:pt x="36" y="30"/>
                  </a:lnTo>
                  <a:lnTo>
                    <a:pt x="51" y="8"/>
                  </a:lnTo>
                  <a:lnTo>
                    <a:pt x="47" y="0"/>
                  </a:lnTo>
                  <a:lnTo>
                    <a:pt x="42" y="2"/>
                  </a:lnTo>
                  <a:lnTo>
                    <a:pt x="51" y="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" name="Freeform 374"/>
            <p:cNvSpPr>
              <a:spLocks/>
            </p:cNvSpPr>
            <p:nvPr/>
          </p:nvSpPr>
          <p:spPr bwMode="auto">
            <a:xfrm>
              <a:off x="3844" y="3021"/>
              <a:ext cx="54" cy="112"/>
            </a:xfrm>
            <a:custGeom>
              <a:avLst/>
              <a:gdLst>
                <a:gd name="T0" fmla="*/ 53 w 54"/>
                <a:gd name="T1" fmla="*/ 90 h 112"/>
                <a:gd name="T2" fmla="*/ 51 w 54"/>
                <a:gd name="T3" fmla="*/ 87 h 112"/>
                <a:gd name="T4" fmla="*/ 14 w 54"/>
                <a:gd name="T5" fmla="*/ 0 h 112"/>
                <a:gd name="T6" fmla="*/ 0 w 54"/>
                <a:gd name="T7" fmla="*/ 21 h 112"/>
                <a:gd name="T8" fmla="*/ 37 w 54"/>
                <a:gd name="T9" fmla="*/ 111 h 112"/>
                <a:gd name="T10" fmla="*/ 36 w 54"/>
                <a:gd name="T11" fmla="*/ 108 h 112"/>
                <a:gd name="T12" fmla="*/ 53 w 54"/>
                <a:gd name="T13" fmla="*/ 90 h 112"/>
                <a:gd name="T14" fmla="*/ 52 w 54"/>
                <a:gd name="T15" fmla="*/ 89 h 112"/>
                <a:gd name="T16" fmla="*/ 51 w 54"/>
                <a:gd name="T17" fmla="*/ 87 h 112"/>
                <a:gd name="T18" fmla="*/ 53 w 54"/>
                <a:gd name="T19" fmla="*/ 9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112">
                  <a:moveTo>
                    <a:pt x="53" y="90"/>
                  </a:moveTo>
                  <a:lnTo>
                    <a:pt x="51" y="87"/>
                  </a:lnTo>
                  <a:lnTo>
                    <a:pt x="14" y="0"/>
                  </a:lnTo>
                  <a:lnTo>
                    <a:pt x="0" y="21"/>
                  </a:lnTo>
                  <a:lnTo>
                    <a:pt x="37" y="111"/>
                  </a:lnTo>
                  <a:lnTo>
                    <a:pt x="36" y="108"/>
                  </a:lnTo>
                  <a:lnTo>
                    <a:pt x="53" y="90"/>
                  </a:lnTo>
                  <a:lnTo>
                    <a:pt x="52" y="89"/>
                  </a:lnTo>
                  <a:lnTo>
                    <a:pt x="51" y="87"/>
                  </a:lnTo>
                  <a:lnTo>
                    <a:pt x="53" y="9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7" name="Freeform 375"/>
            <p:cNvSpPr>
              <a:spLocks/>
            </p:cNvSpPr>
            <p:nvPr/>
          </p:nvSpPr>
          <p:spPr bwMode="auto">
            <a:xfrm>
              <a:off x="3881" y="3115"/>
              <a:ext cx="35" cy="80"/>
            </a:xfrm>
            <a:custGeom>
              <a:avLst/>
              <a:gdLst>
                <a:gd name="T0" fmla="*/ 23 w 35"/>
                <a:gd name="T1" fmla="*/ 79 h 80"/>
                <a:gd name="T2" fmla="*/ 29 w 35"/>
                <a:gd name="T3" fmla="*/ 54 h 80"/>
                <a:gd name="T4" fmla="*/ 15 w 35"/>
                <a:gd name="T5" fmla="*/ 0 h 80"/>
                <a:gd name="T6" fmla="*/ 0 w 35"/>
                <a:gd name="T7" fmla="*/ 17 h 80"/>
                <a:gd name="T8" fmla="*/ 13 w 35"/>
                <a:gd name="T9" fmla="*/ 70 h 80"/>
                <a:gd name="T10" fmla="*/ 19 w 35"/>
                <a:gd name="T11" fmla="*/ 45 h 80"/>
                <a:gd name="T12" fmla="*/ 23 w 35"/>
                <a:gd name="T13" fmla="*/ 79 h 80"/>
                <a:gd name="T14" fmla="*/ 34 w 35"/>
                <a:gd name="T15" fmla="*/ 74 h 80"/>
                <a:gd name="T16" fmla="*/ 29 w 35"/>
                <a:gd name="T17" fmla="*/ 54 h 80"/>
                <a:gd name="T18" fmla="*/ 23 w 35"/>
                <a:gd name="T19" fmla="*/ 79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80">
                  <a:moveTo>
                    <a:pt x="23" y="79"/>
                  </a:moveTo>
                  <a:lnTo>
                    <a:pt x="29" y="54"/>
                  </a:lnTo>
                  <a:lnTo>
                    <a:pt x="15" y="0"/>
                  </a:lnTo>
                  <a:lnTo>
                    <a:pt x="0" y="17"/>
                  </a:lnTo>
                  <a:lnTo>
                    <a:pt x="13" y="70"/>
                  </a:lnTo>
                  <a:lnTo>
                    <a:pt x="19" y="45"/>
                  </a:lnTo>
                  <a:lnTo>
                    <a:pt x="23" y="79"/>
                  </a:lnTo>
                  <a:lnTo>
                    <a:pt x="34" y="74"/>
                  </a:lnTo>
                  <a:lnTo>
                    <a:pt x="29" y="54"/>
                  </a:lnTo>
                  <a:lnTo>
                    <a:pt x="23" y="7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" name="Freeform 376"/>
            <p:cNvSpPr>
              <a:spLocks/>
            </p:cNvSpPr>
            <p:nvPr/>
          </p:nvSpPr>
          <p:spPr bwMode="auto">
            <a:xfrm>
              <a:off x="3764" y="3162"/>
              <a:ext cx="140" cy="97"/>
            </a:xfrm>
            <a:custGeom>
              <a:avLst/>
              <a:gdLst>
                <a:gd name="T0" fmla="*/ 5 w 140"/>
                <a:gd name="T1" fmla="*/ 65 h 97"/>
                <a:gd name="T2" fmla="*/ 15 w 140"/>
                <a:gd name="T3" fmla="*/ 88 h 97"/>
                <a:gd name="T4" fmla="*/ 139 w 140"/>
                <a:gd name="T5" fmla="*/ 33 h 97"/>
                <a:gd name="T6" fmla="*/ 135 w 140"/>
                <a:gd name="T7" fmla="*/ 0 h 97"/>
                <a:gd name="T8" fmla="*/ 11 w 140"/>
                <a:gd name="T9" fmla="*/ 53 h 97"/>
                <a:gd name="T10" fmla="*/ 21 w 140"/>
                <a:gd name="T11" fmla="*/ 77 h 97"/>
                <a:gd name="T12" fmla="*/ 5 w 140"/>
                <a:gd name="T13" fmla="*/ 65 h 97"/>
                <a:gd name="T14" fmla="*/ 0 w 140"/>
                <a:gd name="T15" fmla="*/ 96 h 97"/>
                <a:gd name="T16" fmla="*/ 15 w 140"/>
                <a:gd name="T17" fmla="*/ 88 h 97"/>
                <a:gd name="T18" fmla="*/ 5 w 140"/>
                <a:gd name="T19" fmla="*/ 6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97">
                  <a:moveTo>
                    <a:pt x="5" y="65"/>
                  </a:moveTo>
                  <a:lnTo>
                    <a:pt x="15" y="88"/>
                  </a:lnTo>
                  <a:lnTo>
                    <a:pt x="139" y="33"/>
                  </a:lnTo>
                  <a:lnTo>
                    <a:pt x="135" y="0"/>
                  </a:lnTo>
                  <a:lnTo>
                    <a:pt x="11" y="53"/>
                  </a:lnTo>
                  <a:lnTo>
                    <a:pt x="21" y="77"/>
                  </a:lnTo>
                  <a:lnTo>
                    <a:pt x="5" y="65"/>
                  </a:lnTo>
                  <a:lnTo>
                    <a:pt x="0" y="96"/>
                  </a:lnTo>
                  <a:lnTo>
                    <a:pt x="15" y="88"/>
                  </a:lnTo>
                  <a:lnTo>
                    <a:pt x="5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" name="Freeform 377"/>
            <p:cNvSpPr>
              <a:spLocks/>
            </p:cNvSpPr>
            <p:nvPr/>
          </p:nvSpPr>
          <p:spPr bwMode="auto">
            <a:xfrm>
              <a:off x="3778" y="3051"/>
              <a:ext cx="64" cy="77"/>
            </a:xfrm>
            <a:custGeom>
              <a:avLst/>
              <a:gdLst>
                <a:gd name="T0" fmla="*/ 0 w 64"/>
                <a:gd name="T1" fmla="*/ 30 h 77"/>
                <a:gd name="T2" fmla="*/ 2 w 64"/>
                <a:gd name="T3" fmla="*/ 32 h 77"/>
                <a:gd name="T4" fmla="*/ 56 w 64"/>
                <a:gd name="T5" fmla="*/ 76 h 77"/>
                <a:gd name="T6" fmla="*/ 63 w 64"/>
                <a:gd name="T7" fmla="*/ 43 h 77"/>
                <a:gd name="T8" fmla="*/ 8 w 64"/>
                <a:gd name="T9" fmla="*/ 0 h 77"/>
                <a:gd name="T10" fmla="*/ 11 w 64"/>
                <a:gd name="T11" fmla="*/ 2 h 77"/>
                <a:gd name="T12" fmla="*/ 0 w 64"/>
                <a:gd name="T13" fmla="*/ 30 h 77"/>
                <a:gd name="T14" fmla="*/ 1 w 64"/>
                <a:gd name="T15" fmla="*/ 32 h 77"/>
                <a:gd name="T16" fmla="*/ 2 w 64"/>
                <a:gd name="T17" fmla="*/ 32 h 77"/>
                <a:gd name="T18" fmla="*/ 0 w 64"/>
                <a:gd name="T19" fmla="*/ 3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77">
                  <a:moveTo>
                    <a:pt x="0" y="30"/>
                  </a:moveTo>
                  <a:lnTo>
                    <a:pt x="2" y="32"/>
                  </a:lnTo>
                  <a:lnTo>
                    <a:pt x="56" y="76"/>
                  </a:lnTo>
                  <a:lnTo>
                    <a:pt x="63" y="43"/>
                  </a:lnTo>
                  <a:lnTo>
                    <a:pt x="8" y="0"/>
                  </a:lnTo>
                  <a:lnTo>
                    <a:pt x="11" y="2"/>
                  </a:lnTo>
                  <a:lnTo>
                    <a:pt x="0" y="30"/>
                  </a:lnTo>
                  <a:lnTo>
                    <a:pt x="1" y="32"/>
                  </a:lnTo>
                  <a:lnTo>
                    <a:pt x="2" y="32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0" name="Freeform 378"/>
            <p:cNvSpPr>
              <a:spLocks/>
            </p:cNvSpPr>
            <p:nvPr/>
          </p:nvSpPr>
          <p:spPr bwMode="auto">
            <a:xfrm>
              <a:off x="3714" y="2942"/>
              <a:ext cx="75" cy="142"/>
            </a:xfrm>
            <a:custGeom>
              <a:avLst/>
              <a:gdLst>
                <a:gd name="T0" fmla="*/ 10 w 75"/>
                <a:gd name="T1" fmla="*/ 0 h 142"/>
                <a:gd name="T2" fmla="*/ 0 w 75"/>
                <a:gd name="T3" fmla="*/ 29 h 142"/>
                <a:gd name="T4" fmla="*/ 62 w 75"/>
                <a:gd name="T5" fmla="*/ 141 h 142"/>
                <a:gd name="T6" fmla="*/ 74 w 75"/>
                <a:gd name="T7" fmla="*/ 112 h 142"/>
                <a:gd name="T8" fmla="*/ 11 w 75"/>
                <a:gd name="T9" fmla="*/ 1 h 142"/>
                <a:gd name="T10" fmla="*/ 1 w 75"/>
                <a:gd name="T11" fmla="*/ 31 h 142"/>
                <a:gd name="T12" fmla="*/ 10 w 75"/>
                <a:gd name="T1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42">
                  <a:moveTo>
                    <a:pt x="10" y="0"/>
                  </a:moveTo>
                  <a:lnTo>
                    <a:pt x="0" y="29"/>
                  </a:lnTo>
                  <a:lnTo>
                    <a:pt x="62" y="141"/>
                  </a:lnTo>
                  <a:lnTo>
                    <a:pt x="74" y="112"/>
                  </a:lnTo>
                  <a:lnTo>
                    <a:pt x="11" y="1"/>
                  </a:lnTo>
                  <a:lnTo>
                    <a:pt x="1" y="31"/>
                  </a:lnTo>
                  <a:lnTo>
                    <a:pt x="1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1" name="Freeform 379"/>
            <p:cNvSpPr>
              <a:spLocks/>
            </p:cNvSpPr>
            <p:nvPr/>
          </p:nvSpPr>
          <p:spPr bwMode="auto">
            <a:xfrm>
              <a:off x="3715" y="2942"/>
              <a:ext cx="187" cy="234"/>
            </a:xfrm>
            <a:custGeom>
              <a:avLst/>
              <a:gdLst>
                <a:gd name="T0" fmla="*/ 120 w 187"/>
                <a:gd name="T1" fmla="*/ 185 h 234"/>
                <a:gd name="T2" fmla="*/ 128 w 187"/>
                <a:gd name="T3" fmla="*/ 154 h 234"/>
                <a:gd name="T4" fmla="*/ 9 w 187"/>
                <a:gd name="T5" fmla="*/ 0 h 234"/>
                <a:gd name="T6" fmla="*/ 0 w 187"/>
                <a:gd name="T7" fmla="*/ 30 h 234"/>
                <a:gd name="T8" fmla="*/ 118 w 187"/>
                <a:gd name="T9" fmla="*/ 184 h 234"/>
                <a:gd name="T10" fmla="*/ 126 w 187"/>
                <a:gd name="T11" fmla="*/ 153 h 234"/>
                <a:gd name="T12" fmla="*/ 120 w 187"/>
                <a:gd name="T13" fmla="*/ 185 h 234"/>
                <a:gd name="T14" fmla="*/ 186 w 187"/>
                <a:gd name="T15" fmla="*/ 233 h 234"/>
                <a:gd name="T16" fmla="*/ 128 w 187"/>
                <a:gd name="T17" fmla="*/ 154 h 234"/>
                <a:gd name="T18" fmla="*/ 120 w 187"/>
                <a:gd name="T19" fmla="*/ 185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" h="234">
                  <a:moveTo>
                    <a:pt x="120" y="185"/>
                  </a:moveTo>
                  <a:lnTo>
                    <a:pt x="128" y="154"/>
                  </a:lnTo>
                  <a:lnTo>
                    <a:pt x="9" y="0"/>
                  </a:lnTo>
                  <a:lnTo>
                    <a:pt x="0" y="30"/>
                  </a:lnTo>
                  <a:lnTo>
                    <a:pt x="118" y="184"/>
                  </a:lnTo>
                  <a:lnTo>
                    <a:pt x="126" y="153"/>
                  </a:lnTo>
                  <a:lnTo>
                    <a:pt x="120" y="185"/>
                  </a:lnTo>
                  <a:lnTo>
                    <a:pt x="186" y="233"/>
                  </a:lnTo>
                  <a:lnTo>
                    <a:pt x="128" y="154"/>
                  </a:lnTo>
                  <a:lnTo>
                    <a:pt x="120" y="18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2" name="Freeform 380"/>
            <p:cNvSpPr>
              <a:spLocks/>
            </p:cNvSpPr>
            <p:nvPr/>
          </p:nvSpPr>
          <p:spPr bwMode="auto">
            <a:xfrm>
              <a:off x="5619" y="2628"/>
              <a:ext cx="69" cy="53"/>
            </a:xfrm>
            <a:custGeom>
              <a:avLst/>
              <a:gdLst>
                <a:gd name="T0" fmla="*/ 0 w 69"/>
                <a:gd name="T1" fmla="*/ 0 h 53"/>
                <a:gd name="T2" fmla="*/ 68 w 69"/>
                <a:gd name="T3" fmla="*/ 0 h 53"/>
                <a:gd name="T4" fmla="*/ 68 w 69"/>
                <a:gd name="T5" fmla="*/ 52 h 53"/>
                <a:gd name="T6" fmla="*/ 0 w 69"/>
                <a:gd name="T7" fmla="*/ 52 h 53"/>
                <a:gd name="T8" fmla="*/ 0 w 69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53">
                  <a:moveTo>
                    <a:pt x="0" y="0"/>
                  </a:moveTo>
                  <a:lnTo>
                    <a:pt x="68" y="0"/>
                  </a:lnTo>
                  <a:lnTo>
                    <a:pt x="68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3" name="Freeform 381"/>
            <p:cNvSpPr>
              <a:spLocks/>
            </p:cNvSpPr>
            <p:nvPr/>
          </p:nvSpPr>
          <p:spPr bwMode="auto">
            <a:xfrm>
              <a:off x="5610" y="2628"/>
              <a:ext cx="27" cy="58"/>
            </a:xfrm>
            <a:custGeom>
              <a:avLst/>
              <a:gdLst>
                <a:gd name="T0" fmla="*/ 0 w 27"/>
                <a:gd name="T1" fmla="*/ 0 h 58"/>
                <a:gd name="T2" fmla="*/ 26 w 27"/>
                <a:gd name="T3" fmla="*/ 0 h 58"/>
                <a:gd name="T4" fmla="*/ 26 w 27"/>
                <a:gd name="T5" fmla="*/ 57 h 58"/>
                <a:gd name="T6" fmla="*/ 0 w 27"/>
                <a:gd name="T7" fmla="*/ 57 h 58"/>
                <a:gd name="T8" fmla="*/ 0 w 27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8">
                  <a:moveTo>
                    <a:pt x="0" y="0"/>
                  </a:moveTo>
                  <a:lnTo>
                    <a:pt x="26" y="0"/>
                  </a:lnTo>
                  <a:lnTo>
                    <a:pt x="26" y="57"/>
                  </a:lnTo>
                  <a:lnTo>
                    <a:pt x="0" y="5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4" name="Freeform 382"/>
            <p:cNvSpPr>
              <a:spLocks/>
            </p:cNvSpPr>
            <p:nvPr/>
          </p:nvSpPr>
          <p:spPr bwMode="auto">
            <a:xfrm>
              <a:off x="5665" y="2628"/>
              <a:ext cx="26" cy="77"/>
            </a:xfrm>
            <a:custGeom>
              <a:avLst/>
              <a:gdLst>
                <a:gd name="T0" fmla="*/ 0 w 26"/>
                <a:gd name="T1" fmla="*/ 65 h 77"/>
                <a:gd name="T2" fmla="*/ 20 w 26"/>
                <a:gd name="T3" fmla="*/ 11 h 77"/>
                <a:gd name="T4" fmla="*/ 25 w 26"/>
                <a:gd name="T5" fmla="*/ 0 h 77"/>
                <a:gd name="T6" fmla="*/ 14 w 26"/>
                <a:gd name="T7" fmla="*/ 76 h 77"/>
                <a:gd name="T8" fmla="*/ 0 w 26"/>
                <a:gd name="T9" fmla="*/ 65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7">
                  <a:moveTo>
                    <a:pt x="0" y="65"/>
                  </a:moveTo>
                  <a:lnTo>
                    <a:pt x="20" y="11"/>
                  </a:lnTo>
                  <a:lnTo>
                    <a:pt x="25" y="0"/>
                  </a:lnTo>
                  <a:lnTo>
                    <a:pt x="14" y="76"/>
                  </a:lnTo>
                  <a:lnTo>
                    <a:pt x="0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5" name="Freeform 383"/>
            <p:cNvSpPr>
              <a:spLocks/>
            </p:cNvSpPr>
            <p:nvPr/>
          </p:nvSpPr>
          <p:spPr bwMode="auto">
            <a:xfrm>
              <a:off x="3240" y="2771"/>
              <a:ext cx="476" cy="748"/>
            </a:xfrm>
            <a:custGeom>
              <a:avLst/>
              <a:gdLst>
                <a:gd name="T0" fmla="*/ 0 w 476"/>
                <a:gd name="T1" fmla="*/ 747 h 748"/>
                <a:gd name="T2" fmla="*/ 8 w 476"/>
                <a:gd name="T3" fmla="*/ 723 h 748"/>
                <a:gd name="T4" fmla="*/ 13 w 476"/>
                <a:gd name="T5" fmla="*/ 713 h 748"/>
                <a:gd name="T6" fmla="*/ 13 w 476"/>
                <a:gd name="T7" fmla="*/ 691 h 748"/>
                <a:gd name="T8" fmla="*/ 8 w 476"/>
                <a:gd name="T9" fmla="*/ 680 h 748"/>
                <a:gd name="T10" fmla="*/ 4 w 476"/>
                <a:gd name="T11" fmla="*/ 669 h 748"/>
                <a:gd name="T12" fmla="*/ 0 w 476"/>
                <a:gd name="T13" fmla="*/ 658 h 748"/>
                <a:gd name="T14" fmla="*/ 0 w 476"/>
                <a:gd name="T15" fmla="*/ 286 h 748"/>
                <a:gd name="T16" fmla="*/ 4 w 476"/>
                <a:gd name="T17" fmla="*/ 272 h 748"/>
                <a:gd name="T18" fmla="*/ 13 w 476"/>
                <a:gd name="T19" fmla="*/ 272 h 748"/>
                <a:gd name="T20" fmla="*/ 22 w 476"/>
                <a:gd name="T21" fmla="*/ 262 h 748"/>
                <a:gd name="T22" fmla="*/ 287 w 476"/>
                <a:gd name="T23" fmla="*/ 262 h 748"/>
                <a:gd name="T24" fmla="*/ 287 w 476"/>
                <a:gd name="T25" fmla="*/ 32 h 748"/>
                <a:gd name="T26" fmla="*/ 306 w 476"/>
                <a:gd name="T27" fmla="*/ 10 h 748"/>
                <a:gd name="T28" fmla="*/ 452 w 476"/>
                <a:gd name="T29" fmla="*/ 0 h 748"/>
                <a:gd name="T30" fmla="*/ 471 w 476"/>
                <a:gd name="T31" fmla="*/ 22 h 748"/>
                <a:gd name="T32" fmla="*/ 475 w 476"/>
                <a:gd name="T33" fmla="*/ 64 h 748"/>
                <a:gd name="T34" fmla="*/ 475 w 476"/>
                <a:gd name="T35" fmla="*/ 559 h 748"/>
                <a:gd name="T36" fmla="*/ 465 w 476"/>
                <a:gd name="T37" fmla="*/ 581 h 748"/>
                <a:gd name="T38" fmla="*/ 315 w 476"/>
                <a:gd name="T39" fmla="*/ 581 h 748"/>
                <a:gd name="T40" fmla="*/ 315 w 476"/>
                <a:gd name="T41" fmla="*/ 723 h 748"/>
                <a:gd name="T42" fmla="*/ 95 w 476"/>
                <a:gd name="T43" fmla="*/ 723 h 748"/>
                <a:gd name="T44" fmla="*/ 50 w 476"/>
                <a:gd name="T45" fmla="*/ 735 h 748"/>
                <a:gd name="T46" fmla="*/ 0 w 476"/>
                <a:gd name="T47" fmla="*/ 747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76" h="748">
                  <a:moveTo>
                    <a:pt x="0" y="747"/>
                  </a:moveTo>
                  <a:lnTo>
                    <a:pt x="8" y="723"/>
                  </a:lnTo>
                  <a:lnTo>
                    <a:pt x="13" y="713"/>
                  </a:lnTo>
                  <a:lnTo>
                    <a:pt x="13" y="691"/>
                  </a:lnTo>
                  <a:lnTo>
                    <a:pt x="8" y="680"/>
                  </a:lnTo>
                  <a:lnTo>
                    <a:pt x="4" y="669"/>
                  </a:lnTo>
                  <a:lnTo>
                    <a:pt x="0" y="658"/>
                  </a:lnTo>
                  <a:lnTo>
                    <a:pt x="0" y="286"/>
                  </a:lnTo>
                  <a:lnTo>
                    <a:pt x="4" y="272"/>
                  </a:lnTo>
                  <a:lnTo>
                    <a:pt x="13" y="272"/>
                  </a:lnTo>
                  <a:lnTo>
                    <a:pt x="22" y="262"/>
                  </a:lnTo>
                  <a:lnTo>
                    <a:pt x="287" y="262"/>
                  </a:lnTo>
                  <a:lnTo>
                    <a:pt x="287" y="32"/>
                  </a:lnTo>
                  <a:lnTo>
                    <a:pt x="306" y="10"/>
                  </a:lnTo>
                  <a:lnTo>
                    <a:pt x="452" y="0"/>
                  </a:lnTo>
                  <a:lnTo>
                    <a:pt x="471" y="22"/>
                  </a:lnTo>
                  <a:lnTo>
                    <a:pt x="475" y="64"/>
                  </a:lnTo>
                  <a:lnTo>
                    <a:pt x="475" y="559"/>
                  </a:lnTo>
                  <a:lnTo>
                    <a:pt x="465" y="581"/>
                  </a:lnTo>
                  <a:lnTo>
                    <a:pt x="315" y="581"/>
                  </a:lnTo>
                  <a:lnTo>
                    <a:pt x="315" y="723"/>
                  </a:lnTo>
                  <a:lnTo>
                    <a:pt x="95" y="723"/>
                  </a:lnTo>
                  <a:lnTo>
                    <a:pt x="50" y="735"/>
                  </a:lnTo>
                  <a:lnTo>
                    <a:pt x="0" y="747"/>
                  </a:lnTo>
                </a:path>
              </a:pathLst>
            </a:custGeom>
            <a:solidFill>
              <a:srgbClr val="FF001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6" name="Freeform 384"/>
            <p:cNvSpPr>
              <a:spLocks/>
            </p:cNvSpPr>
            <p:nvPr/>
          </p:nvSpPr>
          <p:spPr bwMode="auto">
            <a:xfrm>
              <a:off x="3259" y="3316"/>
              <a:ext cx="218" cy="381"/>
            </a:xfrm>
            <a:custGeom>
              <a:avLst/>
              <a:gdLst>
                <a:gd name="T0" fmla="*/ 108 w 218"/>
                <a:gd name="T1" fmla="*/ 0 h 381"/>
                <a:gd name="T2" fmla="*/ 119 w 218"/>
                <a:gd name="T3" fmla="*/ 0 h 381"/>
                <a:gd name="T4" fmla="*/ 130 w 218"/>
                <a:gd name="T5" fmla="*/ 2 h 381"/>
                <a:gd name="T6" fmla="*/ 142 w 218"/>
                <a:gd name="T7" fmla="*/ 7 h 381"/>
                <a:gd name="T8" fmla="*/ 152 w 218"/>
                <a:gd name="T9" fmla="*/ 16 h 381"/>
                <a:gd name="T10" fmla="*/ 162 w 218"/>
                <a:gd name="T11" fmla="*/ 23 h 381"/>
                <a:gd name="T12" fmla="*/ 171 w 218"/>
                <a:gd name="T13" fmla="*/ 35 h 381"/>
                <a:gd name="T14" fmla="*/ 180 w 218"/>
                <a:gd name="T15" fmla="*/ 46 h 381"/>
                <a:gd name="T16" fmla="*/ 188 w 218"/>
                <a:gd name="T17" fmla="*/ 62 h 381"/>
                <a:gd name="T18" fmla="*/ 196 w 218"/>
                <a:gd name="T19" fmla="*/ 78 h 381"/>
                <a:gd name="T20" fmla="*/ 202 w 218"/>
                <a:gd name="T21" fmla="*/ 95 h 381"/>
                <a:gd name="T22" fmla="*/ 207 w 218"/>
                <a:gd name="T23" fmla="*/ 112 h 381"/>
                <a:gd name="T24" fmla="*/ 211 w 218"/>
                <a:gd name="T25" fmla="*/ 131 h 381"/>
                <a:gd name="T26" fmla="*/ 214 w 218"/>
                <a:gd name="T27" fmla="*/ 150 h 381"/>
                <a:gd name="T28" fmla="*/ 216 w 218"/>
                <a:gd name="T29" fmla="*/ 169 h 381"/>
                <a:gd name="T30" fmla="*/ 217 w 218"/>
                <a:gd name="T31" fmla="*/ 191 h 381"/>
                <a:gd name="T32" fmla="*/ 216 w 218"/>
                <a:gd name="T33" fmla="*/ 210 h 381"/>
                <a:gd name="T34" fmla="*/ 214 w 218"/>
                <a:gd name="T35" fmla="*/ 229 h 381"/>
                <a:gd name="T36" fmla="*/ 211 w 218"/>
                <a:gd name="T37" fmla="*/ 248 h 381"/>
                <a:gd name="T38" fmla="*/ 207 w 218"/>
                <a:gd name="T39" fmla="*/ 267 h 381"/>
                <a:gd name="T40" fmla="*/ 202 w 218"/>
                <a:gd name="T41" fmla="*/ 286 h 381"/>
                <a:gd name="T42" fmla="*/ 196 w 218"/>
                <a:gd name="T43" fmla="*/ 301 h 381"/>
                <a:gd name="T44" fmla="*/ 188 w 218"/>
                <a:gd name="T45" fmla="*/ 317 h 381"/>
                <a:gd name="T46" fmla="*/ 180 w 218"/>
                <a:gd name="T47" fmla="*/ 331 h 381"/>
                <a:gd name="T48" fmla="*/ 171 w 218"/>
                <a:gd name="T49" fmla="*/ 344 h 381"/>
                <a:gd name="T50" fmla="*/ 162 w 218"/>
                <a:gd name="T51" fmla="*/ 356 h 381"/>
                <a:gd name="T52" fmla="*/ 152 w 218"/>
                <a:gd name="T53" fmla="*/ 365 h 381"/>
                <a:gd name="T54" fmla="*/ 142 w 218"/>
                <a:gd name="T55" fmla="*/ 372 h 381"/>
                <a:gd name="T56" fmla="*/ 130 w 218"/>
                <a:gd name="T57" fmla="*/ 378 h 381"/>
                <a:gd name="T58" fmla="*/ 119 w 218"/>
                <a:gd name="T59" fmla="*/ 380 h 381"/>
                <a:gd name="T60" fmla="*/ 108 w 218"/>
                <a:gd name="T61" fmla="*/ 374 h 381"/>
                <a:gd name="T62" fmla="*/ 96 w 218"/>
                <a:gd name="T63" fmla="*/ 380 h 381"/>
                <a:gd name="T64" fmla="*/ 85 w 218"/>
                <a:gd name="T65" fmla="*/ 378 h 381"/>
                <a:gd name="T66" fmla="*/ 74 w 218"/>
                <a:gd name="T67" fmla="*/ 372 h 381"/>
                <a:gd name="T68" fmla="*/ 64 w 218"/>
                <a:gd name="T69" fmla="*/ 365 h 381"/>
                <a:gd name="T70" fmla="*/ 54 w 218"/>
                <a:gd name="T71" fmla="*/ 356 h 381"/>
                <a:gd name="T72" fmla="*/ 43 w 218"/>
                <a:gd name="T73" fmla="*/ 344 h 381"/>
                <a:gd name="T74" fmla="*/ 35 w 218"/>
                <a:gd name="T75" fmla="*/ 331 h 381"/>
                <a:gd name="T76" fmla="*/ 27 w 218"/>
                <a:gd name="T77" fmla="*/ 317 h 381"/>
                <a:gd name="T78" fmla="*/ 19 w 218"/>
                <a:gd name="T79" fmla="*/ 301 h 381"/>
                <a:gd name="T80" fmla="*/ 12 w 218"/>
                <a:gd name="T81" fmla="*/ 286 h 381"/>
                <a:gd name="T82" fmla="*/ 8 w 218"/>
                <a:gd name="T83" fmla="*/ 267 h 381"/>
                <a:gd name="T84" fmla="*/ 4 w 218"/>
                <a:gd name="T85" fmla="*/ 248 h 381"/>
                <a:gd name="T86" fmla="*/ 1 w 218"/>
                <a:gd name="T87" fmla="*/ 229 h 381"/>
                <a:gd name="T88" fmla="*/ 0 w 218"/>
                <a:gd name="T89" fmla="*/ 210 h 381"/>
                <a:gd name="T90" fmla="*/ 0 w 218"/>
                <a:gd name="T91" fmla="*/ 191 h 381"/>
                <a:gd name="T92" fmla="*/ 0 w 218"/>
                <a:gd name="T93" fmla="*/ 169 h 381"/>
                <a:gd name="T94" fmla="*/ 1 w 218"/>
                <a:gd name="T95" fmla="*/ 150 h 381"/>
                <a:gd name="T96" fmla="*/ 4 w 218"/>
                <a:gd name="T97" fmla="*/ 131 h 381"/>
                <a:gd name="T98" fmla="*/ 8 w 218"/>
                <a:gd name="T99" fmla="*/ 112 h 381"/>
                <a:gd name="T100" fmla="*/ 12 w 218"/>
                <a:gd name="T101" fmla="*/ 95 h 381"/>
                <a:gd name="T102" fmla="*/ 19 w 218"/>
                <a:gd name="T103" fmla="*/ 78 h 381"/>
                <a:gd name="T104" fmla="*/ 27 w 218"/>
                <a:gd name="T105" fmla="*/ 62 h 381"/>
                <a:gd name="T106" fmla="*/ 35 w 218"/>
                <a:gd name="T107" fmla="*/ 46 h 381"/>
                <a:gd name="T108" fmla="*/ 43 w 218"/>
                <a:gd name="T109" fmla="*/ 35 h 381"/>
                <a:gd name="T110" fmla="*/ 54 w 218"/>
                <a:gd name="T111" fmla="*/ 23 h 381"/>
                <a:gd name="T112" fmla="*/ 64 w 218"/>
                <a:gd name="T113" fmla="*/ 16 h 381"/>
                <a:gd name="T114" fmla="*/ 74 w 218"/>
                <a:gd name="T115" fmla="*/ 7 h 381"/>
                <a:gd name="T116" fmla="*/ 85 w 218"/>
                <a:gd name="T117" fmla="*/ 2 h 381"/>
                <a:gd name="T118" fmla="*/ 96 w 218"/>
                <a:gd name="T119" fmla="*/ 0 h 381"/>
                <a:gd name="T120" fmla="*/ 108 w 218"/>
                <a:gd name="T121" fmla="*/ 0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8" h="381">
                  <a:moveTo>
                    <a:pt x="108" y="0"/>
                  </a:moveTo>
                  <a:lnTo>
                    <a:pt x="119" y="0"/>
                  </a:lnTo>
                  <a:lnTo>
                    <a:pt x="130" y="2"/>
                  </a:lnTo>
                  <a:lnTo>
                    <a:pt x="142" y="7"/>
                  </a:lnTo>
                  <a:lnTo>
                    <a:pt x="152" y="16"/>
                  </a:lnTo>
                  <a:lnTo>
                    <a:pt x="162" y="23"/>
                  </a:lnTo>
                  <a:lnTo>
                    <a:pt x="171" y="35"/>
                  </a:lnTo>
                  <a:lnTo>
                    <a:pt x="180" y="46"/>
                  </a:lnTo>
                  <a:lnTo>
                    <a:pt x="188" y="62"/>
                  </a:lnTo>
                  <a:lnTo>
                    <a:pt x="196" y="78"/>
                  </a:lnTo>
                  <a:lnTo>
                    <a:pt x="202" y="95"/>
                  </a:lnTo>
                  <a:lnTo>
                    <a:pt x="207" y="112"/>
                  </a:lnTo>
                  <a:lnTo>
                    <a:pt x="211" y="131"/>
                  </a:lnTo>
                  <a:lnTo>
                    <a:pt x="214" y="150"/>
                  </a:lnTo>
                  <a:lnTo>
                    <a:pt x="216" y="169"/>
                  </a:lnTo>
                  <a:lnTo>
                    <a:pt x="217" y="191"/>
                  </a:lnTo>
                  <a:lnTo>
                    <a:pt x="216" y="210"/>
                  </a:lnTo>
                  <a:lnTo>
                    <a:pt x="214" y="229"/>
                  </a:lnTo>
                  <a:lnTo>
                    <a:pt x="211" y="248"/>
                  </a:lnTo>
                  <a:lnTo>
                    <a:pt x="207" y="267"/>
                  </a:lnTo>
                  <a:lnTo>
                    <a:pt x="202" y="286"/>
                  </a:lnTo>
                  <a:lnTo>
                    <a:pt x="196" y="301"/>
                  </a:lnTo>
                  <a:lnTo>
                    <a:pt x="188" y="317"/>
                  </a:lnTo>
                  <a:lnTo>
                    <a:pt x="180" y="331"/>
                  </a:lnTo>
                  <a:lnTo>
                    <a:pt x="171" y="344"/>
                  </a:lnTo>
                  <a:lnTo>
                    <a:pt x="162" y="356"/>
                  </a:lnTo>
                  <a:lnTo>
                    <a:pt x="152" y="365"/>
                  </a:lnTo>
                  <a:lnTo>
                    <a:pt x="142" y="372"/>
                  </a:lnTo>
                  <a:lnTo>
                    <a:pt x="130" y="378"/>
                  </a:lnTo>
                  <a:lnTo>
                    <a:pt x="119" y="380"/>
                  </a:lnTo>
                  <a:lnTo>
                    <a:pt x="108" y="374"/>
                  </a:lnTo>
                  <a:lnTo>
                    <a:pt x="96" y="380"/>
                  </a:lnTo>
                  <a:lnTo>
                    <a:pt x="85" y="378"/>
                  </a:lnTo>
                  <a:lnTo>
                    <a:pt x="74" y="372"/>
                  </a:lnTo>
                  <a:lnTo>
                    <a:pt x="64" y="365"/>
                  </a:lnTo>
                  <a:lnTo>
                    <a:pt x="54" y="356"/>
                  </a:lnTo>
                  <a:lnTo>
                    <a:pt x="43" y="344"/>
                  </a:lnTo>
                  <a:lnTo>
                    <a:pt x="35" y="331"/>
                  </a:lnTo>
                  <a:lnTo>
                    <a:pt x="27" y="317"/>
                  </a:lnTo>
                  <a:lnTo>
                    <a:pt x="19" y="301"/>
                  </a:lnTo>
                  <a:lnTo>
                    <a:pt x="12" y="286"/>
                  </a:lnTo>
                  <a:lnTo>
                    <a:pt x="8" y="267"/>
                  </a:lnTo>
                  <a:lnTo>
                    <a:pt x="4" y="248"/>
                  </a:lnTo>
                  <a:lnTo>
                    <a:pt x="1" y="229"/>
                  </a:lnTo>
                  <a:lnTo>
                    <a:pt x="0" y="210"/>
                  </a:lnTo>
                  <a:lnTo>
                    <a:pt x="0" y="191"/>
                  </a:lnTo>
                  <a:lnTo>
                    <a:pt x="0" y="169"/>
                  </a:lnTo>
                  <a:lnTo>
                    <a:pt x="1" y="150"/>
                  </a:lnTo>
                  <a:lnTo>
                    <a:pt x="4" y="131"/>
                  </a:lnTo>
                  <a:lnTo>
                    <a:pt x="8" y="112"/>
                  </a:lnTo>
                  <a:lnTo>
                    <a:pt x="12" y="95"/>
                  </a:lnTo>
                  <a:lnTo>
                    <a:pt x="19" y="78"/>
                  </a:lnTo>
                  <a:lnTo>
                    <a:pt x="27" y="62"/>
                  </a:lnTo>
                  <a:lnTo>
                    <a:pt x="35" y="46"/>
                  </a:lnTo>
                  <a:lnTo>
                    <a:pt x="43" y="35"/>
                  </a:lnTo>
                  <a:lnTo>
                    <a:pt x="54" y="23"/>
                  </a:lnTo>
                  <a:lnTo>
                    <a:pt x="64" y="16"/>
                  </a:lnTo>
                  <a:lnTo>
                    <a:pt x="74" y="7"/>
                  </a:lnTo>
                  <a:lnTo>
                    <a:pt x="85" y="2"/>
                  </a:lnTo>
                  <a:lnTo>
                    <a:pt x="96" y="0"/>
                  </a:lnTo>
                  <a:lnTo>
                    <a:pt x="10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7" name="Freeform 385"/>
            <p:cNvSpPr>
              <a:spLocks/>
            </p:cNvSpPr>
            <p:nvPr/>
          </p:nvSpPr>
          <p:spPr bwMode="auto">
            <a:xfrm>
              <a:off x="3312" y="3409"/>
              <a:ext cx="112" cy="192"/>
            </a:xfrm>
            <a:custGeom>
              <a:avLst/>
              <a:gdLst>
                <a:gd name="T0" fmla="*/ 56 w 112"/>
                <a:gd name="T1" fmla="*/ 0 h 192"/>
                <a:gd name="T2" fmla="*/ 61 w 112"/>
                <a:gd name="T3" fmla="*/ 0 h 192"/>
                <a:gd name="T4" fmla="*/ 66 w 112"/>
                <a:gd name="T5" fmla="*/ 0 h 192"/>
                <a:gd name="T6" fmla="*/ 72 w 112"/>
                <a:gd name="T7" fmla="*/ 2 h 192"/>
                <a:gd name="T8" fmla="*/ 77 w 112"/>
                <a:gd name="T9" fmla="*/ 8 h 192"/>
                <a:gd name="T10" fmla="*/ 83 w 112"/>
                <a:gd name="T11" fmla="*/ 10 h 192"/>
                <a:gd name="T12" fmla="*/ 88 w 112"/>
                <a:gd name="T13" fmla="*/ 16 h 192"/>
                <a:gd name="T14" fmla="*/ 92 w 112"/>
                <a:gd name="T15" fmla="*/ 23 h 192"/>
                <a:gd name="T16" fmla="*/ 96 w 112"/>
                <a:gd name="T17" fmla="*/ 29 h 192"/>
                <a:gd name="T18" fmla="*/ 100 w 112"/>
                <a:gd name="T19" fmla="*/ 38 h 192"/>
                <a:gd name="T20" fmla="*/ 104 w 112"/>
                <a:gd name="T21" fmla="*/ 48 h 192"/>
                <a:gd name="T22" fmla="*/ 106 w 112"/>
                <a:gd name="T23" fmla="*/ 54 h 192"/>
                <a:gd name="T24" fmla="*/ 108 w 112"/>
                <a:gd name="T25" fmla="*/ 64 h 192"/>
                <a:gd name="T26" fmla="*/ 110 w 112"/>
                <a:gd name="T27" fmla="*/ 73 h 192"/>
                <a:gd name="T28" fmla="*/ 111 w 112"/>
                <a:gd name="T29" fmla="*/ 83 h 192"/>
                <a:gd name="T30" fmla="*/ 111 w 112"/>
                <a:gd name="T31" fmla="*/ 96 h 192"/>
                <a:gd name="T32" fmla="*/ 111 w 112"/>
                <a:gd name="T33" fmla="*/ 104 h 192"/>
                <a:gd name="T34" fmla="*/ 110 w 112"/>
                <a:gd name="T35" fmla="*/ 114 h 192"/>
                <a:gd name="T36" fmla="*/ 108 w 112"/>
                <a:gd name="T37" fmla="*/ 123 h 192"/>
                <a:gd name="T38" fmla="*/ 106 w 112"/>
                <a:gd name="T39" fmla="*/ 133 h 192"/>
                <a:gd name="T40" fmla="*/ 104 w 112"/>
                <a:gd name="T41" fmla="*/ 142 h 192"/>
                <a:gd name="T42" fmla="*/ 100 w 112"/>
                <a:gd name="T43" fmla="*/ 152 h 192"/>
                <a:gd name="T44" fmla="*/ 96 w 112"/>
                <a:gd name="T45" fmla="*/ 158 h 192"/>
                <a:gd name="T46" fmla="*/ 92 w 112"/>
                <a:gd name="T47" fmla="*/ 164 h 192"/>
                <a:gd name="T48" fmla="*/ 88 w 112"/>
                <a:gd name="T49" fmla="*/ 171 h 192"/>
                <a:gd name="T50" fmla="*/ 83 w 112"/>
                <a:gd name="T51" fmla="*/ 179 h 192"/>
                <a:gd name="T52" fmla="*/ 77 w 112"/>
                <a:gd name="T53" fmla="*/ 182 h 192"/>
                <a:gd name="T54" fmla="*/ 72 w 112"/>
                <a:gd name="T55" fmla="*/ 186 h 192"/>
                <a:gd name="T56" fmla="*/ 66 w 112"/>
                <a:gd name="T57" fmla="*/ 189 h 192"/>
                <a:gd name="T58" fmla="*/ 61 w 112"/>
                <a:gd name="T59" fmla="*/ 191 h 192"/>
                <a:gd name="T60" fmla="*/ 56 w 112"/>
                <a:gd name="T61" fmla="*/ 191 h 192"/>
                <a:gd name="T62" fmla="*/ 49 w 112"/>
                <a:gd name="T63" fmla="*/ 191 h 192"/>
                <a:gd name="T64" fmla="*/ 43 w 112"/>
                <a:gd name="T65" fmla="*/ 189 h 192"/>
                <a:gd name="T66" fmla="*/ 38 w 112"/>
                <a:gd name="T67" fmla="*/ 186 h 192"/>
                <a:gd name="T68" fmla="*/ 32 w 112"/>
                <a:gd name="T69" fmla="*/ 182 h 192"/>
                <a:gd name="T70" fmla="*/ 28 w 112"/>
                <a:gd name="T71" fmla="*/ 179 h 192"/>
                <a:gd name="T72" fmla="*/ 22 w 112"/>
                <a:gd name="T73" fmla="*/ 171 h 192"/>
                <a:gd name="T74" fmla="*/ 18 w 112"/>
                <a:gd name="T75" fmla="*/ 164 h 192"/>
                <a:gd name="T76" fmla="*/ 14 w 112"/>
                <a:gd name="T77" fmla="*/ 158 h 192"/>
                <a:gd name="T78" fmla="*/ 10 w 112"/>
                <a:gd name="T79" fmla="*/ 152 h 192"/>
                <a:gd name="T80" fmla="*/ 7 w 112"/>
                <a:gd name="T81" fmla="*/ 142 h 192"/>
                <a:gd name="T82" fmla="*/ 5 w 112"/>
                <a:gd name="T83" fmla="*/ 133 h 192"/>
                <a:gd name="T84" fmla="*/ 2 w 112"/>
                <a:gd name="T85" fmla="*/ 123 h 192"/>
                <a:gd name="T86" fmla="*/ 0 w 112"/>
                <a:gd name="T87" fmla="*/ 114 h 192"/>
                <a:gd name="T88" fmla="*/ 0 w 112"/>
                <a:gd name="T89" fmla="*/ 104 h 192"/>
                <a:gd name="T90" fmla="*/ 0 w 112"/>
                <a:gd name="T91" fmla="*/ 96 h 192"/>
                <a:gd name="T92" fmla="*/ 0 w 112"/>
                <a:gd name="T93" fmla="*/ 83 h 192"/>
                <a:gd name="T94" fmla="*/ 0 w 112"/>
                <a:gd name="T95" fmla="*/ 73 h 192"/>
                <a:gd name="T96" fmla="*/ 2 w 112"/>
                <a:gd name="T97" fmla="*/ 64 h 192"/>
                <a:gd name="T98" fmla="*/ 5 w 112"/>
                <a:gd name="T99" fmla="*/ 54 h 192"/>
                <a:gd name="T100" fmla="*/ 7 w 112"/>
                <a:gd name="T101" fmla="*/ 48 h 192"/>
                <a:gd name="T102" fmla="*/ 10 w 112"/>
                <a:gd name="T103" fmla="*/ 38 h 192"/>
                <a:gd name="T104" fmla="*/ 14 w 112"/>
                <a:gd name="T105" fmla="*/ 29 h 192"/>
                <a:gd name="T106" fmla="*/ 18 w 112"/>
                <a:gd name="T107" fmla="*/ 23 h 192"/>
                <a:gd name="T108" fmla="*/ 22 w 112"/>
                <a:gd name="T109" fmla="*/ 16 h 192"/>
                <a:gd name="T110" fmla="*/ 28 w 112"/>
                <a:gd name="T111" fmla="*/ 10 h 192"/>
                <a:gd name="T112" fmla="*/ 32 w 112"/>
                <a:gd name="T113" fmla="*/ 8 h 192"/>
                <a:gd name="T114" fmla="*/ 38 w 112"/>
                <a:gd name="T115" fmla="*/ 2 h 192"/>
                <a:gd name="T116" fmla="*/ 43 w 112"/>
                <a:gd name="T117" fmla="*/ 0 h 192"/>
                <a:gd name="T118" fmla="*/ 49 w 112"/>
                <a:gd name="T119" fmla="*/ 0 h 192"/>
                <a:gd name="T120" fmla="*/ 56 w 112"/>
                <a:gd name="T121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2" h="192">
                  <a:moveTo>
                    <a:pt x="56" y="0"/>
                  </a:moveTo>
                  <a:lnTo>
                    <a:pt x="61" y="0"/>
                  </a:lnTo>
                  <a:lnTo>
                    <a:pt x="66" y="0"/>
                  </a:lnTo>
                  <a:lnTo>
                    <a:pt x="72" y="2"/>
                  </a:lnTo>
                  <a:lnTo>
                    <a:pt x="77" y="8"/>
                  </a:lnTo>
                  <a:lnTo>
                    <a:pt x="83" y="10"/>
                  </a:lnTo>
                  <a:lnTo>
                    <a:pt x="88" y="16"/>
                  </a:lnTo>
                  <a:lnTo>
                    <a:pt x="92" y="23"/>
                  </a:lnTo>
                  <a:lnTo>
                    <a:pt x="96" y="29"/>
                  </a:lnTo>
                  <a:lnTo>
                    <a:pt x="100" y="38"/>
                  </a:lnTo>
                  <a:lnTo>
                    <a:pt x="104" y="48"/>
                  </a:lnTo>
                  <a:lnTo>
                    <a:pt x="106" y="54"/>
                  </a:lnTo>
                  <a:lnTo>
                    <a:pt x="108" y="64"/>
                  </a:lnTo>
                  <a:lnTo>
                    <a:pt x="110" y="73"/>
                  </a:lnTo>
                  <a:lnTo>
                    <a:pt x="111" y="83"/>
                  </a:lnTo>
                  <a:lnTo>
                    <a:pt x="111" y="96"/>
                  </a:lnTo>
                  <a:lnTo>
                    <a:pt x="111" y="104"/>
                  </a:lnTo>
                  <a:lnTo>
                    <a:pt x="110" y="114"/>
                  </a:lnTo>
                  <a:lnTo>
                    <a:pt x="108" y="123"/>
                  </a:lnTo>
                  <a:lnTo>
                    <a:pt x="106" y="133"/>
                  </a:lnTo>
                  <a:lnTo>
                    <a:pt x="104" y="142"/>
                  </a:lnTo>
                  <a:lnTo>
                    <a:pt x="100" y="152"/>
                  </a:lnTo>
                  <a:lnTo>
                    <a:pt x="96" y="158"/>
                  </a:lnTo>
                  <a:lnTo>
                    <a:pt x="92" y="164"/>
                  </a:lnTo>
                  <a:lnTo>
                    <a:pt x="88" y="171"/>
                  </a:lnTo>
                  <a:lnTo>
                    <a:pt x="83" y="179"/>
                  </a:lnTo>
                  <a:lnTo>
                    <a:pt x="77" y="182"/>
                  </a:lnTo>
                  <a:lnTo>
                    <a:pt x="72" y="186"/>
                  </a:lnTo>
                  <a:lnTo>
                    <a:pt x="66" y="189"/>
                  </a:lnTo>
                  <a:lnTo>
                    <a:pt x="61" y="191"/>
                  </a:lnTo>
                  <a:lnTo>
                    <a:pt x="56" y="191"/>
                  </a:lnTo>
                  <a:lnTo>
                    <a:pt x="49" y="191"/>
                  </a:lnTo>
                  <a:lnTo>
                    <a:pt x="43" y="189"/>
                  </a:lnTo>
                  <a:lnTo>
                    <a:pt x="38" y="186"/>
                  </a:lnTo>
                  <a:lnTo>
                    <a:pt x="32" y="182"/>
                  </a:lnTo>
                  <a:lnTo>
                    <a:pt x="28" y="179"/>
                  </a:lnTo>
                  <a:lnTo>
                    <a:pt x="22" y="171"/>
                  </a:lnTo>
                  <a:lnTo>
                    <a:pt x="18" y="164"/>
                  </a:lnTo>
                  <a:lnTo>
                    <a:pt x="14" y="158"/>
                  </a:lnTo>
                  <a:lnTo>
                    <a:pt x="10" y="152"/>
                  </a:lnTo>
                  <a:lnTo>
                    <a:pt x="7" y="142"/>
                  </a:lnTo>
                  <a:lnTo>
                    <a:pt x="5" y="133"/>
                  </a:lnTo>
                  <a:lnTo>
                    <a:pt x="2" y="123"/>
                  </a:lnTo>
                  <a:lnTo>
                    <a:pt x="0" y="114"/>
                  </a:lnTo>
                  <a:lnTo>
                    <a:pt x="0" y="104"/>
                  </a:lnTo>
                  <a:lnTo>
                    <a:pt x="0" y="96"/>
                  </a:lnTo>
                  <a:lnTo>
                    <a:pt x="0" y="83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5" y="54"/>
                  </a:lnTo>
                  <a:lnTo>
                    <a:pt x="7" y="48"/>
                  </a:lnTo>
                  <a:lnTo>
                    <a:pt x="10" y="38"/>
                  </a:lnTo>
                  <a:lnTo>
                    <a:pt x="14" y="29"/>
                  </a:lnTo>
                  <a:lnTo>
                    <a:pt x="18" y="23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2" y="8"/>
                  </a:lnTo>
                  <a:lnTo>
                    <a:pt x="38" y="2"/>
                  </a:lnTo>
                  <a:lnTo>
                    <a:pt x="43" y="0"/>
                  </a:lnTo>
                  <a:lnTo>
                    <a:pt x="49" y="0"/>
                  </a:lnTo>
                  <a:lnTo>
                    <a:pt x="56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8" name="Freeform 386"/>
            <p:cNvSpPr>
              <a:spLocks/>
            </p:cNvSpPr>
            <p:nvPr/>
          </p:nvSpPr>
          <p:spPr bwMode="auto">
            <a:xfrm>
              <a:off x="3346" y="3466"/>
              <a:ext cx="44" cy="83"/>
            </a:xfrm>
            <a:custGeom>
              <a:avLst/>
              <a:gdLst>
                <a:gd name="T0" fmla="*/ 21 w 44"/>
                <a:gd name="T1" fmla="*/ 0 h 83"/>
                <a:gd name="T2" fmla="*/ 23 w 44"/>
                <a:gd name="T3" fmla="*/ 0 h 83"/>
                <a:gd name="T4" fmla="*/ 25 w 44"/>
                <a:gd name="T5" fmla="*/ 0 h 83"/>
                <a:gd name="T6" fmla="*/ 27 w 44"/>
                <a:gd name="T7" fmla="*/ 1 h 83"/>
                <a:gd name="T8" fmla="*/ 29 w 44"/>
                <a:gd name="T9" fmla="*/ 3 h 83"/>
                <a:gd name="T10" fmla="*/ 31 w 44"/>
                <a:gd name="T11" fmla="*/ 4 h 83"/>
                <a:gd name="T12" fmla="*/ 33 w 44"/>
                <a:gd name="T13" fmla="*/ 6 h 83"/>
                <a:gd name="T14" fmla="*/ 35 w 44"/>
                <a:gd name="T15" fmla="*/ 9 h 83"/>
                <a:gd name="T16" fmla="*/ 37 w 44"/>
                <a:gd name="T17" fmla="*/ 13 h 83"/>
                <a:gd name="T18" fmla="*/ 38 w 44"/>
                <a:gd name="T19" fmla="*/ 16 h 83"/>
                <a:gd name="T20" fmla="*/ 39 w 44"/>
                <a:gd name="T21" fmla="*/ 19 h 83"/>
                <a:gd name="T22" fmla="*/ 41 w 44"/>
                <a:gd name="T23" fmla="*/ 24 h 83"/>
                <a:gd name="T24" fmla="*/ 41 w 44"/>
                <a:gd name="T25" fmla="*/ 28 h 83"/>
                <a:gd name="T26" fmla="*/ 42 w 44"/>
                <a:gd name="T27" fmla="*/ 31 h 83"/>
                <a:gd name="T28" fmla="*/ 42 w 44"/>
                <a:gd name="T29" fmla="*/ 36 h 83"/>
                <a:gd name="T30" fmla="*/ 43 w 44"/>
                <a:gd name="T31" fmla="*/ 41 h 83"/>
                <a:gd name="T32" fmla="*/ 42 w 44"/>
                <a:gd name="T33" fmla="*/ 45 h 83"/>
                <a:gd name="T34" fmla="*/ 42 w 44"/>
                <a:gd name="T35" fmla="*/ 48 h 83"/>
                <a:gd name="T36" fmla="*/ 41 w 44"/>
                <a:gd name="T37" fmla="*/ 53 h 83"/>
                <a:gd name="T38" fmla="*/ 41 w 44"/>
                <a:gd name="T39" fmla="*/ 56 h 83"/>
                <a:gd name="T40" fmla="*/ 39 w 44"/>
                <a:gd name="T41" fmla="*/ 60 h 83"/>
                <a:gd name="T42" fmla="*/ 38 w 44"/>
                <a:gd name="T43" fmla="*/ 65 h 83"/>
                <a:gd name="T44" fmla="*/ 37 w 44"/>
                <a:gd name="T45" fmla="*/ 68 h 83"/>
                <a:gd name="T46" fmla="*/ 35 w 44"/>
                <a:gd name="T47" fmla="*/ 71 h 83"/>
                <a:gd name="T48" fmla="*/ 33 w 44"/>
                <a:gd name="T49" fmla="*/ 74 h 83"/>
                <a:gd name="T50" fmla="*/ 31 w 44"/>
                <a:gd name="T51" fmla="*/ 75 h 83"/>
                <a:gd name="T52" fmla="*/ 29 w 44"/>
                <a:gd name="T53" fmla="*/ 77 h 83"/>
                <a:gd name="T54" fmla="*/ 27 w 44"/>
                <a:gd name="T55" fmla="*/ 78 h 83"/>
                <a:gd name="T56" fmla="*/ 25 w 44"/>
                <a:gd name="T57" fmla="*/ 80 h 83"/>
                <a:gd name="T58" fmla="*/ 23 w 44"/>
                <a:gd name="T59" fmla="*/ 80 h 83"/>
                <a:gd name="T60" fmla="*/ 21 w 44"/>
                <a:gd name="T61" fmla="*/ 82 h 83"/>
                <a:gd name="T62" fmla="*/ 18 w 44"/>
                <a:gd name="T63" fmla="*/ 80 h 83"/>
                <a:gd name="T64" fmla="*/ 16 w 44"/>
                <a:gd name="T65" fmla="*/ 80 h 83"/>
                <a:gd name="T66" fmla="*/ 14 w 44"/>
                <a:gd name="T67" fmla="*/ 78 h 83"/>
                <a:gd name="T68" fmla="*/ 12 w 44"/>
                <a:gd name="T69" fmla="*/ 77 h 83"/>
                <a:gd name="T70" fmla="*/ 10 w 44"/>
                <a:gd name="T71" fmla="*/ 75 h 83"/>
                <a:gd name="T72" fmla="*/ 8 w 44"/>
                <a:gd name="T73" fmla="*/ 74 h 83"/>
                <a:gd name="T74" fmla="*/ 6 w 44"/>
                <a:gd name="T75" fmla="*/ 71 h 83"/>
                <a:gd name="T76" fmla="*/ 4 w 44"/>
                <a:gd name="T77" fmla="*/ 68 h 83"/>
                <a:gd name="T78" fmla="*/ 3 w 44"/>
                <a:gd name="T79" fmla="*/ 65 h 83"/>
                <a:gd name="T80" fmla="*/ 2 w 44"/>
                <a:gd name="T81" fmla="*/ 60 h 83"/>
                <a:gd name="T82" fmla="*/ 1 w 44"/>
                <a:gd name="T83" fmla="*/ 56 h 83"/>
                <a:gd name="T84" fmla="*/ 0 w 44"/>
                <a:gd name="T85" fmla="*/ 53 h 83"/>
                <a:gd name="T86" fmla="*/ 0 w 44"/>
                <a:gd name="T87" fmla="*/ 48 h 83"/>
                <a:gd name="T88" fmla="*/ 0 w 44"/>
                <a:gd name="T89" fmla="*/ 45 h 83"/>
                <a:gd name="T90" fmla="*/ 0 w 44"/>
                <a:gd name="T91" fmla="*/ 41 h 83"/>
                <a:gd name="T92" fmla="*/ 0 w 44"/>
                <a:gd name="T93" fmla="*/ 36 h 83"/>
                <a:gd name="T94" fmla="*/ 0 w 44"/>
                <a:gd name="T95" fmla="*/ 31 h 83"/>
                <a:gd name="T96" fmla="*/ 0 w 44"/>
                <a:gd name="T97" fmla="*/ 28 h 83"/>
                <a:gd name="T98" fmla="*/ 1 w 44"/>
                <a:gd name="T99" fmla="*/ 24 h 83"/>
                <a:gd name="T100" fmla="*/ 2 w 44"/>
                <a:gd name="T101" fmla="*/ 19 h 83"/>
                <a:gd name="T102" fmla="*/ 3 w 44"/>
                <a:gd name="T103" fmla="*/ 16 h 83"/>
                <a:gd name="T104" fmla="*/ 4 w 44"/>
                <a:gd name="T105" fmla="*/ 13 h 83"/>
                <a:gd name="T106" fmla="*/ 6 w 44"/>
                <a:gd name="T107" fmla="*/ 9 h 83"/>
                <a:gd name="T108" fmla="*/ 8 w 44"/>
                <a:gd name="T109" fmla="*/ 6 h 83"/>
                <a:gd name="T110" fmla="*/ 10 w 44"/>
                <a:gd name="T111" fmla="*/ 4 h 83"/>
                <a:gd name="T112" fmla="*/ 12 w 44"/>
                <a:gd name="T113" fmla="*/ 3 h 83"/>
                <a:gd name="T114" fmla="*/ 14 w 44"/>
                <a:gd name="T115" fmla="*/ 1 h 83"/>
                <a:gd name="T116" fmla="*/ 16 w 44"/>
                <a:gd name="T117" fmla="*/ 0 h 83"/>
                <a:gd name="T118" fmla="*/ 18 w 44"/>
                <a:gd name="T119" fmla="*/ 0 h 83"/>
                <a:gd name="T120" fmla="*/ 21 w 44"/>
                <a:gd name="T12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" h="83">
                  <a:moveTo>
                    <a:pt x="21" y="0"/>
                  </a:moveTo>
                  <a:lnTo>
                    <a:pt x="23" y="0"/>
                  </a:lnTo>
                  <a:lnTo>
                    <a:pt x="25" y="0"/>
                  </a:lnTo>
                  <a:lnTo>
                    <a:pt x="27" y="1"/>
                  </a:lnTo>
                  <a:lnTo>
                    <a:pt x="29" y="3"/>
                  </a:lnTo>
                  <a:lnTo>
                    <a:pt x="31" y="4"/>
                  </a:lnTo>
                  <a:lnTo>
                    <a:pt x="33" y="6"/>
                  </a:lnTo>
                  <a:lnTo>
                    <a:pt x="35" y="9"/>
                  </a:lnTo>
                  <a:lnTo>
                    <a:pt x="37" y="13"/>
                  </a:lnTo>
                  <a:lnTo>
                    <a:pt x="38" y="16"/>
                  </a:lnTo>
                  <a:lnTo>
                    <a:pt x="39" y="19"/>
                  </a:lnTo>
                  <a:lnTo>
                    <a:pt x="41" y="24"/>
                  </a:lnTo>
                  <a:lnTo>
                    <a:pt x="41" y="28"/>
                  </a:lnTo>
                  <a:lnTo>
                    <a:pt x="42" y="31"/>
                  </a:lnTo>
                  <a:lnTo>
                    <a:pt x="42" y="36"/>
                  </a:lnTo>
                  <a:lnTo>
                    <a:pt x="43" y="41"/>
                  </a:lnTo>
                  <a:lnTo>
                    <a:pt x="42" y="45"/>
                  </a:lnTo>
                  <a:lnTo>
                    <a:pt x="42" y="48"/>
                  </a:lnTo>
                  <a:lnTo>
                    <a:pt x="41" y="53"/>
                  </a:lnTo>
                  <a:lnTo>
                    <a:pt x="41" y="56"/>
                  </a:lnTo>
                  <a:lnTo>
                    <a:pt x="39" y="60"/>
                  </a:lnTo>
                  <a:lnTo>
                    <a:pt x="38" y="65"/>
                  </a:lnTo>
                  <a:lnTo>
                    <a:pt x="37" y="68"/>
                  </a:lnTo>
                  <a:lnTo>
                    <a:pt x="35" y="71"/>
                  </a:lnTo>
                  <a:lnTo>
                    <a:pt x="33" y="74"/>
                  </a:lnTo>
                  <a:lnTo>
                    <a:pt x="31" y="75"/>
                  </a:lnTo>
                  <a:lnTo>
                    <a:pt x="29" y="77"/>
                  </a:lnTo>
                  <a:lnTo>
                    <a:pt x="27" y="78"/>
                  </a:lnTo>
                  <a:lnTo>
                    <a:pt x="25" y="80"/>
                  </a:lnTo>
                  <a:lnTo>
                    <a:pt x="23" y="80"/>
                  </a:lnTo>
                  <a:lnTo>
                    <a:pt x="21" y="82"/>
                  </a:lnTo>
                  <a:lnTo>
                    <a:pt x="18" y="80"/>
                  </a:lnTo>
                  <a:lnTo>
                    <a:pt x="16" y="80"/>
                  </a:lnTo>
                  <a:lnTo>
                    <a:pt x="14" y="78"/>
                  </a:lnTo>
                  <a:lnTo>
                    <a:pt x="12" y="77"/>
                  </a:lnTo>
                  <a:lnTo>
                    <a:pt x="10" y="75"/>
                  </a:lnTo>
                  <a:lnTo>
                    <a:pt x="8" y="74"/>
                  </a:lnTo>
                  <a:lnTo>
                    <a:pt x="6" y="71"/>
                  </a:lnTo>
                  <a:lnTo>
                    <a:pt x="4" y="68"/>
                  </a:lnTo>
                  <a:lnTo>
                    <a:pt x="3" y="65"/>
                  </a:lnTo>
                  <a:lnTo>
                    <a:pt x="2" y="60"/>
                  </a:lnTo>
                  <a:lnTo>
                    <a:pt x="1" y="56"/>
                  </a:lnTo>
                  <a:lnTo>
                    <a:pt x="0" y="53"/>
                  </a:lnTo>
                  <a:lnTo>
                    <a:pt x="0" y="48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0" y="36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1" y="24"/>
                  </a:lnTo>
                  <a:lnTo>
                    <a:pt x="2" y="19"/>
                  </a:lnTo>
                  <a:lnTo>
                    <a:pt x="3" y="16"/>
                  </a:lnTo>
                  <a:lnTo>
                    <a:pt x="4" y="13"/>
                  </a:lnTo>
                  <a:lnTo>
                    <a:pt x="6" y="9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2" y="3"/>
                  </a:lnTo>
                  <a:lnTo>
                    <a:pt x="14" y="1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" name="Freeform 387"/>
            <p:cNvSpPr>
              <a:spLocks/>
            </p:cNvSpPr>
            <p:nvPr/>
          </p:nvSpPr>
          <p:spPr bwMode="auto">
            <a:xfrm>
              <a:off x="3256" y="2658"/>
              <a:ext cx="497" cy="829"/>
            </a:xfrm>
            <a:custGeom>
              <a:avLst/>
              <a:gdLst>
                <a:gd name="T0" fmla="*/ 273 w 497"/>
                <a:gd name="T1" fmla="*/ 377 h 829"/>
                <a:gd name="T2" fmla="*/ 267 w 497"/>
                <a:gd name="T3" fmla="*/ 377 h 829"/>
                <a:gd name="T4" fmla="*/ 16 w 497"/>
                <a:gd name="T5" fmla="*/ 377 h 829"/>
                <a:gd name="T6" fmla="*/ 10 w 497"/>
                <a:gd name="T7" fmla="*/ 377 h 829"/>
                <a:gd name="T8" fmla="*/ 0 w 497"/>
                <a:gd name="T9" fmla="*/ 399 h 829"/>
                <a:gd name="T10" fmla="*/ 5 w 497"/>
                <a:gd name="T11" fmla="*/ 450 h 829"/>
                <a:gd name="T12" fmla="*/ 5 w 497"/>
                <a:gd name="T13" fmla="*/ 576 h 829"/>
                <a:gd name="T14" fmla="*/ 5 w 497"/>
                <a:gd name="T15" fmla="*/ 598 h 829"/>
                <a:gd name="T16" fmla="*/ 5 w 497"/>
                <a:gd name="T17" fmla="*/ 639 h 829"/>
                <a:gd name="T18" fmla="*/ 10 w 497"/>
                <a:gd name="T19" fmla="*/ 639 h 829"/>
                <a:gd name="T20" fmla="*/ 34 w 497"/>
                <a:gd name="T21" fmla="*/ 639 h 829"/>
                <a:gd name="T22" fmla="*/ 79 w 497"/>
                <a:gd name="T23" fmla="*/ 639 h 829"/>
                <a:gd name="T24" fmla="*/ 108 w 497"/>
                <a:gd name="T25" fmla="*/ 629 h 829"/>
                <a:gd name="T26" fmla="*/ 142 w 497"/>
                <a:gd name="T27" fmla="*/ 629 h 829"/>
                <a:gd name="T28" fmla="*/ 159 w 497"/>
                <a:gd name="T29" fmla="*/ 639 h 829"/>
                <a:gd name="T30" fmla="*/ 182 w 497"/>
                <a:gd name="T31" fmla="*/ 659 h 829"/>
                <a:gd name="T32" fmla="*/ 188 w 497"/>
                <a:gd name="T33" fmla="*/ 671 h 829"/>
                <a:gd name="T34" fmla="*/ 210 w 497"/>
                <a:gd name="T35" fmla="*/ 713 h 829"/>
                <a:gd name="T36" fmla="*/ 228 w 497"/>
                <a:gd name="T37" fmla="*/ 765 h 829"/>
                <a:gd name="T38" fmla="*/ 238 w 497"/>
                <a:gd name="T39" fmla="*/ 828 h 829"/>
                <a:gd name="T40" fmla="*/ 257 w 497"/>
                <a:gd name="T41" fmla="*/ 828 h 829"/>
                <a:gd name="T42" fmla="*/ 285 w 497"/>
                <a:gd name="T43" fmla="*/ 828 h 829"/>
                <a:gd name="T44" fmla="*/ 290 w 497"/>
                <a:gd name="T45" fmla="*/ 807 h 829"/>
                <a:gd name="T46" fmla="*/ 290 w 497"/>
                <a:gd name="T47" fmla="*/ 754 h 829"/>
                <a:gd name="T48" fmla="*/ 296 w 497"/>
                <a:gd name="T49" fmla="*/ 690 h 829"/>
                <a:gd name="T50" fmla="*/ 371 w 497"/>
                <a:gd name="T51" fmla="*/ 690 h 829"/>
                <a:gd name="T52" fmla="*/ 450 w 497"/>
                <a:gd name="T53" fmla="*/ 680 h 829"/>
                <a:gd name="T54" fmla="*/ 456 w 497"/>
                <a:gd name="T55" fmla="*/ 680 h 829"/>
                <a:gd name="T56" fmla="*/ 466 w 497"/>
                <a:gd name="T57" fmla="*/ 659 h 829"/>
                <a:gd name="T58" fmla="*/ 466 w 497"/>
                <a:gd name="T59" fmla="*/ 408 h 829"/>
                <a:gd name="T60" fmla="*/ 466 w 497"/>
                <a:gd name="T61" fmla="*/ 136 h 829"/>
                <a:gd name="T62" fmla="*/ 468 w 497"/>
                <a:gd name="T63" fmla="*/ 4 h 829"/>
                <a:gd name="T64" fmla="*/ 496 w 497"/>
                <a:gd name="T65" fmla="*/ 0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7" h="829">
                  <a:moveTo>
                    <a:pt x="273" y="377"/>
                  </a:moveTo>
                  <a:lnTo>
                    <a:pt x="267" y="377"/>
                  </a:lnTo>
                  <a:lnTo>
                    <a:pt x="16" y="377"/>
                  </a:lnTo>
                  <a:lnTo>
                    <a:pt x="10" y="377"/>
                  </a:lnTo>
                  <a:lnTo>
                    <a:pt x="0" y="399"/>
                  </a:lnTo>
                  <a:lnTo>
                    <a:pt x="5" y="450"/>
                  </a:lnTo>
                  <a:lnTo>
                    <a:pt x="5" y="576"/>
                  </a:lnTo>
                  <a:lnTo>
                    <a:pt x="5" y="598"/>
                  </a:lnTo>
                  <a:lnTo>
                    <a:pt x="5" y="639"/>
                  </a:lnTo>
                  <a:lnTo>
                    <a:pt x="10" y="639"/>
                  </a:lnTo>
                  <a:lnTo>
                    <a:pt x="34" y="639"/>
                  </a:lnTo>
                  <a:lnTo>
                    <a:pt x="79" y="639"/>
                  </a:lnTo>
                  <a:lnTo>
                    <a:pt x="108" y="629"/>
                  </a:lnTo>
                  <a:lnTo>
                    <a:pt x="142" y="629"/>
                  </a:lnTo>
                  <a:lnTo>
                    <a:pt x="159" y="639"/>
                  </a:lnTo>
                  <a:lnTo>
                    <a:pt x="182" y="659"/>
                  </a:lnTo>
                  <a:lnTo>
                    <a:pt x="188" y="671"/>
                  </a:lnTo>
                  <a:lnTo>
                    <a:pt x="210" y="713"/>
                  </a:lnTo>
                  <a:lnTo>
                    <a:pt x="228" y="765"/>
                  </a:lnTo>
                  <a:lnTo>
                    <a:pt x="238" y="828"/>
                  </a:lnTo>
                  <a:lnTo>
                    <a:pt x="257" y="828"/>
                  </a:lnTo>
                  <a:lnTo>
                    <a:pt x="285" y="828"/>
                  </a:lnTo>
                  <a:lnTo>
                    <a:pt x="290" y="807"/>
                  </a:lnTo>
                  <a:lnTo>
                    <a:pt x="290" y="754"/>
                  </a:lnTo>
                  <a:lnTo>
                    <a:pt x="296" y="690"/>
                  </a:lnTo>
                  <a:lnTo>
                    <a:pt x="371" y="690"/>
                  </a:lnTo>
                  <a:lnTo>
                    <a:pt x="450" y="680"/>
                  </a:lnTo>
                  <a:lnTo>
                    <a:pt x="456" y="680"/>
                  </a:lnTo>
                  <a:lnTo>
                    <a:pt x="466" y="659"/>
                  </a:lnTo>
                  <a:lnTo>
                    <a:pt x="466" y="408"/>
                  </a:lnTo>
                  <a:lnTo>
                    <a:pt x="466" y="136"/>
                  </a:lnTo>
                  <a:lnTo>
                    <a:pt x="468" y="4"/>
                  </a:lnTo>
                  <a:lnTo>
                    <a:pt x="496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" name="Line 388"/>
            <p:cNvSpPr>
              <a:spLocks noChangeShapeType="1"/>
            </p:cNvSpPr>
            <p:nvPr/>
          </p:nvSpPr>
          <p:spPr bwMode="auto">
            <a:xfrm>
              <a:off x="3744" y="2658"/>
              <a:ext cx="4" cy="5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" name="Freeform 389"/>
            <p:cNvSpPr>
              <a:spLocks/>
            </p:cNvSpPr>
            <p:nvPr/>
          </p:nvSpPr>
          <p:spPr bwMode="auto">
            <a:xfrm>
              <a:off x="3541" y="2774"/>
              <a:ext cx="119" cy="53"/>
            </a:xfrm>
            <a:custGeom>
              <a:avLst/>
              <a:gdLst>
                <a:gd name="T0" fmla="*/ 89 w 119"/>
                <a:gd name="T1" fmla="*/ 16 h 53"/>
                <a:gd name="T2" fmla="*/ 95 w 119"/>
                <a:gd name="T3" fmla="*/ 16 h 53"/>
                <a:gd name="T4" fmla="*/ 118 w 119"/>
                <a:gd name="T5" fmla="*/ 33 h 53"/>
                <a:gd name="T6" fmla="*/ 66 w 119"/>
                <a:gd name="T7" fmla="*/ 33 h 53"/>
                <a:gd name="T8" fmla="*/ 5 w 119"/>
                <a:gd name="T9" fmla="*/ 52 h 53"/>
                <a:gd name="T10" fmla="*/ 0 w 119"/>
                <a:gd name="T11" fmla="*/ 52 h 53"/>
                <a:gd name="T12" fmla="*/ 5 w 119"/>
                <a:gd name="T13" fmla="*/ 16 h 53"/>
                <a:gd name="T14" fmla="*/ 38 w 119"/>
                <a:gd name="T15" fmla="*/ 16 h 53"/>
                <a:gd name="T16" fmla="*/ 79 w 119"/>
                <a:gd name="T17" fmla="*/ 0 h 53"/>
                <a:gd name="T18" fmla="*/ 89 w 119"/>
                <a:gd name="T19" fmla="*/ 1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53">
                  <a:moveTo>
                    <a:pt x="89" y="16"/>
                  </a:moveTo>
                  <a:lnTo>
                    <a:pt x="95" y="16"/>
                  </a:lnTo>
                  <a:lnTo>
                    <a:pt x="118" y="33"/>
                  </a:lnTo>
                  <a:lnTo>
                    <a:pt x="66" y="33"/>
                  </a:lnTo>
                  <a:lnTo>
                    <a:pt x="5" y="52"/>
                  </a:lnTo>
                  <a:lnTo>
                    <a:pt x="0" y="52"/>
                  </a:lnTo>
                  <a:lnTo>
                    <a:pt x="5" y="16"/>
                  </a:lnTo>
                  <a:lnTo>
                    <a:pt x="38" y="16"/>
                  </a:lnTo>
                  <a:lnTo>
                    <a:pt x="79" y="0"/>
                  </a:lnTo>
                  <a:lnTo>
                    <a:pt x="89" y="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" name="Freeform 390"/>
            <p:cNvSpPr>
              <a:spLocks/>
            </p:cNvSpPr>
            <p:nvPr/>
          </p:nvSpPr>
          <p:spPr bwMode="auto">
            <a:xfrm>
              <a:off x="3488" y="2838"/>
              <a:ext cx="78" cy="51"/>
            </a:xfrm>
            <a:custGeom>
              <a:avLst/>
              <a:gdLst>
                <a:gd name="T0" fmla="*/ 65 w 78"/>
                <a:gd name="T1" fmla="*/ 9 h 51"/>
                <a:gd name="T2" fmla="*/ 71 w 78"/>
                <a:gd name="T3" fmla="*/ 9 h 51"/>
                <a:gd name="T4" fmla="*/ 77 w 78"/>
                <a:gd name="T5" fmla="*/ 50 h 51"/>
                <a:gd name="T6" fmla="*/ 53 w 78"/>
                <a:gd name="T7" fmla="*/ 50 h 51"/>
                <a:gd name="T8" fmla="*/ 18 w 78"/>
                <a:gd name="T9" fmla="*/ 50 h 51"/>
                <a:gd name="T10" fmla="*/ 11 w 78"/>
                <a:gd name="T11" fmla="*/ 50 h 51"/>
                <a:gd name="T12" fmla="*/ 18 w 78"/>
                <a:gd name="T13" fmla="*/ 29 h 51"/>
                <a:gd name="T14" fmla="*/ 5 w 78"/>
                <a:gd name="T15" fmla="*/ 19 h 51"/>
                <a:gd name="T16" fmla="*/ 0 w 78"/>
                <a:gd name="T17" fmla="*/ 9 h 51"/>
                <a:gd name="T18" fmla="*/ 24 w 78"/>
                <a:gd name="T19" fmla="*/ 0 h 51"/>
                <a:gd name="T20" fmla="*/ 53 w 78"/>
                <a:gd name="T21" fmla="*/ 0 h 51"/>
                <a:gd name="T22" fmla="*/ 65 w 78"/>
                <a:gd name="T23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8" h="51">
                  <a:moveTo>
                    <a:pt x="65" y="9"/>
                  </a:moveTo>
                  <a:lnTo>
                    <a:pt x="71" y="9"/>
                  </a:lnTo>
                  <a:lnTo>
                    <a:pt x="77" y="50"/>
                  </a:lnTo>
                  <a:lnTo>
                    <a:pt x="53" y="50"/>
                  </a:lnTo>
                  <a:lnTo>
                    <a:pt x="18" y="50"/>
                  </a:lnTo>
                  <a:lnTo>
                    <a:pt x="11" y="50"/>
                  </a:lnTo>
                  <a:lnTo>
                    <a:pt x="18" y="29"/>
                  </a:lnTo>
                  <a:lnTo>
                    <a:pt x="5" y="19"/>
                  </a:lnTo>
                  <a:lnTo>
                    <a:pt x="0" y="9"/>
                  </a:lnTo>
                  <a:lnTo>
                    <a:pt x="24" y="0"/>
                  </a:lnTo>
                  <a:lnTo>
                    <a:pt x="53" y="0"/>
                  </a:lnTo>
                  <a:lnTo>
                    <a:pt x="65" y="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3" name="Freeform 391"/>
            <p:cNvSpPr>
              <a:spLocks/>
            </p:cNvSpPr>
            <p:nvPr/>
          </p:nvSpPr>
          <p:spPr bwMode="auto">
            <a:xfrm>
              <a:off x="3597" y="2848"/>
              <a:ext cx="98" cy="159"/>
            </a:xfrm>
            <a:custGeom>
              <a:avLst/>
              <a:gdLst>
                <a:gd name="T0" fmla="*/ 40 w 98"/>
                <a:gd name="T1" fmla="*/ 0 h 159"/>
                <a:gd name="T2" fmla="*/ 17 w 98"/>
                <a:gd name="T3" fmla="*/ 0 h 159"/>
                <a:gd name="T4" fmla="*/ 0 w 98"/>
                <a:gd name="T5" fmla="*/ 0 h 159"/>
                <a:gd name="T6" fmla="*/ 29 w 98"/>
                <a:gd name="T7" fmla="*/ 158 h 159"/>
                <a:gd name="T8" fmla="*/ 23 w 98"/>
                <a:gd name="T9" fmla="*/ 136 h 159"/>
                <a:gd name="T10" fmla="*/ 29 w 98"/>
                <a:gd name="T11" fmla="*/ 125 h 159"/>
                <a:gd name="T12" fmla="*/ 45 w 98"/>
                <a:gd name="T13" fmla="*/ 125 h 159"/>
                <a:gd name="T14" fmla="*/ 51 w 98"/>
                <a:gd name="T15" fmla="*/ 136 h 159"/>
                <a:gd name="T16" fmla="*/ 45 w 98"/>
                <a:gd name="T17" fmla="*/ 158 h 159"/>
                <a:gd name="T18" fmla="*/ 97 w 98"/>
                <a:gd name="T19" fmla="*/ 158 h 159"/>
                <a:gd name="T20" fmla="*/ 97 w 98"/>
                <a:gd name="T21" fmla="*/ 95 h 159"/>
                <a:gd name="T22" fmla="*/ 91 w 98"/>
                <a:gd name="T23" fmla="*/ 30 h 159"/>
                <a:gd name="T24" fmla="*/ 45 w 98"/>
                <a:gd name="T25" fmla="*/ 30 h 159"/>
                <a:gd name="T26" fmla="*/ 40 w 98"/>
                <a:gd name="T27" fmla="*/ 2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59">
                  <a:moveTo>
                    <a:pt x="40" y="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29" y="158"/>
                  </a:lnTo>
                  <a:lnTo>
                    <a:pt x="23" y="136"/>
                  </a:lnTo>
                  <a:lnTo>
                    <a:pt x="29" y="125"/>
                  </a:lnTo>
                  <a:lnTo>
                    <a:pt x="45" y="125"/>
                  </a:lnTo>
                  <a:lnTo>
                    <a:pt x="51" y="136"/>
                  </a:lnTo>
                  <a:lnTo>
                    <a:pt x="45" y="158"/>
                  </a:lnTo>
                  <a:lnTo>
                    <a:pt x="97" y="158"/>
                  </a:lnTo>
                  <a:lnTo>
                    <a:pt x="97" y="95"/>
                  </a:lnTo>
                  <a:lnTo>
                    <a:pt x="91" y="30"/>
                  </a:lnTo>
                  <a:lnTo>
                    <a:pt x="45" y="30"/>
                  </a:lnTo>
                  <a:lnTo>
                    <a:pt x="40" y="2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4" name="Freeform 392"/>
            <p:cNvSpPr>
              <a:spLocks/>
            </p:cNvSpPr>
            <p:nvPr/>
          </p:nvSpPr>
          <p:spPr bwMode="auto">
            <a:xfrm>
              <a:off x="3565" y="3152"/>
              <a:ext cx="40" cy="93"/>
            </a:xfrm>
            <a:custGeom>
              <a:avLst/>
              <a:gdLst>
                <a:gd name="T0" fmla="*/ 39 w 40"/>
                <a:gd name="T1" fmla="*/ 0 h 93"/>
                <a:gd name="T2" fmla="*/ 16 w 40"/>
                <a:gd name="T3" fmla="*/ 0 h 93"/>
                <a:gd name="T4" fmla="*/ 5 w 40"/>
                <a:gd name="T5" fmla="*/ 0 h 93"/>
                <a:gd name="T6" fmla="*/ 0 w 40"/>
                <a:gd name="T7" fmla="*/ 51 h 93"/>
                <a:gd name="T8" fmla="*/ 5 w 40"/>
                <a:gd name="T9" fmla="*/ 92 h 93"/>
                <a:gd name="T10" fmla="*/ 22 w 40"/>
                <a:gd name="T11" fmla="*/ 92 h 93"/>
                <a:gd name="T12" fmla="*/ 33 w 40"/>
                <a:gd name="T13" fmla="*/ 92 h 93"/>
                <a:gd name="T14" fmla="*/ 39 w 40"/>
                <a:gd name="T15" fmla="*/ 20 h 93"/>
                <a:gd name="T16" fmla="*/ 39 w 40"/>
                <a:gd name="T17" fmla="*/ 1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93">
                  <a:moveTo>
                    <a:pt x="39" y="0"/>
                  </a:moveTo>
                  <a:lnTo>
                    <a:pt x="16" y="0"/>
                  </a:lnTo>
                  <a:lnTo>
                    <a:pt x="5" y="0"/>
                  </a:lnTo>
                  <a:lnTo>
                    <a:pt x="0" y="51"/>
                  </a:lnTo>
                  <a:lnTo>
                    <a:pt x="5" y="92"/>
                  </a:lnTo>
                  <a:lnTo>
                    <a:pt x="22" y="92"/>
                  </a:lnTo>
                  <a:lnTo>
                    <a:pt x="33" y="92"/>
                  </a:lnTo>
                  <a:lnTo>
                    <a:pt x="39" y="20"/>
                  </a:lnTo>
                  <a:lnTo>
                    <a:pt x="39" y="1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5" name="Freeform 393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6" name="Freeform 394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7" name="Line 395"/>
            <p:cNvSpPr>
              <a:spLocks noChangeShapeType="1"/>
            </p:cNvSpPr>
            <p:nvPr/>
          </p:nvSpPr>
          <p:spPr bwMode="auto">
            <a:xfrm>
              <a:off x="3615" y="3409"/>
              <a:ext cx="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" name="Freeform 396"/>
            <p:cNvSpPr>
              <a:spLocks/>
            </p:cNvSpPr>
            <p:nvPr/>
          </p:nvSpPr>
          <p:spPr bwMode="auto">
            <a:xfrm>
              <a:off x="3533" y="2893"/>
              <a:ext cx="26" cy="144"/>
            </a:xfrm>
            <a:custGeom>
              <a:avLst/>
              <a:gdLst>
                <a:gd name="T0" fmla="*/ 0 w 26"/>
                <a:gd name="T1" fmla="*/ 0 h 144"/>
                <a:gd name="T2" fmla="*/ 25 w 26"/>
                <a:gd name="T3" fmla="*/ 0 h 144"/>
                <a:gd name="T4" fmla="*/ 25 w 26"/>
                <a:gd name="T5" fmla="*/ 143 h 144"/>
                <a:gd name="T6" fmla="*/ 0 w 26"/>
                <a:gd name="T7" fmla="*/ 143 h 144"/>
                <a:gd name="T8" fmla="*/ 0 w 2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4">
                  <a:moveTo>
                    <a:pt x="0" y="0"/>
                  </a:moveTo>
                  <a:lnTo>
                    <a:pt x="25" y="0"/>
                  </a:lnTo>
                  <a:lnTo>
                    <a:pt x="25" y="143"/>
                  </a:lnTo>
                  <a:lnTo>
                    <a:pt x="0" y="143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" name="Freeform 397"/>
            <p:cNvSpPr>
              <a:spLocks/>
            </p:cNvSpPr>
            <p:nvPr/>
          </p:nvSpPr>
          <p:spPr bwMode="auto">
            <a:xfrm>
              <a:off x="3577" y="2848"/>
              <a:ext cx="105" cy="167"/>
            </a:xfrm>
            <a:custGeom>
              <a:avLst/>
              <a:gdLst>
                <a:gd name="T0" fmla="*/ 0 w 105"/>
                <a:gd name="T1" fmla="*/ 66 h 167"/>
                <a:gd name="T2" fmla="*/ 0 w 105"/>
                <a:gd name="T3" fmla="*/ 0 h 167"/>
                <a:gd name="T4" fmla="*/ 53 w 105"/>
                <a:gd name="T5" fmla="*/ 0 h 167"/>
                <a:gd name="T6" fmla="*/ 53 w 105"/>
                <a:gd name="T7" fmla="*/ 32 h 167"/>
                <a:gd name="T8" fmla="*/ 68 w 105"/>
                <a:gd name="T9" fmla="*/ 32 h 167"/>
                <a:gd name="T10" fmla="*/ 68 w 105"/>
                <a:gd name="T11" fmla="*/ 0 h 167"/>
                <a:gd name="T12" fmla="*/ 104 w 105"/>
                <a:gd name="T13" fmla="*/ 0 h 167"/>
                <a:gd name="T14" fmla="*/ 104 w 105"/>
                <a:gd name="T15" fmla="*/ 22 h 167"/>
                <a:gd name="T16" fmla="*/ 104 w 105"/>
                <a:gd name="T17" fmla="*/ 166 h 167"/>
                <a:gd name="T18" fmla="*/ 40 w 105"/>
                <a:gd name="T19" fmla="*/ 166 h 167"/>
                <a:gd name="T20" fmla="*/ 40 w 105"/>
                <a:gd name="T21" fmla="*/ 133 h 167"/>
                <a:gd name="T22" fmla="*/ 23 w 105"/>
                <a:gd name="T23" fmla="*/ 121 h 167"/>
                <a:gd name="T24" fmla="*/ 23 w 105"/>
                <a:gd name="T25" fmla="*/ 166 h 167"/>
                <a:gd name="T26" fmla="*/ 0 w 105"/>
                <a:gd name="T27" fmla="*/ 166 h 167"/>
                <a:gd name="T28" fmla="*/ 0 w 105"/>
                <a:gd name="T29" fmla="*/ 6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5" h="167">
                  <a:moveTo>
                    <a:pt x="0" y="66"/>
                  </a:moveTo>
                  <a:lnTo>
                    <a:pt x="0" y="0"/>
                  </a:lnTo>
                  <a:lnTo>
                    <a:pt x="53" y="0"/>
                  </a:lnTo>
                  <a:lnTo>
                    <a:pt x="53" y="32"/>
                  </a:lnTo>
                  <a:lnTo>
                    <a:pt x="68" y="32"/>
                  </a:lnTo>
                  <a:lnTo>
                    <a:pt x="68" y="0"/>
                  </a:lnTo>
                  <a:lnTo>
                    <a:pt x="104" y="0"/>
                  </a:lnTo>
                  <a:lnTo>
                    <a:pt x="104" y="22"/>
                  </a:lnTo>
                  <a:lnTo>
                    <a:pt x="104" y="166"/>
                  </a:lnTo>
                  <a:lnTo>
                    <a:pt x="40" y="166"/>
                  </a:lnTo>
                  <a:lnTo>
                    <a:pt x="40" y="133"/>
                  </a:lnTo>
                  <a:lnTo>
                    <a:pt x="23" y="121"/>
                  </a:lnTo>
                  <a:lnTo>
                    <a:pt x="23" y="166"/>
                  </a:lnTo>
                  <a:lnTo>
                    <a:pt x="0" y="166"/>
                  </a:lnTo>
                  <a:lnTo>
                    <a:pt x="0" y="6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" name="Freeform 398"/>
            <p:cNvSpPr>
              <a:spLocks/>
            </p:cNvSpPr>
            <p:nvPr/>
          </p:nvSpPr>
          <p:spPr bwMode="auto">
            <a:xfrm>
              <a:off x="3280" y="3080"/>
              <a:ext cx="258" cy="162"/>
            </a:xfrm>
            <a:custGeom>
              <a:avLst/>
              <a:gdLst>
                <a:gd name="T0" fmla="*/ 0 w 258"/>
                <a:gd name="T1" fmla="*/ 0 h 162"/>
                <a:gd name="T2" fmla="*/ 0 w 258"/>
                <a:gd name="T3" fmla="*/ 161 h 162"/>
                <a:gd name="T4" fmla="*/ 257 w 258"/>
                <a:gd name="T5" fmla="*/ 161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8" h="162">
                  <a:moveTo>
                    <a:pt x="0" y="0"/>
                  </a:moveTo>
                  <a:lnTo>
                    <a:pt x="0" y="161"/>
                  </a:lnTo>
                  <a:lnTo>
                    <a:pt x="257" y="16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1" name="Line 399"/>
            <p:cNvSpPr>
              <a:spLocks noChangeShapeType="1"/>
            </p:cNvSpPr>
            <p:nvPr/>
          </p:nvSpPr>
          <p:spPr bwMode="auto">
            <a:xfrm>
              <a:off x="3300" y="3219"/>
              <a:ext cx="2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" name="Freeform 400"/>
            <p:cNvSpPr>
              <a:spLocks/>
            </p:cNvSpPr>
            <p:nvPr/>
          </p:nvSpPr>
          <p:spPr bwMode="auto">
            <a:xfrm>
              <a:off x="3573" y="3058"/>
              <a:ext cx="107" cy="207"/>
            </a:xfrm>
            <a:custGeom>
              <a:avLst/>
              <a:gdLst>
                <a:gd name="T0" fmla="*/ 106 w 107"/>
                <a:gd name="T1" fmla="*/ 0 h 207"/>
                <a:gd name="T2" fmla="*/ 106 w 107"/>
                <a:gd name="T3" fmla="*/ 184 h 207"/>
                <a:gd name="T4" fmla="*/ 96 w 107"/>
                <a:gd name="T5" fmla="*/ 206 h 207"/>
                <a:gd name="T6" fmla="*/ 0 w 107"/>
                <a:gd name="T7" fmla="*/ 206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07">
                  <a:moveTo>
                    <a:pt x="106" y="0"/>
                  </a:moveTo>
                  <a:lnTo>
                    <a:pt x="106" y="184"/>
                  </a:lnTo>
                  <a:lnTo>
                    <a:pt x="96" y="206"/>
                  </a:lnTo>
                  <a:lnTo>
                    <a:pt x="0" y="20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3" name="Line 401"/>
            <p:cNvSpPr>
              <a:spLocks noChangeShapeType="1"/>
            </p:cNvSpPr>
            <p:nvPr/>
          </p:nvSpPr>
          <p:spPr bwMode="auto">
            <a:xfrm>
              <a:off x="3565" y="3080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" name="Line 402"/>
            <p:cNvSpPr>
              <a:spLocks noChangeShapeType="1"/>
            </p:cNvSpPr>
            <p:nvPr/>
          </p:nvSpPr>
          <p:spPr bwMode="auto">
            <a:xfrm>
              <a:off x="3603" y="2858"/>
              <a:ext cx="0" cy="1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Freeform 403"/>
            <p:cNvSpPr>
              <a:spLocks/>
            </p:cNvSpPr>
            <p:nvPr/>
          </p:nvSpPr>
          <p:spPr bwMode="auto">
            <a:xfrm>
              <a:off x="5387" y="3288"/>
              <a:ext cx="291" cy="53"/>
            </a:xfrm>
            <a:custGeom>
              <a:avLst/>
              <a:gdLst>
                <a:gd name="T0" fmla="*/ 0 w 291"/>
                <a:gd name="T1" fmla="*/ 0 h 53"/>
                <a:gd name="T2" fmla="*/ 290 w 291"/>
                <a:gd name="T3" fmla="*/ 0 h 53"/>
                <a:gd name="T4" fmla="*/ 290 w 291"/>
                <a:gd name="T5" fmla="*/ 52 h 53"/>
                <a:gd name="T6" fmla="*/ 0 w 291"/>
                <a:gd name="T7" fmla="*/ 52 h 53"/>
                <a:gd name="T8" fmla="*/ 0 w 291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" h="53">
                  <a:moveTo>
                    <a:pt x="0" y="0"/>
                  </a:moveTo>
                  <a:lnTo>
                    <a:pt x="290" y="0"/>
                  </a:lnTo>
                  <a:lnTo>
                    <a:pt x="290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6" name="Freeform 404"/>
            <p:cNvSpPr>
              <a:spLocks/>
            </p:cNvSpPr>
            <p:nvPr/>
          </p:nvSpPr>
          <p:spPr bwMode="auto">
            <a:xfrm>
              <a:off x="5295" y="2687"/>
              <a:ext cx="104" cy="1"/>
            </a:xfrm>
            <a:custGeom>
              <a:avLst/>
              <a:gdLst>
                <a:gd name="T0" fmla="*/ 103 w 104"/>
                <a:gd name="T1" fmla="*/ 0 h 1"/>
                <a:gd name="T2" fmla="*/ 5 w 104"/>
                <a:gd name="T3" fmla="*/ 0 h 1"/>
                <a:gd name="T4" fmla="*/ 0 w 1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1">
                  <a:moveTo>
                    <a:pt x="10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7" name="Freeform 405"/>
            <p:cNvSpPr>
              <a:spLocks/>
            </p:cNvSpPr>
            <p:nvPr/>
          </p:nvSpPr>
          <p:spPr bwMode="auto">
            <a:xfrm>
              <a:off x="4686" y="2702"/>
              <a:ext cx="107" cy="1"/>
            </a:xfrm>
            <a:custGeom>
              <a:avLst/>
              <a:gdLst>
                <a:gd name="T0" fmla="*/ 106 w 107"/>
                <a:gd name="T1" fmla="*/ 0 h 1"/>
                <a:gd name="T2" fmla="*/ 5 w 107"/>
                <a:gd name="T3" fmla="*/ 0 h 1"/>
                <a:gd name="T4" fmla="*/ 0 w 107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" h="1">
                  <a:moveTo>
                    <a:pt x="106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8" name="Freeform 406"/>
            <p:cNvSpPr>
              <a:spLocks/>
            </p:cNvSpPr>
            <p:nvPr/>
          </p:nvSpPr>
          <p:spPr bwMode="auto">
            <a:xfrm>
              <a:off x="4025" y="2710"/>
              <a:ext cx="212" cy="1"/>
            </a:xfrm>
            <a:custGeom>
              <a:avLst/>
              <a:gdLst>
                <a:gd name="T0" fmla="*/ 211 w 212"/>
                <a:gd name="T1" fmla="*/ 0 h 1"/>
                <a:gd name="T2" fmla="*/ 5 w 212"/>
                <a:gd name="T3" fmla="*/ 0 h 1"/>
                <a:gd name="T4" fmla="*/ 0 w 21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" h="1">
                  <a:moveTo>
                    <a:pt x="21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" name="Freeform 407"/>
            <p:cNvSpPr>
              <a:spLocks/>
            </p:cNvSpPr>
            <p:nvPr/>
          </p:nvSpPr>
          <p:spPr bwMode="auto">
            <a:xfrm>
              <a:off x="5026" y="2741"/>
              <a:ext cx="368" cy="53"/>
            </a:xfrm>
            <a:custGeom>
              <a:avLst/>
              <a:gdLst>
                <a:gd name="T0" fmla="*/ 367 w 368"/>
                <a:gd name="T1" fmla="*/ 0 h 53"/>
                <a:gd name="T2" fmla="*/ 342 w 368"/>
                <a:gd name="T3" fmla="*/ 52 h 53"/>
                <a:gd name="T4" fmla="*/ 332 w 368"/>
                <a:gd name="T5" fmla="*/ 52 h 53"/>
                <a:gd name="T6" fmla="*/ 5 w 368"/>
                <a:gd name="T7" fmla="*/ 52 h 53"/>
                <a:gd name="T8" fmla="*/ 0 w 368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8" h="53">
                  <a:moveTo>
                    <a:pt x="367" y="0"/>
                  </a:moveTo>
                  <a:lnTo>
                    <a:pt x="342" y="52"/>
                  </a:lnTo>
                  <a:lnTo>
                    <a:pt x="332" y="52"/>
                  </a:lnTo>
                  <a:lnTo>
                    <a:pt x="5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" name="Freeform 408"/>
            <p:cNvSpPr>
              <a:spLocks/>
            </p:cNvSpPr>
            <p:nvPr/>
          </p:nvSpPr>
          <p:spPr bwMode="auto">
            <a:xfrm>
              <a:off x="5393" y="3275"/>
              <a:ext cx="223" cy="53"/>
            </a:xfrm>
            <a:custGeom>
              <a:avLst/>
              <a:gdLst>
                <a:gd name="T0" fmla="*/ 222 w 223"/>
                <a:gd name="T1" fmla="*/ 0 h 53"/>
                <a:gd name="T2" fmla="*/ 187 w 223"/>
                <a:gd name="T3" fmla="*/ 0 h 53"/>
                <a:gd name="T4" fmla="*/ 158 w 223"/>
                <a:gd name="T5" fmla="*/ 0 h 53"/>
                <a:gd name="T6" fmla="*/ 142 w 223"/>
                <a:gd name="T7" fmla="*/ 40 h 53"/>
                <a:gd name="T8" fmla="*/ 130 w 223"/>
                <a:gd name="T9" fmla="*/ 52 h 53"/>
                <a:gd name="T10" fmla="*/ 61 w 223"/>
                <a:gd name="T11" fmla="*/ 52 h 53"/>
                <a:gd name="T12" fmla="*/ 5 w 223"/>
                <a:gd name="T13" fmla="*/ 52 h 53"/>
                <a:gd name="T14" fmla="*/ 0 w 223"/>
                <a:gd name="T15" fmla="*/ 40 h 53"/>
                <a:gd name="T16" fmla="*/ 0 w 223"/>
                <a:gd name="T17" fmla="*/ 13 h 53"/>
                <a:gd name="T18" fmla="*/ 61 w 223"/>
                <a:gd name="T19" fmla="*/ 13 h 53"/>
                <a:gd name="T20" fmla="*/ 68 w 223"/>
                <a:gd name="T21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3" h="53">
                  <a:moveTo>
                    <a:pt x="222" y="0"/>
                  </a:moveTo>
                  <a:lnTo>
                    <a:pt x="187" y="0"/>
                  </a:lnTo>
                  <a:lnTo>
                    <a:pt x="158" y="0"/>
                  </a:lnTo>
                  <a:lnTo>
                    <a:pt x="142" y="40"/>
                  </a:lnTo>
                  <a:lnTo>
                    <a:pt x="130" y="52"/>
                  </a:lnTo>
                  <a:lnTo>
                    <a:pt x="61" y="52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0" y="13"/>
                  </a:lnTo>
                  <a:lnTo>
                    <a:pt x="61" y="13"/>
                  </a:lnTo>
                  <a:lnTo>
                    <a:pt x="68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" name="Freeform 409"/>
            <p:cNvSpPr>
              <a:spLocks/>
            </p:cNvSpPr>
            <p:nvPr/>
          </p:nvSpPr>
          <p:spPr bwMode="auto">
            <a:xfrm>
              <a:off x="5586" y="2752"/>
              <a:ext cx="30" cy="164"/>
            </a:xfrm>
            <a:custGeom>
              <a:avLst/>
              <a:gdLst>
                <a:gd name="T0" fmla="*/ 0 w 30"/>
                <a:gd name="T1" fmla="*/ 0 h 164"/>
                <a:gd name="T2" fmla="*/ 10 w 30"/>
                <a:gd name="T3" fmla="*/ 31 h 164"/>
                <a:gd name="T4" fmla="*/ 29 w 30"/>
                <a:gd name="T5" fmla="*/ 163 h 164"/>
                <a:gd name="T6" fmla="*/ 23 w 30"/>
                <a:gd name="T7" fmla="*/ 8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164">
                  <a:moveTo>
                    <a:pt x="0" y="0"/>
                  </a:moveTo>
                  <a:lnTo>
                    <a:pt x="10" y="31"/>
                  </a:lnTo>
                  <a:lnTo>
                    <a:pt x="29" y="163"/>
                  </a:lnTo>
                  <a:lnTo>
                    <a:pt x="23" y="8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" name="Freeform 410"/>
            <p:cNvSpPr>
              <a:spLocks/>
            </p:cNvSpPr>
            <p:nvPr/>
          </p:nvSpPr>
          <p:spPr bwMode="auto">
            <a:xfrm>
              <a:off x="5409" y="2752"/>
              <a:ext cx="74" cy="1"/>
            </a:xfrm>
            <a:custGeom>
              <a:avLst/>
              <a:gdLst>
                <a:gd name="T0" fmla="*/ 73 w 74"/>
                <a:gd name="T1" fmla="*/ 0 h 1"/>
                <a:gd name="T2" fmla="*/ 5 w 74"/>
                <a:gd name="T3" fmla="*/ 0 h 1"/>
                <a:gd name="T4" fmla="*/ 0 w 7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1">
                  <a:moveTo>
                    <a:pt x="7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" name="Freeform 411"/>
            <p:cNvSpPr>
              <a:spLocks/>
            </p:cNvSpPr>
            <p:nvPr/>
          </p:nvSpPr>
          <p:spPr bwMode="auto">
            <a:xfrm>
              <a:off x="4743" y="2752"/>
              <a:ext cx="262" cy="53"/>
            </a:xfrm>
            <a:custGeom>
              <a:avLst/>
              <a:gdLst>
                <a:gd name="T0" fmla="*/ 261 w 262"/>
                <a:gd name="T1" fmla="*/ 0 h 53"/>
                <a:gd name="T2" fmla="*/ 119 w 262"/>
                <a:gd name="T3" fmla="*/ 26 h 53"/>
                <a:gd name="T4" fmla="*/ 0 w 262"/>
                <a:gd name="T5" fmla="*/ 52 h 53"/>
                <a:gd name="T6" fmla="*/ 221 w 262"/>
                <a:gd name="T7" fmla="*/ 52 h 53"/>
                <a:gd name="T8" fmla="*/ 227 w 262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" h="53">
                  <a:moveTo>
                    <a:pt x="261" y="0"/>
                  </a:moveTo>
                  <a:lnTo>
                    <a:pt x="119" y="26"/>
                  </a:lnTo>
                  <a:lnTo>
                    <a:pt x="0" y="52"/>
                  </a:lnTo>
                  <a:lnTo>
                    <a:pt x="221" y="52"/>
                  </a:lnTo>
                  <a:lnTo>
                    <a:pt x="227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" name="Line 412"/>
            <p:cNvSpPr>
              <a:spLocks noChangeShapeType="1"/>
            </p:cNvSpPr>
            <p:nvPr/>
          </p:nvSpPr>
          <p:spPr bwMode="auto">
            <a:xfrm>
              <a:off x="4997" y="2752"/>
              <a:ext cx="0" cy="3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" name="Freeform 413"/>
            <p:cNvSpPr>
              <a:spLocks/>
            </p:cNvSpPr>
            <p:nvPr/>
          </p:nvSpPr>
          <p:spPr bwMode="auto">
            <a:xfrm>
              <a:off x="4315" y="2771"/>
              <a:ext cx="383" cy="51"/>
            </a:xfrm>
            <a:custGeom>
              <a:avLst/>
              <a:gdLst>
                <a:gd name="T0" fmla="*/ 382 w 383"/>
                <a:gd name="T1" fmla="*/ 0 h 51"/>
                <a:gd name="T2" fmla="*/ 267 w 383"/>
                <a:gd name="T3" fmla="*/ 6 h 51"/>
                <a:gd name="T4" fmla="*/ 114 w 383"/>
                <a:gd name="T5" fmla="*/ 6 h 51"/>
                <a:gd name="T6" fmla="*/ 0 w 383"/>
                <a:gd name="T7" fmla="*/ 50 h 51"/>
                <a:gd name="T8" fmla="*/ 80 w 383"/>
                <a:gd name="T9" fmla="*/ 50 h 51"/>
                <a:gd name="T10" fmla="*/ 85 w 383"/>
                <a:gd name="T11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3" h="51">
                  <a:moveTo>
                    <a:pt x="382" y="0"/>
                  </a:moveTo>
                  <a:lnTo>
                    <a:pt x="267" y="6"/>
                  </a:lnTo>
                  <a:lnTo>
                    <a:pt x="114" y="6"/>
                  </a:lnTo>
                  <a:lnTo>
                    <a:pt x="0" y="50"/>
                  </a:lnTo>
                  <a:lnTo>
                    <a:pt x="80" y="50"/>
                  </a:lnTo>
                  <a:lnTo>
                    <a:pt x="85" y="5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" name="Freeform 414"/>
            <p:cNvSpPr>
              <a:spLocks/>
            </p:cNvSpPr>
            <p:nvPr/>
          </p:nvSpPr>
          <p:spPr bwMode="auto">
            <a:xfrm>
              <a:off x="4709" y="2752"/>
              <a:ext cx="25" cy="389"/>
            </a:xfrm>
            <a:custGeom>
              <a:avLst/>
              <a:gdLst>
                <a:gd name="T0" fmla="*/ 0 w 25"/>
                <a:gd name="T1" fmla="*/ 0 h 389"/>
                <a:gd name="T2" fmla="*/ 10 w 25"/>
                <a:gd name="T3" fmla="*/ 72 h 389"/>
                <a:gd name="T4" fmla="*/ 10 w 25"/>
                <a:gd name="T5" fmla="*/ 136 h 389"/>
                <a:gd name="T6" fmla="*/ 24 w 25"/>
                <a:gd name="T7" fmla="*/ 388 h 389"/>
                <a:gd name="T8" fmla="*/ 24 w 25"/>
                <a:gd name="T9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9">
                  <a:moveTo>
                    <a:pt x="0" y="0"/>
                  </a:moveTo>
                  <a:lnTo>
                    <a:pt x="10" y="72"/>
                  </a:lnTo>
                  <a:lnTo>
                    <a:pt x="10" y="136"/>
                  </a:lnTo>
                  <a:lnTo>
                    <a:pt x="24" y="388"/>
                  </a:lnTo>
                  <a:lnTo>
                    <a:pt x="24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" name="Freeform 415"/>
            <p:cNvSpPr>
              <a:spLocks/>
            </p:cNvSpPr>
            <p:nvPr/>
          </p:nvSpPr>
          <p:spPr bwMode="auto">
            <a:xfrm>
              <a:off x="4101" y="2762"/>
              <a:ext cx="188" cy="191"/>
            </a:xfrm>
            <a:custGeom>
              <a:avLst/>
              <a:gdLst>
                <a:gd name="T0" fmla="*/ 187 w 188"/>
                <a:gd name="T1" fmla="*/ 0 h 191"/>
                <a:gd name="T2" fmla="*/ 85 w 188"/>
                <a:gd name="T3" fmla="*/ 10 h 191"/>
                <a:gd name="T4" fmla="*/ 0 w 188"/>
                <a:gd name="T5" fmla="*/ 20 h 191"/>
                <a:gd name="T6" fmla="*/ 90 w 188"/>
                <a:gd name="T7" fmla="*/ 20 h 191"/>
                <a:gd name="T8" fmla="*/ 181 w 188"/>
                <a:gd name="T9" fmla="*/ 19 h 191"/>
                <a:gd name="T10" fmla="*/ 187 w 188"/>
                <a:gd name="T11" fmla="*/ 19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8" h="191">
                  <a:moveTo>
                    <a:pt x="187" y="0"/>
                  </a:moveTo>
                  <a:lnTo>
                    <a:pt x="85" y="10"/>
                  </a:lnTo>
                  <a:lnTo>
                    <a:pt x="0" y="20"/>
                  </a:lnTo>
                  <a:lnTo>
                    <a:pt x="90" y="20"/>
                  </a:lnTo>
                  <a:lnTo>
                    <a:pt x="181" y="19"/>
                  </a:lnTo>
                  <a:lnTo>
                    <a:pt x="187" y="19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" name="Freeform 416"/>
            <p:cNvSpPr>
              <a:spLocks/>
            </p:cNvSpPr>
            <p:nvPr/>
          </p:nvSpPr>
          <p:spPr bwMode="auto">
            <a:xfrm>
              <a:off x="3906" y="2762"/>
              <a:ext cx="86" cy="443"/>
            </a:xfrm>
            <a:custGeom>
              <a:avLst/>
              <a:gdLst>
                <a:gd name="T0" fmla="*/ 85 w 86"/>
                <a:gd name="T1" fmla="*/ 0 h 443"/>
                <a:gd name="T2" fmla="*/ 62 w 86"/>
                <a:gd name="T3" fmla="*/ 20 h 443"/>
                <a:gd name="T4" fmla="*/ 51 w 86"/>
                <a:gd name="T5" fmla="*/ 20 h 443"/>
                <a:gd name="T6" fmla="*/ 28 w 86"/>
                <a:gd name="T7" fmla="*/ 20 h 443"/>
                <a:gd name="T8" fmla="*/ 16 w 86"/>
                <a:gd name="T9" fmla="*/ 20 h 443"/>
                <a:gd name="T10" fmla="*/ 5 w 86"/>
                <a:gd name="T11" fmla="*/ 42 h 443"/>
                <a:gd name="T12" fmla="*/ 10 w 86"/>
                <a:gd name="T13" fmla="*/ 114 h 443"/>
                <a:gd name="T14" fmla="*/ 16 w 86"/>
                <a:gd name="T15" fmla="*/ 167 h 443"/>
                <a:gd name="T16" fmla="*/ 16 w 86"/>
                <a:gd name="T17" fmla="*/ 284 h 443"/>
                <a:gd name="T18" fmla="*/ 16 w 86"/>
                <a:gd name="T19" fmla="*/ 377 h 443"/>
                <a:gd name="T20" fmla="*/ 5 w 86"/>
                <a:gd name="T21" fmla="*/ 399 h 443"/>
                <a:gd name="T22" fmla="*/ 0 w 86"/>
                <a:gd name="T23" fmla="*/ 409 h 443"/>
                <a:gd name="T24" fmla="*/ 0 w 86"/>
                <a:gd name="T25" fmla="*/ 430 h 443"/>
                <a:gd name="T26" fmla="*/ 0 w 86"/>
                <a:gd name="T27" fmla="*/ 442 h 443"/>
                <a:gd name="T28" fmla="*/ 16 w 86"/>
                <a:gd name="T29" fmla="*/ 419 h 443"/>
                <a:gd name="T30" fmla="*/ 16 w 86"/>
                <a:gd name="T31" fmla="*/ 40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6" h="443">
                  <a:moveTo>
                    <a:pt x="85" y="0"/>
                  </a:moveTo>
                  <a:lnTo>
                    <a:pt x="62" y="20"/>
                  </a:lnTo>
                  <a:lnTo>
                    <a:pt x="51" y="20"/>
                  </a:lnTo>
                  <a:lnTo>
                    <a:pt x="28" y="20"/>
                  </a:lnTo>
                  <a:lnTo>
                    <a:pt x="16" y="20"/>
                  </a:lnTo>
                  <a:lnTo>
                    <a:pt x="5" y="42"/>
                  </a:lnTo>
                  <a:lnTo>
                    <a:pt x="10" y="114"/>
                  </a:lnTo>
                  <a:lnTo>
                    <a:pt x="16" y="167"/>
                  </a:lnTo>
                  <a:lnTo>
                    <a:pt x="16" y="284"/>
                  </a:lnTo>
                  <a:lnTo>
                    <a:pt x="16" y="377"/>
                  </a:lnTo>
                  <a:lnTo>
                    <a:pt x="5" y="399"/>
                  </a:lnTo>
                  <a:lnTo>
                    <a:pt x="0" y="409"/>
                  </a:lnTo>
                  <a:lnTo>
                    <a:pt x="0" y="430"/>
                  </a:lnTo>
                  <a:lnTo>
                    <a:pt x="0" y="442"/>
                  </a:lnTo>
                  <a:lnTo>
                    <a:pt x="16" y="419"/>
                  </a:lnTo>
                  <a:lnTo>
                    <a:pt x="16" y="40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" name="Freeform 417"/>
            <p:cNvSpPr>
              <a:spLocks/>
            </p:cNvSpPr>
            <p:nvPr/>
          </p:nvSpPr>
          <p:spPr bwMode="auto">
            <a:xfrm>
              <a:off x="4008" y="2774"/>
              <a:ext cx="82" cy="1"/>
            </a:xfrm>
            <a:custGeom>
              <a:avLst/>
              <a:gdLst>
                <a:gd name="T0" fmla="*/ 81 w 82"/>
                <a:gd name="T1" fmla="*/ 0 h 1"/>
                <a:gd name="T2" fmla="*/ 5 w 82"/>
                <a:gd name="T3" fmla="*/ 0 h 1"/>
                <a:gd name="T4" fmla="*/ 0 w 8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1">
                  <a:moveTo>
                    <a:pt x="8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" name="Freeform 418"/>
            <p:cNvSpPr>
              <a:spLocks/>
            </p:cNvSpPr>
            <p:nvPr/>
          </p:nvSpPr>
          <p:spPr bwMode="auto">
            <a:xfrm>
              <a:off x="4082" y="2774"/>
              <a:ext cx="26" cy="389"/>
            </a:xfrm>
            <a:custGeom>
              <a:avLst/>
              <a:gdLst>
                <a:gd name="T0" fmla="*/ 0 w 26"/>
                <a:gd name="T1" fmla="*/ 0 h 389"/>
                <a:gd name="T2" fmla="*/ 25 w 26"/>
                <a:gd name="T3" fmla="*/ 388 h 389"/>
                <a:gd name="T4" fmla="*/ 25 w 26"/>
                <a:gd name="T5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389">
                  <a:moveTo>
                    <a:pt x="0" y="0"/>
                  </a:moveTo>
                  <a:lnTo>
                    <a:pt x="25" y="388"/>
                  </a:lnTo>
                  <a:lnTo>
                    <a:pt x="25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" name="Freeform 419"/>
            <p:cNvSpPr>
              <a:spLocks/>
            </p:cNvSpPr>
            <p:nvPr/>
          </p:nvSpPr>
          <p:spPr bwMode="auto">
            <a:xfrm>
              <a:off x="3870" y="2774"/>
              <a:ext cx="49" cy="357"/>
            </a:xfrm>
            <a:custGeom>
              <a:avLst/>
              <a:gdLst>
                <a:gd name="T0" fmla="*/ 48 w 49"/>
                <a:gd name="T1" fmla="*/ 0 h 357"/>
                <a:gd name="T2" fmla="*/ 30 w 49"/>
                <a:gd name="T3" fmla="*/ 0 h 357"/>
                <a:gd name="T4" fmla="*/ 24 w 49"/>
                <a:gd name="T5" fmla="*/ 10 h 357"/>
                <a:gd name="T6" fmla="*/ 6 w 49"/>
                <a:gd name="T7" fmla="*/ 83 h 357"/>
                <a:gd name="T8" fmla="*/ 0 w 49"/>
                <a:gd name="T9" fmla="*/ 146 h 357"/>
                <a:gd name="T10" fmla="*/ 17 w 49"/>
                <a:gd name="T11" fmla="*/ 188 h 357"/>
                <a:gd name="T12" fmla="*/ 30 w 49"/>
                <a:gd name="T13" fmla="*/ 231 h 357"/>
                <a:gd name="T14" fmla="*/ 42 w 49"/>
                <a:gd name="T15" fmla="*/ 345 h 357"/>
                <a:gd name="T16" fmla="*/ 36 w 49"/>
                <a:gd name="T17" fmla="*/ 356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357">
                  <a:moveTo>
                    <a:pt x="48" y="0"/>
                  </a:moveTo>
                  <a:lnTo>
                    <a:pt x="30" y="0"/>
                  </a:lnTo>
                  <a:lnTo>
                    <a:pt x="24" y="10"/>
                  </a:lnTo>
                  <a:lnTo>
                    <a:pt x="6" y="83"/>
                  </a:lnTo>
                  <a:lnTo>
                    <a:pt x="0" y="146"/>
                  </a:lnTo>
                  <a:lnTo>
                    <a:pt x="17" y="188"/>
                  </a:lnTo>
                  <a:lnTo>
                    <a:pt x="30" y="231"/>
                  </a:lnTo>
                  <a:lnTo>
                    <a:pt x="42" y="345"/>
                  </a:lnTo>
                  <a:lnTo>
                    <a:pt x="36" y="35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2" name="Line 420"/>
            <p:cNvSpPr>
              <a:spLocks noChangeShapeType="1"/>
            </p:cNvSpPr>
            <p:nvPr/>
          </p:nvSpPr>
          <p:spPr bwMode="auto">
            <a:xfrm flipH="1">
              <a:off x="3990" y="2784"/>
              <a:ext cx="1" cy="4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" name="Freeform 421"/>
            <p:cNvSpPr>
              <a:spLocks/>
            </p:cNvSpPr>
            <p:nvPr/>
          </p:nvSpPr>
          <p:spPr bwMode="auto">
            <a:xfrm>
              <a:off x="3991" y="2793"/>
              <a:ext cx="27" cy="105"/>
            </a:xfrm>
            <a:custGeom>
              <a:avLst/>
              <a:gdLst>
                <a:gd name="T0" fmla="*/ 0 w 27"/>
                <a:gd name="T1" fmla="*/ 0 h 105"/>
                <a:gd name="T2" fmla="*/ 26 w 27"/>
                <a:gd name="T3" fmla="*/ 93 h 105"/>
                <a:gd name="T4" fmla="*/ 26 w 27"/>
                <a:gd name="T5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105">
                  <a:moveTo>
                    <a:pt x="0" y="0"/>
                  </a:moveTo>
                  <a:lnTo>
                    <a:pt x="26" y="93"/>
                  </a:lnTo>
                  <a:lnTo>
                    <a:pt x="26" y="10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4" name="Freeform 422"/>
            <p:cNvSpPr>
              <a:spLocks/>
            </p:cNvSpPr>
            <p:nvPr/>
          </p:nvSpPr>
          <p:spPr bwMode="auto">
            <a:xfrm>
              <a:off x="5688" y="2806"/>
              <a:ext cx="1" cy="281"/>
            </a:xfrm>
            <a:custGeom>
              <a:avLst/>
              <a:gdLst>
                <a:gd name="T0" fmla="*/ 0 w 1"/>
                <a:gd name="T1" fmla="*/ 0 h 281"/>
                <a:gd name="T2" fmla="*/ 0 w 1"/>
                <a:gd name="T3" fmla="*/ 271 h 281"/>
                <a:gd name="T4" fmla="*/ 0 w 1"/>
                <a:gd name="T5" fmla="*/ 28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81">
                  <a:moveTo>
                    <a:pt x="0" y="0"/>
                  </a:moveTo>
                  <a:lnTo>
                    <a:pt x="0" y="271"/>
                  </a:lnTo>
                  <a:lnTo>
                    <a:pt x="0" y="28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5" name="Freeform 423"/>
            <p:cNvSpPr>
              <a:spLocks/>
            </p:cNvSpPr>
            <p:nvPr/>
          </p:nvSpPr>
          <p:spPr bwMode="auto">
            <a:xfrm>
              <a:off x="4726" y="2919"/>
              <a:ext cx="1" cy="168"/>
            </a:xfrm>
            <a:custGeom>
              <a:avLst/>
              <a:gdLst>
                <a:gd name="T0" fmla="*/ 0 w 1"/>
                <a:gd name="T1" fmla="*/ 0 h 168"/>
                <a:gd name="T2" fmla="*/ 0 w 1"/>
                <a:gd name="T3" fmla="*/ 158 h 168"/>
                <a:gd name="T4" fmla="*/ 0 w 1"/>
                <a:gd name="T5" fmla="*/ 167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68">
                  <a:moveTo>
                    <a:pt x="0" y="0"/>
                  </a:moveTo>
                  <a:lnTo>
                    <a:pt x="0" y="158"/>
                  </a:lnTo>
                  <a:lnTo>
                    <a:pt x="0" y="16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6" name="Freeform 424"/>
            <p:cNvSpPr>
              <a:spLocks/>
            </p:cNvSpPr>
            <p:nvPr/>
          </p:nvSpPr>
          <p:spPr bwMode="auto">
            <a:xfrm>
              <a:off x="4748" y="3152"/>
              <a:ext cx="250" cy="53"/>
            </a:xfrm>
            <a:custGeom>
              <a:avLst/>
              <a:gdLst>
                <a:gd name="T0" fmla="*/ 249 w 250"/>
                <a:gd name="T1" fmla="*/ 0 h 53"/>
                <a:gd name="T2" fmla="*/ 113 w 250"/>
                <a:gd name="T3" fmla="*/ 26 h 53"/>
                <a:gd name="T4" fmla="*/ 0 w 250"/>
                <a:gd name="T5" fmla="*/ 52 h 53"/>
                <a:gd name="T6" fmla="*/ 243 w 250"/>
                <a:gd name="T7" fmla="*/ 52 h 53"/>
                <a:gd name="T8" fmla="*/ 249 w 250"/>
                <a:gd name="T9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53">
                  <a:moveTo>
                    <a:pt x="249" y="0"/>
                  </a:moveTo>
                  <a:lnTo>
                    <a:pt x="113" y="26"/>
                  </a:lnTo>
                  <a:lnTo>
                    <a:pt x="0" y="52"/>
                  </a:lnTo>
                  <a:lnTo>
                    <a:pt x="243" y="52"/>
                  </a:lnTo>
                  <a:lnTo>
                    <a:pt x="249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7" name="Freeform 425"/>
            <p:cNvSpPr>
              <a:spLocks/>
            </p:cNvSpPr>
            <p:nvPr/>
          </p:nvSpPr>
          <p:spPr bwMode="auto">
            <a:xfrm>
              <a:off x="5056" y="3162"/>
              <a:ext cx="343" cy="53"/>
            </a:xfrm>
            <a:custGeom>
              <a:avLst/>
              <a:gdLst>
                <a:gd name="T0" fmla="*/ 342 w 343"/>
                <a:gd name="T1" fmla="*/ 0 h 53"/>
                <a:gd name="T2" fmla="*/ 142 w 343"/>
                <a:gd name="T3" fmla="*/ 0 h 53"/>
                <a:gd name="T4" fmla="*/ 0 w 343"/>
                <a:gd name="T5" fmla="*/ 52 h 53"/>
                <a:gd name="T6" fmla="*/ 336 w 343"/>
                <a:gd name="T7" fmla="*/ 52 h 53"/>
                <a:gd name="T8" fmla="*/ 342 w 343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3" h="53">
                  <a:moveTo>
                    <a:pt x="342" y="0"/>
                  </a:moveTo>
                  <a:lnTo>
                    <a:pt x="142" y="0"/>
                  </a:lnTo>
                  <a:lnTo>
                    <a:pt x="0" y="52"/>
                  </a:lnTo>
                  <a:lnTo>
                    <a:pt x="336" y="52"/>
                  </a:lnTo>
                  <a:lnTo>
                    <a:pt x="342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8" name="Freeform 426"/>
            <p:cNvSpPr>
              <a:spLocks/>
            </p:cNvSpPr>
            <p:nvPr/>
          </p:nvSpPr>
          <p:spPr bwMode="auto">
            <a:xfrm>
              <a:off x="4669" y="3162"/>
              <a:ext cx="51" cy="66"/>
            </a:xfrm>
            <a:custGeom>
              <a:avLst/>
              <a:gdLst>
                <a:gd name="T0" fmla="*/ 50 w 51"/>
                <a:gd name="T1" fmla="*/ 0 h 66"/>
                <a:gd name="T2" fmla="*/ 27 w 51"/>
                <a:gd name="T3" fmla="*/ 10 h 66"/>
                <a:gd name="T4" fmla="*/ 11 w 51"/>
                <a:gd name="T5" fmla="*/ 10 h 66"/>
                <a:gd name="T6" fmla="*/ 0 w 51"/>
                <a:gd name="T7" fmla="*/ 65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66">
                  <a:moveTo>
                    <a:pt x="50" y="0"/>
                  </a:moveTo>
                  <a:lnTo>
                    <a:pt x="27" y="10"/>
                  </a:lnTo>
                  <a:lnTo>
                    <a:pt x="11" y="10"/>
                  </a:lnTo>
                  <a:lnTo>
                    <a:pt x="0" y="6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9" name="Freeform 427"/>
            <p:cNvSpPr>
              <a:spLocks/>
            </p:cNvSpPr>
            <p:nvPr/>
          </p:nvSpPr>
          <p:spPr bwMode="auto">
            <a:xfrm>
              <a:off x="4709" y="3162"/>
              <a:ext cx="228" cy="127"/>
            </a:xfrm>
            <a:custGeom>
              <a:avLst/>
              <a:gdLst>
                <a:gd name="T0" fmla="*/ 5 w 228"/>
                <a:gd name="T1" fmla="*/ 0 h 127"/>
                <a:gd name="T2" fmla="*/ 0 w 228"/>
                <a:gd name="T3" fmla="*/ 42 h 127"/>
                <a:gd name="T4" fmla="*/ 5 w 228"/>
                <a:gd name="T5" fmla="*/ 73 h 127"/>
                <a:gd name="T6" fmla="*/ 0 w 228"/>
                <a:gd name="T7" fmla="*/ 83 h 127"/>
                <a:gd name="T8" fmla="*/ 0 w 228"/>
                <a:gd name="T9" fmla="*/ 105 h 127"/>
                <a:gd name="T10" fmla="*/ 11 w 228"/>
                <a:gd name="T11" fmla="*/ 115 h 127"/>
                <a:gd name="T12" fmla="*/ 16 w 228"/>
                <a:gd name="T13" fmla="*/ 126 h 127"/>
                <a:gd name="T14" fmla="*/ 107 w 228"/>
                <a:gd name="T15" fmla="*/ 115 h 127"/>
                <a:gd name="T16" fmla="*/ 227 w 228"/>
                <a:gd name="T17" fmla="*/ 126 h 127"/>
                <a:gd name="T18" fmla="*/ 203 w 228"/>
                <a:gd name="T19" fmla="*/ 115 h 127"/>
                <a:gd name="T20" fmla="*/ 198 w 228"/>
                <a:gd name="T21" fmla="*/ 115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8" h="127">
                  <a:moveTo>
                    <a:pt x="5" y="0"/>
                  </a:moveTo>
                  <a:lnTo>
                    <a:pt x="0" y="42"/>
                  </a:lnTo>
                  <a:lnTo>
                    <a:pt x="5" y="73"/>
                  </a:lnTo>
                  <a:lnTo>
                    <a:pt x="0" y="83"/>
                  </a:lnTo>
                  <a:lnTo>
                    <a:pt x="0" y="105"/>
                  </a:lnTo>
                  <a:lnTo>
                    <a:pt x="11" y="115"/>
                  </a:lnTo>
                  <a:lnTo>
                    <a:pt x="16" y="126"/>
                  </a:lnTo>
                  <a:lnTo>
                    <a:pt x="107" y="115"/>
                  </a:lnTo>
                  <a:lnTo>
                    <a:pt x="227" y="126"/>
                  </a:lnTo>
                  <a:lnTo>
                    <a:pt x="203" y="115"/>
                  </a:lnTo>
                  <a:lnTo>
                    <a:pt x="198" y="11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" name="Freeform 428"/>
            <p:cNvSpPr>
              <a:spLocks/>
            </p:cNvSpPr>
            <p:nvPr/>
          </p:nvSpPr>
          <p:spPr bwMode="auto">
            <a:xfrm>
              <a:off x="4730" y="3182"/>
              <a:ext cx="810" cy="50"/>
            </a:xfrm>
            <a:custGeom>
              <a:avLst/>
              <a:gdLst>
                <a:gd name="T0" fmla="*/ 809 w 810"/>
                <a:gd name="T1" fmla="*/ 0 h 50"/>
                <a:gd name="T2" fmla="*/ 809 w 810"/>
                <a:gd name="T3" fmla="*/ 25 h 50"/>
                <a:gd name="T4" fmla="*/ 786 w 810"/>
                <a:gd name="T5" fmla="*/ 49 h 50"/>
                <a:gd name="T6" fmla="*/ 775 w 810"/>
                <a:gd name="T7" fmla="*/ 49 h 50"/>
                <a:gd name="T8" fmla="*/ 6 w 810"/>
                <a:gd name="T9" fmla="*/ 49 h 50"/>
                <a:gd name="T10" fmla="*/ 0 w 810"/>
                <a:gd name="T11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0" h="50">
                  <a:moveTo>
                    <a:pt x="809" y="0"/>
                  </a:moveTo>
                  <a:lnTo>
                    <a:pt x="809" y="25"/>
                  </a:lnTo>
                  <a:lnTo>
                    <a:pt x="786" y="49"/>
                  </a:lnTo>
                  <a:lnTo>
                    <a:pt x="775" y="49"/>
                  </a:lnTo>
                  <a:lnTo>
                    <a:pt x="6" y="49"/>
                  </a:lnTo>
                  <a:lnTo>
                    <a:pt x="0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" name="Freeform 429"/>
            <p:cNvSpPr>
              <a:spLocks/>
            </p:cNvSpPr>
            <p:nvPr/>
          </p:nvSpPr>
          <p:spPr bwMode="auto">
            <a:xfrm>
              <a:off x="3990" y="3182"/>
              <a:ext cx="100" cy="94"/>
            </a:xfrm>
            <a:custGeom>
              <a:avLst/>
              <a:gdLst>
                <a:gd name="T0" fmla="*/ 99 w 100"/>
                <a:gd name="T1" fmla="*/ 0 h 94"/>
                <a:gd name="T2" fmla="*/ 88 w 100"/>
                <a:gd name="T3" fmla="*/ 10 h 94"/>
                <a:gd name="T4" fmla="*/ 93 w 100"/>
                <a:gd name="T5" fmla="*/ 61 h 94"/>
                <a:gd name="T6" fmla="*/ 88 w 100"/>
                <a:gd name="T7" fmla="*/ 93 h 94"/>
                <a:gd name="T8" fmla="*/ 58 w 100"/>
                <a:gd name="T9" fmla="*/ 93 h 94"/>
                <a:gd name="T10" fmla="*/ 41 w 100"/>
                <a:gd name="T11" fmla="*/ 93 h 94"/>
                <a:gd name="T12" fmla="*/ 36 w 100"/>
                <a:gd name="T13" fmla="*/ 82 h 94"/>
                <a:gd name="T14" fmla="*/ 36 w 100"/>
                <a:gd name="T15" fmla="*/ 61 h 94"/>
                <a:gd name="T16" fmla="*/ 36 w 100"/>
                <a:gd name="T17" fmla="*/ 51 h 94"/>
                <a:gd name="T18" fmla="*/ 0 w 100"/>
                <a:gd name="T19" fmla="*/ 48 h 94"/>
                <a:gd name="T20" fmla="*/ 2 w 100"/>
                <a:gd name="T21" fmla="*/ 7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94">
                  <a:moveTo>
                    <a:pt x="99" y="0"/>
                  </a:moveTo>
                  <a:lnTo>
                    <a:pt x="88" y="10"/>
                  </a:lnTo>
                  <a:lnTo>
                    <a:pt x="93" y="61"/>
                  </a:lnTo>
                  <a:lnTo>
                    <a:pt x="88" y="93"/>
                  </a:lnTo>
                  <a:lnTo>
                    <a:pt x="58" y="93"/>
                  </a:lnTo>
                  <a:lnTo>
                    <a:pt x="41" y="93"/>
                  </a:lnTo>
                  <a:lnTo>
                    <a:pt x="36" y="82"/>
                  </a:lnTo>
                  <a:lnTo>
                    <a:pt x="36" y="61"/>
                  </a:lnTo>
                  <a:lnTo>
                    <a:pt x="36" y="51"/>
                  </a:lnTo>
                  <a:lnTo>
                    <a:pt x="0" y="48"/>
                  </a:lnTo>
                  <a:lnTo>
                    <a:pt x="2" y="7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" name="Freeform 430"/>
            <p:cNvSpPr>
              <a:spLocks/>
            </p:cNvSpPr>
            <p:nvPr/>
          </p:nvSpPr>
          <p:spPr bwMode="auto">
            <a:xfrm>
              <a:off x="3991" y="3182"/>
              <a:ext cx="27" cy="50"/>
            </a:xfrm>
            <a:custGeom>
              <a:avLst/>
              <a:gdLst>
                <a:gd name="T0" fmla="*/ 16 w 27"/>
                <a:gd name="T1" fmla="*/ 0 h 50"/>
                <a:gd name="T2" fmla="*/ 0 w 27"/>
                <a:gd name="T3" fmla="*/ 0 h 50"/>
                <a:gd name="T4" fmla="*/ 16 w 27"/>
                <a:gd name="T5" fmla="*/ 49 h 50"/>
                <a:gd name="T6" fmla="*/ 26 w 27"/>
                <a:gd name="T7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50">
                  <a:moveTo>
                    <a:pt x="16" y="0"/>
                  </a:moveTo>
                  <a:lnTo>
                    <a:pt x="0" y="0"/>
                  </a:lnTo>
                  <a:lnTo>
                    <a:pt x="16" y="49"/>
                  </a:lnTo>
                  <a:lnTo>
                    <a:pt x="26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" name="Freeform 431"/>
            <p:cNvSpPr>
              <a:spLocks/>
            </p:cNvSpPr>
            <p:nvPr/>
          </p:nvSpPr>
          <p:spPr bwMode="auto">
            <a:xfrm>
              <a:off x="4272" y="3204"/>
              <a:ext cx="57" cy="50"/>
            </a:xfrm>
            <a:custGeom>
              <a:avLst/>
              <a:gdLst>
                <a:gd name="T0" fmla="*/ 16 w 57"/>
                <a:gd name="T1" fmla="*/ 0 h 50"/>
                <a:gd name="T2" fmla="*/ 5 w 57"/>
                <a:gd name="T3" fmla="*/ 16 h 50"/>
                <a:gd name="T4" fmla="*/ 0 w 57"/>
                <a:gd name="T5" fmla="*/ 32 h 50"/>
                <a:gd name="T6" fmla="*/ 56 w 57"/>
                <a:gd name="T7" fmla="*/ 49 h 50"/>
                <a:gd name="T8" fmla="*/ 49 w 57"/>
                <a:gd name="T9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0">
                  <a:moveTo>
                    <a:pt x="16" y="0"/>
                  </a:moveTo>
                  <a:lnTo>
                    <a:pt x="5" y="16"/>
                  </a:lnTo>
                  <a:lnTo>
                    <a:pt x="0" y="32"/>
                  </a:lnTo>
                  <a:lnTo>
                    <a:pt x="56" y="49"/>
                  </a:lnTo>
                  <a:lnTo>
                    <a:pt x="49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4" name="Freeform 432"/>
            <p:cNvSpPr>
              <a:spLocks/>
            </p:cNvSpPr>
            <p:nvPr/>
          </p:nvSpPr>
          <p:spPr bwMode="auto">
            <a:xfrm>
              <a:off x="4986" y="3244"/>
              <a:ext cx="554" cy="53"/>
            </a:xfrm>
            <a:custGeom>
              <a:avLst/>
              <a:gdLst>
                <a:gd name="T0" fmla="*/ 553 w 554"/>
                <a:gd name="T1" fmla="*/ 0 h 53"/>
                <a:gd name="T2" fmla="*/ 547 w 554"/>
                <a:gd name="T3" fmla="*/ 35 h 53"/>
                <a:gd name="T4" fmla="*/ 542 w 554"/>
                <a:gd name="T5" fmla="*/ 52 h 53"/>
                <a:gd name="T6" fmla="*/ 268 w 554"/>
                <a:gd name="T7" fmla="*/ 52 h 53"/>
                <a:gd name="T8" fmla="*/ 0 w 554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3">
                  <a:moveTo>
                    <a:pt x="553" y="0"/>
                  </a:moveTo>
                  <a:lnTo>
                    <a:pt x="547" y="35"/>
                  </a:lnTo>
                  <a:lnTo>
                    <a:pt x="542" y="52"/>
                  </a:lnTo>
                  <a:lnTo>
                    <a:pt x="268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5" name="Freeform 433"/>
            <p:cNvSpPr>
              <a:spLocks/>
            </p:cNvSpPr>
            <p:nvPr/>
          </p:nvSpPr>
          <p:spPr bwMode="auto">
            <a:xfrm>
              <a:off x="4328" y="3275"/>
              <a:ext cx="114" cy="1"/>
            </a:xfrm>
            <a:custGeom>
              <a:avLst/>
              <a:gdLst>
                <a:gd name="T0" fmla="*/ 113 w 114"/>
                <a:gd name="T1" fmla="*/ 0 h 1"/>
                <a:gd name="T2" fmla="*/ 5 w 114"/>
                <a:gd name="T3" fmla="*/ 0 h 1"/>
                <a:gd name="T4" fmla="*/ 0 w 11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" h="1">
                  <a:moveTo>
                    <a:pt x="11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6" name="Freeform 434"/>
            <p:cNvSpPr>
              <a:spLocks/>
            </p:cNvSpPr>
            <p:nvPr/>
          </p:nvSpPr>
          <p:spPr bwMode="auto">
            <a:xfrm>
              <a:off x="5605" y="2937"/>
              <a:ext cx="26" cy="219"/>
            </a:xfrm>
            <a:custGeom>
              <a:avLst/>
              <a:gdLst>
                <a:gd name="T0" fmla="*/ 17 w 26"/>
                <a:gd name="T1" fmla="*/ 0 h 219"/>
                <a:gd name="T2" fmla="*/ 25 w 26"/>
                <a:gd name="T3" fmla="*/ 107 h 219"/>
                <a:gd name="T4" fmla="*/ 0 w 26"/>
                <a:gd name="T5" fmla="*/ 218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9">
                  <a:moveTo>
                    <a:pt x="17" y="0"/>
                  </a:moveTo>
                  <a:lnTo>
                    <a:pt x="25" y="107"/>
                  </a:lnTo>
                  <a:lnTo>
                    <a:pt x="0" y="21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7" name="Line 435"/>
            <p:cNvSpPr>
              <a:spLocks noChangeShapeType="1"/>
            </p:cNvSpPr>
            <p:nvPr/>
          </p:nvSpPr>
          <p:spPr bwMode="auto">
            <a:xfrm>
              <a:off x="5012" y="2804"/>
              <a:ext cx="0" cy="1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" name="Line 436"/>
            <p:cNvSpPr>
              <a:spLocks noChangeShapeType="1"/>
            </p:cNvSpPr>
            <p:nvPr/>
          </p:nvSpPr>
          <p:spPr bwMode="auto">
            <a:xfrm>
              <a:off x="4339" y="3231"/>
              <a:ext cx="3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" name="Line 437"/>
            <p:cNvSpPr>
              <a:spLocks noChangeShapeType="1"/>
            </p:cNvSpPr>
            <p:nvPr/>
          </p:nvSpPr>
          <p:spPr bwMode="auto">
            <a:xfrm>
              <a:off x="4423" y="3186"/>
              <a:ext cx="21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" name="Line 438"/>
            <p:cNvSpPr>
              <a:spLocks noChangeShapeType="1"/>
            </p:cNvSpPr>
            <p:nvPr/>
          </p:nvSpPr>
          <p:spPr bwMode="auto">
            <a:xfrm>
              <a:off x="4122" y="3219"/>
              <a:ext cx="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" name="Line 439"/>
            <p:cNvSpPr>
              <a:spLocks noChangeShapeType="1"/>
            </p:cNvSpPr>
            <p:nvPr/>
          </p:nvSpPr>
          <p:spPr bwMode="auto">
            <a:xfrm>
              <a:off x="4101" y="3199"/>
              <a:ext cx="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" name="Line 440"/>
            <p:cNvSpPr>
              <a:spLocks noChangeShapeType="1"/>
            </p:cNvSpPr>
            <p:nvPr/>
          </p:nvSpPr>
          <p:spPr bwMode="auto">
            <a:xfrm flipH="1">
              <a:off x="3920" y="3264"/>
              <a:ext cx="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3" name="Line 441"/>
            <p:cNvSpPr>
              <a:spLocks noChangeShapeType="1"/>
            </p:cNvSpPr>
            <p:nvPr/>
          </p:nvSpPr>
          <p:spPr bwMode="auto">
            <a:xfrm>
              <a:off x="3920" y="3231"/>
              <a:ext cx="4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4" name="Freeform 442"/>
            <p:cNvSpPr>
              <a:spLocks/>
            </p:cNvSpPr>
            <p:nvPr/>
          </p:nvSpPr>
          <p:spPr bwMode="auto">
            <a:xfrm>
              <a:off x="5668" y="2695"/>
              <a:ext cx="25" cy="581"/>
            </a:xfrm>
            <a:custGeom>
              <a:avLst/>
              <a:gdLst>
                <a:gd name="T0" fmla="*/ 0 w 25"/>
                <a:gd name="T1" fmla="*/ 0 h 581"/>
                <a:gd name="T2" fmla="*/ 24 w 25"/>
                <a:gd name="T3" fmla="*/ 0 h 581"/>
                <a:gd name="T4" fmla="*/ 24 w 25"/>
                <a:gd name="T5" fmla="*/ 580 h 581"/>
                <a:gd name="T6" fmla="*/ 0 w 25"/>
                <a:gd name="T7" fmla="*/ 580 h 581"/>
                <a:gd name="T8" fmla="*/ 0 w 25"/>
                <a:gd name="T9" fmla="*/ 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581">
                  <a:moveTo>
                    <a:pt x="0" y="0"/>
                  </a:moveTo>
                  <a:lnTo>
                    <a:pt x="24" y="0"/>
                  </a:lnTo>
                  <a:lnTo>
                    <a:pt x="24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" name="Freeform 443"/>
            <p:cNvSpPr>
              <a:spLocks/>
            </p:cNvSpPr>
            <p:nvPr/>
          </p:nvSpPr>
          <p:spPr bwMode="auto">
            <a:xfrm>
              <a:off x="5372" y="3318"/>
              <a:ext cx="354" cy="112"/>
            </a:xfrm>
            <a:custGeom>
              <a:avLst/>
              <a:gdLst>
                <a:gd name="T0" fmla="*/ 0 w 354"/>
                <a:gd name="T1" fmla="*/ 67 h 112"/>
                <a:gd name="T2" fmla="*/ 27 w 354"/>
                <a:gd name="T3" fmla="*/ 33 h 112"/>
                <a:gd name="T4" fmla="*/ 63 w 354"/>
                <a:gd name="T5" fmla="*/ 0 h 112"/>
                <a:gd name="T6" fmla="*/ 265 w 354"/>
                <a:gd name="T7" fmla="*/ 0 h 112"/>
                <a:gd name="T8" fmla="*/ 310 w 354"/>
                <a:gd name="T9" fmla="*/ 21 h 112"/>
                <a:gd name="T10" fmla="*/ 342 w 354"/>
                <a:gd name="T11" fmla="*/ 55 h 112"/>
                <a:gd name="T12" fmla="*/ 353 w 354"/>
                <a:gd name="T13" fmla="*/ 111 h 112"/>
                <a:gd name="T14" fmla="*/ 334 w 354"/>
                <a:gd name="T15" fmla="*/ 111 h 112"/>
                <a:gd name="T16" fmla="*/ 305 w 354"/>
                <a:gd name="T17" fmla="*/ 67 h 112"/>
                <a:gd name="T18" fmla="*/ 265 w 354"/>
                <a:gd name="T19" fmla="*/ 33 h 112"/>
                <a:gd name="T20" fmla="*/ 82 w 354"/>
                <a:gd name="T21" fmla="*/ 33 h 112"/>
                <a:gd name="T22" fmla="*/ 45 w 354"/>
                <a:gd name="T23" fmla="*/ 45 h 112"/>
                <a:gd name="T24" fmla="*/ 18 w 354"/>
                <a:gd name="T25" fmla="*/ 77 h 112"/>
                <a:gd name="T26" fmla="*/ 0 w 354"/>
                <a:gd name="T27" fmla="*/ 67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4" h="112">
                  <a:moveTo>
                    <a:pt x="0" y="67"/>
                  </a:moveTo>
                  <a:lnTo>
                    <a:pt x="27" y="33"/>
                  </a:lnTo>
                  <a:lnTo>
                    <a:pt x="63" y="0"/>
                  </a:lnTo>
                  <a:lnTo>
                    <a:pt x="265" y="0"/>
                  </a:lnTo>
                  <a:lnTo>
                    <a:pt x="310" y="21"/>
                  </a:lnTo>
                  <a:lnTo>
                    <a:pt x="342" y="55"/>
                  </a:lnTo>
                  <a:lnTo>
                    <a:pt x="353" y="111"/>
                  </a:lnTo>
                  <a:lnTo>
                    <a:pt x="334" y="111"/>
                  </a:lnTo>
                  <a:lnTo>
                    <a:pt x="305" y="67"/>
                  </a:lnTo>
                  <a:lnTo>
                    <a:pt x="265" y="33"/>
                  </a:lnTo>
                  <a:lnTo>
                    <a:pt x="82" y="33"/>
                  </a:lnTo>
                  <a:lnTo>
                    <a:pt x="45" y="45"/>
                  </a:lnTo>
                  <a:lnTo>
                    <a:pt x="18" y="77"/>
                  </a:lnTo>
                  <a:lnTo>
                    <a:pt x="0" y="67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" name="Freeform 444"/>
            <p:cNvSpPr>
              <a:spLocks/>
            </p:cNvSpPr>
            <p:nvPr/>
          </p:nvSpPr>
          <p:spPr bwMode="auto">
            <a:xfrm>
              <a:off x="4202" y="3375"/>
              <a:ext cx="176" cy="307"/>
            </a:xfrm>
            <a:custGeom>
              <a:avLst/>
              <a:gdLst>
                <a:gd name="T0" fmla="*/ 87 w 176"/>
                <a:gd name="T1" fmla="*/ 0 h 307"/>
                <a:gd name="T2" fmla="*/ 96 w 176"/>
                <a:gd name="T3" fmla="*/ 0 h 307"/>
                <a:gd name="T4" fmla="*/ 105 w 176"/>
                <a:gd name="T5" fmla="*/ 2 h 307"/>
                <a:gd name="T6" fmla="*/ 113 w 176"/>
                <a:gd name="T7" fmla="*/ 5 h 307"/>
                <a:gd name="T8" fmla="*/ 122 w 176"/>
                <a:gd name="T9" fmla="*/ 13 h 307"/>
                <a:gd name="T10" fmla="*/ 130 w 176"/>
                <a:gd name="T11" fmla="*/ 19 h 307"/>
                <a:gd name="T12" fmla="*/ 137 w 176"/>
                <a:gd name="T13" fmla="*/ 27 h 307"/>
                <a:gd name="T14" fmla="*/ 145 w 176"/>
                <a:gd name="T15" fmla="*/ 38 h 307"/>
                <a:gd name="T16" fmla="*/ 151 w 176"/>
                <a:gd name="T17" fmla="*/ 50 h 307"/>
                <a:gd name="T18" fmla="*/ 158 w 176"/>
                <a:gd name="T19" fmla="*/ 63 h 307"/>
                <a:gd name="T20" fmla="*/ 163 w 176"/>
                <a:gd name="T21" fmla="*/ 76 h 307"/>
                <a:gd name="T22" fmla="*/ 166 w 176"/>
                <a:gd name="T23" fmla="*/ 89 h 307"/>
                <a:gd name="T24" fmla="*/ 170 w 176"/>
                <a:gd name="T25" fmla="*/ 105 h 307"/>
                <a:gd name="T26" fmla="*/ 172 w 176"/>
                <a:gd name="T27" fmla="*/ 120 h 307"/>
                <a:gd name="T28" fmla="*/ 174 w 176"/>
                <a:gd name="T29" fmla="*/ 136 h 307"/>
                <a:gd name="T30" fmla="*/ 175 w 176"/>
                <a:gd name="T31" fmla="*/ 153 h 307"/>
                <a:gd name="T32" fmla="*/ 174 w 176"/>
                <a:gd name="T33" fmla="*/ 167 h 307"/>
                <a:gd name="T34" fmla="*/ 172 w 176"/>
                <a:gd name="T35" fmla="*/ 183 h 307"/>
                <a:gd name="T36" fmla="*/ 170 w 176"/>
                <a:gd name="T37" fmla="*/ 198 h 307"/>
                <a:gd name="T38" fmla="*/ 166 w 176"/>
                <a:gd name="T39" fmla="*/ 214 h 307"/>
                <a:gd name="T40" fmla="*/ 163 w 176"/>
                <a:gd name="T41" fmla="*/ 228 h 307"/>
                <a:gd name="T42" fmla="*/ 158 w 176"/>
                <a:gd name="T43" fmla="*/ 241 h 307"/>
                <a:gd name="T44" fmla="*/ 151 w 176"/>
                <a:gd name="T45" fmla="*/ 254 h 307"/>
                <a:gd name="T46" fmla="*/ 145 w 176"/>
                <a:gd name="T47" fmla="*/ 266 h 307"/>
                <a:gd name="T48" fmla="*/ 137 w 176"/>
                <a:gd name="T49" fmla="*/ 276 h 307"/>
                <a:gd name="T50" fmla="*/ 130 w 176"/>
                <a:gd name="T51" fmla="*/ 285 h 307"/>
                <a:gd name="T52" fmla="*/ 122 w 176"/>
                <a:gd name="T53" fmla="*/ 291 h 307"/>
                <a:gd name="T54" fmla="*/ 113 w 176"/>
                <a:gd name="T55" fmla="*/ 298 h 307"/>
                <a:gd name="T56" fmla="*/ 105 w 176"/>
                <a:gd name="T57" fmla="*/ 301 h 307"/>
                <a:gd name="T58" fmla="*/ 96 w 176"/>
                <a:gd name="T59" fmla="*/ 304 h 307"/>
                <a:gd name="T60" fmla="*/ 87 w 176"/>
                <a:gd name="T61" fmla="*/ 306 h 307"/>
                <a:gd name="T62" fmla="*/ 78 w 176"/>
                <a:gd name="T63" fmla="*/ 304 h 307"/>
                <a:gd name="T64" fmla="*/ 69 w 176"/>
                <a:gd name="T65" fmla="*/ 301 h 307"/>
                <a:gd name="T66" fmla="*/ 60 w 176"/>
                <a:gd name="T67" fmla="*/ 298 h 307"/>
                <a:gd name="T68" fmla="*/ 51 w 176"/>
                <a:gd name="T69" fmla="*/ 291 h 307"/>
                <a:gd name="T70" fmla="*/ 43 w 176"/>
                <a:gd name="T71" fmla="*/ 285 h 307"/>
                <a:gd name="T72" fmla="*/ 35 w 176"/>
                <a:gd name="T73" fmla="*/ 276 h 307"/>
                <a:gd name="T74" fmla="*/ 28 w 176"/>
                <a:gd name="T75" fmla="*/ 266 h 307"/>
                <a:gd name="T76" fmla="*/ 21 w 176"/>
                <a:gd name="T77" fmla="*/ 254 h 307"/>
                <a:gd name="T78" fmla="*/ 16 w 176"/>
                <a:gd name="T79" fmla="*/ 241 h 307"/>
                <a:gd name="T80" fmla="*/ 10 w 176"/>
                <a:gd name="T81" fmla="*/ 228 h 307"/>
                <a:gd name="T82" fmla="*/ 7 w 176"/>
                <a:gd name="T83" fmla="*/ 214 h 307"/>
                <a:gd name="T84" fmla="*/ 3 w 176"/>
                <a:gd name="T85" fmla="*/ 198 h 307"/>
                <a:gd name="T86" fmla="*/ 1 w 176"/>
                <a:gd name="T87" fmla="*/ 183 h 307"/>
                <a:gd name="T88" fmla="*/ 0 w 176"/>
                <a:gd name="T89" fmla="*/ 167 h 307"/>
                <a:gd name="T90" fmla="*/ 0 w 176"/>
                <a:gd name="T91" fmla="*/ 153 h 307"/>
                <a:gd name="T92" fmla="*/ 0 w 176"/>
                <a:gd name="T93" fmla="*/ 136 h 307"/>
                <a:gd name="T94" fmla="*/ 1 w 176"/>
                <a:gd name="T95" fmla="*/ 120 h 307"/>
                <a:gd name="T96" fmla="*/ 3 w 176"/>
                <a:gd name="T97" fmla="*/ 105 h 307"/>
                <a:gd name="T98" fmla="*/ 7 w 176"/>
                <a:gd name="T99" fmla="*/ 89 h 307"/>
                <a:gd name="T100" fmla="*/ 10 w 176"/>
                <a:gd name="T101" fmla="*/ 76 h 307"/>
                <a:gd name="T102" fmla="*/ 16 w 176"/>
                <a:gd name="T103" fmla="*/ 63 h 307"/>
                <a:gd name="T104" fmla="*/ 21 w 176"/>
                <a:gd name="T105" fmla="*/ 50 h 307"/>
                <a:gd name="T106" fmla="*/ 28 w 176"/>
                <a:gd name="T107" fmla="*/ 38 h 307"/>
                <a:gd name="T108" fmla="*/ 35 w 176"/>
                <a:gd name="T109" fmla="*/ 27 h 307"/>
                <a:gd name="T110" fmla="*/ 43 w 176"/>
                <a:gd name="T111" fmla="*/ 19 h 307"/>
                <a:gd name="T112" fmla="*/ 51 w 176"/>
                <a:gd name="T113" fmla="*/ 13 h 307"/>
                <a:gd name="T114" fmla="*/ 60 w 176"/>
                <a:gd name="T115" fmla="*/ 5 h 307"/>
                <a:gd name="T116" fmla="*/ 69 w 176"/>
                <a:gd name="T117" fmla="*/ 2 h 307"/>
                <a:gd name="T118" fmla="*/ 78 w 176"/>
                <a:gd name="T119" fmla="*/ 0 h 307"/>
                <a:gd name="T120" fmla="*/ 87 w 176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6" h="307">
                  <a:moveTo>
                    <a:pt x="87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3" y="5"/>
                  </a:lnTo>
                  <a:lnTo>
                    <a:pt x="122" y="13"/>
                  </a:lnTo>
                  <a:lnTo>
                    <a:pt x="130" y="19"/>
                  </a:lnTo>
                  <a:lnTo>
                    <a:pt x="137" y="27"/>
                  </a:lnTo>
                  <a:lnTo>
                    <a:pt x="145" y="38"/>
                  </a:lnTo>
                  <a:lnTo>
                    <a:pt x="151" y="50"/>
                  </a:lnTo>
                  <a:lnTo>
                    <a:pt x="158" y="63"/>
                  </a:lnTo>
                  <a:lnTo>
                    <a:pt x="163" y="76"/>
                  </a:lnTo>
                  <a:lnTo>
                    <a:pt x="166" y="89"/>
                  </a:lnTo>
                  <a:lnTo>
                    <a:pt x="170" y="105"/>
                  </a:lnTo>
                  <a:lnTo>
                    <a:pt x="172" y="120"/>
                  </a:lnTo>
                  <a:lnTo>
                    <a:pt x="174" y="136"/>
                  </a:lnTo>
                  <a:lnTo>
                    <a:pt x="175" y="153"/>
                  </a:lnTo>
                  <a:lnTo>
                    <a:pt x="174" y="167"/>
                  </a:lnTo>
                  <a:lnTo>
                    <a:pt x="172" y="183"/>
                  </a:lnTo>
                  <a:lnTo>
                    <a:pt x="170" y="198"/>
                  </a:lnTo>
                  <a:lnTo>
                    <a:pt x="166" y="214"/>
                  </a:lnTo>
                  <a:lnTo>
                    <a:pt x="163" y="228"/>
                  </a:lnTo>
                  <a:lnTo>
                    <a:pt x="158" y="241"/>
                  </a:lnTo>
                  <a:lnTo>
                    <a:pt x="151" y="254"/>
                  </a:lnTo>
                  <a:lnTo>
                    <a:pt x="145" y="266"/>
                  </a:lnTo>
                  <a:lnTo>
                    <a:pt x="137" y="276"/>
                  </a:lnTo>
                  <a:lnTo>
                    <a:pt x="130" y="285"/>
                  </a:lnTo>
                  <a:lnTo>
                    <a:pt x="122" y="291"/>
                  </a:lnTo>
                  <a:lnTo>
                    <a:pt x="113" y="298"/>
                  </a:lnTo>
                  <a:lnTo>
                    <a:pt x="105" y="301"/>
                  </a:lnTo>
                  <a:lnTo>
                    <a:pt x="96" y="304"/>
                  </a:lnTo>
                  <a:lnTo>
                    <a:pt x="87" y="306"/>
                  </a:lnTo>
                  <a:lnTo>
                    <a:pt x="78" y="304"/>
                  </a:lnTo>
                  <a:lnTo>
                    <a:pt x="69" y="301"/>
                  </a:lnTo>
                  <a:lnTo>
                    <a:pt x="60" y="298"/>
                  </a:lnTo>
                  <a:lnTo>
                    <a:pt x="51" y="291"/>
                  </a:lnTo>
                  <a:lnTo>
                    <a:pt x="43" y="285"/>
                  </a:lnTo>
                  <a:lnTo>
                    <a:pt x="35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6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6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5" y="27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60" y="5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7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7" name="Freeform 445"/>
            <p:cNvSpPr>
              <a:spLocks/>
            </p:cNvSpPr>
            <p:nvPr/>
          </p:nvSpPr>
          <p:spPr bwMode="auto">
            <a:xfrm>
              <a:off x="4250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4 w 81"/>
                <a:gd name="T3" fmla="*/ 0 h 142"/>
                <a:gd name="T4" fmla="*/ 48 w 81"/>
                <a:gd name="T5" fmla="*/ 0 h 142"/>
                <a:gd name="T6" fmla="*/ 52 w 81"/>
                <a:gd name="T7" fmla="*/ 2 h 142"/>
                <a:gd name="T8" fmla="*/ 56 w 81"/>
                <a:gd name="T9" fmla="*/ 5 h 142"/>
                <a:gd name="T10" fmla="*/ 60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5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5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60 w 81"/>
                <a:gd name="T51" fmla="*/ 132 h 142"/>
                <a:gd name="T52" fmla="*/ 56 w 81"/>
                <a:gd name="T53" fmla="*/ 135 h 142"/>
                <a:gd name="T54" fmla="*/ 52 w 81"/>
                <a:gd name="T55" fmla="*/ 136 h 142"/>
                <a:gd name="T56" fmla="*/ 48 w 81"/>
                <a:gd name="T57" fmla="*/ 139 h 142"/>
                <a:gd name="T58" fmla="*/ 44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1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3 w 81"/>
                <a:gd name="T75" fmla="*/ 122 h 142"/>
                <a:gd name="T76" fmla="*/ 10 w 81"/>
                <a:gd name="T77" fmla="*/ 116 h 142"/>
                <a:gd name="T78" fmla="*/ 7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7 w 81"/>
                <a:gd name="T103" fmla="*/ 27 h 142"/>
                <a:gd name="T104" fmla="*/ 10 w 81"/>
                <a:gd name="T105" fmla="*/ 23 h 142"/>
                <a:gd name="T106" fmla="*/ 13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1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5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5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60" y="132"/>
                  </a:lnTo>
                  <a:lnTo>
                    <a:pt x="56" y="135"/>
                  </a:lnTo>
                  <a:lnTo>
                    <a:pt x="52" y="136"/>
                  </a:lnTo>
                  <a:lnTo>
                    <a:pt x="48" y="139"/>
                  </a:lnTo>
                  <a:lnTo>
                    <a:pt x="44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1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3" y="122"/>
                  </a:lnTo>
                  <a:lnTo>
                    <a:pt x="10" y="116"/>
                  </a:lnTo>
                  <a:lnTo>
                    <a:pt x="7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7" y="27"/>
                  </a:lnTo>
                  <a:lnTo>
                    <a:pt x="10" y="23"/>
                  </a:lnTo>
                  <a:lnTo>
                    <a:pt x="13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8" name="Freeform 446"/>
            <p:cNvSpPr>
              <a:spLocks/>
            </p:cNvSpPr>
            <p:nvPr/>
          </p:nvSpPr>
          <p:spPr bwMode="auto">
            <a:xfrm>
              <a:off x="4277" y="3505"/>
              <a:ext cx="27" cy="51"/>
            </a:xfrm>
            <a:custGeom>
              <a:avLst/>
              <a:gdLst>
                <a:gd name="T0" fmla="*/ 13 w 27"/>
                <a:gd name="T1" fmla="*/ 0 h 51"/>
                <a:gd name="T2" fmla="*/ 13 w 27"/>
                <a:gd name="T3" fmla="*/ 0 h 51"/>
                <a:gd name="T4" fmla="*/ 15 w 27"/>
                <a:gd name="T5" fmla="*/ 0 h 51"/>
                <a:gd name="T6" fmla="*/ 16 w 27"/>
                <a:gd name="T7" fmla="*/ 0 h 51"/>
                <a:gd name="T8" fmla="*/ 17 w 27"/>
                <a:gd name="T9" fmla="*/ 1 h 51"/>
                <a:gd name="T10" fmla="*/ 19 w 27"/>
                <a:gd name="T11" fmla="*/ 2 h 51"/>
                <a:gd name="T12" fmla="*/ 20 w 27"/>
                <a:gd name="T13" fmla="*/ 4 h 51"/>
                <a:gd name="T14" fmla="*/ 21 w 27"/>
                <a:gd name="T15" fmla="*/ 5 h 51"/>
                <a:gd name="T16" fmla="*/ 22 w 27"/>
                <a:gd name="T17" fmla="*/ 8 h 51"/>
                <a:gd name="T18" fmla="*/ 23 w 27"/>
                <a:gd name="T19" fmla="*/ 10 h 51"/>
                <a:gd name="T20" fmla="*/ 23 w 27"/>
                <a:gd name="T21" fmla="*/ 11 h 51"/>
                <a:gd name="T22" fmla="*/ 24 w 27"/>
                <a:gd name="T23" fmla="*/ 14 h 51"/>
                <a:gd name="T24" fmla="*/ 25 w 27"/>
                <a:gd name="T25" fmla="*/ 17 h 51"/>
                <a:gd name="T26" fmla="*/ 25 w 27"/>
                <a:gd name="T27" fmla="*/ 19 h 51"/>
                <a:gd name="T28" fmla="*/ 25 w 27"/>
                <a:gd name="T29" fmla="*/ 22 h 51"/>
                <a:gd name="T30" fmla="*/ 26 w 27"/>
                <a:gd name="T31" fmla="*/ 25 h 51"/>
                <a:gd name="T32" fmla="*/ 25 w 27"/>
                <a:gd name="T33" fmla="*/ 26 h 51"/>
                <a:gd name="T34" fmla="*/ 25 w 27"/>
                <a:gd name="T35" fmla="*/ 29 h 51"/>
                <a:gd name="T36" fmla="*/ 25 w 27"/>
                <a:gd name="T37" fmla="*/ 30 h 51"/>
                <a:gd name="T38" fmla="*/ 24 w 27"/>
                <a:gd name="T39" fmla="*/ 33 h 51"/>
                <a:gd name="T40" fmla="*/ 23 w 27"/>
                <a:gd name="T41" fmla="*/ 36 h 51"/>
                <a:gd name="T42" fmla="*/ 23 w 27"/>
                <a:gd name="T43" fmla="*/ 38 h 51"/>
                <a:gd name="T44" fmla="*/ 22 w 27"/>
                <a:gd name="T45" fmla="*/ 39 h 51"/>
                <a:gd name="T46" fmla="*/ 21 w 27"/>
                <a:gd name="T47" fmla="*/ 42 h 51"/>
                <a:gd name="T48" fmla="*/ 20 w 27"/>
                <a:gd name="T49" fmla="*/ 44 h 51"/>
                <a:gd name="T50" fmla="*/ 19 w 27"/>
                <a:gd name="T51" fmla="*/ 45 h 51"/>
                <a:gd name="T52" fmla="*/ 17 w 27"/>
                <a:gd name="T53" fmla="*/ 47 h 51"/>
                <a:gd name="T54" fmla="*/ 16 w 27"/>
                <a:gd name="T55" fmla="*/ 48 h 51"/>
                <a:gd name="T56" fmla="*/ 15 w 27"/>
                <a:gd name="T57" fmla="*/ 48 h 51"/>
                <a:gd name="T58" fmla="*/ 13 w 27"/>
                <a:gd name="T59" fmla="*/ 48 h 51"/>
                <a:gd name="T60" fmla="*/ 13 w 27"/>
                <a:gd name="T61" fmla="*/ 50 h 51"/>
                <a:gd name="T62" fmla="*/ 11 w 27"/>
                <a:gd name="T63" fmla="*/ 48 h 51"/>
                <a:gd name="T64" fmla="*/ 10 w 27"/>
                <a:gd name="T65" fmla="*/ 48 h 51"/>
                <a:gd name="T66" fmla="*/ 8 w 27"/>
                <a:gd name="T67" fmla="*/ 48 h 51"/>
                <a:gd name="T68" fmla="*/ 7 w 27"/>
                <a:gd name="T69" fmla="*/ 47 h 51"/>
                <a:gd name="T70" fmla="*/ 6 w 27"/>
                <a:gd name="T71" fmla="*/ 45 h 51"/>
                <a:gd name="T72" fmla="*/ 4 w 27"/>
                <a:gd name="T73" fmla="*/ 44 h 51"/>
                <a:gd name="T74" fmla="*/ 4 w 27"/>
                <a:gd name="T75" fmla="*/ 42 h 51"/>
                <a:gd name="T76" fmla="*/ 2 w 27"/>
                <a:gd name="T77" fmla="*/ 39 h 51"/>
                <a:gd name="T78" fmla="*/ 2 w 27"/>
                <a:gd name="T79" fmla="*/ 38 h 51"/>
                <a:gd name="T80" fmla="*/ 0 w 27"/>
                <a:gd name="T81" fmla="*/ 36 h 51"/>
                <a:gd name="T82" fmla="*/ 0 w 27"/>
                <a:gd name="T83" fmla="*/ 33 h 51"/>
                <a:gd name="T84" fmla="*/ 0 w 27"/>
                <a:gd name="T85" fmla="*/ 30 h 51"/>
                <a:gd name="T86" fmla="*/ 0 w 27"/>
                <a:gd name="T87" fmla="*/ 29 h 51"/>
                <a:gd name="T88" fmla="*/ 0 w 27"/>
                <a:gd name="T89" fmla="*/ 26 h 51"/>
                <a:gd name="T90" fmla="*/ 0 w 27"/>
                <a:gd name="T91" fmla="*/ 25 h 51"/>
                <a:gd name="T92" fmla="*/ 0 w 27"/>
                <a:gd name="T93" fmla="*/ 22 h 51"/>
                <a:gd name="T94" fmla="*/ 0 w 27"/>
                <a:gd name="T95" fmla="*/ 19 h 51"/>
                <a:gd name="T96" fmla="*/ 0 w 27"/>
                <a:gd name="T97" fmla="*/ 17 h 51"/>
                <a:gd name="T98" fmla="*/ 0 w 27"/>
                <a:gd name="T99" fmla="*/ 14 h 51"/>
                <a:gd name="T100" fmla="*/ 0 w 27"/>
                <a:gd name="T101" fmla="*/ 11 h 51"/>
                <a:gd name="T102" fmla="*/ 2 w 27"/>
                <a:gd name="T103" fmla="*/ 10 h 51"/>
                <a:gd name="T104" fmla="*/ 2 w 27"/>
                <a:gd name="T105" fmla="*/ 8 h 51"/>
                <a:gd name="T106" fmla="*/ 4 w 27"/>
                <a:gd name="T107" fmla="*/ 5 h 51"/>
                <a:gd name="T108" fmla="*/ 4 w 27"/>
                <a:gd name="T109" fmla="*/ 4 h 51"/>
                <a:gd name="T110" fmla="*/ 6 w 27"/>
                <a:gd name="T111" fmla="*/ 2 h 51"/>
                <a:gd name="T112" fmla="*/ 7 w 27"/>
                <a:gd name="T113" fmla="*/ 1 h 51"/>
                <a:gd name="T114" fmla="*/ 8 w 27"/>
                <a:gd name="T115" fmla="*/ 0 h 51"/>
                <a:gd name="T116" fmla="*/ 10 w 27"/>
                <a:gd name="T117" fmla="*/ 0 h 51"/>
                <a:gd name="T118" fmla="*/ 11 w 27"/>
                <a:gd name="T119" fmla="*/ 0 h 51"/>
                <a:gd name="T120" fmla="*/ 13 w 27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1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9" y="2"/>
                  </a:lnTo>
                  <a:lnTo>
                    <a:pt x="20" y="4"/>
                  </a:lnTo>
                  <a:lnTo>
                    <a:pt x="21" y="5"/>
                  </a:lnTo>
                  <a:lnTo>
                    <a:pt x="22" y="8"/>
                  </a:lnTo>
                  <a:lnTo>
                    <a:pt x="23" y="10"/>
                  </a:lnTo>
                  <a:lnTo>
                    <a:pt x="23" y="11"/>
                  </a:lnTo>
                  <a:lnTo>
                    <a:pt x="24" y="14"/>
                  </a:lnTo>
                  <a:lnTo>
                    <a:pt x="25" y="17"/>
                  </a:lnTo>
                  <a:lnTo>
                    <a:pt x="25" y="19"/>
                  </a:lnTo>
                  <a:lnTo>
                    <a:pt x="25" y="22"/>
                  </a:lnTo>
                  <a:lnTo>
                    <a:pt x="26" y="25"/>
                  </a:lnTo>
                  <a:lnTo>
                    <a:pt x="25" y="26"/>
                  </a:lnTo>
                  <a:lnTo>
                    <a:pt x="25" y="29"/>
                  </a:lnTo>
                  <a:lnTo>
                    <a:pt x="25" y="30"/>
                  </a:lnTo>
                  <a:lnTo>
                    <a:pt x="24" y="33"/>
                  </a:lnTo>
                  <a:lnTo>
                    <a:pt x="23" y="36"/>
                  </a:lnTo>
                  <a:lnTo>
                    <a:pt x="23" y="38"/>
                  </a:lnTo>
                  <a:lnTo>
                    <a:pt x="22" y="39"/>
                  </a:lnTo>
                  <a:lnTo>
                    <a:pt x="21" y="42"/>
                  </a:lnTo>
                  <a:lnTo>
                    <a:pt x="20" y="44"/>
                  </a:lnTo>
                  <a:lnTo>
                    <a:pt x="19" y="45"/>
                  </a:lnTo>
                  <a:lnTo>
                    <a:pt x="17" y="47"/>
                  </a:lnTo>
                  <a:lnTo>
                    <a:pt x="16" y="48"/>
                  </a:lnTo>
                  <a:lnTo>
                    <a:pt x="15" y="48"/>
                  </a:lnTo>
                  <a:lnTo>
                    <a:pt x="13" y="48"/>
                  </a:lnTo>
                  <a:lnTo>
                    <a:pt x="13" y="50"/>
                  </a:lnTo>
                  <a:lnTo>
                    <a:pt x="11" y="48"/>
                  </a:lnTo>
                  <a:lnTo>
                    <a:pt x="10" y="48"/>
                  </a:lnTo>
                  <a:lnTo>
                    <a:pt x="8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9" name="Freeform 447"/>
            <p:cNvSpPr>
              <a:spLocks/>
            </p:cNvSpPr>
            <p:nvPr/>
          </p:nvSpPr>
          <p:spPr bwMode="auto">
            <a:xfrm>
              <a:off x="4007" y="3375"/>
              <a:ext cx="174" cy="307"/>
            </a:xfrm>
            <a:custGeom>
              <a:avLst/>
              <a:gdLst>
                <a:gd name="T0" fmla="*/ 86 w 174"/>
                <a:gd name="T1" fmla="*/ 0 h 307"/>
                <a:gd name="T2" fmla="*/ 95 w 174"/>
                <a:gd name="T3" fmla="*/ 0 h 307"/>
                <a:gd name="T4" fmla="*/ 103 w 174"/>
                <a:gd name="T5" fmla="*/ 2 h 307"/>
                <a:gd name="T6" fmla="*/ 112 w 174"/>
                <a:gd name="T7" fmla="*/ 5 h 307"/>
                <a:gd name="T8" fmla="*/ 121 w 174"/>
                <a:gd name="T9" fmla="*/ 13 h 307"/>
                <a:gd name="T10" fmla="*/ 129 w 174"/>
                <a:gd name="T11" fmla="*/ 19 h 307"/>
                <a:gd name="T12" fmla="*/ 136 w 174"/>
                <a:gd name="T13" fmla="*/ 27 h 307"/>
                <a:gd name="T14" fmla="*/ 144 w 174"/>
                <a:gd name="T15" fmla="*/ 38 h 307"/>
                <a:gd name="T16" fmla="*/ 149 w 174"/>
                <a:gd name="T17" fmla="*/ 50 h 307"/>
                <a:gd name="T18" fmla="*/ 156 w 174"/>
                <a:gd name="T19" fmla="*/ 63 h 307"/>
                <a:gd name="T20" fmla="*/ 161 w 174"/>
                <a:gd name="T21" fmla="*/ 76 h 307"/>
                <a:gd name="T22" fmla="*/ 165 w 174"/>
                <a:gd name="T23" fmla="*/ 89 h 307"/>
                <a:gd name="T24" fmla="*/ 168 w 174"/>
                <a:gd name="T25" fmla="*/ 105 h 307"/>
                <a:gd name="T26" fmla="*/ 170 w 174"/>
                <a:gd name="T27" fmla="*/ 120 h 307"/>
                <a:gd name="T28" fmla="*/ 172 w 174"/>
                <a:gd name="T29" fmla="*/ 136 h 307"/>
                <a:gd name="T30" fmla="*/ 173 w 174"/>
                <a:gd name="T31" fmla="*/ 153 h 307"/>
                <a:gd name="T32" fmla="*/ 172 w 174"/>
                <a:gd name="T33" fmla="*/ 167 h 307"/>
                <a:gd name="T34" fmla="*/ 170 w 174"/>
                <a:gd name="T35" fmla="*/ 183 h 307"/>
                <a:gd name="T36" fmla="*/ 168 w 174"/>
                <a:gd name="T37" fmla="*/ 198 h 307"/>
                <a:gd name="T38" fmla="*/ 165 w 174"/>
                <a:gd name="T39" fmla="*/ 214 h 307"/>
                <a:gd name="T40" fmla="*/ 161 w 174"/>
                <a:gd name="T41" fmla="*/ 228 h 307"/>
                <a:gd name="T42" fmla="*/ 156 w 174"/>
                <a:gd name="T43" fmla="*/ 241 h 307"/>
                <a:gd name="T44" fmla="*/ 149 w 174"/>
                <a:gd name="T45" fmla="*/ 254 h 307"/>
                <a:gd name="T46" fmla="*/ 144 w 174"/>
                <a:gd name="T47" fmla="*/ 266 h 307"/>
                <a:gd name="T48" fmla="*/ 136 w 174"/>
                <a:gd name="T49" fmla="*/ 276 h 307"/>
                <a:gd name="T50" fmla="*/ 129 w 174"/>
                <a:gd name="T51" fmla="*/ 285 h 307"/>
                <a:gd name="T52" fmla="*/ 121 w 174"/>
                <a:gd name="T53" fmla="*/ 291 h 307"/>
                <a:gd name="T54" fmla="*/ 112 w 174"/>
                <a:gd name="T55" fmla="*/ 298 h 307"/>
                <a:gd name="T56" fmla="*/ 103 w 174"/>
                <a:gd name="T57" fmla="*/ 301 h 307"/>
                <a:gd name="T58" fmla="*/ 95 w 174"/>
                <a:gd name="T59" fmla="*/ 304 h 307"/>
                <a:gd name="T60" fmla="*/ 86 w 174"/>
                <a:gd name="T61" fmla="*/ 306 h 307"/>
                <a:gd name="T62" fmla="*/ 77 w 174"/>
                <a:gd name="T63" fmla="*/ 304 h 307"/>
                <a:gd name="T64" fmla="*/ 68 w 174"/>
                <a:gd name="T65" fmla="*/ 301 h 307"/>
                <a:gd name="T66" fmla="*/ 59 w 174"/>
                <a:gd name="T67" fmla="*/ 298 h 307"/>
                <a:gd name="T68" fmla="*/ 51 w 174"/>
                <a:gd name="T69" fmla="*/ 291 h 307"/>
                <a:gd name="T70" fmla="*/ 42 w 174"/>
                <a:gd name="T71" fmla="*/ 285 h 307"/>
                <a:gd name="T72" fmla="*/ 36 w 174"/>
                <a:gd name="T73" fmla="*/ 276 h 307"/>
                <a:gd name="T74" fmla="*/ 28 w 174"/>
                <a:gd name="T75" fmla="*/ 266 h 307"/>
                <a:gd name="T76" fmla="*/ 21 w 174"/>
                <a:gd name="T77" fmla="*/ 254 h 307"/>
                <a:gd name="T78" fmla="*/ 15 w 174"/>
                <a:gd name="T79" fmla="*/ 241 h 307"/>
                <a:gd name="T80" fmla="*/ 10 w 174"/>
                <a:gd name="T81" fmla="*/ 228 h 307"/>
                <a:gd name="T82" fmla="*/ 7 w 174"/>
                <a:gd name="T83" fmla="*/ 214 h 307"/>
                <a:gd name="T84" fmla="*/ 3 w 174"/>
                <a:gd name="T85" fmla="*/ 198 h 307"/>
                <a:gd name="T86" fmla="*/ 1 w 174"/>
                <a:gd name="T87" fmla="*/ 183 h 307"/>
                <a:gd name="T88" fmla="*/ 0 w 174"/>
                <a:gd name="T89" fmla="*/ 167 h 307"/>
                <a:gd name="T90" fmla="*/ 0 w 174"/>
                <a:gd name="T91" fmla="*/ 153 h 307"/>
                <a:gd name="T92" fmla="*/ 0 w 174"/>
                <a:gd name="T93" fmla="*/ 136 h 307"/>
                <a:gd name="T94" fmla="*/ 1 w 174"/>
                <a:gd name="T95" fmla="*/ 120 h 307"/>
                <a:gd name="T96" fmla="*/ 3 w 174"/>
                <a:gd name="T97" fmla="*/ 105 h 307"/>
                <a:gd name="T98" fmla="*/ 7 w 174"/>
                <a:gd name="T99" fmla="*/ 89 h 307"/>
                <a:gd name="T100" fmla="*/ 10 w 174"/>
                <a:gd name="T101" fmla="*/ 76 h 307"/>
                <a:gd name="T102" fmla="*/ 15 w 174"/>
                <a:gd name="T103" fmla="*/ 63 h 307"/>
                <a:gd name="T104" fmla="*/ 21 w 174"/>
                <a:gd name="T105" fmla="*/ 50 h 307"/>
                <a:gd name="T106" fmla="*/ 28 w 174"/>
                <a:gd name="T107" fmla="*/ 38 h 307"/>
                <a:gd name="T108" fmla="*/ 36 w 174"/>
                <a:gd name="T109" fmla="*/ 27 h 307"/>
                <a:gd name="T110" fmla="*/ 42 w 174"/>
                <a:gd name="T111" fmla="*/ 19 h 307"/>
                <a:gd name="T112" fmla="*/ 51 w 174"/>
                <a:gd name="T113" fmla="*/ 13 h 307"/>
                <a:gd name="T114" fmla="*/ 59 w 174"/>
                <a:gd name="T115" fmla="*/ 5 h 307"/>
                <a:gd name="T116" fmla="*/ 68 w 174"/>
                <a:gd name="T117" fmla="*/ 2 h 307"/>
                <a:gd name="T118" fmla="*/ 77 w 174"/>
                <a:gd name="T119" fmla="*/ 0 h 307"/>
                <a:gd name="T120" fmla="*/ 86 w 174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7">
                  <a:moveTo>
                    <a:pt x="86" y="0"/>
                  </a:moveTo>
                  <a:lnTo>
                    <a:pt x="95" y="0"/>
                  </a:lnTo>
                  <a:lnTo>
                    <a:pt x="103" y="2"/>
                  </a:lnTo>
                  <a:lnTo>
                    <a:pt x="112" y="5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7"/>
                  </a:lnTo>
                  <a:lnTo>
                    <a:pt x="144" y="38"/>
                  </a:lnTo>
                  <a:lnTo>
                    <a:pt x="149" y="50"/>
                  </a:lnTo>
                  <a:lnTo>
                    <a:pt x="156" y="63"/>
                  </a:lnTo>
                  <a:lnTo>
                    <a:pt x="161" y="76"/>
                  </a:lnTo>
                  <a:lnTo>
                    <a:pt x="165" y="89"/>
                  </a:lnTo>
                  <a:lnTo>
                    <a:pt x="168" y="105"/>
                  </a:lnTo>
                  <a:lnTo>
                    <a:pt x="170" y="120"/>
                  </a:lnTo>
                  <a:lnTo>
                    <a:pt x="172" y="136"/>
                  </a:lnTo>
                  <a:lnTo>
                    <a:pt x="173" y="153"/>
                  </a:lnTo>
                  <a:lnTo>
                    <a:pt x="172" y="167"/>
                  </a:lnTo>
                  <a:lnTo>
                    <a:pt x="170" y="183"/>
                  </a:lnTo>
                  <a:lnTo>
                    <a:pt x="168" y="198"/>
                  </a:lnTo>
                  <a:lnTo>
                    <a:pt x="165" y="214"/>
                  </a:lnTo>
                  <a:lnTo>
                    <a:pt x="161" y="228"/>
                  </a:lnTo>
                  <a:lnTo>
                    <a:pt x="156" y="241"/>
                  </a:lnTo>
                  <a:lnTo>
                    <a:pt x="149" y="254"/>
                  </a:lnTo>
                  <a:lnTo>
                    <a:pt x="144" y="266"/>
                  </a:lnTo>
                  <a:lnTo>
                    <a:pt x="136" y="276"/>
                  </a:lnTo>
                  <a:lnTo>
                    <a:pt x="129" y="285"/>
                  </a:lnTo>
                  <a:lnTo>
                    <a:pt x="121" y="291"/>
                  </a:lnTo>
                  <a:lnTo>
                    <a:pt x="112" y="298"/>
                  </a:lnTo>
                  <a:lnTo>
                    <a:pt x="103" y="301"/>
                  </a:lnTo>
                  <a:lnTo>
                    <a:pt x="95" y="304"/>
                  </a:lnTo>
                  <a:lnTo>
                    <a:pt x="86" y="306"/>
                  </a:lnTo>
                  <a:lnTo>
                    <a:pt x="77" y="304"/>
                  </a:lnTo>
                  <a:lnTo>
                    <a:pt x="68" y="301"/>
                  </a:lnTo>
                  <a:lnTo>
                    <a:pt x="59" y="298"/>
                  </a:lnTo>
                  <a:lnTo>
                    <a:pt x="51" y="291"/>
                  </a:lnTo>
                  <a:lnTo>
                    <a:pt x="42" y="285"/>
                  </a:lnTo>
                  <a:lnTo>
                    <a:pt x="36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5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5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6" y="27"/>
                  </a:lnTo>
                  <a:lnTo>
                    <a:pt x="42" y="19"/>
                  </a:lnTo>
                  <a:lnTo>
                    <a:pt x="51" y="13"/>
                  </a:lnTo>
                  <a:lnTo>
                    <a:pt x="59" y="5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" name="Freeform 448"/>
            <p:cNvSpPr>
              <a:spLocks/>
            </p:cNvSpPr>
            <p:nvPr/>
          </p:nvSpPr>
          <p:spPr bwMode="auto">
            <a:xfrm>
              <a:off x="4053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3 w 81"/>
                <a:gd name="T3" fmla="*/ 0 h 142"/>
                <a:gd name="T4" fmla="*/ 48 w 81"/>
                <a:gd name="T5" fmla="*/ 0 h 142"/>
                <a:gd name="T6" fmla="*/ 51 w 81"/>
                <a:gd name="T7" fmla="*/ 2 h 142"/>
                <a:gd name="T8" fmla="*/ 56 w 81"/>
                <a:gd name="T9" fmla="*/ 5 h 142"/>
                <a:gd name="T10" fmla="*/ 59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4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4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59 w 81"/>
                <a:gd name="T51" fmla="*/ 132 h 142"/>
                <a:gd name="T52" fmla="*/ 56 w 81"/>
                <a:gd name="T53" fmla="*/ 135 h 142"/>
                <a:gd name="T54" fmla="*/ 51 w 81"/>
                <a:gd name="T55" fmla="*/ 136 h 142"/>
                <a:gd name="T56" fmla="*/ 48 w 81"/>
                <a:gd name="T57" fmla="*/ 139 h 142"/>
                <a:gd name="T58" fmla="*/ 43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0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2 w 81"/>
                <a:gd name="T75" fmla="*/ 122 h 142"/>
                <a:gd name="T76" fmla="*/ 10 w 81"/>
                <a:gd name="T77" fmla="*/ 116 h 142"/>
                <a:gd name="T78" fmla="*/ 6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6 w 81"/>
                <a:gd name="T103" fmla="*/ 27 h 142"/>
                <a:gd name="T104" fmla="*/ 10 w 81"/>
                <a:gd name="T105" fmla="*/ 23 h 142"/>
                <a:gd name="T106" fmla="*/ 12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0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3" y="0"/>
                  </a:lnTo>
                  <a:lnTo>
                    <a:pt x="48" y="0"/>
                  </a:lnTo>
                  <a:lnTo>
                    <a:pt x="51" y="2"/>
                  </a:lnTo>
                  <a:lnTo>
                    <a:pt x="56" y="5"/>
                  </a:lnTo>
                  <a:lnTo>
                    <a:pt x="59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4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4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59" y="132"/>
                  </a:lnTo>
                  <a:lnTo>
                    <a:pt x="56" y="135"/>
                  </a:lnTo>
                  <a:lnTo>
                    <a:pt x="51" y="136"/>
                  </a:lnTo>
                  <a:lnTo>
                    <a:pt x="48" y="139"/>
                  </a:lnTo>
                  <a:lnTo>
                    <a:pt x="43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0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2" y="122"/>
                  </a:lnTo>
                  <a:lnTo>
                    <a:pt x="10" y="116"/>
                  </a:lnTo>
                  <a:lnTo>
                    <a:pt x="6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6" y="27"/>
                  </a:lnTo>
                  <a:lnTo>
                    <a:pt x="10" y="23"/>
                  </a:lnTo>
                  <a:lnTo>
                    <a:pt x="12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" name="Freeform 449"/>
            <p:cNvSpPr>
              <a:spLocks/>
            </p:cNvSpPr>
            <p:nvPr/>
          </p:nvSpPr>
          <p:spPr bwMode="auto">
            <a:xfrm>
              <a:off x="4081" y="3505"/>
              <a:ext cx="28" cy="51"/>
            </a:xfrm>
            <a:custGeom>
              <a:avLst/>
              <a:gdLst>
                <a:gd name="T0" fmla="*/ 13 w 28"/>
                <a:gd name="T1" fmla="*/ 0 h 51"/>
                <a:gd name="T2" fmla="*/ 14 w 28"/>
                <a:gd name="T3" fmla="*/ 0 h 51"/>
                <a:gd name="T4" fmla="*/ 15 w 28"/>
                <a:gd name="T5" fmla="*/ 0 h 51"/>
                <a:gd name="T6" fmla="*/ 17 w 28"/>
                <a:gd name="T7" fmla="*/ 0 h 51"/>
                <a:gd name="T8" fmla="*/ 18 w 28"/>
                <a:gd name="T9" fmla="*/ 1 h 51"/>
                <a:gd name="T10" fmla="*/ 19 w 28"/>
                <a:gd name="T11" fmla="*/ 2 h 51"/>
                <a:gd name="T12" fmla="*/ 21 w 28"/>
                <a:gd name="T13" fmla="*/ 4 h 51"/>
                <a:gd name="T14" fmla="*/ 22 w 28"/>
                <a:gd name="T15" fmla="*/ 5 h 51"/>
                <a:gd name="T16" fmla="*/ 23 w 28"/>
                <a:gd name="T17" fmla="*/ 8 h 51"/>
                <a:gd name="T18" fmla="*/ 24 w 28"/>
                <a:gd name="T19" fmla="*/ 10 h 51"/>
                <a:gd name="T20" fmla="*/ 24 w 28"/>
                <a:gd name="T21" fmla="*/ 11 h 51"/>
                <a:gd name="T22" fmla="*/ 25 w 28"/>
                <a:gd name="T23" fmla="*/ 14 h 51"/>
                <a:gd name="T24" fmla="*/ 26 w 28"/>
                <a:gd name="T25" fmla="*/ 17 h 51"/>
                <a:gd name="T26" fmla="*/ 26 w 28"/>
                <a:gd name="T27" fmla="*/ 19 h 51"/>
                <a:gd name="T28" fmla="*/ 26 w 28"/>
                <a:gd name="T29" fmla="*/ 22 h 51"/>
                <a:gd name="T30" fmla="*/ 27 w 28"/>
                <a:gd name="T31" fmla="*/ 25 h 51"/>
                <a:gd name="T32" fmla="*/ 26 w 28"/>
                <a:gd name="T33" fmla="*/ 26 h 51"/>
                <a:gd name="T34" fmla="*/ 26 w 28"/>
                <a:gd name="T35" fmla="*/ 29 h 51"/>
                <a:gd name="T36" fmla="*/ 26 w 28"/>
                <a:gd name="T37" fmla="*/ 30 h 51"/>
                <a:gd name="T38" fmla="*/ 25 w 28"/>
                <a:gd name="T39" fmla="*/ 33 h 51"/>
                <a:gd name="T40" fmla="*/ 24 w 28"/>
                <a:gd name="T41" fmla="*/ 36 h 51"/>
                <a:gd name="T42" fmla="*/ 24 w 28"/>
                <a:gd name="T43" fmla="*/ 38 h 51"/>
                <a:gd name="T44" fmla="*/ 23 w 28"/>
                <a:gd name="T45" fmla="*/ 39 h 51"/>
                <a:gd name="T46" fmla="*/ 22 w 28"/>
                <a:gd name="T47" fmla="*/ 42 h 51"/>
                <a:gd name="T48" fmla="*/ 21 w 28"/>
                <a:gd name="T49" fmla="*/ 44 h 51"/>
                <a:gd name="T50" fmla="*/ 19 w 28"/>
                <a:gd name="T51" fmla="*/ 45 h 51"/>
                <a:gd name="T52" fmla="*/ 18 w 28"/>
                <a:gd name="T53" fmla="*/ 47 h 51"/>
                <a:gd name="T54" fmla="*/ 17 w 28"/>
                <a:gd name="T55" fmla="*/ 48 h 51"/>
                <a:gd name="T56" fmla="*/ 15 w 28"/>
                <a:gd name="T57" fmla="*/ 48 h 51"/>
                <a:gd name="T58" fmla="*/ 14 w 28"/>
                <a:gd name="T59" fmla="*/ 48 h 51"/>
                <a:gd name="T60" fmla="*/ 13 w 28"/>
                <a:gd name="T61" fmla="*/ 50 h 51"/>
                <a:gd name="T62" fmla="*/ 12 w 28"/>
                <a:gd name="T63" fmla="*/ 48 h 51"/>
                <a:gd name="T64" fmla="*/ 10 w 28"/>
                <a:gd name="T65" fmla="*/ 48 h 51"/>
                <a:gd name="T66" fmla="*/ 9 w 28"/>
                <a:gd name="T67" fmla="*/ 48 h 51"/>
                <a:gd name="T68" fmla="*/ 7 w 28"/>
                <a:gd name="T69" fmla="*/ 47 h 51"/>
                <a:gd name="T70" fmla="*/ 6 w 28"/>
                <a:gd name="T71" fmla="*/ 45 h 51"/>
                <a:gd name="T72" fmla="*/ 4 w 28"/>
                <a:gd name="T73" fmla="*/ 44 h 51"/>
                <a:gd name="T74" fmla="*/ 4 w 28"/>
                <a:gd name="T75" fmla="*/ 42 h 51"/>
                <a:gd name="T76" fmla="*/ 2 w 28"/>
                <a:gd name="T77" fmla="*/ 39 h 51"/>
                <a:gd name="T78" fmla="*/ 2 w 28"/>
                <a:gd name="T79" fmla="*/ 38 h 51"/>
                <a:gd name="T80" fmla="*/ 1 w 28"/>
                <a:gd name="T81" fmla="*/ 36 h 51"/>
                <a:gd name="T82" fmla="*/ 0 w 28"/>
                <a:gd name="T83" fmla="*/ 33 h 51"/>
                <a:gd name="T84" fmla="*/ 0 w 28"/>
                <a:gd name="T85" fmla="*/ 30 h 51"/>
                <a:gd name="T86" fmla="*/ 0 w 28"/>
                <a:gd name="T87" fmla="*/ 29 h 51"/>
                <a:gd name="T88" fmla="*/ 0 w 28"/>
                <a:gd name="T89" fmla="*/ 26 h 51"/>
                <a:gd name="T90" fmla="*/ 0 w 28"/>
                <a:gd name="T91" fmla="*/ 25 h 51"/>
                <a:gd name="T92" fmla="*/ 0 w 28"/>
                <a:gd name="T93" fmla="*/ 22 h 51"/>
                <a:gd name="T94" fmla="*/ 0 w 28"/>
                <a:gd name="T95" fmla="*/ 19 h 51"/>
                <a:gd name="T96" fmla="*/ 0 w 28"/>
                <a:gd name="T97" fmla="*/ 17 h 51"/>
                <a:gd name="T98" fmla="*/ 0 w 28"/>
                <a:gd name="T99" fmla="*/ 14 h 51"/>
                <a:gd name="T100" fmla="*/ 1 w 28"/>
                <a:gd name="T101" fmla="*/ 11 h 51"/>
                <a:gd name="T102" fmla="*/ 2 w 28"/>
                <a:gd name="T103" fmla="*/ 10 h 51"/>
                <a:gd name="T104" fmla="*/ 2 w 28"/>
                <a:gd name="T105" fmla="*/ 8 h 51"/>
                <a:gd name="T106" fmla="*/ 4 w 28"/>
                <a:gd name="T107" fmla="*/ 5 h 51"/>
                <a:gd name="T108" fmla="*/ 4 w 28"/>
                <a:gd name="T109" fmla="*/ 4 h 51"/>
                <a:gd name="T110" fmla="*/ 6 w 28"/>
                <a:gd name="T111" fmla="*/ 2 h 51"/>
                <a:gd name="T112" fmla="*/ 7 w 28"/>
                <a:gd name="T113" fmla="*/ 1 h 51"/>
                <a:gd name="T114" fmla="*/ 9 w 28"/>
                <a:gd name="T115" fmla="*/ 0 h 51"/>
                <a:gd name="T116" fmla="*/ 10 w 28"/>
                <a:gd name="T117" fmla="*/ 0 h 51"/>
                <a:gd name="T118" fmla="*/ 12 w 28"/>
                <a:gd name="T119" fmla="*/ 0 h 51"/>
                <a:gd name="T120" fmla="*/ 13 w 28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1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19" y="2"/>
                  </a:lnTo>
                  <a:lnTo>
                    <a:pt x="21" y="4"/>
                  </a:lnTo>
                  <a:lnTo>
                    <a:pt x="22" y="5"/>
                  </a:lnTo>
                  <a:lnTo>
                    <a:pt x="23" y="8"/>
                  </a:lnTo>
                  <a:lnTo>
                    <a:pt x="24" y="10"/>
                  </a:lnTo>
                  <a:lnTo>
                    <a:pt x="24" y="11"/>
                  </a:lnTo>
                  <a:lnTo>
                    <a:pt x="25" y="14"/>
                  </a:lnTo>
                  <a:lnTo>
                    <a:pt x="26" y="17"/>
                  </a:lnTo>
                  <a:lnTo>
                    <a:pt x="26" y="19"/>
                  </a:lnTo>
                  <a:lnTo>
                    <a:pt x="26" y="22"/>
                  </a:lnTo>
                  <a:lnTo>
                    <a:pt x="27" y="25"/>
                  </a:lnTo>
                  <a:lnTo>
                    <a:pt x="26" y="26"/>
                  </a:lnTo>
                  <a:lnTo>
                    <a:pt x="26" y="29"/>
                  </a:lnTo>
                  <a:lnTo>
                    <a:pt x="26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4" y="38"/>
                  </a:lnTo>
                  <a:lnTo>
                    <a:pt x="23" y="39"/>
                  </a:lnTo>
                  <a:lnTo>
                    <a:pt x="22" y="42"/>
                  </a:lnTo>
                  <a:lnTo>
                    <a:pt x="21" y="44"/>
                  </a:lnTo>
                  <a:lnTo>
                    <a:pt x="19" y="45"/>
                  </a:lnTo>
                  <a:lnTo>
                    <a:pt x="18" y="47"/>
                  </a:lnTo>
                  <a:lnTo>
                    <a:pt x="17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3" y="50"/>
                  </a:lnTo>
                  <a:lnTo>
                    <a:pt x="12" y="48"/>
                  </a:lnTo>
                  <a:lnTo>
                    <a:pt x="10" y="48"/>
                  </a:lnTo>
                  <a:lnTo>
                    <a:pt x="9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1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2" name="Freeform 450"/>
            <p:cNvSpPr>
              <a:spLocks/>
            </p:cNvSpPr>
            <p:nvPr/>
          </p:nvSpPr>
          <p:spPr bwMode="auto">
            <a:xfrm>
              <a:off x="5368" y="3364"/>
              <a:ext cx="174" cy="309"/>
            </a:xfrm>
            <a:custGeom>
              <a:avLst/>
              <a:gdLst>
                <a:gd name="T0" fmla="*/ 86 w 174"/>
                <a:gd name="T1" fmla="*/ 0 h 309"/>
                <a:gd name="T2" fmla="*/ 95 w 174"/>
                <a:gd name="T3" fmla="*/ 0 h 309"/>
                <a:gd name="T4" fmla="*/ 104 w 174"/>
                <a:gd name="T5" fmla="*/ 2 h 309"/>
                <a:gd name="T6" fmla="*/ 113 w 174"/>
                <a:gd name="T7" fmla="*/ 7 h 309"/>
                <a:gd name="T8" fmla="*/ 121 w 174"/>
                <a:gd name="T9" fmla="*/ 13 h 309"/>
                <a:gd name="T10" fmla="*/ 129 w 174"/>
                <a:gd name="T11" fmla="*/ 19 h 309"/>
                <a:gd name="T12" fmla="*/ 136 w 174"/>
                <a:gd name="T13" fmla="*/ 28 h 309"/>
                <a:gd name="T14" fmla="*/ 144 w 174"/>
                <a:gd name="T15" fmla="*/ 38 h 309"/>
                <a:gd name="T16" fmla="*/ 150 w 174"/>
                <a:gd name="T17" fmla="*/ 50 h 309"/>
                <a:gd name="T18" fmla="*/ 156 w 174"/>
                <a:gd name="T19" fmla="*/ 63 h 309"/>
                <a:gd name="T20" fmla="*/ 161 w 174"/>
                <a:gd name="T21" fmla="*/ 75 h 309"/>
                <a:gd name="T22" fmla="*/ 165 w 174"/>
                <a:gd name="T23" fmla="*/ 90 h 309"/>
                <a:gd name="T24" fmla="*/ 168 w 174"/>
                <a:gd name="T25" fmla="*/ 105 h 309"/>
                <a:gd name="T26" fmla="*/ 170 w 174"/>
                <a:gd name="T27" fmla="*/ 121 h 309"/>
                <a:gd name="T28" fmla="*/ 172 w 174"/>
                <a:gd name="T29" fmla="*/ 137 h 309"/>
                <a:gd name="T30" fmla="*/ 173 w 174"/>
                <a:gd name="T31" fmla="*/ 154 h 309"/>
                <a:gd name="T32" fmla="*/ 172 w 174"/>
                <a:gd name="T33" fmla="*/ 168 h 309"/>
                <a:gd name="T34" fmla="*/ 170 w 174"/>
                <a:gd name="T35" fmla="*/ 185 h 309"/>
                <a:gd name="T36" fmla="*/ 168 w 174"/>
                <a:gd name="T37" fmla="*/ 199 h 309"/>
                <a:gd name="T38" fmla="*/ 165 w 174"/>
                <a:gd name="T39" fmla="*/ 216 h 309"/>
                <a:gd name="T40" fmla="*/ 161 w 174"/>
                <a:gd name="T41" fmla="*/ 229 h 309"/>
                <a:gd name="T42" fmla="*/ 156 w 174"/>
                <a:gd name="T43" fmla="*/ 242 h 309"/>
                <a:gd name="T44" fmla="*/ 150 w 174"/>
                <a:gd name="T45" fmla="*/ 256 h 309"/>
                <a:gd name="T46" fmla="*/ 144 w 174"/>
                <a:gd name="T47" fmla="*/ 268 h 309"/>
                <a:gd name="T48" fmla="*/ 136 w 174"/>
                <a:gd name="T49" fmla="*/ 278 h 309"/>
                <a:gd name="T50" fmla="*/ 129 w 174"/>
                <a:gd name="T51" fmla="*/ 287 h 309"/>
                <a:gd name="T52" fmla="*/ 121 w 174"/>
                <a:gd name="T53" fmla="*/ 293 h 309"/>
                <a:gd name="T54" fmla="*/ 113 w 174"/>
                <a:gd name="T55" fmla="*/ 300 h 309"/>
                <a:gd name="T56" fmla="*/ 104 w 174"/>
                <a:gd name="T57" fmla="*/ 303 h 309"/>
                <a:gd name="T58" fmla="*/ 95 w 174"/>
                <a:gd name="T59" fmla="*/ 306 h 309"/>
                <a:gd name="T60" fmla="*/ 86 w 174"/>
                <a:gd name="T61" fmla="*/ 308 h 309"/>
                <a:gd name="T62" fmla="*/ 77 w 174"/>
                <a:gd name="T63" fmla="*/ 306 h 309"/>
                <a:gd name="T64" fmla="*/ 68 w 174"/>
                <a:gd name="T65" fmla="*/ 303 h 309"/>
                <a:gd name="T66" fmla="*/ 59 w 174"/>
                <a:gd name="T67" fmla="*/ 300 h 309"/>
                <a:gd name="T68" fmla="*/ 51 w 174"/>
                <a:gd name="T69" fmla="*/ 293 h 309"/>
                <a:gd name="T70" fmla="*/ 43 w 174"/>
                <a:gd name="T71" fmla="*/ 287 h 309"/>
                <a:gd name="T72" fmla="*/ 36 w 174"/>
                <a:gd name="T73" fmla="*/ 278 h 309"/>
                <a:gd name="T74" fmla="*/ 28 w 174"/>
                <a:gd name="T75" fmla="*/ 268 h 309"/>
                <a:gd name="T76" fmla="*/ 22 w 174"/>
                <a:gd name="T77" fmla="*/ 256 h 309"/>
                <a:gd name="T78" fmla="*/ 16 w 174"/>
                <a:gd name="T79" fmla="*/ 242 h 309"/>
                <a:gd name="T80" fmla="*/ 11 w 174"/>
                <a:gd name="T81" fmla="*/ 229 h 309"/>
                <a:gd name="T82" fmla="*/ 7 w 174"/>
                <a:gd name="T83" fmla="*/ 216 h 309"/>
                <a:gd name="T84" fmla="*/ 4 w 174"/>
                <a:gd name="T85" fmla="*/ 199 h 309"/>
                <a:gd name="T86" fmla="*/ 1 w 174"/>
                <a:gd name="T87" fmla="*/ 185 h 309"/>
                <a:gd name="T88" fmla="*/ 0 w 174"/>
                <a:gd name="T89" fmla="*/ 168 h 309"/>
                <a:gd name="T90" fmla="*/ 0 w 174"/>
                <a:gd name="T91" fmla="*/ 154 h 309"/>
                <a:gd name="T92" fmla="*/ 0 w 174"/>
                <a:gd name="T93" fmla="*/ 137 h 309"/>
                <a:gd name="T94" fmla="*/ 1 w 174"/>
                <a:gd name="T95" fmla="*/ 121 h 309"/>
                <a:gd name="T96" fmla="*/ 4 w 174"/>
                <a:gd name="T97" fmla="*/ 105 h 309"/>
                <a:gd name="T98" fmla="*/ 7 w 174"/>
                <a:gd name="T99" fmla="*/ 90 h 309"/>
                <a:gd name="T100" fmla="*/ 11 w 174"/>
                <a:gd name="T101" fmla="*/ 75 h 309"/>
                <a:gd name="T102" fmla="*/ 16 w 174"/>
                <a:gd name="T103" fmla="*/ 63 h 309"/>
                <a:gd name="T104" fmla="*/ 22 w 174"/>
                <a:gd name="T105" fmla="*/ 50 h 309"/>
                <a:gd name="T106" fmla="*/ 28 w 174"/>
                <a:gd name="T107" fmla="*/ 38 h 309"/>
                <a:gd name="T108" fmla="*/ 36 w 174"/>
                <a:gd name="T109" fmla="*/ 28 h 309"/>
                <a:gd name="T110" fmla="*/ 43 w 174"/>
                <a:gd name="T111" fmla="*/ 19 h 309"/>
                <a:gd name="T112" fmla="*/ 51 w 174"/>
                <a:gd name="T113" fmla="*/ 13 h 309"/>
                <a:gd name="T114" fmla="*/ 59 w 174"/>
                <a:gd name="T115" fmla="*/ 7 h 309"/>
                <a:gd name="T116" fmla="*/ 68 w 174"/>
                <a:gd name="T117" fmla="*/ 2 h 309"/>
                <a:gd name="T118" fmla="*/ 77 w 174"/>
                <a:gd name="T119" fmla="*/ 0 h 309"/>
                <a:gd name="T120" fmla="*/ 86 w 174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9">
                  <a:moveTo>
                    <a:pt x="86" y="0"/>
                  </a:moveTo>
                  <a:lnTo>
                    <a:pt x="95" y="0"/>
                  </a:lnTo>
                  <a:lnTo>
                    <a:pt x="104" y="2"/>
                  </a:lnTo>
                  <a:lnTo>
                    <a:pt x="113" y="7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8"/>
                  </a:lnTo>
                  <a:lnTo>
                    <a:pt x="144" y="38"/>
                  </a:lnTo>
                  <a:lnTo>
                    <a:pt x="150" y="50"/>
                  </a:lnTo>
                  <a:lnTo>
                    <a:pt x="156" y="63"/>
                  </a:lnTo>
                  <a:lnTo>
                    <a:pt x="161" y="75"/>
                  </a:lnTo>
                  <a:lnTo>
                    <a:pt x="165" y="90"/>
                  </a:lnTo>
                  <a:lnTo>
                    <a:pt x="168" y="105"/>
                  </a:lnTo>
                  <a:lnTo>
                    <a:pt x="170" y="121"/>
                  </a:lnTo>
                  <a:lnTo>
                    <a:pt x="172" y="137"/>
                  </a:lnTo>
                  <a:lnTo>
                    <a:pt x="173" y="154"/>
                  </a:lnTo>
                  <a:lnTo>
                    <a:pt x="172" y="168"/>
                  </a:lnTo>
                  <a:lnTo>
                    <a:pt x="170" y="185"/>
                  </a:lnTo>
                  <a:lnTo>
                    <a:pt x="168" y="199"/>
                  </a:lnTo>
                  <a:lnTo>
                    <a:pt x="165" y="216"/>
                  </a:lnTo>
                  <a:lnTo>
                    <a:pt x="161" y="229"/>
                  </a:lnTo>
                  <a:lnTo>
                    <a:pt x="156" y="242"/>
                  </a:lnTo>
                  <a:lnTo>
                    <a:pt x="150" y="256"/>
                  </a:lnTo>
                  <a:lnTo>
                    <a:pt x="144" y="268"/>
                  </a:lnTo>
                  <a:lnTo>
                    <a:pt x="136" y="278"/>
                  </a:lnTo>
                  <a:lnTo>
                    <a:pt x="129" y="287"/>
                  </a:lnTo>
                  <a:lnTo>
                    <a:pt x="121" y="293"/>
                  </a:lnTo>
                  <a:lnTo>
                    <a:pt x="113" y="300"/>
                  </a:lnTo>
                  <a:lnTo>
                    <a:pt x="104" y="303"/>
                  </a:lnTo>
                  <a:lnTo>
                    <a:pt x="95" y="306"/>
                  </a:lnTo>
                  <a:lnTo>
                    <a:pt x="86" y="308"/>
                  </a:lnTo>
                  <a:lnTo>
                    <a:pt x="77" y="306"/>
                  </a:lnTo>
                  <a:lnTo>
                    <a:pt x="68" y="303"/>
                  </a:lnTo>
                  <a:lnTo>
                    <a:pt x="59" y="300"/>
                  </a:lnTo>
                  <a:lnTo>
                    <a:pt x="51" y="293"/>
                  </a:lnTo>
                  <a:lnTo>
                    <a:pt x="43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4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4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59" y="7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" name="Freeform 451"/>
            <p:cNvSpPr>
              <a:spLocks/>
            </p:cNvSpPr>
            <p:nvPr/>
          </p:nvSpPr>
          <p:spPr bwMode="auto">
            <a:xfrm>
              <a:off x="5413" y="3449"/>
              <a:ext cx="83" cy="139"/>
            </a:xfrm>
            <a:custGeom>
              <a:avLst/>
              <a:gdLst>
                <a:gd name="T0" fmla="*/ 41 w 83"/>
                <a:gd name="T1" fmla="*/ 0 h 139"/>
                <a:gd name="T2" fmla="*/ 44 w 83"/>
                <a:gd name="T3" fmla="*/ 0 h 139"/>
                <a:gd name="T4" fmla="*/ 49 w 83"/>
                <a:gd name="T5" fmla="*/ 0 h 139"/>
                <a:gd name="T6" fmla="*/ 52 w 83"/>
                <a:gd name="T7" fmla="*/ 2 h 139"/>
                <a:gd name="T8" fmla="*/ 57 w 83"/>
                <a:gd name="T9" fmla="*/ 5 h 139"/>
                <a:gd name="T10" fmla="*/ 60 w 83"/>
                <a:gd name="T11" fmla="*/ 8 h 139"/>
                <a:gd name="T12" fmla="*/ 64 w 83"/>
                <a:gd name="T13" fmla="*/ 12 h 139"/>
                <a:gd name="T14" fmla="*/ 68 w 83"/>
                <a:gd name="T15" fmla="*/ 17 h 139"/>
                <a:gd name="T16" fmla="*/ 71 w 83"/>
                <a:gd name="T17" fmla="*/ 22 h 139"/>
                <a:gd name="T18" fmla="*/ 73 w 83"/>
                <a:gd name="T19" fmla="*/ 27 h 139"/>
                <a:gd name="T20" fmla="*/ 76 w 83"/>
                <a:gd name="T21" fmla="*/ 35 h 139"/>
                <a:gd name="T22" fmla="*/ 78 w 83"/>
                <a:gd name="T23" fmla="*/ 39 h 139"/>
                <a:gd name="T24" fmla="*/ 79 w 83"/>
                <a:gd name="T25" fmla="*/ 46 h 139"/>
                <a:gd name="T26" fmla="*/ 81 w 83"/>
                <a:gd name="T27" fmla="*/ 54 h 139"/>
                <a:gd name="T28" fmla="*/ 82 w 83"/>
                <a:gd name="T29" fmla="*/ 61 h 139"/>
                <a:gd name="T30" fmla="*/ 82 w 83"/>
                <a:gd name="T31" fmla="*/ 69 h 139"/>
                <a:gd name="T32" fmla="*/ 82 w 83"/>
                <a:gd name="T33" fmla="*/ 75 h 139"/>
                <a:gd name="T34" fmla="*/ 81 w 83"/>
                <a:gd name="T35" fmla="*/ 83 h 139"/>
                <a:gd name="T36" fmla="*/ 79 w 83"/>
                <a:gd name="T37" fmla="*/ 89 h 139"/>
                <a:gd name="T38" fmla="*/ 78 w 83"/>
                <a:gd name="T39" fmla="*/ 96 h 139"/>
                <a:gd name="T40" fmla="*/ 76 w 83"/>
                <a:gd name="T41" fmla="*/ 103 h 139"/>
                <a:gd name="T42" fmla="*/ 73 w 83"/>
                <a:gd name="T43" fmla="*/ 109 h 139"/>
                <a:gd name="T44" fmla="*/ 71 w 83"/>
                <a:gd name="T45" fmla="*/ 113 h 139"/>
                <a:gd name="T46" fmla="*/ 68 w 83"/>
                <a:gd name="T47" fmla="*/ 119 h 139"/>
                <a:gd name="T48" fmla="*/ 64 w 83"/>
                <a:gd name="T49" fmla="*/ 123 h 139"/>
                <a:gd name="T50" fmla="*/ 60 w 83"/>
                <a:gd name="T51" fmla="*/ 129 h 139"/>
                <a:gd name="T52" fmla="*/ 57 w 83"/>
                <a:gd name="T53" fmla="*/ 132 h 139"/>
                <a:gd name="T54" fmla="*/ 52 w 83"/>
                <a:gd name="T55" fmla="*/ 133 h 139"/>
                <a:gd name="T56" fmla="*/ 49 w 83"/>
                <a:gd name="T57" fmla="*/ 136 h 139"/>
                <a:gd name="T58" fmla="*/ 44 w 83"/>
                <a:gd name="T59" fmla="*/ 138 h 139"/>
                <a:gd name="T60" fmla="*/ 41 w 83"/>
                <a:gd name="T61" fmla="*/ 138 h 139"/>
                <a:gd name="T62" fmla="*/ 35 w 83"/>
                <a:gd name="T63" fmla="*/ 138 h 139"/>
                <a:gd name="T64" fmla="*/ 31 w 83"/>
                <a:gd name="T65" fmla="*/ 136 h 139"/>
                <a:gd name="T66" fmla="*/ 27 w 83"/>
                <a:gd name="T67" fmla="*/ 133 h 139"/>
                <a:gd name="T68" fmla="*/ 23 w 83"/>
                <a:gd name="T69" fmla="*/ 132 h 139"/>
                <a:gd name="T70" fmla="*/ 20 w 83"/>
                <a:gd name="T71" fmla="*/ 129 h 139"/>
                <a:gd name="T72" fmla="*/ 16 w 83"/>
                <a:gd name="T73" fmla="*/ 123 h 139"/>
                <a:gd name="T74" fmla="*/ 13 w 83"/>
                <a:gd name="T75" fmla="*/ 119 h 139"/>
                <a:gd name="T76" fmla="*/ 10 w 83"/>
                <a:gd name="T77" fmla="*/ 113 h 139"/>
                <a:gd name="T78" fmla="*/ 7 w 83"/>
                <a:gd name="T79" fmla="*/ 109 h 139"/>
                <a:gd name="T80" fmla="*/ 5 w 83"/>
                <a:gd name="T81" fmla="*/ 103 h 139"/>
                <a:gd name="T82" fmla="*/ 3 w 83"/>
                <a:gd name="T83" fmla="*/ 96 h 139"/>
                <a:gd name="T84" fmla="*/ 1 w 83"/>
                <a:gd name="T85" fmla="*/ 89 h 139"/>
                <a:gd name="T86" fmla="*/ 0 w 83"/>
                <a:gd name="T87" fmla="*/ 83 h 139"/>
                <a:gd name="T88" fmla="*/ 0 w 83"/>
                <a:gd name="T89" fmla="*/ 75 h 139"/>
                <a:gd name="T90" fmla="*/ 0 w 83"/>
                <a:gd name="T91" fmla="*/ 69 h 139"/>
                <a:gd name="T92" fmla="*/ 0 w 83"/>
                <a:gd name="T93" fmla="*/ 61 h 139"/>
                <a:gd name="T94" fmla="*/ 0 w 83"/>
                <a:gd name="T95" fmla="*/ 54 h 139"/>
                <a:gd name="T96" fmla="*/ 1 w 83"/>
                <a:gd name="T97" fmla="*/ 46 h 139"/>
                <a:gd name="T98" fmla="*/ 3 w 83"/>
                <a:gd name="T99" fmla="*/ 39 h 139"/>
                <a:gd name="T100" fmla="*/ 5 w 83"/>
                <a:gd name="T101" fmla="*/ 35 h 139"/>
                <a:gd name="T102" fmla="*/ 7 w 83"/>
                <a:gd name="T103" fmla="*/ 27 h 139"/>
                <a:gd name="T104" fmla="*/ 10 w 83"/>
                <a:gd name="T105" fmla="*/ 22 h 139"/>
                <a:gd name="T106" fmla="*/ 13 w 83"/>
                <a:gd name="T107" fmla="*/ 17 h 139"/>
                <a:gd name="T108" fmla="*/ 16 w 83"/>
                <a:gd name="T109" fmla="*/ 12 h 139"/>
                <a:gd name="T110" fmla="*/ 20 w 83"/>
                <a:gd name="T111" fmla="*/ 8 h 139"/>
                <a:gd name="T112" fmla="*/ 23 w 83"/>
                <a:gd name="T113" fmla="*/ 5 h 139"/>
                <a:gd name="T114" fmla="*/ 27 w 83"/>
                <a:gd name="T115" fmla="*/ 2 h 139"/>
                <a:gd name="T116" fmla="*/ 31 w 83"/>
                <a:gd name="T117" fmla="*/ 0 h 139"/>
                <a:gd name="T118" fmla="*/ 35 w 83"/>
                <a:gd name="T119" fmla="*/ 0 h 139"/>
                <a:gd name="T120" fmla="*/ 41 w 83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3" h="139">
                  <a:moveTo>
                    <a:pt x="41" y="0"/>
                  </a:moveTo>
                  <a:lnTo>
                    <a:pt x="44" y="0"/>
                  </a:lnTo>
                  <a:lnTo>
                    <a:pt x="49" y="0"/>
                  </a:lnTo>
                  <a:lnTo>
                    <a:pt x="52" y="2"/>
                  </a:lnTo>
                  <a:lnTo>
                    <a:pt x="57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8" y="17"/>
                  </a:lnTo>
                  <a:lnTo>
                    <a:pt x="71" y="22"/>
                  </a:lnTo>
                  <a:lnTo>
                    <a:pt x="73" y="27"/>
                  </a:lnTo>
                  <a:lnTo>
                    <a:pt x="76" y="35"/>
                  </a:lnTo>
                  <a:lnTo>
                    <a:pt x="78" y="39"/>
                  </a:lnTo>
                  <a:lnTo>
                    <a:pt x="79" y="46"/>
                  </a:lnTo>
                  <a:lnTo>
                    <a:pt x="81" y="54"/>
                  </a:lnTo>
                  <a:lnTo>
                    <a:pt x="82" y="61"/>
                  </a:lnTo>
                  <a:lnTo>
                    <a:pt x="82" y="69"/>
                  </a:lnTo>
                  <a:lnTo>
                    <a:pt x="82" y="75"/>
                  </a:lnTo>
                  <a:lnTo>
                    <a:pt x="81" y="83"/>
                  </a:lnTo>
                  <a:lnTo>
                    <a:pt x="79" y="89"/>
                  </a:lnTo>
                  <a:lnTo>
                    <a:pt x="78" y="96"/>
                  </a:lnTo>
                  <a:lnTo>
                    <a:pt x="76" y="103"/>
                  </a:lnTo>
                  <a:lnTo>
                    <a:pt x="73" y="109"/>
                  </a:lnTo>
                  <a:lnTo>
                    <a:pt x="71" y="113"/>
                  </a:lnTo>
                  <a:lnTo>
                    <a:pt x="68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7" y="132"/>
                  </a:lnTo>
                  <a:lnTo>
                    <a:pt x="52" y="133"/>
                  </a:lnTo>
                  <a:lnTo>
                    <a:pt x="49" y="136"/>
                  </a:lnTo>
                  <a:lnTo>
                    <a:pt x="44" y="138"/>
                  </a:lnTo>
                  <a:lnTo>
                    <a:pt x="41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5" y="103"/>
                  </a:lnTo>
                  <a:lnTo>
                    <a:pt x="3" y="96"/>
                  </a:lnTo>
                  <a:lnTo>
                    <a:pt x="1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1" y="46"/>
                  </a:lnTo>
                  <a:lnTo>
                    <a:pt x="3" y="39"/>
                  </a:lnTo>
                  <a:lnTo>
                    <a:pt x="5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1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" name="Freeform 452"/>
            <p:cNvSpPr>
              <a:spLocks/>
            </p:cNvSpPr>
            <p:nvPr/>
          </p:nvSpPr>
          <p:spPr bwMode="auto">
            <a:xfrm>
              <a:off x="5440" y="3496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6 w 30"/>
                <a:gd name="T5" fmla="*/ 0 h 53"/>
                <a:gd name="T6" fmla="*/ 17 w 30"/>
                <a:gd name="T7" fmla="*/ 0 h 53"/>
                <a:gd name="T8" fmla="*/ 19 w 30"/>
                <a:gd name="T9" fmla="*/ 0 h 53"/>
                <a:gd name="T10" fmla="*/ 20 w 30"/>
                <a:gd name="T11" fmla="*/ 1 h 53"/>
                <a:gd name="T12" fmla="*/ 22 w 30"/>
                <a:gd name="T13" fmla="*/ 3 h 53"/>
                <a:gd name="T14" fmla="*/ 23 w 30"/>
                <a:gd name="T15" fmla="*/ 4 h 53"/>
                <a:gd name="T16" fmla="*/ 25 w 30"/>
                <a:gd name="T17" fmla="*/ 8 h 53"/>
                <a:gd name="T18" fmla="*/ 26 w 30"/>
                <a:gd name="T19" fmla="*/ 8 h 53"/>
                <a:gd name="T20" fmla="*/ 26 w 30"/>
                <a:gd name="T21" fmla="*/ 11 h 53"/>
                <a:gd name="T22" fmla="*/ 26 w 30"/>
                <a:gd name="T23" fmla="*/ 14 h 53"/>
                <a:gd name="T24" fmla="*/ 27 w 30"/>
                <a:gd name="T25" fmla="*/ 17 h 53"/>
                <a:gd name="T26" fmla="*/ 27 w 30"/>
                <a:gd name="T27" fmla="*/ 21 h 53"/>
                <a:gd name="T28" fmla="*/ 27 w 30"/>
                <a:gd name="T29" fmla="*/ 22 h 53"/>
                <a:gd name="T30" fmla="*/ 29 w 30"/>
                <a:gd name="T31" fmla="*/ 26 h 53"/>
                <a:gd name="T32" fmla="*/ 27 w 30"/>
                <a:gd name="T33" fmla="*/ 27 h 53"/>
                <a:gd name="T34" fmla="*/ 27 w 30"/>
                <a:gd name="T35" fmla="*/ 29 h 53"/>
                <a:gd name="T36" fmla="*/ 27 w 30"/>
                <a:gd name="T37" fmla="*/ 32 h 53"/>
                <a:gd name="T38" fmla="*/ 26 w 30"/>
                <a:gd name="T39" fmla="*/ 35 h 53"/>
                <a:gd name="T40" fmla="*/ 26 w 30"/>
                <a:gd name="T41" fmla="*/ 39 h 53"/>
                <a:gd name="T42" fmla="*/ 26 w 30"/>
                <a:gd name="T43" fmla="*/ 42 h 53"/>
                <a:gd name="T44" fmla="*/ 25 w 30"/>
                <a:gd name="T45" fmla="*/ 42 h 53"/>
                <a:gd name="T46" fmla="*/ 23 w 30"/>
                <a:gd name="T47" fmla="*/ 45 h 53"/>
                <a:gd name="T48" fmla="*/ 22 w 30"/>
                <a:gd name="T49" fmla="*/ 47 h 53"/>
                <a:gd name="T50" fmla="*/ 20 w 30"/>
                <a:gd name="T51" fmla="*/ 48 h 53"/>
                <a:gd name="T52" fmla="*/ 19 w 30"/>
                <a:gd name="T53" fmla="*/ 50 h 53"/>
                <a:gd name="T54" fmla="*/ 17 w 30"/>
                <a:gd name="T55" fmla="*/ 52 h 53"/>
                <a:gd name="T56" fmla="*/ 16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6 w 30"/>
                <a:gd name="T71" fmla="*/ 48 h 53"/>
                <a:gd name="T72" fmla="*/ 5 w 30"/>
                <a:gd name="T73" fmla="*/ 47 h 53"/>
                <a:gd name="T74" fmla="*/ 4 w 30"/>
                <a:gd name="T75" fmla="*/ 45 h 53"/>
                <a:gd name="T76" fmla="*/ 2 w 30"/>
                <a:gd name="T77" fmla="*/ 42 h 53"/>
                <a:gd name="T78" fmla="*/ 2 w 30"/>
                <a:gd name="T79" fmla="*/ 42 h 53"/>
                <a:gd name="T80" fmla="*/ 1 w 30"/>
                <a:gd name="T81" fmla="*/ 39 h 53"/>
                <a:gd name="T82" fmla="*/ 0 w 30"/>
                <a:gd name="T83" fmla="*/ 35 h 53"/>
                <a:gd name="T84" fmla="*/ 0 w 30"/>
                <a:gd name="T85" fmla="*/ 32 h 53"/>
                <a:gd name="T86" fmla="*/ 0 w 30"/>
                <a:gd name="T87" fmla="*/ 29 h 53"/>
                <a:gd name="T88" fmla="*/ 0 w 30"/>
                <a:gd name="T89" fmla="*/ 27 h 53"/>
                <a:gd name="T90" fmla="*/ 0 w 30"/>
                <a:gd name="T91" fmla="*/ 26 h 53"/>
                <a:gd name="T92" fmla="*/ 0 w 30"/>
                <a:gd name="T93" fmla="*/ 22 h 53"/>
                <a:gd name="T94" fmla="*/ 0 w 30"/>
                <a:gd name="T95" fmla="*/ 21 h 53"/>
                <a:gd name="T96" fmla="*/ 0 w 30"/>
                <a:gd name="T97" fmla="*/ 17 h 53"/>
                <a:gd name="T98" fmla="*/ 0 w 30"/>
                <a:gd name="T99" fmla="*/ 14 h 53"/>
                <a:gd name="T100" fmla="*/ 1 w 30"/>
                <a:gd name="T101" fmla="*/ 11 h 53"/>
                <a:gd name="T102" fmla="*/ 2 w 30"/>
                <a:gd name="T103" fmla="*/ 8 h 53"/>
                <a:gd name="T104" fmla="*/ 2 w 30"/>
                <a:gd name="T105" fmla="*/ 8 h 53"/>
                <a:gd name="T106" fmla="*/ 4 w 30"/>
                <a:gd name="T107" fmla="*/ 4 h 53"/>
                <a:gd name="T108" fmla="*/ 5 w 30"/>
                <a:gd name="T109" fmla="*/ 3 h 53"/>
                <a:gd name="T110" fmla="*/ 6 w 30"/>
                <a:gd name="T111" fmla="*/ 1 h 53"/>
                <a:gd name="T112" fmla="*/ 8 w 30"/>
                <a:gd name="T113" fmla="*/ 0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3" y="4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26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9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6" y="39"/>
                  </a:lnTo>
                  <a:lnTo>
                    <a:pt x="26" y="42"/>
                  </a:lnTo>
                  <a:lnTo>
                    <a:pt x="25" y="42"/>
                  </a:lnTo>
                  <a:lnTo>
                    <a:pt x="23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" name="Freeform 453"/>
            <p:cNvSpPr>
              <a:spLocks/>
            </p:cNvSpPr>
            <p:nvPr/>
          </p:nvSpPr>
          <p:spPr bwMode="auto">
            <a:xfrm>
              <a:off x="5545" y="3364"/>
              <a:ext cx="177" cy="309"/>
            </a:xfrm>
            <a:custGeom>
              <a:avLst/>
              <a:gdLst>
                <a:gd name="T0" fmla="*/ 88 w 177"/>
                <a:gd name="T1" fmla="*/ 0 h 309"/>
                <a:gd name="T2" fmla="*/ 96 w 177"/>
                <a:gd name="T3" fmla="*/ 0 h 309"/>
                <a:gd name="T4" fmla="*/ 105 w 177"/>
                <a:gd name="T5" fmla="*/ 2 h 309"/>
                <a:gd name="T6" fmla="*/ 114 w 177"/>
                <a:gd name="T7" fmla="*/ 7 h 309"/>
                <a:gd name="T8" fmla="*/ 123 w 177"/>
                <a:gd name="T9" fmla="*/ 13 h 309"/>
                <a:gd name="T10" fmla="*/ 132 w 177"/>
                <a:gd name="T11" fmla="*/ 19 h 309"/>
                <a:gd name="T12" fmla="*/ 138 w 177"/>
                <a:gd name="T13" fmla="*/ 28 h 309"/>
                <a:gd name="T14" fmla="*/ 145 w 177"/>
                <a:gd name="T15" fmla="*/ 38 h 309"/>
                <a:gd name="T16" fmla="*/ 153 w 177"/>
                <a:gd name="T17" fmla="*/ 50 h 309"/>
                <a:gd name="T18" fmla="*/ 159 w 177"/>
                <a:gd name="T19" fmla="*/ 63 h 309"/>
                <a:gd name="T20" fmla="*/ 164 w 177"/>
                <a:gd name="T21" fmla="*/ 75 h 309"/>
                <a:gd name="T22" fmla="*/ 167 w 177"/>
                <a:gd name="T23" fmla="*/ 90 h 309"/>
                <a:gd name="T24" fmla="*/ 171 w 177"/>
                <a:gd name="T25" fmla="*/ 105 h 309"/>
                <a:gd name="T26" fmla="*/ 173 w 177"/>
                <a:gd name="T27" fmla="*/ 121 h 309"/>
                <a:gd name="T28" fmla="*/ 175 w 177"/>
                <a:gd name="T29" fmla="*/ 137 h 309"/>
                <a:gd name="T30" fmla="*/ 176 w 177"/>
                <a:gd name="T31" fmla="*/ 154 h 309"/>
                <a:gd name="T32" fmla="*/ 175 w 177"/>
                <a:gd name="T33" fmla="*/ 168 h 309"/>
                <a:gd name="T34" fmla="*/ 173 w 177"/>
                <a:gd name="T35" fmla="*/ 185 h 309"/>
                <a:gd name="T36" fmla="*/ 171 w 177"/>
                <a:gd name="T37" fmla="*/ 199 h 309"/>
                <a:gd name="T38" fmla="*/ 167 w 177"/>
                <a:gd name="T39" fmla="*/ 216 h 309"/>
                <a:gd name="T40" fmla="*/ 164 w 177"/>
                <a:gd name="T41" fmla="*/ 229 h 309"/>
                <a:gd name="T42" fmla="*/ 159 w 177"/>
                <a:gd name="T43" fmla="*/ 242 h 309"/>
                <a:gd name="T44" fmla="*/ 153 w 177"/>
                <a:gd name="T45" fmla="*/ 256 h 309"/>
                <a:gd name="T46" fmla="*/ 145 w 177"/>
                <a:gd name="T47" fmla="*/ 268 h 309"/>
                <a:gd name="T48" fmla="*/ 138 w 177"/>
                <a:gd name="T49" fmla="*/ 278 h 309"/>
                <a:gd name="T50" fmla="*/ 132 w 177"/>
                <a:gd name="T51" fmla="*/ 287 h 309"/>
                <a:gd name="T52" fmla="*/ 123 w 177"/>
                <a:gd name="T53" fmla="*/ 293 h 309"/>
                <a:gd name="T54" fmla="*/ 114 w 177"/>
                <a:gd name="T55" fmla="*/ 300 h 309"/>
                <a:gd name="T56" fmla="*/ 105 w 177"/>
                <a:gd name="T57" fmla="*/ 303 h 309"/>
                <a:gd name="T58" fmla="*/ 96 w 177"/>
                <a:gd name="T59" fmla="*/ 306 h 309"/>
                <a:gd name="T60" fmla="*/ 88 w 177"/>
                <a:gd name="T61" fmla="*/ 308 h 309"/>
                <a:gd name="T62" fmla="*/ 78 w 177"/>
                <a:gd name="T63" fmla="*/ 306 h 309"/>
                <a:gd name="T64" fmla="*/ 69 w 177"/>
                <a:gd name="T65" fmla="*/ 303 h 309"/>
                <a:gd name="T66" fmla="*/ 60 w 177"/>
                <a:gd name="T67" fmla="*/ 300 h 309"/>
                <a:gd name="T68" fmla="*/ 51 w 177"/>
                <a:gd name="T69" fmla="*/ 293 h 309"/>
                <a:gd name="T70" fmla="*/ 44 w 177"/>
                <a:gd name="T71" fmla="*/ 287 h 309"/>
                <a:gd name="T72" fmla="*/ 36 w 177"/>
                <a:gd name="T73" fmla="*/ 278 h 309"/>
                <a:gd name="T74" fmla="*/ 28 w 177"/>
                <a:gd name="T75" fmla="*/ 268 h 309"/>
                <a:gd name="T76" fmla="*/ 22 w 177"/>
                <a:gd name="T77" fmla="*/ 256 h 309"/>
                <a:gd name="T78" fmla="*/ 16 w 177"/>
                <a:gd name="T79" fmla="*/ 242 h 309"/>
                <a:gd name="T80" fmla="*/ 11 w 177"/>
                <a:gd name="T81" fmla="*/ 229 h 309"/>
                <a:gd name="T82" fmla="*/ 7 w 177"/>
                <a:gd name="T83" fmla="*/ 216 h 309"/>
                <a:gd name="T84" fmla="*/ 3 w 177"/>
                <a:gd name="T85" fmla="*/ 199 h 309"/>
                <a:gd name="T86" fmla="*/ 1 w 177"/>
                <a:gd name="T87" fmla="*/ 185 h 309"/>
                <a:gd name="T88" fmla="*/ 0 w 177"/>
                <a:gd name="T89" fmla="*/ 168 h 309"/>
                <a:gd name="T90" fmla="*/ 0 w 177"/>
                <a:gd name="T91" fmla="*/ 154 h 309"/>
                <a:gd name="T92" fmla="*/ 0 w 177"/>
                <a:gd name="T93" fmla="*/ 137 h 309"/>
                <a:gd name="T94" fmla="*/ 1 w 177"/>
                <a:gd name="T95" fmla="*/ 121 h 309"/>
                <a:gd name="T96" fmla="*/ 3 w 177"/>
                <a:gd name="T97" fmla="*/ 105 h 309"/>
                <a:gd name="T98" fmla="*/ 7 w 177"/>
                <a:gd name="T99" fmla="*/ 90 h 309"/>
                <a:gd name="T100" fmla="*/ 11 w 177"/>
                <a:gd name="T101" fmla="*/ 75 h 309"/>
                <a:gd name="T102" fmla="*/ 16 w 177"/>
                <a:gd name="T103" fmla="*/ 63 h 309"/>
                <a:gd name="T104" fmla="*/ 22 w 177"/>
                <a:gd name="T105" fmla="*/ 50 h 309"/>
                <a:gd name="T106" fmla="*/ 28 w 177"/>
                <a:gd name="T107" fmla="*/ 38 h 309"/>
                <a:gd name="T108" fmla="*/ 36 w 177"/>
                <a:gd name="T109" fmla="*/ 28 h 309"/>
                <a:gd name="T110" fmla="*/ 44 w 177"/>
                <a:gd name="T111" fmla="*/ 19 h 309"/>
                <a:gd name="T112" fmla="*/ 51 w 177"/>
                <a:gd name="T113" fmla="*/ 13 h 309"/>
                <a:gd name="T114" fmla="*/ 60 w 177"/>
                <a:gd name="T115" fmla="*/ 7 h 309"/>
                <a:gd name="T116" fmla="*/ 69 w 177"/>
                <a:gd name="T117" fmla="*/ 2 h 309"/>
                <a:gd name="T118" fmla="*/ 78 w 177"/>
                <a:gd name="T119" fmla="*/ 0 h 309"/>
                <a:gd name="T120" fmla="*/ 88 w 177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7" h="309">
                  <a:moveTo>
                    <a:pt x="88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4" y="7"/>
                  </a:lnTo>
                  <a:lnTo>
                    <a:pt x="123" y="13"/>
                  </a:lnTo>
                  <a:lnTo>
                    <a:pt x="132" y="19"/>
                  </a:lnTo>
                  <a:lnTo>
                    <a:pt x="138" y="28"/>
                  </a:lnTo>
                  <a:lnTo>
                    <a:pt x="145" y="38"/>
                  </a:lnTo>
                  <a:lnTo>
                    <a:pt x="153" y="50"/>
                  </a:lnTo>
                  <a:lnTo>
                    <a:pt x="159" y="63"/>
                  </a:lnTo>
                  <a:lnTo>
                    <a:pt x="164" y="75"/>
                  </a:lnTo>
                  <a:lnTo>
                    <a:pt x="167" y="90"/>
                  </a:lnTo>
                  <a:lnTo>
                    <a:pt x="171" y="105"/>
                  </a:lnTo>
                  <a:lnTo>
                    <a:pt x="173" y="121"/>
                  </a:lnTo>
                  <a:lnTo>
                    <a:pt x="175" y="137"/>
                  </a:lnTo>
                  <a:lnTo>
                    <a:pt x="176" y="154"/>
                  </a:lnTo>
                  <a:lnTo>
                    <a:pt x="175" y="168"/>
                  </a:lnTo>
                  <a:lnTo>
                    <a:pt x="173" y="185"/>
                  </a:lnTo>
                  <a:lnTo>
                    <a:pt x="171" y="199"/>
                  </a:lnTo>
                  <a:lnTo>
                    <a:pt x="167" y="216"/>
                  </a:lnTo>
                  <a:lnTo>
                    <a:pt x="164" y="229"/>
                  </a:lnTo>
                  <a:lnTo>
                    <a:pt x="159" y="242"/>
                  </a:lnTo>
                  <a:lnTo>
                    <a:pt x="153" y="256"/>
                  </a:lnTo>
                  <a:lnTo>
                    <a:pt x="145" y="268"/>
                  </a:lnTo>
                  <a:lnTo>
                    <a:pt x="138" y="278"/>
                  </a:lnTo>
                  <a:lnTo>
                    <a:pt x="132" y="287"/>
                  </a:lnTo>
                  <a:lnTo>
                    <a:pt x="123" y="293"/>
                  </a:lnTo>
                  <a:lnTo>
                    <a:pt x="114" y="300"/>
                  </a:lnTo>
                  <a:lnTo>
                    <a:pt x="105" y="303"/>
                  </a:lnTo>
                  <a:lnTo>
                    <a:pt x="96" y="306"/>
                  </a:lnTo>
                  <a:lnTo>
                    <a:pt x="88" y="308"/>
                  </a:lnTo>
                  <a:lnTo>
                    <a:pt x="78" y="306"/>
                  </a:lnTo>
                  <a:lnTo>
                    <a:pt x="69" y="303"/>
                  </a:lnTo>
                  <a:lnTo>
                    <a:pt x="60" y="300"/>
                  </a:lnTo>
                  <a:lnTo>
                    <a:pt x="51" y="293"/>
                  </a:lnTo>
                  <a:lnTo>
                    <a:pt x="44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3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3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4" y="19"/>
                  </a:lnTo>
                  <a:lnTo>
                    <a:pt x="51" y="13"/>
                  </a:lnTo>
                  <a:lnTo>
                    <a:pt x="60" y="7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" name="Freeform 454"/>
            <p:cNvSpPr>
              <a:spLocks/>
            </p:cNvSpPr>
            <p:nvPr/>
          </p:nvSpPr>
          <p:spPr bwMode="auto">
            <a:xfrm>
              <a:off x="5593" y="3449"/>
              <a:ext cx="82" cy="139"/>
            </a:xfrm>
            <a:custGeom>
              <a:avLst/>
              <a:gdLst>
                <a:gd name="T0" fmla="*/ 40 w 82"/>
                <a:gd name="T1" fmla="*/ 0 h 139"/>
                <a:gd name="T2" fmla="*/ 44 w 82"/>
                <a:gd name="T3" fmla="*/ 0 h 139"/>
                <a:gd name="T4" fmla="*/ 48 w 82"/>
                <a:gd name="T5" fmla="*/ 0 h 139"/>
                <a:gd name="T6" fmla="*/ 52 w 82"/>
                <a:gd name="T7" fmla="*/ 2 h 139"/>
                <a:gd name="T8" fmla="*/ 56 w 82"/>
                <a:gd name="T9" fmla="*/ 5 h 139"/>
                <a:gd name="T10" fmla="*/ 60 w 82"/>
                <a:gd name="T11" fmla="*/ 8 h 139"/>
                <a:gd name="T12" fmla="*/ 64 w 82"/>
                <a:gd name="T13" fmla="*/ 12 h 139"/>
                <a:gd name="T14" fmla="*/ 67 w 82"/>
                <a:gd name="T15" fmla="*/ 17 h 139"/>
                <a:gd name="T16" fmla="*/ 70 w 82"/>
                <a:gd name="T17" fmla="*/ 22 h 139"/>
                <a:gd name="T18" fmla="*/ 72 w 82"/>
                <a:gd name="T19" fmla="*/ 27 h 139"/>
                <a:gd name="T20" fmla="*/ 75 w 82"/>
                <a:gd name="T21" fmla="*/ 35 h 139"/>
                <a:gd name="T22" fmla="*/ 77 w 82"/>
                <a:gd name="T23" fmla="*/ 39 h 139"/>
                <a:gd name="T24" fmla="*/ 78 w 82"/>
                <a:gd name="T25" fmla="*/ 46 h 139"/>
                <a:gd name="T26" fmla="*/ 80 w 82"/>
                <a:gd name="T27" fmla="*/ 54 h 139"/>
                <a:gd name="T28" fmla="*/ 81 w 82"/>
                <a:gd name="T29" fmla="*/ 61 h 139"/>
                <a:gd name="T30" fmla="*/ 81 w 82"/>
                <a:gd name="T31" fmla="*/ 69 h 139"/>
                <a:gd name="T32" fmla="*/ 81 w 82"/>
                <a:gd name="T33" fmla="*/ 75 h 139"/>
                <a:gd name="T34" fmla="*/ 80 w 82"/>
                <a:gd name="T35" fmla="*/ 83 h 139"/>
                <a:gd name="T36" fmla="*/ 78 w 82"/>
                <a:gd name="T37" fmla="*/ 89 h 139"/>
                <a:gd name="T38" fmla="*/ 77 w 82"/>
                <a:gd name="T39" fmla="*/ 96 h 139"/>
                <a:gd name="T40" fmla="*/ 75 w 82"/>
                <a:gd name="T41" fmla="*/ 103 h 139"/>
                <a:gd name="T42" fmla="*/ 72 w 82"/>
                <a:gd name="T43" fmla="*/ 109 h 139"/>
                <a:gd name="T44" fmla="*/ 70 w 82"/>
                <a:gd name="T45" fmla="*/ 113 h 139"/>
                <a:gd name="T46" fmla="*/ 67 w 82"/>
                <a:gd name="T47" fmla="*/ 119 h 139"/>
                <a:gd name="T48" fmla="*/ 64 w 82"/>
                <a:gd name="T49" fmla="*/ 123 h 139"/>
                <a:gd name="T50" fmla="*/ 60 w 82"/>
                <a:gd name="T51" fmla="*/ 129 h 139"/>
                <a:gd name="T52" fmla="*/ 56 w 82"/>
                <a:gd name="T53" fmla="*/ 132 h 139"/>
                <a:gd name="T54" fmla="*/ 52 w 82"/>
                <a:gd name="T55" fmla="*/ 133 h 139"/>
                <a:gd name="T56" fmla="*/ 48 w 82"/>
                <a:gd name="T57" fmla="*/ 136 h 139"/>
                <a:gd name="T58" fmla="*/ 44 w 82"/>
                <a:gd name="T59" fmla="*/ 138 h 139"/>
                <a:gd name="T60" fmla="*/ 40 w 82"/>
                <a:gd name="T61" fmla="*/ 138 h 139"/>
                <a:gd name="T62" fmla="*/ 35 w 82"/>
                <a:gd name="T63" fmla="*/ 138 h 139"/>
                <a:gd name="T64" fmla="*/ 31 w 82"/>
                <a:gd name="T65" fmla="*/ 136 h 139"/>
                <a:gd name="T66" fmla="*/ 27 w 82"/>
                <a:gd name="T67" fmla="*/ 133 h 139"/>
                <a:gd name="T68" fmla="*/ 23 w 82"/>
                <a:gd name="T69" fmla="*/ 132 h 139"/>
                <a:gd name="T70" fmla="*/ 20 w 82"/>
                <a:gd name="T71" fmla="*/ 129 h 139"/>
                <a:gd name="T72" fmla="*/ 16 w 82"/>
                <a:gd name="T73" fmla="*/ 123 h 139"/>
                <a:gd name="T74" fmla="*/ 13 w 82"/>
                <a:gd name="T75" fmla="*/ 119 h 139"/>
                <a:gd name="T76" fmla="*/ 10 w 82"/>
                <a:gd name="T77" fmla="*/ 113 h 139"/>
                <a:gd name="T78" fmla="*/ 7 w 82"/>
                <a:gd name="T79" fmla="*/ 109 h 139"/>
                <a:gd name="T80" fmla="*/ 4 w 82"/>
                <a:gd name="T81" fmla="*/ 103 h 139"/>
                <a:gd name="T82" fmla="*/ 2 w 82"/>
                <a:gd name="T83" fmla="*/ 96 h 139"/>
                <a:gd name="T84" fmla="*/ 0 w 82"/>
                <a:gd name="T85" fmla="*/ 89 h 139"/>
                <a:gd name="T86" fmla="*/ 0 w 82"/>
                <a:gd name="T87" fmla="*/ 83 h 139"/>
                <a:gd name="T88" fmla="*/ 0 w 82"/>
                <a:gd name="T89" fmla="*/ 75 h 139"/>
                <a:gd name="T90" fmla="*/ 0 w 82"/>
                <a:gd name="T91" fmla="*/ 69 h 139"/>
                <a:gd name="T92" fmla="*/ 0 w 82"/>
                <a:gd name="T93" fmla="*/ 61 h 139"/>
                <a:gd name="T94" fmla="*/ 0 w 82"/>
                <a:gd name="T95" fmla="*/ 54 h 139"/>
                <a:gd name="T96" fmla="*/ 0 w 82"/>
                <a:gd name="T97" fmla="*/ 46 h 139"/>
                <a:gd name="T98" fmla="*/ 2 w 82"/>
                <a:gd name="T99" fmla="*/ 39 h 139"/>
                <a:gd name="T100" fmla="*/ 4 w 82"/>
                <a:gd name="T101" fmla="*/ 35 h 139"/>
                <a:gd name="T102" fmla="*/ 7 w 82"/>
                <a:gd name="T103" fmla="*/ 27 h 139"/>
                <a:gd name="T104" fmla="*/ 10 w 82"/>
                <a:gd name="T105" fmla="*/ 22 h 139"/>
                <a:gd name="T106" fmla="*/ 13 w 82"/>
                <a:gd name="T107" fmla="*/ 17 h 139"/>
                <a:gd name="T108" fmla="*/ 16 w 82"/>
                <a:gd name="T109" fmla="*/ 12 h 139"/>
                <a:gd name="T110" fmla="*/ 20 w 82"/>
                <a:gd name="T111" fmla="*/ 8 h 139"/>
                <a:gd name="T112" fmla="*/ 23 w 82"/>
                <a:gd name="T113" fmla="*/ 5 h 139"/>
                <a:gd name="T114" fmla="*/ 27 w 82"/>
                <a:gd name="T115" fmla="*/ 2 h 139"/>
                <a:gd name="T116" fmla="*/ 31 w 82"/>
                <a:gd name="T117" fmla="*/ 0 h 139"/>
                <a:gd name="T118" fmla="*/ 35 w 82"/>
                <a:gd name="T119" fmla="*/ 0 h 139"/>
                <a:gd name="T120" fmla="*/ 40 w 82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2" h="139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7" y="17"/>
                  </a:lnTo>
                  <a:lnTo>
                    <a:pt x="70" y="22"/>
                  </a:lnTo>
                  <a:lnTo>
                    <a:pt x="72" y="27"/>
                  </a:lnTo>
                  <a:lnTo>
                    <a:pt x="75" y="35"/>
                  </a:lnTo>
                  <a:lnTo>
                    <a:pt x="77" y="39"/>
                  </a:lnTo>
                  <a:lnTo>
                    <a:pt x="78" y="46"/>
                  </a:lnTo>
                  <a:lnTo>
                    <a:pt x="80" y="54"/>
                  </a:lnTo>
                  <a:lnTo>
                    <a:pt x="81" y="61"/>
                  </a:lnTo>
                  <a:lnTo>
                    <a:pt x="81" y="69"/>
                  </a:lnTo>
                  <a:lnTo>
                    <a:pt x="81" y="75"/>
                  </a:lnTo>
                  <a:lnTo>
                    <a:pt x="80" y="83"/>
                  </a:lnTo>
                  <a:lnTo>
                    <a:pt x="78" y="89"/>
                  </a:lnTo>
                  <a:lnTo>
                    <a:pt x="77" y="96"/>
                  </a:lnTo>
                  <a:lnTo>
                    <a:pt x="75" y="103"/>
                  </a:lnTo>
                  <a:lnTo>
                    <a:pt x="72" y="109"/>
                  </a:lnTo>
                  <a:lnTo>
                    <a:pt x="70" y="113"/>
                  </a:lnTo>
                  <a:lnTo>
                    <a:pt x="67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6" y="132"/>
                  </a:lnTo>
                  <a:lnTo>
                    <a:pt x="52" y="133"/>
                  </a:lnTo>
                  <a:lnTo>
                    <a:pt x="48" y="136"/>
                  </a:lnTo>
                  <a:lnTo>
                    <a:pt x="44" y="138"/>
                  </a:lnTo>
                  <a:lnTo>
                    <a:pt x="40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4" y="103"/>
                  </a:lnTo>
                  <a:lnTo>
                    <a:pt x="2" y="96"/>
                  </a:lnTo>
                  <a:lnTo>
                    <a:pt x="0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0" y="46"/>
                  </a:lnTo>
                  <a:lnTo>
                    <a:pt x="2" y="39"/>
                  </a:lnTo>
                  <a:lnTo>
                    <a:pt x="4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" name="Freeform 455"/>
            <p:cNvSpPr>
              <a:spLocks/>
            </p:cNvSpPr>
            <p:nvPr/>
          </p:nvSpPr>
          <p:spPr bwMode="auto">
            <a:xfrm>
              <a:off x="5619" y="3496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0 h 53"/>
                <a:gd name="T10" fmla="*/ 20 w 29"/>
                <a:gd name="T11" fmla="*/ 1 h 53"/>
                <a:gd name="T12" fmla="*/ 22 w 29"/>
                <a:gd name="T13" fmla="*/ 3 h 53"/>
                <a:gd name="T14" fmla="*/ 22 w 29"/>
                <a:gd name="T15" fmla="*/ 4 h 53"/>
                <a:gd name="T16" fmla="*/ 24 w 29"/>
                <a:gd name="T17" fmla="*/ 8 h 53"/>
                <a:gd name="T18" fmla="*/ 25 w 29"/>
                <a:gd name="T19" fmla="*/ 8 h 53"/>
                <a:gd name="T20" fmla="*/ 25 w 29"/>
                <a:gd name="T21" fmla="*/ 11 h 53"/>
                <a:gd name="T22" fmla="*/ 26 w 29"/>
                <a:gd name="T23" fmla="*/ 14 h 53"/>
                <a:gd name="T24" fmla="*/ 27 w 29"/>
                <a:gd name="T25" fmla="*/ 17 h 53"/>
                <a:gd name="T26" fmla="*/ 27 w 29"/>
                <a:gd name="T27" fmla="*/ 21 h 53"/>
                <a:gd name="T28" fmla="*/ 27 w 29"/>
                <a:gd name="T29" fmla="*/ 22 h 53"/>
                <a:gd name="T30" fmla="*/ 28 w 29"/>
                <a:gd name="T31" fmla="*/ 26 h 53"/>
                <a:gd name="T32" fmla="*/ 27 w 29"/>
                <a:gd name="T33" fmla="*/ 27 h 53"/>
                <a:gd name="T34" fmla="*/ 27 w 29"/>
                <a:gd name="T35" fmla="*/ 29 h 53"/>
                <a:gd name="T36" fmla="*/ 27 w 29"/>
                <a:gd name="T37" fmla="*/ 32 h 53"/>
                <a:gd name="T38" fmla="*/ 26 w 29"/>
                <a:gd name="T39" fmla="*/ 35 h 53"/>
                <a:gd name="T40" fmla="*/ 25 w 29"/>
                <a:gd name="T41" fmla="*/ 39 h 53"/>
                <a:gd name="T42" fmla="*/ 25 w 29"/>
                <a:gd name="T43" fmla="*/ 42 h 53"/>
                <a:gd name="T44" fmla="*/ 24 w 29"/>
                <a:gd name="T45" fmla="*/ 42 h 53"/>
                <a:gd name="T46" fmla="*/ 22 w 29"/>
                <a:gd name="T47" fmla="*/ 45 h 53"/>
                <a:gd name="T48" fmla="*/ 22 w 29"/>
                <a:gd name="T49" fmla="*/ 47 h 53"/>
                <a:gd name="T50" fmla="*/ 20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1 w 29"/>
                <a:gd name="T65" fmla="*/ 52 h 53"/>
                <a:gd name="T66" fmla="*/ 9 w 29"/>
                <a:gd name="T67" fmla="*/ 52 h 53"/>
                <a:gd name="T68" fmla="*/ 8 w 29"/>
                <a:gd name="T69" fmla="*/ 50 h 53"/>
                <a:gd name="T70" fmla="*/ 6 w 29"/>
                <a:gd name="T71" fmla="*/ 48 h 53"/>
                <a:gd name="T72" fmla="*/ 5 w 29"/>
                <a:gd name="T73" fmla="*/ 47 h 53"/>
                <a:gd name="T74" fmla="*/ 4 w 29"/>
                <a:gd name="T75" fmla="*/ 45 h 53"/>
                <a:gd name="T76" fmla="*/ 2 w 29"/>
                <a:gd name="T77" fmla="*/ 42 h 53"/>
                <a:gd name="T78" fmla="*/ 2 w 29"/>
                <a:gd name="T79" fmla="*/ 42 h 53"/>
                <a:gd name="T80" fmla="*/ 1 w 29"/>
                <a:gd name="T81" fmla="*/ 39 h 53"/>
                <a:gd name="T82" fmla="*/ 0 w 29"/>
                <a:gd name="T83" fmla="*/ 35 h 53"/>
                <a:gd name="T84" fmla="*/ 0 w 29"/>
                <a:gd name="T85" fmla="*/ 32 h 53"/>
                <a:gd name="T86" fmla="*/ 0 w 29"/>
                <a:gd name="T87" fmla="*/ 29 h 53"/>
                <a:gd name="T88" fmla="*/ 0 w 29"/>
                <a:gd name="T89" fmla="*/ 27 h 53"/>
                <a:gd name="T90" fmla="*/ 0 w 29"/>
                <a:gd name="T91" fmla="*/ 26 h 53"/>
                <a:gd name="T92" fmla="*/ 0 w 29"/>
                <a:gd name="T93" fmla="*/ 22 h 53"/>
                <a:gd name="T94" fmla="*/ 0 w 29"/>
                <a:gd name="T95" fmla="*/ 21 h 53"/>
                <a:gd name="T96" fmla="*/ 0 w 29"/>
                <a:gd name="T97" fmla="*/ 17 h 53"/>
                <a:gd name="T98" fmla="*/ 0 w 29"/>
                <a:gd name="T99" fmla="*/ 14 h 53"/>
                <a:gd name="T100" fmla="*/ 1 w 29"/>
                <a:gd name="T101" fmla="*/ 11 h 53"/>
                <a:gd name="T102" fmla="*/ 2 w 29"/>
                <a:gd name="T103" fmla="*/ 8 h 53"/>
                <a:gd name="T104" fmla="*/ 2 w 29"/>
                <a:gd name="T105" fmla="*/ 8 h 53"/>
                <a:gd name="T106" fmla="*/ 4 w 29"/>
                <a:gd name="T107" fmla="*/ 4 h 53"/>
                <a:gd name="T108" fmla="*/ 5 w 29"/>
                <a:gd name="T109" fmla="*/ 3 h 53"/>
                <a:gd name="T110" fmla="*/ 6 w 29"/>
                <a:gd name="T111" fmla="*/ 1 h 53"/>
                <a:gd name="T112" fmla="*/ 8 w 29"/>
                <a:gd name="T113" fmla="*/ 0 h 53"/>
                <a:gd name="T114" fmla="*/ 9 w 29"/>
                <a:gd name="T115" fmla="*/ 0 h 53"/>
                <a:gd name="T116" fmla="*/ 11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2" y="4"/>
                  </a:lnTo>
                  <a:lnTo>
                    <a:pt x="24" y="8"/>
                  </a:lnTo>
                  <a:lnTo>
                    <a:pt x="25" y="8"/>
                  </a:lnTo>
                  <a:lnTo>
                    <a:pt x="25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8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5" y="39"/>
                  </a:lnTo>
                  <a:lnTo>
                    <a:pt x="25" y="42"/>
                  </a:lnTo>
                  <a:lnTo>
                    <a:pt x="24" y="42"/>
                  </a:lnTo>
                  <a:lnTo>
                    <a:pt x="22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" name="Freeform 456"/>
            <p:cNvSpPr>
              <a:spLocks/>
            </p:cNvSpPr>
            <p:nvPr/>
          </p:nvSpPr>
          <p:spPr bwMode="auto">
            <a:xfrm>
              <a:off x="4810" y="3275"/>
              <a:ext cx="327" cy="212"/>
            </a:xfrm>
            <a:custGeom>
              <a:avLst/>
              <a:gdLst>
                <a:gd name="T0" fmla="*/ 4 w 327"/>
                <a:gd name="T1" fmla="*/ 0 h 212"/>
                <a:gd name="T2" fmla="*/ 326 w 327"/>
                <a:gd name="T3" fmla="*/ 0 h 212"/>
                <a:gd name="T4" fmla="*/ 320 w 327"/>
                <a:gd name="T5" fmla="*/ 65 h 212"/>
                <a:gd name="T6" fmla="*/ 266 w 327"/>
                <a:gd name="T7" fmla="*/ 65 h 212"/>
                <a:gd name="T8" fmla="*/ 271 w 327"/>
                <a:gd name="T9" fmla="*/ 111 h 212"/>
                <a:gd name="T10" fmla="*/ 316 w 327"/>
                <a:gd name="T11" fmla="*/ 111 h 212"/>
                <a:gd name="T12" fmla="*/ 316 w 327"/>
                <a:gd name="T13" fmla="*/ 199 h 212"/>
                <a:gd name="T14" fmla="*/ 0 w 327"/>
                <a:gd name="T15" fmla="*/ 211 h 212"/>
                <a:gd name="T16" fmla="*/ 0 w 327"/>
                <a:gd name="T17" fmla="*/ 111 h 212"/>
                <a:gd name="T18" fmla="*/ 45 w 327"/>
                <a:gd name="T19" fmla="*/ 111 h 212"/>
                <a:gd name="T20" fmla="*/ 45 w 327"/>
                <a:gd name="T21" fmla="*/ 65 h 212"/>
                <a:gd name="T22" fmla="*/ 0 w 327"/>
                <a:gd name="T23" fmla="*/ 65 h 212"/>
                <a:gd name="T24" fmla="*/ 0 w 327"/>
                <a:gd name="T25" fmla="*/ 0 h 212"/>
                <a:gd name="T26" fmla="*/ 4 w 327"/>
                <a:gd name="T27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7" h="212">
                  <a:moveTo>
                    <a:pt x="4" y="0"/>
                  </a:moveTo>
                  <a:lnTo>
                    <a:pt x="326" y="0"/>
                  </a:lnTo>
                  <a:lnTo>
                    <a:pt x="320" y="65"/>
                  </a:lnTo>
                  <a:lnTo>
                    <a:pt x="266" y="65"/>
                  </a:lnTo>
                  <a:lnTo>
                    <a:pt x="271" y="111"/>
                  </a:lnTo>
                  <a:lnTo>
                    <a:pt x="316" y="111"/>
                  </a:lnTo>
                  <a:lnTo>
                    <a:pt x="316" y="199"/>
                  </a:lnTo>
                  <a:lnTo>
                    <a:pt x="0" y="211"/>
                  </a:lnTo>
                  <a:lnTo>
                    <a:pt x="0" y="111"/>
                  </a:lnTo>
                  <a:lnTo>
                    <a:pt x="45" y="111"/>
                  </a:lnTo>
                  <a:lnTo>
                    <a:pt x="4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" name="Freeform 457"/>
            <p:cNvSpPr>
              <a:spLocks/>
            </p:cNvSpPr>
            <p:nvPr/>
          </p:nvSpPr>
          <p:spPr bwMode="auto">
            <a:xfrm>
              <a:off x="5185" y="3288"/>
              <a:ext cx="178" cy="177"/>
            </a:xfrm>
            <a:custGeom>
              <a:avLst/>
              <a:gdLst>
                <a:gd name="T0" fmla="*/ 0 w 178"/>
                <a:gd name="T1" fmla="*/ 0 h 177"/>
                <a:gd name="T2" fmla="*/ 177 w 178"/>
                <a:gd name="T3" fmla="*/ 0 h 177"/>
                <a:gd name="T4" fmla="*/ 177 w 178"/>
                <a:gd name="T5" fmla="*/ 176 h 177"/>
                <a:gd name="T6" fmla="*/ 0 w 178"/>
                <a:gd name="T7" fmla="*/ 176 h 177"/>
                <a:gd name="T8" fmla="*/ 0 w 178"/>
                <a:gd name="T9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" h="177">
                  <a:moveTo>
                    <a:pt x="0" y="0"/>
                  </a:moveTo>
                  <a:lnTo>
                    <a:pt x="177" y="0"/>
                  </a:lnTo>
                  <a:lnTo>
                    <a:pt x="177" y="176"/>
                  </a:lnTo>
                  <a:lnTo>
                    <a:pt x="0" y="17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" name="Freeform 458"/>
            <p:cNvSpPr>
              <a:spLocks/>
            </p:cNvSpPr>
            <p:nvPr/>
          </p:nvSpPr>
          <p:spPr bwMode="auto">
            <a:xfrm>
              <a:off x="4395" y="3275"/>
              <a:ext cx="115" cy="331"/>
            </a:xfrm>
            <a:custGeom>
              <a:avLst/>
              <a:gdLst>
                <a:gd name="T0" fmla="*/ 0 w 115"/>
                <a:gd name="T1" fmla="*/ 0 h 331"/>
                <a:gd name="T2" fmla="*/ 114 w 115"/>
                <a:gd name="T3" fmla="*/ 0 h 331"/>
                <a:gd name="T4" fmla="*/ 114 w 115"/>
                <a:gd name="T5" fmla="*/ 219 h 331"/>
                <a:gd name="T6" fmla="*/ 114 w 115"/>
                <a:gd name="T7" fmla="*/ 287 h 331"/>
                <a:gd name="T8" fmla="*/ 95 w 115"/>
                <a:gd name="T9" fmla="*/ 287 h 331"/>
                <a:gd name="T10" fmla="*/ 95 w 115"/>
                <a:gd name="T11" fmla="*/ 120 h 331"/>
                <a:gd name="T12" fmla="*/ 68 w 115"/>
                <a:gd name="T13" fmla="*/ 132 h 331"/>
                <a:gd name="T14" fmla="*/ 72 w 115"/>
                <a:gd name="T15" fmla="*/ 287 h 331"/>
                <a:gd name="T16" fmla="*/ 36 w 115"/>
                <a:gd name="T17" fmla="*/ 330 h 331"/>
                <a:gd name="T18" fmla="*/ 18 w 115"/>
                <a:gd name="T19" fmla="*/ 330 h 331"/>
                <a:gd name="T20" fmla="*/ 18 w 115"/>
                <a:gd name="T21" fmla="*/ 11 h 331"/>
                <a:gd name="T22" fmla="*/ 0 w 115"/>
                <a:gd name="T23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5" h="331">
                  <a:moveTo>
                    <a:pt x="0" y="0"/>
                  </a:moveTo>
                  <a:lnTo>
                    <a:pt x="114" y="0"/>
                  </a:lnTo>
                  <a:lnTo>
                    <a:pt x="114" y="219"/>
                  </a:lnTo>
                  <a:lnTo>
                    <a:pt x="114" y="287"/>
                  </a:lnTo>
                  <a:lnTo>
                    <a:pt x="95" y="287"/>
                  </a:lnTo>
                  <a:lnTo>
                    <a:pt x="95" y="120"/>
                  </a:lnTo>
                  <a:lnTo>
                    <a:pt x="68" y="132"/>
                  </a:lnTo>
                  <a:lnTo>
                    <a:pt x="72" y="287"/>
                  </a:lnTo>
                  <a:lnTo>
                    <a:pt x="36" y="330"/>
                  </a:lnTo>
                  <a:lnTo>
                    <a:pt x="18" y="330"/>
                  </a:lnTo>
                  <a:lnTo>
                    <a:pt x="18" y="1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" name="Freeform 459"/>
            <p:cNvSpPr>
              <a:spLocks/>
            </p:cNvSpPr>
            <p:nvPr/>
          </p:nvSpPr>
          <p:spPr bwMode="auto">
            <a:xfrm>
              <a:off x="5071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6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6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2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2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" name="Freeform 460"/>
            <p:cNvSpPr>
              <a:spLocks/>
            </p:cNvSpPr>
            <p:nvPr/>
          </p:nvSpPr>
          <p:spPr bwMode="auto">
            <a:xfrm>
              <a:off x="503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5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5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3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3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5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5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" name="Freeform 461"/>
            <p:cNvSpPr>
              <a:spLocks/>
            </p:cNvSpPr>
            <p:nvPr/>
          </p:nvSpPr>
          <p:spPr bwMode="auto">
            <a:xfrm>
              <a:off x="4997" y="3407"/>
              <a:ext cx="28" cy="53"/>
            </a:xfrm>
            <a:custGeom>
              <a:avLst/>
              <a:gdLst>
                <a:gd name="T0" fmla="*/ 13 w 28"/>
                <a:gd name="T1" fmla="*/ 0 h 53"/>
                <a:gd name="T2" fmla="*/ 14 w 28"/>
                <a:gd name="T3" fmla="*/ 0 h 53"/>
                <a:gd name="T4" fmla="*/ 15 w 28"/>
                <a:gd name="T5" fmla="*/ 0 h 53"/>
                <a:gd name="T6" fmla="*/ 17 w 28"/>
                <a:gd name="T7" fmla="*/ 0 h 53"/>
                <a:gd name="T8" fmla="*/ 18 w 28"/>
                <a:gd name="T9" fmla="*/ 1 h 53"/>
                <a:gd name="T10" fmla="*/ 20 w 28"/>
                <a:gd name="T11" fmla="*/ 3 h 53"/>
                <a:gd name="T12" fmla="*/ 21 w 28"/>
                <a:gd name="T13" fmla="*/ 5 h 53"/>
                <a:gd name="T14" fmla="*/ 22 w 28"/>
                <a:gd name="T15" fmla="*/ 5 h 53"/>
                <a:gd name="T16" fmla="*/ 23 w 28"/>
                <a:gd name="T17" fmla="*/ 6 h 53"/>
                <a:gd name="T18" fmla="*/ 24 w 28"/>
                <a:gd name="T19" fmla="*/ 10 h 53"/>
                <a:gd name="T20" fmla="*/ 24 w 28"/>
                <a:gd name="T21" fmla="*/ 13 h 53"/>
                <a:gd name="T22" fmla="*/ 25 w 28"/>
                <a:gd name="T23" fmla="*/ 15 h 53"/>
                <a:gd name="T24" fmla="*/ 26 w 28"/>
                <a:gd name="T25" fmla="*/ 16 h 53"/>
                <a:gd name="T26" fmla="*/ 26 w 28"/>
                <a:gd name="T27" fmla="*/ 20 h 53"/>
                <a:gd name="T28" fmla="*/ 26 w 28"/>
                <a:gd name="T29" fmla="*/ 23 h 53"/>
                <a:gd name="T30" fmla="*/ 27 w 28"/>
                <a:gd name="T31" fmla="*/ 26 h 53"/>
                <a:gd name="T32" fmla="*/ 26 w 28"/>
                <a:gd name="T33" fmla="*/ 28 h 53"/>
                <a:gd name="T34" fmla="*/ 26 w 28"/>
                <a:gd name="T35" fmla="*/ 30 h 53"/>
                <a:gd name="T36" fmla="*/ 26 w 28"/>
                <a:gd name="T37" fmla="*/ 33 h 53"/>
                <a:gd name="T38" fmla="*/ 25 w 28"/>
                <a:gd name="T39" fmla="*/ 36 h 53"/>
                <a:gd name="T40" fmla="*/ 24 w 28"/>
                <a:gd name="T41" fmla="*/ 38 h 53"/>
                <a:gd name="T42" fmla="*/ 24 w 28"/>
                <a:gd name="T43" fmla="*/ 40 h 53"/>
                <a:gd name="T44" fmla="*/ 23 w 28"/>
                <a:gd name="T45" fmla="*/ 43 h 53"/>
                <a:gd name="T46" fmla="*/ 22 w 28"/>
                <a:gd name="T47" fmla="*/ 45 h 53"/>
                <a:gd name="T48" fmla="*/ 21 w 28"/>
                <a:gd name="T49" fmla="*/ 46 h 53"/>
                <a:gd name="T50" fmla="*/ 20 w 28"/>
                <a:gd name="T51" fmla="*/ 48 h 53"/>
                <a:gd name="T52" fmla="*/ 18 w 28"/>
                <a:gd name="T53" fmla="*/ 50 h 53"/>
                <a:gd name="T54" fmla="*/ 17 w 28"/>
                <a:gd name="T55" fmla="*/ 52 h 53"/>
                <a:gd name="T56" fmla="*/ 15 w 28"/>
                <a:gd name="T57" fmla="*/ 52 h 53"/>
                <a:gd name="T58" fmla="*/ 14 w 28"/>
                <a:gd name="T59" fmla="*/ 52 h 53"/>
                <a:gd name="T60" fmla="*/ 13 w 28"/>
                <a:gd name="T61" fmla="*/ 52 h 53"/>
                <a:gd name="T62" fmla="*/ 12 w 28"/>
                <a:gd name="T63" fmla="*/ 52 h 53"/>
                <a:gd name="T64" fmla="*/ 10 w 28"/>
                <a:gd name="T65" fmla="*/ 52 h 53"/>
                <a:gd name="T66" fmla="*/ 9 w 28"/>
                <a:gd name="T67" fmla="*/ 52 h 53"/>
                <a:gd name="T68" fmla="*/ 7 w 28"/>
                <a:gd name="T69" fmla="*/ 50 h 53"/>
                <a:gd name="T70" fmla="*/ 6 w 28"/>
                <a:gd name="T71" fmla="*/ 48 h 53"/>
                <a:gd name="T72" fmla="*/ 5 w 28"/>
                <a:gd name="T73" fmla="*/ 46 h 53"/>
                <a:gd name="T74" fmla="*/ 3 w 28"/>
                <a:gd name="T75" fmla="*/ 45 h 53"/>
                <a:gd name="T76" fmla="*/ 3 w 28"/>
                <a:gd name="T77" fmla="*/ 43 h 53"/>
                <a:gd name="T78" fmla="*/ 2 w 28"/>
                <a:gd name="T79" fmla="*/ 40 h 53"/>
                <a:gd name="T80" fmla="*/ 1 w 28"/>
                <a:gd name="T81" fmla="*/ 38 h 53"/>
                <a:gd name="T82" fmla="*/ 0 w 28"/>
                <a:gd name="T83" fmla="*/ 36 h 53"/>
                <a:gd name="T84" fmla="*/ 0 w 28"/>
                <a:gd name="T85" fmla="*/ 33 h 53"/>
                <a:gd name="T86" fmla="*/ 0 w 28"/>
                <a:gd name="T87" fmla="*/ 30 h 53"/>
                <a:gd name="T88" fmla="*/ 0 w 28"/>
                <a:gd name="T89" fmla="*/ 28 h 53"/>
                <a:gd name="T90" fmla="*/ 0 w 28"/>
                <a:gd name="T91" fmla="*/ 26 h 53"/>
                <a:gd name="T92" fmla="*/ 0 w 28"/>
                <a:gd name="T93" fmla="*/ 23 h 53"/>
                <a:gd name="T94" fmla="*/ 0 w 28"/>
                <a:gd name="T95" fmla="*/ 20 h 53"/>
                <a:gd name="T96" fmla="*/ 0 w 28"/>
                <a:gd name="T97" fmla="*/ 16 h 53"/>
                <a:gd name="T98" fmla="*/ 0 w 28"/>
                <a:gd name="T99" fmla="*/ 15 h 53"/>
                <a:gd name="T100" fmla="*/ 1 w 28"/>
                <a:gd name="T101" fmla="*/ 13 h 53"/>
                <a:gd name="T102" fmla="*/ 2 w 28"/>
                <a:gd name="T103" fmla="*/ 10 h 53"/>
                <a:gd name="T104" fmla="*/ 3 w 28"/>
                <a:gd name="T105" fmla="*/ 6 h 53"/>
                <a:gd name="T106" fmla="*/ 3 w 28"/>
                <a:gd name="T107" fmla="*/ 5 h 53"/>
                <a:gd name="T108" fmla="*/ 5 w 28"/>
                <a:gd name="T109" fmla="*/ 5 h 53"/>
                <a:gd name="T110" fmla="*/ 6 w 28"/>
                <a:gd name="T111" fmla="*/ 3 h 53"/>
                <a:gd name="T112" fmla="*/ 7 w 28"/>
                <a:gd name="T113" fmla="*/ 1 h 53"/>
                <a:gd name="T114" fmla="*/ 9 w 28"/>
                <a:gd name="T115" fmla="*/ 0 h 53"/>
                <a:gd name="T116" fmla="*/ 10 w 28"/>
                <a:gd name="T117" fmla="*/ 0 h 53"/>
                <a:gd name="T118" fmla="*/ 12 w 28"/>
                <a:gd name="T119" fmla="*/ 0 h 53"/>
                <a:gd name="T120" fmla="*/ 13 w 28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3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20" y="3"/>
                  </a:lnTo>
                  <a:lnTo>
                    <a:pt x="21" y="5"/>
                  </a:lnTo>
                  <a:lnTo>
                    <a:pt x="22" y="5"/>
                  </a:lnTo>
                  <a:lnTo>
                    <a:pt x="23" y="6"/>
                  </a:lnTo>
                  <a:lnTo>
                    <a:pt x="24" y="10"/>
                  </a:lnTo>
                  <a:lnTo>
                    <a:pt x="24" y="13"/>
                  </a:lnTo>
                  <a:lnTo>
                    <a:pt x="25" y="15"/>
                  </a:lnTo>
                  <a:lnTo>
                    <a:pt x="26" y="16"/>
                  </a:lnTo>
                  <a:lnTo>
                    <a:pt x="26" y="20"/>
                  </a:lnTo>
                  <a:lnTo>
                    <a:pt x="26" y="23"/>
                  </a:lnTo>
                  <a:lnTo>
                    <a:pt x="27" y="26"/>
                  </a:lnTo>
                  <a:lnTo>
                    <a:pt x="26" y="28"/>
                  </a:lnTo>
                  <a:lnTo>
                    <a:pt x="26" y="30"/>
                  </a:lnTo>
                  <a:lnTo>
                    <a:pt x="26" y="33"/>
                  </a:lnTo>
                  <a:lnTo>
                    <a:pt x="25" y="36"/>
                  </a:lnTo>
                  <a:lnTo>
                    <a:pt x="24" y="38"/>
                  </a:lnTo>
                  <a:lnTo>
                    <a:pt x="24" y="40"/>
                  </a:lnTo>
                  <a:lnTo>
                    <a:pt x="23" y="43"/>
                  </a:lnTo>
                  <a:lnTo>
                    <a:pt x="22" y="45"/>
                  </a:lnTo>
                  <a:lnTo>
                    <a:pt x="21" y="46"/>
                  </a:lnTo>
                  <a:lnTo>
                    <a:pt x="20" y="48"/>
                  </a:lnTo>
                  <a:lnTo>
                    <a:pt x="18" y="50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" name="Freeform 462"/>
            <p:cNvSpPr>
              <a:spLocks/>
            </p:cNvSpPr>
            <p:nvPr/>
          </p:nvSpPr>
          <p:spPr bwMode="auto">
            <a:xfrm>
              <a:off x="4961" y="3407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1 h 53"/>
                <a:gd name="T10" fmla="*/ 21 w 29"/>
                <a:gd name="T11" fmla="*/ 3 h 53"/>
                <a:gd name="T12" fmla="*/ 21 w 29"/>
                <a:gd name="T13" fmla="*/ 5 h 53"/>
                <a:gd name="T14" fmla="*/ 23 w 29"/>
                <a:gd name="T15" fmla="*/ 5 h 53"/>
                <a:gd name="T16" fmla="*/ 24 w 29"/>
                <a:gd name="T17" fmla="*/ 6 h 53"/>
                <a:gd name="T18" fmla="*/ 24 w 29"/>
                <a:gd name="T19" fmla="*/ 10 h 53"/>
                <a:gd name="T20" fmla="*/ 25 w 29"/>
                <a:gd name="T21" fmla="*/ 13 h 53"/>
                <a:gd name="T22" fmla="*/ 26 w 29"/>
                <a:gd name="T23" fmla="*/ 15 h 53"/>
                <a:gd name="T24" fmla="*/ 27 w 29"/>
                <a:gd name="T25" fmla="*/ 16 h 53"/>
                <a:gd name="T26" fmla="*/ 27 w 29"/>
                <a:gd name="T27" fmla="*/ 20 h 53"/>
                <a:gd name="T28" fmla="*/ 27 w 29"/>
                <a:gd name="T29" fmla="*/ 23 h 53"/>
                <a:gd name="T30" fmla="*/ 28 w 29"/>
                <a:gd name="T31" fmla="*/ 26 h 53"/>
                <a:gd name="T32" fmla="*/ 27 w 29"/>
                <a:gd name="T33" fmla="*/ 28 h 53"/>
                <a:gd name="T34" fmla="*/ 27 w 29"/>
                <a:gd name="T35" fmla="*/ 30 h 53"/>
                <a:gd name="T36" fmla="*/ 27 w 29"/>
                <a:gd name="T37" fmla="*/ 33 h 53"/>
                <a:gd name="T38" fmla="*/ 26 w 29"/>
                <a:gd name="T39" fmla="*/ 36 h 53"/>
                <a:gd name="T40" fmla="*/ 25 w 29"/>
                <a:gd name="T41" fmla="*/ 38 h 53"/>
                <a:gd name="T42" fmla="*/ 24 w 29"/>
                <a:gd name="T43" fmla="*/ 40 h 53"/>
                <a:gd name="T44" fmla="*/ 24 w 29"/>
                <a:gd name="T45" fmla="*/ 43 h 53"/>
                <a:gd name="T46" fmla="*/ 23 w 29"/>
                <a:gd name="T47" fmla="*/ 45 h 53"/>
                <a:gd name="T48" fmla="*/ 21 w 29"/>
                <a:gd name="T49" fmla="*/ 46 h 53"/>
                <a:gd name="T50" fmla="*/ 21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0 w 29"/>
                <a:gd name="T65" fmla="*/ 52 h 53"/>
                <a:gd name="T66" fmla="*/ 9 w 29"/>
                <a:gd name="T67" fmla="*/ 52 h 53"/>
                <a:gd name="T68" fmla="*/ 7 w 29"/>
                <a:gd name="T69" fmla="*/ 50 h 53"/>
                <a:gd name="T70" fmla="*/ 7 w 29"/>
                <a:gd name="T71" fmla="*/ 48 h 53"/>
                <a:gd name="T72" fmla="*/ 5 w 29"/>
                <a:gd name="T73" fmla="*/ 46 h 53"/>
                <a:gd name="T74" fmla="*/ 3 w 29"/>
                <a:gd name="T75" fmla="*/ 45 h 53"/>
                <a:gd name="T76" fmla="*/ 3 w 29"/>
                <a:gd name="T77" fmla="*/ 43 h 53"/>
                <a:gd name="T78" fmla="*/ 2 w 29"/>
                <a:gd name="T79" fmla="*/ 40 h 53"/>
                <a:gd name="T80" fmla="*/ 1 w 29"/>
                <a:gd name="T81" fmla="*/ 38 h 53"/>
                <a:gd name="T82" fmla="*/ 0 w 29"/>
                <a:gd name="T83" fmla="*/ 36 h 53"/>
                <a:gd name="T84" fmla="*/ 0 w 29"/>
                <a:gd name="T85" fmla="*/ 33 h 53"/>
                <a:gd name="T86" fmla="*/ 0 w 29"/>
                <a:gd name="T87" fmla="*/ 30 h 53"/>
                <a:gd name="T88" fmla="*/ 0 w 29"/>
                <a:gd name="T89" fmla="*/ 28 h 53"/>
                <a:gd name="T90" fmla="*/ 0 w 29"/>
                <a:gd name="T91" fmla="*/ 26 h 53"/>
                <a:gd name="T92" fmla="*/ 0 w 29"/>
                <a:gd name="T93" fmla="*/ 23 h 53"/>
                <a:gd name="T94" fmla="*/ 0 w 29"/>
                <a:gd name="T95" fmla="*/ 20 h 53"/>
                <a:gd name="T96" fmla="*/ 0 w 29"/>
                <a:gd name="T97" fmla="*/ 16 h 53"/>
                <a:gd name="T98" fmla="*/ 0 w 29"/>
                <a:gd name="T99" fmla="*/ 15 h 53"/>
                <a:gd name="T100" fmla="*/ 1 w 29"/>
                <a:gd name="T101" fmla="*/ 13 h 53"/>
                <a:gd name="T102" fmla="*/ 2 w 29"/>
                <a:gd name="T103" fmla="*/ 10 h 53"/>
                <a:gd name="T104" fmla="*/ 3 w 29"/>
                <a:gd name="T105" fmla="*/ 6 h 53"/>
                <a:gd name="T106" fmla="*/ 3 w 29"/>
                <a:gd name="T107" fmla="*/ 5 h 53"/>
                <a:gd name="T108" fmla="*/ 5 w 29"/>
                <a:gd name="T109" fmla="*/ 5 h 53"/>
                <a:gd name="T110" fmla="*/ 7 w 29"/>
                <a:gd name="T111" fmla="*/ 3 h 53"/>
                <a:gd name="T112" fmla="*/ 7 w 29"/>
                <a:gd name="T113" fmla="*/ 1 h 53"/>
                <a:gd name="T114" fmla="*/ 9 w 29"/>
                <a:gd name="T115" fmla="*/ 0 h 53"/>
                <a:gd name="T116" fmla="*/ 10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4" y="10"/>
                  </a:lnTo>
                  <a:lnTo>
                    <a:pt x="25" y="13"/>
                  </a:lnTo>
                  <a:lnTo>
                    <a:pt x="26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8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6" y="36"/>
                  </a:lnTo>
                  <a:lnTo>
                    <a:pt x="25" y="38"/>
                  </a:lnTo>
                  <a:lnTo>
                    <a:pt x="24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1" y="46"/>
                  </a:lnTo>
                  <a:lnTo>
                    <a:pt x="21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" name="Freeform 463"/>
            <p:cNvSpPr>
              <a:spLocks/>
            </p:cNvSpPr>
            <p:nvPr/>
          </p:nvSpPr>
          <p:spPr bwMode="auto">
            <a:xfrm>
              <a:off x="492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3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7 w 30"/>
                <a:gd name="T25" fmla="*/ 16 h 53"/>
                <a:gd name="T26" fmla="*/ 27 w 30"/>
                <a:gd name="T27" fmla="*/ 20 h 53"/>
                <a:gd name="T28" fmla="*/ 27 w 30"/>
                <a:gd name="T29" fmla="*/ 23 h 53"/>
                <a:gd name="T30" fmla="*/ 29 w 30"/>
                <a:gd name="T31" fmla="*/ 26 h 53"/>
                <a:gd name="T32" fmla="*/ 27 w 30"/>
                <a:gd name="T33" fmla="*/ 28 h 53"/>
                <a:gd name="T34" fmla="*/ 27 w 30"/>
                <a:gd name="T35" fmla="*/ 30 h 53"/>
                <a:gd name="T36" fmla="*/ 27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3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0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3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3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0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9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" name="Freeform 464"/>
            <p:cNvSpPr>
              <a:spLocks/>
            </p:cNvSpPr>
            <p:nvPr/>
          </p:nvSpPr>
          <p:spPr bwMode="auto">
            <a:xfrm>
              <a:off x="4890" y="3407"/>
              <a:ext cx="25" cy="53"/>
            </a:xfrm>
            <a:custGeom>
              <a:avLst/>
              <a:gdLst>
                <a:gd name="T0" fmla="*/ 12 w 25"/>
                <a:gd name="T1" fmla="*/ 0 h 53"/>
                <a:gd name="T2" fmla="*/ 12 w 25"/>
                <a:gd name="T3" fmla="*/ 0 h 53"/>
                <a:gd name="T4" fmla="*/ 14 w 25"/>
                <a:gd name="T5" fmla="*/ 0 h 53"/>
                <a:gd name="T6" fmla="*/ 15 w 25"/>
                <a:gd name="T7" fmla="*/ 0 h 53"/>
                <a:gd name="T8" fmla="*/ 16 w 25"/>
                <a:gd name="T9" fmla="*/ 1 h 53"/>
                <a:gd name="T10" fmla="*/ 18 w 25"/>
                <a:gd name="T11" fmla="*/ 3 h 53"/>
                <a:gd name="T12" fmla="*/ 18 w 25"/>
                <a:gd name="T13" fmla="*/ 5 h 53"/>
                <a:gd name="T14" fmla="*/ 20 w 25"/>
                <a:gd name="T15" fmla="*/ 5 h 53"/>
                <a:gd name="T16" fmla="*/ 20 w 25"/>
                <a:gd name="T17" fmla="*/ 6 h 53"/>
                <a:gd name="T18" fmla="*/ 21 w 25"/>
                <a:gd name="T19" fmla="*/ 10 h 53"/>
                <a:gd name="T20" fmla="*/ 22 w 25"/>
                <a:gd name="T21" fmla="*/ 13 h 53"/>
                <a:gd name="T22" fmla="*/ 22 w 25"/>
                <a:gd name="T23" fmla="*/ 15 h 53"/>
                <a:gd name="T24" fmla="*/ 23 w 25"/>
                <a:gd name="T25" fmla="*/ 16 h 53"/>
                <a:gd name="T26" fmla="*/ 23 w 25"/>
                <a:gd name="T27" fmla="*/ 20 h 53"/>
                <a:gd name="T28" fmla="*/ 23 w 25"/>
                <a:gd name="T29" fmla="*/ 23 h 53"/>
                <a:gd name="T30" fmla="*/ 24 w 25"/>
                <a:gd name="T31" fmla="*/ 26 h 53"/>
                <a:gd name="T32" fmla="*/ 23 w 25"/>
                <a:gd name="T33" fmla="*/ 28 h 53"/>
                <a:gd name="T34" fmla="*/ 23 w 25"/>
                <a:gd name="T35" fmla="*/ 30 h 53"/>
                <a:gd name="T36" fmla="*/ 23 w 25"/>
                <a:gd name="T37" fmla="*/ 33 h 53"/>
                <a:gd name="T38" fmla="*/ 22 w 25"/>
                <a:gd name="T39" fmla="*/ 36 h 53"/>
                <a:gd name="T40" fmla="*/ 22 w 25"/>
                <a:gd name="T41" fmla="*/ 38 h 53"/>
                <a:gd name="T42" fmla="*/ 21 w 25"/>
                <a:gd name="T43" fmla="*/ 40 h 53"/>
                <a:gd name="T44" fmla="*/ 20 w 25"/>
                <a:gd name="T45" fmla="*/ 43 h 53"/>
                <a:gd name="T46" fmla="*/ 20 w 25"/>
                <a:gd name="T47" fmla="*/ 45 h 53"/>
                <a:gd name="T48" fmla="*/ 18 w 25"/>
                <a:gd name="T49" fmla="*/ 46 h 53"/>
                <a:gd name="T50" fmla="*/ 18 w 25"/>
                <a:gd name="T51" fmla="*/ 48 h 53"/>
                <a:gd name="T52" fmla="*/ 16 w 25"/>
                <a:gd name="T53" fmla="*/ 50 h 53"/>
                <a:gd name="T54" fmla="*/ 15 w 25"/>
                <a:gd name="T55" fmla="*/ 52 h 53"/>
                <a:gd name="T56" fmla="*/ 14 w 25"/>
                <a:gd name="T57" fmla="*/ 52 h 53"/>
                <a:gd name="T58" fmla="*/ 12 w 25"/>
                <a:gd name="T59" fmla="*/ 52 h 53"/>
                <a:gd name="T60" fmla="*/ 12 w 25"/>
                <a:gd name="T61" fmla="*/ 52 h 53"/>
                <a:gd name="T62" fmla="*/ 10 w 25"/>
                <a:gd name="T63" fmla="*/ 52 h 53"/>
                <a:gd name="T64" fmla="*/ 9 w 25"/>
                <a:gd name="T65" fmla="*/ 52 h 53"/>
                <a:gd name="T66" fmla="*/ 8 w 25"/>
                <a:gd name="T67" fmla="*/ 52 h 53"/>
                <a:gd name="T68" fmla="*/ 6 w 25"/>
                <a:gd name="T69" fmla="*/ 50 h 53"/>
                <a:gd name="T70" fmla="*/ 6 w 25"/>
                <a:gd name="T71" fmla="*/ 48 h 53"/>
                <a:gd name="T72" fmla="*/ 4 w 25"/>
                <a:gd name="T73" fmla="*/ 46 h 53"/>
                <a:gd name="T74" fmla="*/ 3 w 25"/>
                <a:gd name="T75" fmla="*/ 45 h 53"/>
                <a:gd name="T76" fmla="*/ 2 w 25"/>
                <a:gd name="T77" fmla="*/ 43 h 53"/>
                <a:gd name="T78" fmla="*/ 2 w 25"/>
                <a:gd name="T79" fmla="*/ 40 h 53"/>
                <a:gd name="T80" fmla="*/ 1 w 25"/>
                <a:gd name="T81" fmla="*/ 38 h 53"/>
                <a:gd name="T82" fmla="*/ 0 w 25"/>
                <a:gd name="T83" fmla="*/ 36 h 53"/>
                <a:gd name="T84" fmla="*/ 0 w 25"/>
                <a:gd name="T85" fmla="*/ 33 h 53"/>
                <a:gd name="T86" fmla="*/ 0 w 25"/>
                <a:gd name="T87" fmla="*/ 30 h 53"/>
                <a:gd name="T88" fmla="*/ 0 w 25"/>
                <a:gd name="T89" fmla="*/ 28 h 53"/>
                <a:gd name="T90" fmla="*/ 0 w 25"/>
                <a:gd name="T91" fmla="*/ 26 h 53"/>
                <a:gd name="T92" fmla="*/ 0 w 25"/>
                <a:gd name="T93" fmla="*/ 23 h 53"/>
                <a:gd name="T94" fmla="*/ 0 w 25"/>
                <a:gd name="T95" fmla="*/ 20 h 53"/>
                <a:gd name="T96" fmla="*/ 0 w 25"/>
                <a:gd name="T97" fmla="*/ 16 h 53"/>
                <a:gd name="T98" fmla="*/ 0 w 25"/>
                <a:gd name="T99" fmla="*/ 15 h 53"/>
                <a:gd name="T100" fmla="*/ 1 w 25"/>
                <a:gd name="T101" fmla="*/ 13 h 53"/>
                <a:gd name="T102" fmla="*/ 2 w 25"/>
                <a:gd name="T103" fmla="*/ 10 h 53"/>
                <a:gd name="T104" fmla="*/ 2 w 25"/>
                <a:gd name="T105" fmla="*/ 6 h 53"/>
                <a:gd name="T106" fmla="*/ 3 w 25"/>
                <a:gd name="T107" fmla="*/ 5 h 53"/>
                <a:gd name="T108" fmla="*/ 4 w 25"/>
                <a:gd name="T109" fmla="*/ 5 h 53"/>
                <a:gd name="T110" fmla="*/ 6 w 25"/>
                <a:gd name="T111" fmla="*/ 3 h 53"/>
                <a:gd name="T112" fmla="*/ 6 w 25"/>
                <a:gd name="T113" fmla="*/ 1 h 53"/>
                <a:gd name="T114" fmla="*/ 8 w 25"/>
                <a:gd name="T115" fmla="*/ 0 h 53"/>
                <a:gd name="T116" fmla="*/ 9 w 25"/>
                <a:gd name="T117" fmla="*/ 0 h 53"/>
                <a:gd name="T118" fmla="*/ 10 w 25"/>
                <a:gd name="T119" fmla="*/ 0 h 53"/>
                <a:gd name="T120" fmla="*/ 12 w 25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" h="53">
                  <a:moveTo>
                    <a:pt x="12" y="0"/>
                  </a:moveTo>
                  <a:lnTo>
                    <a:pt x="12" y="0"/>
                  </a:lnTo>
                  <a:lnTo>
                    <a:pt x="14" y="0"/>
                  </a:lnTo>
                  <a:lnTo>
                    <a:pt x="15" y="0"/>
                  </a:lnTo>
                  <a:lnTo>
                    <a:pt x="16" y="1"/>
                  </a:lnTo>
                  <a:lnTo>
                    <a:pt x="18" y="3"/>
                  </a:lnTo>
                  <a:lnTo>
                    <a:pt x="18" y="5"/>
                  </a:lnTo>
                  <a:lnTo>
                    <a:pt x="20" y="5"/>
                  </a:lnTo>
                  <a:lnTo>
                    <a:pt x="20" y="6"/>
                  </a:lnTo>
                  <a:lnTo>
                    <a:pt x="21" y="10"/>
                  </a:lnTo>
                  <a:lnTo>
                    <a:pt x="22" y="13"/>
                  </a:lnTo>
                  <a:lnTo>
                    <a:pt x="22" y="15"/>
                  </a:lnTo>
                  <a:lnTo>
                    <a:pt x="23" y="16"/>
                  </a:lnTo>
                  <a:lnTo>
                    <a:pt x="23" y="20"/>
                  </a:lnTo>
                  <a:lnTo>
                    <a:pt x="23" y="23"/>
                  </a:lnTo>
                  <a:lnTo>
                    <a:pt x="24" y="26"/>
                  </a:lnTo>
                  <a:lnTo>
                    <a:pt x="23" y="28"/>
                  </a:lnTo>
                  <a:lnTo>
                    <a:pt x="23" y="30"/>
                  </a:lnTo>
                  <a:lnTo>
                    <a:pt x="23" y="33"/>
                  </a:lnTo>
                  <a:lnTo>
                    <a:pt x="22" y="36"/>
                  </a:lnTo>
                  <a:lnTo>
                    <a:pt x="22" y="38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20" y="45"/>
                  </a:lnTo>
                  <a:lnTo>
                    <a:pt x="18" y="46"/>
                  </a:lnTo>
                  <a:lnTo>
                    <a:pt x="18" y="48"/>
                  </a:lnTo>
                  <a:lnTo>
                    <a:pt x="16" y="50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2"/>
                  </a:lnTo>
                  <a:lnTo>
                    <a:pt x="6" y="50"/>
                  </a:lnTo>
                  <a:lnTo>
                    <a:pt x="6" y="48"/>
                  </a:lnTo>
                  <a:lnTo>
                    <a:pt x="4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4" y="5"/>
                  </a:lnTo>
                  <a:lnTo>
                    <a:pt x="6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7" name="Freeform 465"/>
            <p:cNvSpPr>
              <a:spLocks/>
            </p:cNvSpPr>
            <p:nvPr/>
          </p:nvSpPr>
          <p:spPr bwMode="auto">
            <a:xfrm>
              <a:off x="4853" y="3407"/>
              <a:ext cx="27" cy="53"/>
            </a:xfrm>
            <a:custGeom>
              <a:avLst/>
              <a:gdLst>
                <a:gd name="T0" fmla="*/ 13 w 27"/>
                <a:gd name="T1" fmla="*/ 0 h 53"/>
                <a:gd name="T2" fmla="*/ 13 w 27"/>
                <a:gd name="T3" fmla="*/ 0 h 53"/>
                <a:gd name="T4" fmla="*/ 15 w 27"/>
                <a:gd name="T5" fmla="*/ 0 h 53"/>
                <a:gd name="T6" fmla="*/ 16 w 27"/>
                <a:gd name="T7" fmla="*/ 0 h 53"/>
                <a:gd name="T8" fmla="*/ 18 w 27"/>
                <a:gd name="T9" fmla="*/ 1 h 53"/>
                <a:gd name="T10" fmla="*/ 19 w 27"/>
                <a:gd name="T11" fmla="*/ 3 h 53"/>
                <a:gd name="T12" fmla="*/ 20 w 27"/>
                <a:gd name="T13" fmla="*/ 5 h 53"/>
                <a:gd name="T14" fmla="*/ 21 w 27"/>
                <a:gd name="T15" fmla="*/ 5 h 53"/>
                <a:gd name="T16" fmla="*/ 22 w 27"/>
                <a:gd name="T17" fmla="*/ 6 h 53"/>
                <a:gd name="T18" fmla="*/ 23 w 27"/>
                <a:gd name="T19" fmla="*/ 10 h 53"/>
                <a:gd name="T20" fmla="*/ 23 w 27"/>
                <a:gd name="T21" fmla="*/ 13 h 53"/>
                <a:gd name="T22" fmla="*/ 24 w 27"/>
                <a:gd name="T23" fmla="*/ 15 h 53"/>
                <a:gd name="T24" fmla="*/ 25 w 27"/>
                <a:gd name="T25" fmla="*/ 16 h 53"/>
                <a:gd name="T26" fmla="*/ 25 w 27"/>
                <a:gd name="T27" fmla="*/ 20 h 53"/>
                <a:gd name="T28" fmla="*/ 25 w 27"/>
                <a:gd name="T29" fmla="*/ 23 h 53"/>
                <a:gd name="T30" fmla="*/ 26 w 27"/>
                <a:gd name="T31" fmla="*/ 26 h 53"/>
                <a:gd name="T32" fmla="*/ 25 w 27"/>
                <a:gd name="T33" fmla="*/ 28 h 53"/>
                <a:gd name="T34" fmla="*/ 25 w 27"/>
                <a:gd name="T35" fmla="*/ 30 h 53"/>
                <a:gd name="T36" fmla="*/ 25 w 27"/>
                <a:gd name="T37" fmla="*/ 33 h 53"/>
                <a:gd name="T38" fmla="*/ 24 w 27"/>
                <a:gd name="T39" fmla="*/ 36 h 53"/>
                <a:gd name="T40" fmla="*/ 23 w 27"/>
                <a:gd name="T41" fmla="*/ 38 h 53"/>
                <a:gd name="T42" fmla="*/ 23 w 27"/>
                <a:gd name="T43" fmla="*/ 40 h 53"/>
                <a:gd name="T44" fmla="*/ 22 w 27"/>
                <a:gd name="T45" fmla="*/ 43 h 53"/>
                <a:gd name="T46" fmla="*/ 21 w 27"/>
                <a:gd name="T47" fmla="*/ 45 h 53"/>
                <a:gd name="T48" fmla="*/ 20 w 27"/>
                <a:gd name="T49" fmla="*/ 46 h 53"/>
                <a:gd name="T50" fmla="*/ 19 w 27"/>
                <a:gd name="T51" fmla="*/ 48 h 53"/>
                <a:gd name="T52" fmla="*/ 18 w 27"/>
                <a:gd name="T53" fmla="*/ 50 h 53"/>
                <a:gd name="T54" fmla="*/ 16 w 27"/>
                <a:gd name="T55" fmla="*/ 52 h 53"/>
                <a:gd name="T56" fmla="*/ 15 w 27"/>
                <a:gd name="T57" fmla="*/ 52 h 53"/>
                <a:gd name="T58" fmla="*/ 13 w 27"/>
                <a:gd name="T59" fmla="*/ 52 h 53"/>
                <a:gd name="T60" fmla="*/ 13 w 27"/>
                <a:gd name="T61" fmla="*/ 52 h 53"/>
                <a:gd name="T62" fmla="*/ 11 w 27"/>
                <a:gd name="T63" fmla="*/ 52 h 53"/>
                <a:gd name="T64" fmla="*/ 10 w 27"/>
                <a:gd name="T65" fmla="*/ 52 h 53"/>
                <a:gd name="T66" fmla="*/ 8 w 27"/>
                <a:gd name="T67" fmla="*/ 52 h 53"/>
                <a:gd name="T68" fmla="*/ 7 w 27"/>
                <a:gd name="T69" fmla="*/ 50 h 53"/>
                <a:gd name="T70" fmla="*/ 6 w 27"/>
                <a:gd name="T71" fmla="*/ 48 h 53"/>
                <a:gd name="T72" fmla="*/ 5 w 27"/>
                <a:gd name="T73" fmla="*/ 46 h 53"/>
                <a:gd name="T74" fmla="*/ 3 w 27"/>
                <a:gd name="T75" fmla="*/ 45 h 53"/>
                <a:gd name="T76" fmla="*/ 2 w 27"/>
                <a:gd name="T77" fmla="*/ 43 h 53"/>
                <a:gd name="T78" fmla="*/ 2 w 27"/>
                <a:gd name="T79" fmla="*/ 40 h 53"/>
                <a:gd name="T80" fmla="*/ 1 w 27"/>
                <a:gd name="T81" fmla="*/ 38 h 53"/>
                <a:gd name="T82" fmla="*/ 0 w 27"/>
                <a:gd name="T83" fmla="*/ 36 h 53"/>
                <a:gd name="T84" fmla="*/ 0 w 27"/>
                <a:gd name="T85" fmla="*/ 33 h 53"/>
                <a:gd name="T86" fmla="*/ 0 w 27"/>
                <a:gd name="T87" fmla="*/ 30 h 53"/>
                <a:gd name="T88" fmla="*/ 0 w 27"/>
                <a:gd name="T89" fmla="*/ 28 h 53"/>
                <a:gd name="T90" fmla="*/ 0 w 27"/>
                <a:gd name="T91" fmla="*/ 26 h 53"/>
                <a:gd name="T92" fmla="*/ 0 w 27"/>
                <a:gd name="T93" fmla="*/ 23 h 53"/>
                <a:gd name="T94" fmla="*/ 0 w 27"/>
                <a:gd name="T95" fmla="*/ 20 h 53"/>
                <a:gd name="T96" fmla="*/ 0 w 27"/>
                <a:gd name="T97" fmla="*/ 16 h 53"/>
                <a:gd name="T98" fmla="*/ 0 w 27"/>
                <a:gd name="T99" fmla="*/ 15 h 53"/>
                <a:gd name="T100" fmla="*/ 1 w 27"/>
                <a:gd name="T101" fmla="*/ 13 h 53"/>
                <a:gd name="T102" fmla="*/ 2 w 27"/>
                <a:gd name="T103" fmla="*/ 10 h 53"/>
                <a:gd name="T104" fmla="*/ 2 w 27"/>
                <a:gd name="T105" fmla="*/ 6 h 53"/>
                <a:gd name="T106" fmla="*/ 3 w 27"/>
                <a:gd name="T107" fmla="*/ 5 h 53"/>
                <a:gd name="T108" fmla="*/ 5 w 27"/>
                <a:gd name="T109" fmla="*/ 5 h 53"/>
                <a:gd name="T110" fmla="*/ 6 w 27"/>
                <a:gd name="T111" fmla="*/ 3 h 53"/>
                <a:gd name="T112" fmla="*/ 7 w 27"/>
                <a:gd name="T113" fmla="*/ 1 h 53"/>
                <a:gd name="T114" fmla="*/ 8 w 27"/>
                <a:gd name="T115" fmla="*/ 0 h 53"/>
                <a:gd name="T116" fmla="*/ 10 w 27"/>
                <a:gd name="T117" fmla="*/ 0 h 53"/>
                <a:gd name="T118" fmla="*/ 11 w 27"/>
                <a:gd name="T119" fmla="*/ 0 h 53"/>
                <a:gd name="T120" fmla="*/ 13 w 27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3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1"/>
                  </a:lnTo>
                  <a:lnTo>
                    <a:pt x="19" y="3"/>
                  </a:lnTo>
                  <a:lnTo>
                    <a:pt x="20" y="5"/>
                  </a:lnTo>
                  <a:lnTo>
                    <a:pt x="21" y="5"/>
                  </a:lnTo>
                  <a:lnTo>
                    <a:pt x="22" y="6"/>
                  </a:lnTo>
                  <a:lnTo>
                    <a:pt x="23" y="10"/>
                  </a:lnTo>
                  <a:lnTo>
                    <a:pt x="23" y="13"/>
                  </a:lnTo>
                  <a:lnTo>
                    <a:pt x="24" y="15"/>
                  </a:lnTo>
                  <a:lnTo>
                    <a:pt x="25" y="16"/>
                  </a:lnTo>
                  <a:lnTo>
                    <a:pt x="25" y="20"/>
                  </a:lnTo>
                  <a:lnTo>
                    <a:pt x="25" y="23"/>
                  </a:lnTo>
                  <a:lnTo>
                    <a:pt x="26" y="26"/>
                  </a:lnTo>
                  <a:lnTo>
                    <a:pt x="25" y="28"/>
                  </a:lnTo>
                  <a:lnTo>
                    <a:pt x="25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3" y="38"/>
                  </a:lnTo>
                  <a:lnTo>
                    <a:pt x="23" y="40"/>
                  </a:lnTo>
                  <a:lnTo>
                    <a:pt x="22" y="43"/>
                  </a:lnTo>
                  <a:lnTo>
                    <a:pt x="21" y="45"/>
                  </a:lnTo>
                  <a:lnTo>
                    <a:pt x="20" y="46"/>
                  </a:lnTo>
                  <a:lnTo>
                    <a:pt x="19" y="48"/>
                  </a:lnTo>
                  <a:lnTo>
                    <a:pt x="18" y="50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3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10" y="52"/>
                  </a:lnTo>
                  <a:lnTo>
                    <a:pt x="8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8" name="Freeform 466"/>
            <p:cNvSpPr>
              <a:spLocks/>
            </p:cNvSpPr>
            <p:nvPr/>
          </p:nvSpPr>
          <p:spPr bwMode="auto">
            <a:xfrm>
              <a:off x="4419" y="3583"/>
              <a:ext cx="27" cy="49"/>
            </a:xfrm>
            <a:custGeom>
              <a:avLst/>
              <a:gdLst>
                <a:gd name="T0" fmla="*/ 13 w 27"/>
                <a:gd name="T1" fmla="*/ 0 h 49"/>
                <a:gd name="T2" fmla="*/ 13 w 27"/>
                <a:gd name="T3" fmla="*/ 0 h 49"/>
                <a:gd name="T4" fmla="*/ 15 w 27"/>
                <a:gd name="T5" fmla="*/ 0 h 49"/>
                <a:gd name="T6" fmla="*/ 16 w 27"/>
                <a:gd name="T7" fmla="*/ 0 h 49"/>
                <a:gd name="T8" fmla="*/ 18 w 27"/>
                <a:gd name="T9" fmla="*/ 0 h 49"/>
                <a:gd name="T10" fmla="*/ 19 w 27"/>
                <a:gd name="T11" fmla="*/ 1 h 49"/>
                <a:gd name="T12" fmla="*/ 20 w 27"/>
                <a:gd name="T13" fmla="*/ 3 h 49"/>
                <a:gd name="T14" fmla="*/ 21 w 27"/>
                <a:gd name="T15" fmla="*/ 4 h 49"/>
                <a:gd name="T16" fmla="*/ 22 w 27"/>
                <a:gd name="T17" fmla="*/ 6 h 49"/>
                <a:gd name="T18" fmla="*/ 23 w 27"/>
                <a:gd name="T19" fmla="*/ 9 h 49"/>
                <a:gd name="T20" fmla="*/ 23 w 27"/>
                <a:gd name="T21" fmla="*/ 10 h 49"/>
                <a:gd name="T22" fmla="*/ 24 w 27"/>
                <a:gd name="T23" fmla="*/ 12 h 49"/>
                <a:gd name="T24" fmla="*/ 25 w 27"/>
                <a:gd name="T25" fmla="*/ 15 h 49"/>
                <a:gd name="T26" fmla="*/ 25 w 27"/>
                <a:gd name="T27" fmla="*/ 18 h 49"/>
                <a:gd name="T28" fmla="*/ 25 w 27"/>
                <a:gd name="T29" fmla="*/ 20 h 49"/>
                <a:gd name="T30" fmla="*/ 26 w 27"/>
                <a:gd name="T31" fmla="*/ 23 h 49"/>
                <a:gd name="T32" fmla="*/ 25 w 27"/>
                <a:gd name="T33" fmla="*/ 24 h 49"/>
                <a:gd name="T34" fmla="*/ 25 w 27"/>
                <a:gd name="T35" fmla="*/ 27 h 49"/>
                <a:gd name="T36" fmla="*/ 25 w 27"/>
                <a:gd name="T37" fmla="*/ 30 h 49"/>
                <a:gd name="T38" fmla="*/ 24 w 27"/>
                <a:gd name="T39" fmla="*/ 32 h 49"/>
                <a:gd name="T40" fmla="*/ 23 w 27"/>
                <a:gd name="T41" fmla="*/ 35 h 49"/>
                <a:gd name="T42" fmla="*/ 23 w 27"/>
                <a:gd name="T43" fmla="*/ 37 h 49"/>
                <a:gd name="T44" fmla="*/ 22 w 27"/>
                <a:gd name="T45" fmla="*/ 40 h 49"/>
                <a:gd name="T46" fmla="*/ 21 w 27"/>
                <a:gd name="T47" fmla="*/ 40 h 49"/>
                <a:gd name="T48" fmla="*/ 20 w 27"/>
                <a:gd name="T49" fmla="*/ 43 h 49"/>
                <a:gd name="T50" fmla="*/ 19 w 27"/>
                <a:gd name="T51" fmla="*/ 44 h 49"/>
                <a:gd name="T52" fmla="*/ 18 w 27"/>
                <a:gd name="T53" fmla="*/ 44 h 49"/>
                <a:gd name="T54" fmla="*/ 16 w 27"/>
                <a:gd name="T55" fmla="*/ 46 h 49"/>
                <a:gd name="T56" fmla="*/ 15 w 27"/>
                <a:gd name="T57" fmla="*/ 46 h 49"/>
                <a:gd name="T58" fmla="*/ 13 w 27"/>
                <a:gd name="T59" fmla="*/ 46 h 49"/>
                <a:gd name="T60" fmla="*/ 13 w 27"/>
                <a:gd name="T61" fmla="*/ 48 h 49"/>
                <a:gd name="T62" fmla="*/ 11 w 27"/>
                <a:gd name="T63" fmla="*/ 46 h 49"/>
                <a:gd name="T64" fmla="*/ 10 w 27"/>
                <a:gd name="T65" fmla="*/ 46 h 49"/>
                <a:gd name="T66" fmla="*/ 8 w 27"/>
                <a:gd name="T67" fmla="*/ 46 h 49"/>
                <a:gd name="T68" fmla="*/ 7 w 27"/>
                <a:gd name="T69" fmla="*/ 44 h 49"/>
                <a:gd name="T70" fmla="*/ 6 w 27"/>
                <a:gd name="T71" fmla="*/ 44 h 49"/>
                <a:gd name="T72" fmla="*/ 5 w 27"/>
                <a:gd name="T73" fmla="*/ 43 h 49"/>
                <a:gd name="T74" fmla="*/ 3 w 27"/>
                <a:gd name="T75" fmla="*/ 40 h 49"/>
                <a:gd name="T76" fmla="*/ 2 w 27"/>
                <a:gd name="T77" fmla="*/ 40 h 49"/>
                <a:gd name="T78" fmla="*/ 2 w 27"/>
                <a:gd name="T79" fmla="*/ 37 h 49"/>
                <a:gd name="T80" fmla="*/ 1 w 27"/>
                <a:gd name="T81" fmla="*/ 35 h 49"/>
                <a:gd name="T82" fmla="*/ 0 w 27"/>
                <a:gd name="T83" fmla="*/ 32 h 49"/>
                <a:gd name="T84" fmla="*/ 0 w 27"/>
                <a:gd name="T85" fmla="*/ 30 h 49"/>
                <a:gd name="T86" fmla="*/ 0 w 27"/>
                <a:gd name="T87" fmla="*/ 27 h 49"/>
                <a:gd name="T88" fmla="*/ 0 w 27"/>
                <a:gd name="T89" fmla="*/ 24 h 49"/>
                <a:gd name="T90" fmla="*/ 0 w 27"/>
                <a:gd name="T91" fmla="*/ 23 h 49"/>
                <a:gd name="T92" fmla="*/ 0 w 27"/>
                <a:gd name="T93" fmla="*/ 20 h 49"/>
                <a:gd name="T94" fmla="*/ 0 w 27"/>
                <a:gd name="T95" fmla="*/ 18 h 49"/>
                <a:gd name="T96" fmla="*/ 0 w 27"/>
                <a:gd name="T97" fmla="*/ 15 h 49"/>
                <a:gd name="T98" fmla="*/ 0 w 27"/>
                <a:gd name="T99" fmla="*/ 12 h 49"/>
                <a:gd name="T100" fmla="*/ 1 w 27"/>
                <a:gd name="T101" fmla="*/ 10 h 49"/>
                <a:gd name="T102" fmla="*/ 2 w 27"/>
                <a:gd name="T103" fmla="*/ 9 h 49"/>
                <a:gd name="T104" fmla="*/ 2 w 27"/>
                <a:gd name="T105" fmla="*/ 6 h 49"/>
                <a:gd name="T106" fmla="*/ 3 w 27"/>
                <a:gd name="T107" fmla="*/ 4 h 49"/>
                <a:gd name="T108" fmla="*/ 5 w 27"/>
                <a:gd name="T109" fmla="*/ 3 h 49"/>
                <a:gd name="T110" fmla="*/ 6 w 27"/>
                <a:gd name="T111" fmla="*/ 1 h 49"/>
                <a:gd name="T112" fmla="*/ 7 w 27"/>
                <a:gd name="T113" fmla="*/ 0 h 49"/>
                <a:gd name="T114" fmla="*/ 8 w 27"/>
                <a:gd name="T115" fmla="*/ 0 h 49"/>
                <a:gd name="T116" fmla="*/ 10 w 27"/>
                <a:gd name="T117" fmla="*/ 0 h 49"/>
                <a:gd name="T118" fmla="*/ 11 w 27"/>
                <a:gd name="T119" fmla="*/ 0 h 49"/>
                <a:gd name="T120" fmla="*/ 13 w 27"/>
                <a:gd name="T1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49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19" y="1"/>
                  </a:lnTo>
                  <a:lnTo>
                    <a:pt x="20" y="3"/>
                  </a:lnTo>
                  <a:lnTo>
                    <a:pt x="21" y="4"/>
                  </a:lnTo>
                  <a:lnTo>
                    <a:pt x="22" y="6"/>
                  </a:lnTo>
                  <a:lnTo>
                    <a:pt x="23" y="9"/>
                  </a:lnTo>
                  <a:lnTo>
                    <a:pt x="23" y="10"/>
                  </a:lnTo>
                  <a:lnTo>
                    <a:pt x="24" y="12"/>
                  </a:lnTo>
                  <a:lnTo>
                    <a:pt x="25" y="15"/>
                  </a:lnTo>
                  <a:lnTo>
                    <a:pt x="25" y="18"/>
                  </a:lnTo>
                  <a:lnTo>
                    <a:pt x="25" y="20"/>
                  </a:lnTo>
                  <a:lnTo>
                    <a:pt x="26" y="23"/>
                  </a:lnTo>
                  <a:lnTo>
                    <a:pt x="25" y="24"/>
                  </a:lnTo>
                  <a:lnTo>
                    <a:pt x="25" y="27"/>
                  </a:lnTo>
                  <a:lnTo>
                    <a:pt x="25" y="30"/>
                  </a:lnTo>
                  <a:lnTo>
                    <a:pt x="24" y="32"/>
                  </a:lnTo>
                  <a:lnTo>
                    <a:pt x="23" y="35"/>
                  </a:lnTo>
                  <a:lnTo>
                    <a:pt x="23" y="37"/>
                  </a:lnTo>
                  <a:lnTo>
                    <a:pt x="22" y="40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19" y="44"/>
                  </a:lnTo>
                  <a:lnTo>
                    <a:pt x="18" y="44"/>
                  </a:lnTo>
                  <a:lnTo>
                    <a:pt x="16" y="46"/>
                  </a:lnTo>
                  <a:lnTo>
                    <a:pt x="15" y="46"/>
                  </a:lnTo>
                  <a:lnTo>
                    <a:pt x="13" y="46"/>
                  </a:lnTo>
                  <a:lnTo>
                    <a:pt x="13" y="48"/>
                  </a:lnTo>
                  <a:lnTo>
                    <a:pt x="11" y="46"/>
                  </a:lnTo>
                  <a:lnTo>
                    <a:pt x="10" y="46"/>
                  </a:lnTo>
                  <a:lnTo>
                    <a:pt x="8" y="46"/>
                  </a:lnTo>
                  <a:lnTo>
                    <a:pt x="7" y="44"/>
                  </a:lnTo>
                  <a:lnTo>
                    <a:pt x="6" y="44"/>
                  </a:lnTo>
                  <a:lnTo>
                    <a:pt x="5" y="43"/>
                  </a:lnTo>
                  <a:lnTo>
                    <a:pt x="3" y="40"/>
                  </a:lnTo>
                  <a:lnTo>
                    <a:pt x="2" y="40"/>
                  </a:lnTo>
                  <a:lnTo>
                    <a:pt x="2" y="37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9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9" name="Freeform 467"/>
            <p:cNvSpPr>
              <a:spLocks/>
            </p:cNvSpPr>
            <p:nvPr/>
          </p:nvSpPr>
          <p:spPr bwMode="auto">
            <a:xfrm>
              <a:off x="4344" y="3288"/>
              <a:ext cx="30" cy="53"/>
            </a:xfrm>
            <a:custGeom>
              <a:avLst/>
              <a:gdLst>
                <a:gd name="T0" fmla="*/ 23 w 30"/>
                <a:gd name="T1" fmla="*/ 0 h 53"/>
                <a:gd name="T2" fmla="*/ 29 w 30"/>
                <a:gd name="T3" fmla="*/ 37 h 53"/>
                <a:gd name="T4" fmla="*/ 23 w 30"/>
                <a:gd name="T5" fmla="*/ 52 h 53"/>
                <a:gd name="T6" fmla="*/ 0 w 30"/>
                <a:gd name="T7" fmla="*/ 0 h 53"/>
                <a:gd name="T8" fmla="*/ 5 w 30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3">
                  <a:moveTo>
                    <a:pt x="23" y="0"/>
                  </a:moveTo>
                  <a:lnTo>
                    <a:pt x="29" y="37"/>
                  </a:lnTo>
                  <a:lnTo>
                    <a:pt x="23" y="52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0" name="Freeform 468"/>
            <p:cNvSpPr>
              <a:spLocks/>
            </p:cNvSpPr>
            <p:nvPr/>
          </p:nvSpPr>
          <p:spPr bwMode="auto">
            <a:xfrm>
              <a:off x="5626" y="3318"/>
              <a:ext cx="90" cy="58"/>
            </a:xfrm>
            <a:custGeom>
              <a:avLst/>
              <a:gdLst>
                <a:gd name="T0" fmla="*/ 89 w 90"/>
                <a:gd name="T1" fmla="*/ 57 h 58"/>
                <a:gd name="T2" fmla="*/ 52 w 90"/>
                <a:gd name="T3" fmla="*/ 21 h 58"/>
                <a:gd name="T4" fmla="*/ 39 w 90"/>
                <a:gd name="T5" fmla="*/ 12 h 58"/>
                <a:gd name="T6" fmla="*/ 5 w 90"/>
                <a:gd name="T7" fmla="*/ 0 h 58"/>
                <a:gd name="T8" fmla="*/ 0 w 90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8">
                  <a:moveTo>
                    <a:pt x="89" y="57"/>
                  </a:moveTo>
                  <a:lnTo>
                    <a:pt x="52" y="21"/>
                  </a:lnTo>
                  <a:lnTo>
                    <a:pt x="39" y="12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" name="Line 469"/>
            <p:cNvSpPr>
              <a:spLocks noChangeShapeType="1"/>
            </p:cNvSpPr>
            <p:nvPr/>
          </p:nvSpPr>
          <p:spPr bwMode="auto">
            <a:xfrm>
              <a:off x="3730" y="3387"/>
              <a:ext cx="135" cy="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" name="Line 470"/>
            <p:cNvSpPr>
              <a:spLocks noChangeShapeType="1"/>
            </p:cNvSpPr>
            <p:nvPr/>
          </p:nvSpPr>
          <p:spPr bwMode="auto">
            <a:xfrm flipV="1">
              <a:off x="3894" y="3364"/>
              <a:ext cx="151" cy="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3" name="Line 471"/>
            <p:cNvSpPr>
              <a:spLocks noChangeShapeType="1"/>
            </p:cNvSpPr>
            <p:nvPr/>
          </p:nvSpPr>
          <p:spPr bwMode="auto">
            <a:xfrm>
              <a:off x="3894" y="3364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4" name="Line 472"/>
            <p:cNvSpPr>
              <a:spLocks noChangeShapeType="1"/>
            </p:cNvSpPr>
            <p:nvPr/>
          </p:nvSpPr>
          <p:spPr bwMode="auto">
            <a:xfrm>
              <a:off x="4163" y="3397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5" name="Line 473"/>
            <p:cNvSpPr>
              <a:spLocks noChangeShapeType="1"/>
            </p:cNvSpPr>
            <p:nvPr/>
          </p:nvSpPr>
          <p:spPr bwMode="auto">
            <a:xfrm>
              <a:off x="4173" y="3419"/>
              <a:ext cx="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" name="Line 474"/>
            <p:cNvSpPr>
              <a:spLocks noChangeShapeType="1"/>
            </p:cNvSpPr>
            <p:nvPr/>
          </p:nvSpPr>
          <p:spPr bwMode="auto">
            <a:xfrm>
              <a:off x="4186" y="3442"/>
              <a:ext cx="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7" name="Freeform 475"/>
            <p:cNvSpPr>
              <a:spLocks/>
            </p:cNvSpPr>
            <p:nvPr/>
          </p:nvSpPr>
          <p:spPr bwMode="auto">
            <a:xfrm>
              <a:off x="4387" y="3353"/>
              <a:ext cx="26" cy="309"/>
            </a:xfrm>
            <a:custGeom>
              <a:avLst/>
              <a:gdLst>
                <a:gd name="T0" fmla="*/ 0 w 26"/>
                <a:gd name="T1" fmla="*/ 0 h 309"/>
                <a:gd name="T2" fmla="*/ 25 w 26"/>
                <a:gd name="T3" fmla="*/ 0 h 309"/>
                <a:gd name="T4" fmla="*/ 25 w 26"/>
                <a:gd name="T5" fmla="*/ 308 h 309"/>
                <a:gd name="T6" fmla="*/ 0 w 26"/>
                <a:gd name="T7" fmla="*/ 308 h 309"/>
                <a:gd name="T8" fmla="*/ 0 w 26"/>
                <a:gd name="T9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09">
                  <a:moveTo>
                    <a:pt x="0" y="0"/>
                  </a:moveTo>
                  <a:lnTo>
                    <a:pt x="25" y="0"/>
                  </a:lnTo>
                  <a:lnTo>
                    <a:pt x="25" y="308"/>
                  </a:lnTo>
                  <a:lnTo>
                    <a:pt x="0" y="30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8" name="Group 476"/>
          <p:cNvGrpSpPr>
            <a:grpSpLocks/>
          </p:cNvGrpSpPr>
          <p:nvPr/>
        </p:nvGrpSpPr>
        <p:grpSpPr bwMode="auto">
          <a:xfrm rot="738238">
            <a:off x="-4419600" y="4648200"/>
            <a:ext cx="3946525" cy="1697038"/>
            <a:chOff x="3240" y="2628"/>
            <a:chExt cx="2486" cy="1069"/>
          </a:xfrm>
        </p:grpSpPr>
        <p:sp>
          <p:nvSpPr>
            <p:cNvPr id="479" name="Freeform 477"/>
            <p:cNvSpPr>
              <a:spLocks/>
            </p:cNvSpPr>
            <p:nvPr/>
          </p:nvSpPr>
          <p:spPr bwMode="auto">
            <a:xfrm>
              <a:off x="3255" y="3330"/>
              <a:ext cx="1133" cy="243"/>
            </a:xfrm>
            <a:custGeom>
              <a:avLst/>
              <a:gdLst>
                <a:gd name="T0" fmla="*/ 0 w 1133"/>
                <a:gd name="T1" fmla="*/ 0 h 243"/>
                <a:gd name="T2" fmla="*/ 1132 w 1133"/>
                <a:gd name="T3" fmla="*/ 10 h 243"/>
                <a:gd name="T4" fmla="*/ 1122 w 1133"/>
                <a:gd name="T5" fmla="*/ 77 h 243"/>
                <a:gd name="T6" fmla="*/ 1122 w 1133"/>
                <a:gd name="T7" fmla="*/ 187 h 243"/>
                <a:gd name="T8" fmla="*/ 712 w 1133"/>
                <a:gd name="T9" fmla="*/ 187 h 243"/>
                <a:gd name="T10" fmla="*/ 712 w 1133"/>
                <a:gd name="T11" fmla="*/ 154 h 243"/>
                <a:gd name="T12" fmla="*/ 702 w 1133"/>
                <a:gd name="T13" fmla="*/ 121 h 243"/>
                <a:gd name="T14" fmla="*/ 693 w 1133"/>
                <a:gd name="T15" fmla="*/ 88 h 243"/>
                <a:gd name="T16" fmla="*/ 474 w 1133"/>
                <a:gd name="T17" fmla="*/ 88 h 243"/>
                <a:gd name="T18" fmla="*/ 456 w 1133"/>
                <a:gd name="T19" fmla="*/ 242 h 243"/>
                <a:gd name="T20" fmla="*/ 109 w 1133"/>
                <a:gd name="T21" fmla="*/ 220 h 243"/>
                <a:gd name="T22" fmla="*/ 0 w 1133"/>
                <a:gd name="T23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33" h="243">
                  <a:moveTo>
                    <a:pt x="0" y="0"/>
                  </a:moveTo>
                  <a:lnTo>
                    <a:pt x="1132" y="10"/>
                  </a:lnTo>
                  <a:lnTo>
                    <a:pt x="1122" y="77"/>
                  </a:lnTo>
                  <a:lnTo>
                    <a:pt x="1122" y="187"/>
                  </a:lnTo>
                  <a:lnTo>
                    <a:pt x="712" y="187"/>
                  </a:lnTo>
                  <a:lnTo>
                    <a:pt x="712" y="154"/>
                  </a:lnTo>
                  <a:lnTo>
                    <a:pt x="702" y="121"/>
                  </a:lnTo>
                  <a:lnTo>
                    <a:pt x="693" y="88"/>
                  </a:lnTo>
                  <a:lnTo>
                    <a:pt x="474" y="88"/>
                  </a:lnTo>
                  <a:lnTo>
                    <a:pt x="456" y="242"/>
                  </a:lnTo>
                  <a:lnTo>
                    <a:pt x="109" y="220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0" name="Freeform 478"/>
            <p:cNvSpPr>
              <a:spLocks/>
            </p:cNvSpPr>
            <p:nvPr/>
          </p:nvSpPr>
          <p:spPr bwMode="auto">
            <a:xfrm>
              <a:off x="3862" y="2628"/>
              <a:ext cx="1826" cy="661"/>
            </a:xfrm>
            <a:custGeom>
              <a:avLst/>
              <a:gdLst>
                <a:gd name="T0" fmla="*/ 44 w 1826"/>
                <a:gd name="T1" fmla="*/ 76 h 661"/>
                <a:gd name="T2" fmla="*/ 1752 w 1826"/>
                <a:gd name="T3" fmla="*/ 55 h 661"/>
                <a:gd name="T4" fmla="*/ 1761 w 1826"/>
                <a:gd name="T5" fmla="*/ 0 h 661"/>
                <a:gd name="T6" fmla="*/ 1815 w 1826"/>
                <a:gd name="T7" fmla="*/ 0 h 661"/>
                <a:gd name="T8" fmla="*/ 1825 w 1826"/>
                <a:gd name="T9" fmla="*/ 22 h 661"/>
                <a:gd name="T10" fmla="*/ 1815 w 1826"/>
                <a:gd name="T11" fmla="*/ 76 h 661"/>
                <a:gd name="T12" fmla="*/ 1825 w 1826"/>
                <a:gd name="T13" fmla="*/ 648 h 661"/>
                <a:gd name="T14" fmla="*/ 1802 w 1826"/>
                <a:gd name="T15" fmla="*/ 660 h 661"/>
                <a:gd name="T16" fmla="*/ 1788 w 1826"/>
                <a:gd name="T17" fmla="*/ 648 h 661"/>
                <a:gd name="T18" fmla="*/ 50 w 1826"/>
                <a:gd name="T19" fmla="*/ 648 h 661"/>
                <a:gd name="T20" fmla="*/ 44 w 1826"/>
                <a:gd name="T21" fmla="*/ 516 h 661"/>
                <a:gd name="T22" fmla="*/ 40 w 1826"/>
                <a:gd name="T23" fmla="*/ 396 h 661"/>
                <a:gd name="T24" fmla="*/ 26 w 1826"/>
                <a:gd name="T25" fmla="*/ 340 h 661"/>
                <a:gd name="T26" fmla="*/ 8 w 1826"/>
                <a:gd name="T27" fmla="*/ 296 h 661"/>
                <a:gd name="T28" fmla="*/ 0 w 1826"/>
                <a:gd name="T29" fmla="*/ 286 h 661"/>
                <a:gd name="T30" fmla="*/ 8 w 1826"/>
                <a:gd name="T31" fmla="*/ 220 h 661"/>
                <a:gd name="T32" fmla="*/ 22 w 1826"/>
                <a:gd name="T33" fmla="*/ 132 h 661"/>
                <a:gd name="T34" fmla="*/ 26 w 1826"/>
                <a:gd name="T35" fmla="*/ 98 h 661"/>
                <a:gd name="T36" fmla="*/ 36 w 1826"/>
                <a:gd name="T37" fmla="*/ 76 h 661"/>
                <a:gd name="T38" fmla="*/ 44 w 1826"/>
                <a:gd name="T39" fmla="*/ 76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26" h="661">
                  <a:moveTo>
                    <a:pt x="44" y="76"/>
                  </a:moveTo>
                  <a:lnTo>
                    <a:pt x="1752" y="55"/>
                  </a:lnTo>
                  <a:lnTo>
                    <a:pt x="1761" y="0"/>
                  </a:lnTo>
                  <a:lnTo>
                    <a:pt x="1815" y="0"/>
                  </a:lnTo>
                  <a:lnTo>
                    <a:pt x="1825" y="22"/>
                  </a:lnTo>
                  <a:lnTo>
                    <a:pt x="1815" y="76"/>
                  </a:lnTo>
                  <a:lnTo>
                    <a:pt x="1825" y="648"/>
                  </a:lnTo>
                  <a:lnTo>
                    <a:pt x="1802" y="660"/>
                  </a:lnTo>
                  <a:lnTo>
                    <a:pt x="1788" y="648"/>
                  </a:lnTo>
                  <a:lnTo>
                    <a:pt x="50" y="648"/>
                  </a:lnTo>
                  <a:lnTo>
                    <a:pt x="44" y="516"/>
                  </a:lnTo>
                  <a:lnTo>
                    <a:pt x="40" y="396"/>
                  </a:lnTo>
                  <a:lnTo>
                    <a:pt x="26" y="340"/>
                  </a:lnTo>
                  <a:lnTo>
                    <a:pt x="8" y="296"/>
                  </a:lnTo>
                  <a:lnTo>
                    <a:pt x="0" y="286"/>
                  </a:lnTo>
                  <a:lnTo>
                    <a:pt x="8" y="220"/>
                  </a:lnTo>
                  <a:lnTo>
                    <a:pt x="22" y="132"/>
                  </a:lnTo>
                  <a:lnTo>
                    <a:pt x="26" y="98"/>
                  </a:lnTo>
                  <a:lnTo>
                    <a:pt x="36" y="76"/>
                  </a:lnTo>
                  <a:lnTo>
                    <a:pt x="44" y="76"/>
                  </a:lnTo>
                </a:path>
              </a:pathLst>
            </a:custGeom>
            <a:solidFill>
              <a:srgbClr val="ABABAB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" name="Freeform 479"/>
            <p:cNvSpPr>
              <a:spLocks/>
            </p:cNvSpPr>
            <p:nvPr/>
          </p:nvSpPr>
          <p:spPr bwMode="auto">
            <a:xfrm>
              <a:off x="3906" y="2638"/>
              <a:ext cx="1777" cy="82"/>
            </a:xfrm>
            <a:custGeom>
              <a:avLst/>
              <a:gdLst>
                <a:gd name="T0" fmla="*/ 1776 w 1777"/>
                <a:gd name="T1" fmla="*/ 0 h 82"/>
                <a:gd name="T2" fmla="*/ 1742 w 1777"/>
                <a:gd name="T3" fmla="*/ 0 h 82"/>
                <a:gd name="T4" fmla="*/ 1719 w 1777"/>
                <a:gd name="T5" fmla="*/ 0 h 82"/>
                <a:gd name="T6" fmla="*/ 1708 w 1777"/>
                <a:gd name="T7" fmla="*/ 29 h 82"/>
                <a:gd name="T8" fmla="*/ 1702 w 1777"/>
                <a:gd name="T9" fmla="*/ 41 h 82"/>
                <a:gd name="T10" fmla="*/ 0 w 1777"/>
                <a:gd name="T11" fmla="*/ 71 h 82"/>
                <a:gd name="T12" fmla="*/ 0 w 1777"/>
                <a:gd name="T1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7" h="82">
                  <a:moveTo>
                    <a:pt x="1776" y="0"/>
                  </a:moveTo>
                  <a:lnTo>
                    <a:pt x="1742" y="0"/>
                  </a:lnTo>
                  <a:lnTo>
                    <a:pt x="1719" y="0"/>
                  </a:lnTo>
                  <a:lnTo>
                    <a:pt x="1708" y="29"/>
                  </a:lnTo>
                  <a:lnTo>
                    <a:pt x="1702" y="41"/>
                  </a:lnTo>
                  <a:lnTo>
                    <a:pt x="0" y="71"/>
                  </a:lnTo>
                  <a:lnTo>
                    <a:pt x="0" y="8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2" name="Freeform 480"/>
            <p:cNvSpPr>
              <a:spLocks/>
            </p:cNvSpPr>
            <p:nvPr/>
          </p:nvSpPr>
          <p:spPr bwMode="auto">
            <a:xfrm>
              <a:off x="3744" y="3152"/>
              <a:ext cx="144" cy="211"/>
            </a:xfrm>
            <a:custGeom>
              <a:avLst/>
              <a:gdLst>
                <a:gd name="T0" fmla="*/ 74 w 144"/>
                <a:gd name="T1" fmla="*/ 41 h 211"/>
                <a:gd name="T2" fmla="*/ 80 w 144"/>
                <a:gd name="T3" fmla="*/ 30 h 211"/>
                <a:gd name="T4" fmla="*/ 114 w 144"/>
                <a:gd name="T5" fmla="*/ 30 h 211"/>
                <a:gd name="T6" fmla="*/ 109 w 144"/>
                <a:gd name="T7" fmla="*/ 41 h 211"/>
                <a:gd name="T8" fmla="*/ 109 w 144"/>
                <a:gd name="T9" fmla="*/ 73 h 211"/>
                <a:gd name="T10" fmla="*/ 120 w 144"/>
                <a:gd name="T11" fmla="*/ 93 h 211"/>
                <a:gd name="T12" fmla="*/ 143 w 144"/>
                <a:gd name="T13" fmla="*/ 136 h 211"/>
                <a:gd name="T14" fmla="*/ 143 w 144"/>
                <a:gd name="T15" fmla="*/ 158 h 211"/>
                <a:gd name="T16" fmla="*/ 143 w 144"/>
                <a:gd name="T17" fmla="*/ 187 h 211"/>
                <a:gd name="T18" fmla="*/ 137 w 144"/>
                <a:gd name="T19" fmla="*/ 198 h 211"/>
                <a:gd name="T20" fmla="*/ 103 w 144"/>
                <a:gd name="T21" fmla="*/ 210 h 211"/>
                <a:gd name="T22" fmla="*/ 62 w 144"/>
                <a:gd name="T23" fmla="*/ 198 h 211"/>
                <a:gd name="T24" fmla="*/ 34 w 144"/>
                <a:gd name="T25" fmla="*/ 187 h 211"/>
                <a:gd name="T26" fmla="*/ 0 w 144"/>
                <a:gd name="T27" fmla="*/ 187 h 211"/>
                <a:gd name="T28" fmla="*/ 0 w 144"/>
                <a:gd name="T29" fmla="*/ 167 h 211"/>
                <a:gd name="T30" fmla="*/ 0 w 144"/>
                <a:gd name="T31" fmla="*/ 126 h 211"/>
                <a:gd name="T32" fmla="*/ 0 w 144"/>
                <a:gd name="T33" fmla="*/ 116 h 211"/>
                <a:gd name="T34" fmla="*/ 17 w 144"/>
                <a:gd name="T35" fmla="*/ 83 h 211"/>
                <a:gd name="T36" fmla="*/ 34 w 144"/>
                <a:gd name="T37" fmla="*/ 83 h 211"/>
                <a:gd name="T38" fmla="*/ 56 w 144"/>
                <a:gd name="T39" fmla="*/ 73 h 211"/>
                <a:gd name="T40" fmla="*/ 68 w 144"/>
                <a:gd name="T41" fmla="*/ 41 h 211"/>
                <a:gd name="T42" fmla="*/ 85 w 144"/>
                <a:gd name="T43" fmla="*/ 0 h 211"/>
                <a:gd name="T44" fmla="*/ 74 w 144"/>
                <a:gd name="T45" fmla="*/ 4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4" h="211">
                  <a:moveTo>
                    <a:pt x="74" y="41"/>
                  </a:moveTo>
                  <a:lnTo>
                    <a:pt x="80" y="30"/>
                  </a:lnTo>
                  <a:lnTo>
                    <a:pt x="114" y="30"/>
                  </a:lnTo>
                  <a:lnTo>
                    <a:pt x="109" y="41"/>
                  </a:lnTo>
                  <a:lnTo>
                    <a:pt x="109" y="73"/>
                  </a:lnTo>
                  <a:lnTo>
                    <a:pt x="120" y="93"/>
                  </a:lnTo>
                  <a:lnTo>
                    <a:pt x="143" y="136"/>
                  </a:lnTo>
                  <a:lnTo>
                    <a:pt x="143" y="158"/>
                  </a:lnTo>
                  <a:lnTo>
                    <a:pt x="143" y="187"/>
                  </a:lnTo>
                  <a:lnTo>
                    <a:pt x="137" y="198"/>
                  </a:lnTo>
                  <a:lnTo>
                    <a:pt x="103" y="210"/>
                  </a:lnTo>
                  <a:lnTo>
                    <a:pt x="62" y="198"/>
                  </a:lnTo>
                  <a:lnTo>
                    <a:pt x="34" y="187"/>
                  </a:lnTo>
                  <a:lnTo>
                    <a:pt x="0" y="187"/>
                  </a:lnTo>
                  <a:lnTo>
                    <a:pt x="0" y="167"/>
                  </a:lnTo>
                  <a:lnTo>
                    <a:pt x="0" y="126"/>
                  </a:lnTo>
                  <a:lnTo>
                    <a:pt x="0" y="116"/>
                  </a:lnTo>
                  <a:lnTo>
                    <a:pt x="17" y="83"/>
                  </a:lnTo>
                  <a:lnTo>
                    <a:pt x="34" y="83"/>
                  </a:lnTo>
                  <a:lnTo>
                    <a:pt x="56" y="73"/>
                  </a:lnTo>
                  <a:lnTo>
                    <a:pt x="68" y="41"/>
                  </a:lnTo>
                  <a:lnTo>
                    <a:pt x="85" y="0"/>
                  </a:lnTo>
                  <a:lnTo>
                    <a:pt x="74" y="41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3" name="Freeform 481"/>
            <p:cNvSpPr>
              <a:spLocks/>
            </p:cNvSpPr>
            <p:nvPr/>
          </p:nvSpPr>
          <p:spPr bwMode="auto">
            <a:xfrm>
              <a:off x="4106" y="3236"/>
              <a:ext cx="245" cy="147"/>
            </a:xfrm>
            <a:custGeom>
              <a:avLst/>
              <a:gdLst>
                <a:gd name="T0" fmla="*/ 152 w 245"/>
                <a:gd name="T1" fmla="*/ 42 h 147"/>
                <a:gd name="T2" fmla="*/ 147 w 245"/>
                <a:gd name="T3" fmla="*/ 42 h 147"/>
                <a:gd name="T4" fmla="*/ 119 w 245"/>
                <a:gd name="T5" fmla="*/ 52 h 147"/>
                <a:gd name="T6" fmla="*/ 136 w 245"/>
                <a:gd name="T7" fmla="*/ 52 h 147"/>
                <a:gd name="T8" fmla="*/ 159 w 245"/>
                <a:gd name="T9" fmla="*/ 52 h 147"/>
                <a:gd name="T10" fmla="*/ 181 w 245"/>
                <a:gd name="T11" fmla="*/ 52 h 147"/>
                <a:gd name="T12" fmla="*/ 215 w 245"/>
                <a:gd name="T13" fmla="*/ 74 h 147"/>
                <a:gd name="T14" fmla="*/ 227 w 245"/>
                <a:gd name="T15" fmla="*/ 94 h 147"/>
                <a:gd name="T16" fmla="*/ 244 w 245"/>
                <a:gd name="T17" fmla="*/ 137 h 147"/>
                <a:gd name="T18" fmla="*/ 222 w 245"/>
                <a:gd name="T19" fmla="*/ 146 h 147"/>
                <a:gd name="T20" fmla="*/ 193 w 245"/>
                <a:gd name="T21" fmla="*/ 137 h 147"/>
                <a:gd name="T22" fmla="*/ 102 w 245"/>
                <a:gd name="T23" fmla="*/ 125 h 147"/>
                <a:gd name="T24" fmla="*/ 0 w 245"/>
                <a:gd name="T25" fmla="*/ 125 h 147"/>
                <a:gd name="T26" fmla="*/ 0 w 245"/>
                <a:gd name="T27" fmla="*/ 103 h 147"/>
                <a:gd name="T28" fmla="*/ 10 w 245"/>
                <a:gd name="T29" fmla="*/ 94 h 147"/>
                <a:gd name="T30" fmla="*/ 16 w 245"/>
                <a:gd name="T31" fmla="*/ 83 h 147"/>
                <a:gd name="T32" fmla="*/ 16 w 245"/>
                <a:gd name="T33" fmla="*/ 62 h 147"/>
                <a:gd name="T34" fmla="*/ 22 w 245"/>
                <a:gd name="T35" fmla="*/ 42 h 147"/>
                <a:gd name="T36" fmla="*/ 62 w 245"/>
                <a:gd name="T37" fmla="*/ 42 h 147"/>
                <a:gd name="T38" fmla="*/ 107 w 245"/>
                <a:gd name="T39" fmla="*/ 32 h 147"/>
                <a:gd name="T40" fmla="*/ 107 w 245"/>
                <a:gd name="T41" fmla="*/ 21 h 147"/>
                <a:gd name="T42" fmla="*/ 107 w 245"/>
                <a:gd name="T43" fmla="*/ 0 h 147"/>
                <a:gd name="T44" fmla="*/ 175 w 245"/>
                <a:gd name="T45" fmla="*/ 7 h 147"/>
                <a:gd name="T46" fmla="*/ 152 w 245"/>
                <a:gd name="T47" fmla="*/ 4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5" h="147">
                  <a:moveTo>
                    <a:pt x="152" y="42"/>
                  </a:moveTo>
                  <a:lnTo>
                    <a:pt x="147" y="42"/>
                  </a:lnTo>
                  <a:lnTo>
                    <a:pt x="119" y="52"/>
                  </a:lnTo>
                  <a:lnTo>
                    <a:pt x="136" y="52"/>
                  </a:lnTo>
                  <a:lnTo>
                    <a:pt x="159" y="52"/>
                  </a:lnTo>
                  <a:lnTo>
                    <a:pt x="181" y="52"/>
                  </a:lnTo>
                  <a:lnTo>
                    <a:pt x="215" y="74"/>
                  </a:lnTo>
                  <a:lnTo>
                    <a:pt x="227" y="94"/>
                  </a:lnTo>
                  <a:lnTo>
                    <a:pt x="244" y="137"/>
                  </a:lnTo>
                  <a:lnTo>
                    <a:pt x="222" y="146"/>
                  </a:lnTo>
                  <a:lnTo>
                    <a:pt x="193" y="137"/>
                  </a:lnTo>
                  <a:lnTo>
                    <a:pt x="102" y="125"/>
                  </a:lnTo>
                  <a:lnTo>
                    <a:pt x="0" y="125"/>
                  </a:lnTo>
                  <a:lnTo>
                    <a:pt x="0" y="103"/>
                  </a:lnTo>
                  <a:lnTo>
                    <a:pt x="10" y="94"/>
                  </a:lnTo>
                  <a:lnTo>
                    <a:pt x="16" y="83"/>
                  </a:lnTo>
                  <a:lnTo>
                    <a:pt x="16" y="62"/>
                  </a:lnTo>
                  <a:lnTo>
                    <a:pt x="22" y="42"/>
                  </a:lnTo>
                  <a:lnTo>
                    <a:pt x="62" y="42"/>
                  </a:lnTo>
                  <a:lnTo>
                    <a:pt x="107" y="32"/>
                  </a:lnTo>
                  <a:lnTo>
                    <a:pt x="107" y="21"/>
                  </a:lnTo>
                  <a:lnTo>
                    <a:pt x="107" y="0"/>
                  </a:lnTo>
                  <a:lnTo>
                    <a:pt x="175" y="7"/>
                  </a:lnTo>
                  <a:lnTo>
                    <a:pt x="152" y="4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4" name="Freeform 482"/>
            <p:cNvSpPr>
              <a:spLocks/>
            </p:cNvSpPr>
            <p:nvPr/>
          </p:nvSpPr>
          <p:spPr bwMode="auto">
            <a:xfrm>
              <a:off x="3807" y="3083"/>
              <a:ext cx="32" cy="122"/>
            </a:xfrm>
            <a:custGeom>
              <a:avLst/>
              <a:gdLst>
                <a:gd name="T0" fmla="*/ 19 w 32"/>
                <a:gd name="T1" fmla="*/ 0 h 122"/>
                <a:gd name="T2" fmla="*/ 14 w 32"/>
                <a:gd name="T3" fmla="*/ 13 h 122"/>
                <a:gd name="T4" fmla="*/ 0 w 32"/>
                <a:gd name="T5" fmla="*/ 110 h 122"/>
                <a:gd name="T6" fmla="*/ 16 w 32"/>
                <a:gd name="T7" fmla="*/ 121 h 122"/>
                <a:gd name="T8" fmla="*/ 31 w 32"/>
                <a:gd name="T9" fmla="*/ 21 h 122"/>
                <a:gd name="T10" fmla="*/ 25 w 32"/>
                <a:gd name="T11" fmla="*/ 34 h 122"/>
                <a:gd name="T12" fmla="*/ 19 w 32"/>
                <a:gd name="T13" fmla="*/ 0 h 122"/>
                <a:gd name="T14" fmla="*/ 14 w 32"/>
                <a:gd name="T15" fmla="*/ 2 h 122"/>
                <a:gd name="T16" fmla="*/ 14 w 32"/>
                <a:gd name="T17" fmla="*/ 13 h 122"/>
                <a:gd name="T18" fmla="*/ 19 w 32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122">
                  <a:moveTo>
                    <a:pt x="19" y="0"/>
                  </a:moveTo>
                  <a:lnTo>
                    <a:pt x="14" y="13"/>
                  </a:lnTo>
                  <a:lnTo>
                    <a:pt x="0" y="110"/>
                  </a:lnTo>
                  <a:lnTo>
                    <a:pt x="16" y="121"/>
                  </a:lnTo>
                  <a:lnTo>
                    <a:pt x="31" y="21"/>
                  </a:lnTo>
                  <a:lnTo>
                    <a:pt x="25" y="34"/>
                  </a:lnTo>
                  <a:lnTo>
                    <a:pt x="19" y="0"/>
                  </a:lnTo>
                  <a:lnTo>
                    <a:pt x="14" y="2"/>
                  </a:lnTo>
                  <a:lnTo>
                    <a:pt x="14" y="13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5" name="Freeform 483"/>
            <p:cNvSpPr>
              <a:spLocks/>
            </p:cNvSpPr>
            <p:nvPr/>
          </p:nvSpPr>
          <p:spPr bwMode="auto">
            <a:xfrm>
              <a:off x="3826" y="3071"/>
              <a:ext cx="28" cy="50"/>
            </a:xfrm>
            <a:custGeom>
              <a:avLst/>
              <a:gdLst>
                <a:gd name="T0" fmla="*/ 27 w 28"/>
                <a:gd name="T1" fmla="*/ 4 h 50"/>
                <a:gd name="T2" fmla="*/ 19 w 28"/>
                <a:gd name="T3" fmla="*/ 2 h 50"/>
                <a:gd name="T4" fmla="*/ 0 w 28"/>
                <a:gd name="T5" fmla="*/ 13 h 50"/>
                <a:gd name="T6" fmla="*/ 5 w 28"/>
                <a:gd name="T7" fmla="*/ 49 h 50"/>
                <a:gd name="T8" fmla="*/ 24 w 28"/>
                <a:gd name="T9" fmla="*/ 37 h 50"/>
                <a:gd name="T10" fmla="*/ 16 w 28"/>
                <a:gd name="T11" fmla="*/ 35 h 50"/>
                <a:gd name="T12" fmla="*/ 27 w 28"/>
                <a:gd name="T13" fmla="*/ 4 h 50"/>
                <a:gd name="T14" fmla="*/ 23 w 28"/>
                <a:gd name="T15" fmla="*/ 0 h 50"/>
                <a:gd name="T16" fmla="*/ 19 w 28"/>
                <a:gd name="T17" fmla="*/ 2 h 50"/>
                <a:gd name="T18" fmla="*/ 27 w 28"/>
                <a:gd name="T19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50">
                  <a:moveTo>
                    <a:pt x="27" y="4"/>
                  </a:moveTo>
                  <a:lnTo>
                    <a:pt x="19" y="2"/>
                  </a:lnTo>
                  <a:lnTo>
                    <a:pt x="0" y="13"/>
                  </a:lnTo>
                  <a:lnTo>
                    <a:pt x="5" y="49"/>
                  </a:lnTo>
                  <a:lnTo>
                    <a:pt x="24" y="37"/>
                  </a:lnTo>
                  <a:lnTo>
                    <a:pt x="16" y="35"/>
                  </a:lnTo>
                  <a:lnTo>
                    <a:pt x="27" y="4"/>
                  </a:lnTo>
                  <a:lnTo>
                    <a:pt x="23" y="0"/>
                  </a:lnTo>
                  <a:lnTo>
                    <a:pt x="19" y="2"/>
                  </a:lnTo>
                  <a:lnTo>
                    <a:pt x="27" y="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6" name="Freeform 484"/>
            <p:cNvSpPr>
              <a:spLocks/>
            </p:cNvSpPr>
            <p:nvPr/>
          </p:nvSpPr>
          <p:spPr bwMode="auto">
            <a:xfrm>
              <a:off x="3842" y="3073"/>
              <a:ext cx="43" cy="66"/>
            </a:xfrm>
            <a:custGeom>
              <a:avLst/>
              <a:gdLst>
                <a:gd name="T0" fmla="*/ 42 w 43"/>
                <a:gd name="T1" fmla="*/ 40 h 66"/>
                <a:gd name="T2" fmla="*/ 38 w 43"/>
                <a:gd name="T3" fmla="*/ 33 h 66"/>
                <a:gd name="T4" fmla="*/ 9 w 43"/>
                <a:gd name="T5" fmla="*/ 0 h 66"/>
                <a:gd name="T6" fmla="*/ 0 w 43"/>
                <a:gd name="T7" fmla="*/ 31 h 66"/>
                <a:gd name="T8" fmla="*/ 29 w 43"/>
                <a:gd name="T9" fmla="*/ 65 h 66"/>
                <a:gd name="T10" fmla="*/ 25 w 43"/>
                <a:gd name="T11" fmla="*/ 58 h 66"/>
                <a:gd name="T12" fmla="*/ 42 w 43"/>
                <a:gd name="T13" fmla="*/ 40 h 66"/>
                <a:gd name="T14" fmla="*/ 40 w 43"/>
                <a:gd name="T15" fmla="*/ 36 h 66"/>
                <a:gd name="T16" fmla="*/ 38 w 43"/>
                <a:gd name="T17" fmla="*/ 33 h 66"/>
                <a:gd name="T18" fmla="*/ 42 w 43"/>
                <a:gd name="T19" fmla="*/ 4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66">
                  <a:moveTo>
                    <a:pt x="42" y="40"/>
                  </a:moveTo>
                  <a:lnTo>
                    <a:pt x="38" y="33"/>
                  </a:lnTo>
                  <a:lnTo>
                    <a:pt x="9" y="0"/>
                  </a:lnTo>
                  <a:lnTo>
                    <a:pt x="0" y="31"/>
                  </a:lnTo>
                  <a:lnTo>
                    <a:pt x="29" y="65"/>
                  </a:lnTo>
                  <a:lnTo>
                    <a:pt x="25" y="58"/>
                  </a:lnTo>
                  <a:lnTo>
                    <a:pt x="42" y="40"/>
                  </a:lnTo>
                  <a:lnTo>
                    <a:pt x="40" y="36"/>
                  </a:lnTo>
                  <a:lnTo>
                    <a:pt x="38" y="33"/>
                  </a:lnTo>
                  <a:lnTo>
                    <a:pt x="42" y="4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7" name="Freeform 485"/>
            <p:cNvSpPr>
              <a:spLocks/>
            </p:cNvSpPr>
            <p:nvPr/>
          </p:nvSpPr>
          <p:spPr bwMode="auto">
            <a:xfrm>
              <a:off x="3865" y="3115"/>
              <a:ext cx="37" cy="93"/>
            </a:xfrm>
            <a:custGeom>
              <a:avLst/>
              <a:gdLst>
                <a:gd name="T0" fmla="*/ 27 w 37"/>
                <a:gd name="T1" fmla="*/ 55 h 93"/>
                <a:gd name="T2" fmla="*/ 36 w 37"/>
                <a:gd name="T3" fmla="*/ 65 h 93"/>
                <a:gd name="T4" fmla="*/ 16 w 37"/>
                <a:gd name="T5" fmla="*/ 0 h 93"/>
                <a:gd name="T6" fmla="*/ 0 w 37"/>
                <a:gd name="T7" fmla="*/ 17 h 93"/>
                <a:gd name="T8" fmla="*/ 19 w 37"/>
                <a:gd name="T9" fmla="*/ 83 h 93"/>
                <a:gd name="T10" fmla="*/ 27 w 37"/>
                <a:gd name="T11" fmla="*/ 92 h 93"/>
                <a:gd name="T12" fmla="*/ 19 w 37"/>
                <a:gd name="T13" fmla="*/ 83 h 93"/>
                <a:gd name="T14" fmla="*/ 22 w 37"/>
                <a:gd name="T15" fmla="*/ 92 h 93"/>
                <a:gd name="T16" fmla="*/ 27 w 37"/>
                <a:gd name="T17" fmla="*/ 92 h 93"/>
                <a:gd name="T18" fmla="*/ 27 w 37"/>
                <a:gd name="T19" fmla="*/ 5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93">
                  <a:moveTo>
                    <a:pt x="27" y="55"/>
                  </a:moveTo>
                  <a:lnTo>
                    <a:pt x="36" y="65"/>
                  </a:lnTo>
                  <a:lnTo>
                    <a:pt x="16" y="0"/>
                  </a:lnTo>
                  <a:lnTo>
                    <a:pt x="0" y="17"/>
                  </a:lnTo>
                  <a:lnTo>
                    <a:pt x="19" y="83"/>
                  </a:lnTo>
                  <a:lnTo>
                    <a:pt x="27" y="92"/>
                  </a:lnTo>
                  <a:lnTo>
                    <a:pt x="19" y="83"/>
                  </a:lnTo>
                  <a:lnTo>
                    <a:pt x="22" y="92"/>
                  </a:lnTo>
                  <a:lnTo>
                    <a:pt x="27" y="92"/>
                  </a:lnTo>
                  <a:lnTo>
                    <a:pt x="27" y="5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8" name="Freeform 486"/>
            <p:cNvSpPr>
              <a:spLocks/>
            </p:cNvSpPr>
            <p:nvPr/>
          </p:nvSpPr>
          <p:spPr bwMode="auto">
            <a:xfrm>
              <a:off x="3894" y="3169"/>
              <a:ext cx="26" cy="51"/>
            </a:xfrm>
            <a:custGeom>
              <a:avLst/>
              <a:gdLst>
                <a:gd name="T0" fmla="*/ 25 w 26"/>
                <a:gd name="T1" fmla="*/ 50 h 51"/>
                <a:gd name="T2" fmla="*/ 23 w 26"/>
                <a:gd name="T3" fmla="*/ 0 h 51"/>
                <a:gd name="T4" fmla="*/ 0 w 26"/>
                <a:gd name="T5" fmla="*/ 0 h 51"/>
                <a:gd name="T6" fmla="*/ 0 w 26"/>
                <a:gd name="T7" fmla="*/ 50 h 51"/>
                <a:gd name="T8" fmla="*/ 23 w 26"/>
                <a:gd name="T9" fmla="*/ 50 h 51"/>
                <a:gd name="T10" fmla="*/ 22 w 26"/>
                <a:gd name="T11" fmla="*/ 0 h 51"/>
                <a:gd name="T12" fmla="*/ 25 w 26"/>
                <a:gd name="T1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51">
                  <a:moveTo>
                    <a:pt x="25" y="5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0" y="50"/>
                  </a:lnTo>
                  <a:lnTo>
                    <a:pt x="23" y="50"/>
                  </a:lnTo>
                  <a:lnTo>
                    <a:pt x="22" y="0"/>
                  </a:lnTo>
                  <a:lnTo>
                    <a:pt x="25" y="5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9" name="Freeform 487"/>
            <p:cNvSpPr>
              <a:spLocks/>
            </p:cNvSpPr>
            <p:nvPr/>
          </p:nvSpPr>
          <p:spPr bwMode="auto">
            <a:xfrm>
              <a:off x="3803" y="3169"/>
              <a:ext cx="105" cy="51"/>
            </a:xfrm>
            <a:custGeom>
              <a:avLst/>
              <a:gdLst>
                <a:gd name="T0" fmla="*/ 3 w 105"/>
                <a:gd name="T1" fmla="*/ 25 h 51"/>
                <a:gd name="T2" fmla="*/ 12 w 105"/>
                <a:gd name="T3" fmla="*/ 48 h 51"/>
                <a:gd name="T4" fmla="*/ 104 w 105"/>
                <a:gd name="T5" fmla="*/ 36 h 51"/>
                <a:gd name="T6" fmla="*/ 102 w 105"/>
                <a:gd name="T7" fmla="*/ 0 h 51"/>
                <a:gd name="T8" fmla="*/ 11 w 105"/>
                <a:gd name="T9" fmla="*/ 11 h 51"/>
                <a:gd name="T10" fmla="*/ 20 w 105"/>
                <a:gd name="T11" fmla="*/ 35 h 51"/>
                <a:gd name="T12" fmla="*/ 3 w 105"/>
                <a:gd name="T13" fmla="*/ 25 h 51"/>
                <a:gd name="T14" fmla="*/ 0 w 105"/>
                <a:gd name="T15" fmla="*/ 50 h 51"/>
                <a:gd name="T16" fmla="*/ 12 w 105"/>
                <a:gd name="T17" fmla="*/ 48 h 51"/>
                <a:gd name="T18" fmla="*/ 3 w 105"/>
                <a:gd name="T19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5" h="51">
                  <a:moveTo>
                    <a:pt x="3" y="25"/>
                  </a:moveTo>
                  <a:lnTo>
                    <a:pt x="12" y="48"/>
                  </a:lnTo>
                  <a:lnTo>
                    <a:pt x="104" y="36"/>
                  </a:lnTo>
                  <a:lnTo>
                    <a:pt x="102" y="0"/>
                  </a:lnTo>
                  <a:lnTo>
                    <a:pt x="11" y="11"/>
                  </a:lnTo>
                  <a:lnTo>
                    <a:pt x="20" y="35"/>
                  </a:lnTo>
                  <a:lnTo>
                    <a:pt x="3" y="25"/>
                  </a:lnTo>
                  <a:lnTo>
                    <a:pt x="0" y="50"/>
                  </a:lnTo>
                  <a:lnTo>
                    <a:pt x="12" y="48"/>
                  </a:lnTo>
                  <a:lnTo>
                    <a:pt x="3" y="2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0" name="Freeform 488"/>
            <p:cNvSpPr>
              <a:spLocks/>
            </p:cNvSpPr>
            <p:nvPr/>
          </p:nvSpPr>
          <p:spPr bwMode="auto">
            <a:xfrm>
              <a:off x="3771" y="3041"/>
              <a:ext cx="50" cy="198"/>
            </a:xfrm>
            <a:custGeom>
              <a:avLst/>
              <a:gdLst>
                <a:gd name="T0" fmla="*/ 38 w 50"/>
                <a:gd name="T1" fmla="*/ 0 h 198"/>
                <a:gd name="T2" fmla="*/ 32 w 50"/>
                <a:gd name="T3" fmla="*/ 10 h 198"/>
                <a:gd name="T4" fmla="*/ 0 w 50"/>
                <a:gd name="T5" fmla="*/ 185 h 198"/>
                <a:gd name="T6" fmla="*/ 16 w 50"/>
                <a:gd name="T7" fmla="*/ 197 h 198"/>
                <a:gd name="T8" fmla="*/ 49 w 50"/>
                <a:gd name="T9" fmla="*/ 23 h 198"/>
                <a:gd name="T10" fmla="*/ 43 w 50"/>
                <a:gd name="T11" fmla="*/ 33 h 198"/>
                <a:gd name="T12" fmla="*/ 38 w 50"/>
                <a:gd name="T13" fmla="*/ 0 h 198"/>
                <a:gd name="T14" fmla="*/ 33 w 50"/>
                <a:gd name="T15" fmla="*/ 1 h 198"/>
                <a:gd name="T16" fmla="*/ 32 w 50"/>
                <a:gd name="T17" fmla="*/ 10 h 198"/>
                <a:gd name="T18" fmla="*/ 38 w 50"/>
                <a:gd name="T1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198">
                  <a:moveTo>
                    <a:pt x="38" y="0"/>
                  </a:moveTo>
                  <a:lnTo>
                    <a:pt x="32" y="10"/>
                  </a:lnTo>
                  <a:lnTo>
                    <a:pt x="0" y="185"/>
                  </a:lnTo>
                  <a:lnTo>
                    <a:pt x="16" y="197"/>
                  </a:lnTo>
                  <a:lnTo>
                    <a:pt x="49" y="23"/>
                  </a:lnTo>
                  <a:lnTo>
                    <a:pt x="43" y="33"/>
                  </a:lnTo>
                  <a:lnTo>
                    <a:pt x="38" y="0"/>
                  </a:lnTo>
                  <a:lnTo>
                    <a:pt x="33" y="1"/>
                  </a:lnTo>
                  <a:lnTo>
                    <a:pt x="32" y="10"/>
                  </a:lnTo>
                  <a:lnTo>
                    <a:pt x="3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" name="Freeform 489"/>
            <p:cNvSpPr>
              <a:spLocks/>
            </p:cNvSpPr>
            <p:nvPr/>
          </p:nvSpPr>
          <p:spPr bwMode="auto">
            <a:xfrm>
              <a:off x="3808" y="3014"/>
              <a:ext cx="52" cy="60"/>
            </a:xfrm>
            <a:custGeom>
              <a:avLst/>
              <a:gdLst>
                <a:gd name="T0" fmla="*/ 51 w 52"/>
                <a:gd name="T1" fmla="*/ 8 h 60"/>
                <a:gd name="T2" fmla="*/ 42 w 52"/>
                <a:gd name="T3" fmla="*/ 2 h 60"/>
                <a:gd name="T4" fmla="*/ 0 w 52"/>
                <a:gd name="T5" fmla="*/ 25 h 60"/>
                <a:gd name="T6" fmla="*/ 5 w 52"/>
                <a:gd name="T7" fmla="*/ 59 h 60"/>
                <a:gd name="T8" fmla="*/ 46 w 52"/>
                <a:gd name="T9" fmla="*/ 37 h 60"/>
                <a:gd name="T10" fmla="*/ 36 w 52"/>
                <a:gd name="T11" fmla="*/ 30 h 60"/>
                <a:gd name="T12" fmla="*/ 51 w 52"/>
                <a:gd name="T13" fmla="*/ 8 h 60"/>
                <a:gd name="T14" fmla="*/ 47 w 52"/>
                <a:gd name="T15" fmla="*/ 0 h 60"/>
                <a:gd name="T16" fmla="*/ 42 w 52"/>
                <a:gd name="T17" fmla="*/ 2 h 60"/>
                <a:gd name="T18" fmla="*/ 51 w 52"/>
                <a:gd name="T19" fmla="*/ 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60">
                  <a:moveTo>
                    <a:pt x="51" y="8"/>
                  </a:moveTo>
                  <a:lnTo>
                    <a:pt x="42" y="2"/>
                  </a:lnTo>
                  <a:lnTo>
                    <a:pt x="0" y="25"/>
                  </a:lnTo>
                  <a:lnTo>
                    <a:pt x="5" y="59"/>
                  </a:lnTo>
                  <a:lnTo>
                    <a:pt x="46" y="37"/>
                  </a:lnTo>
                  <a:lnTo>
                    <a:pt x="36" y="30"/>
                  </a:lnTo>
                  <a:lnTo>
                    <a:pt x="51" y="8"/>
                  </a:lnTo>
                  <a:lnTo>
                    <a:pt x="47" y="0"/>
                  </a:lnTo>
                  <a:lnTo>
                    <a:pt x="42" y="2"/>
                  </a:lnTo>
                  <a:lnTo>
                    <a:pt x="51" y="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" name="Freeform 490"/>
            <p:cNvSpPr>
              <a:spLocks/>
            </p:cNvSpPr>
            <p:nvPr/>
          </p:nvSpPr>
          <p:spPr bwMode="auto">
            <a:xfrm>
              <a:off x="3844" y="3021"/>
              <a:ext cx="54" cy="112"/>
            </a:xfrm>
            <a:custGeom>
              <a:avLst/>
              <a:gdLst>
                <a:gd name="T0" fmla="*/ 53 w 54"/>
                <a:gd name="T1" fmla="*/ 90 h 112"/>
                <a:gd name="T2" fmla="*/ 51 w 54"/>
                <a:gd name="T3" fmla="*/ 87 h 112"/>
                <a:gd name="T4" fmla="*/ 14 w 54"/>
                <a:gd name="T5" fmla="*/ 0 h 112"/>
                <a:gd name="T6" fmla="*/ 0 w 54"/>
                <a:gd name="T7" fmla="*/ 21 h 112"/>
                <a:gd name="T8" fmla="*/ 37 w 54"/>
                <a:gd name="T9" fmla="*/ 111 h 112"/>
                <a:gd name="T10" fmla="*/ 36 w 54"/>
                <a:gd name="T11" fmla="*/ 108 h 112"/>
                <a:gd name="T12" fmla="*/ 53 w 54"/>
                <a:gd name="T13" fmla="*/ 90 h 112"/>
                <a:gd name="T14" fmla="*/ 52 w 54"/>
                <a:gd name="T15" fmla="*/ 89 h 112"/>
                <a:gd name="T16" fmla="*/ 51 w 54"/>
                <a:gd name="T17" fmla="*/ 87 h 112"/>
                <a:gd name="T18" fmla="*/ 53 w 54"/>
                <a:gd name="T19" fmla="*/ 9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112">
                  <a:moveTo>
                    <a:pt x="53" y="90"/>
                  </a:moveTo>
                  <a:lnTo>
                    <a:pt x="51" y="87"/>
                  </a:lnTo>
                  <a:lnTo>
                    <a:pt x="14" y="0"/>
                  </a:lnTo>
                  <a:lnTo>
                    <a:pt x="0" y="21"/>
                  </a:lnTo>
                  <a:lnTo>
                    <a:pt x="37" y="111"/>
                  </a:lnTo>
                  <a:lnTo>
                    <a:pt x="36" y="108"/>
                  </a:lnTo>
                  <a:lnTo>
                    <a:pt x="53" y="90"/>
                  </a:lnTo>
                  <a:lnTo>
                    <a:pt x="52" y="89"/>
                  </a:lnTo>
                  <a:lnTo>
                    <a:pt x="51" y="87"/>
                  </a:lnTo>
                  <a:lnTo>
                    <a:pt x="53" y="9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3" name="Freeform 491"/>
            <p:cNvSpPr>
              <a:spLocks/>
            </p:cNvSpPr>
            <p:nvPr/>
          </p:nvSpPr>
          <p:spPr bwMode="auto">
            <a:xfrm>
              <a:off x="3881" y="3115"/>
              <a:ext cx="35" cy="80"/>
            </a:xfrm>
            <a:custGeom>
              <a:avLst/>
              <a:gdLst>
                <a:gd name="T0" fmla="*/ 23 w 35"/>
                <a:gd name="T1" fmla="*/ 79 h 80"/>
                <a:gd name="T2" fmla="*/ 29 w 35"/>
                <a:gd name="T3" fmla="*/ 54 h 80"/>
                <a:gd name="T4" fmla="*/ 15 w 35"/>
                <a:gd name="T5" fmla="*/ 0 h 80"/>
                <a:gd name="T6" fmla="*/ 0 w 35"/>
                <a:gd name="T7" fmla="*/ 17 h 80"/>
                <a:gd name="T8" fmla="*/ 13 w 35"/>
                <a:gd name="T9" fmla="*/ 70 h 80"/>
                <a:gd name="T10" fmla="*/ 19 w 35"/>
                <a:gd name="T11" fmla="*/ 45 h 80"/>
                <a:gd name="T12" fmla="*/ 23 w 35"/>
                <a:gd name="T13" fmla="*/ 79 h 80"/>
                <a:gd name="T14" fmla="*/ 34 w 35"/>
                <a:gd name="T15" fmla="*/ 74 h 80"/>
                <a:gd name="T16" fmla="*/ 29 w 35"/>
                <a:gd name="T17" fmla="*/ 54 h 80"/>
                <a:gd name="T18" fmla="*/ 23 w 35"/>
                <a:gd name="T19" fmla="*/ 79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80">
                  <a:moveTo>
                    <a:pt x="23" y="79"/>
                  </a:moveTo>
                  <a:lnTo>
                    <a:pt x="29" y="54"/>
                  </a:lnTo>
                  <a:lnTo>
                    <a:pt x="15" y="0"/>
                  </a:lnTo>
                  <a:lnTo>
                    <a:pt x="0" y="17"/>
                  </a:lnTo>
                  <a:lnTo>
                    <a:pt x="13" y="70"/>
                  </a:lnTo>
                  <a:lnTo>
                    <a:pt x="19" y="45"/>
                  </a:lnTo>
                  <a:lnTo>
                    <a:pt x="23" y="79"/>
                  </a:lnTo>
                  <a:lnTo>
                    <a:pt x="34" y="74"/>
                  </a:lnTo>
                  <a:lnTo>
                    <a:pt x="29" y="54"/>
                  </a:lnTo>
                  <a:lnTo>
                    <a:pt x="23" y="7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4" name="Freeform 492"/>
            <p:cNvSpPr>
              <a:spLocks/>
            </p:cNvSpPr>
            <p:nvPr/>
          </p:nvSpPr>
          <p:spPr bwMode="auto">
            <a:xfrm>
              <a:off x="3764" y="3162"/>
              <a:ext cx="140" cy="97"/>
            </a:xfrm>
            <a:custGeom>
              <a:avLst/>
              <a:gdLst>
                <a:gd name="T0" fmla="*/ 5 w 140"/>
                <a:gd name="T1" fmla="*/ 65 h 97"/>
                <a:gd name="T2" fmla="*/ 15 w 140"/>
                <a:gd name="T3" fmla="*/ 88 h 97"/>
                <a:gd name="T4" fmla="*/ 139 w 140"/>
                <a:gd name="T5" fmla="*/ 33 h 97"/>
                <a:gd name="T6" fmla="*/ 135 w 140"/>
                <a:gd name="T7" fmla="*/ 0 h 97"/>
                <a:gd name="T8" fmla="*/ 11 w 140"/>
                <a:gd name="T9" fmla="*/ 53 h 97"/>
                <a:gd name="T10" fmla="*/ 21 w 140"/>
                <a:gd name="T11" fmla="*/ 77 h 97"/>
                <a:gd name="T12" fmla="*/ 5 w 140"/>
                <a:gd name="T13" fmla="*/ 65 h 97"/>
                <a:gd name="T14" fmla="*/ 0 w 140"/>
                <a:gd name="T15" fmla="*/ 96 h 97"/>
                <a:gd name="T16" fmla="*/ 15 w 140"/>
                <a:gd name="T17" fmla="*/ 88 h 97"/>
                <a:gd name="T18" fmla="*/ 5 w 140"/>
                <a:gd name="T19" fmla="*/ 6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97">
                  <a:moveTo>
                    <a:pt x="5" y="65"/>
                  </a:moveTo>
                  <a:lnTo>
                    <a:pt x="15" y="88"/>
                  </a:lnTo>
                  <a:lnTo>
                    <a:pt x="139" y="33"/>
                  </a:lnTo>
                  <a:lnTo>
                    <a:pt x="135" y="0"/>
                  </a:lnTo>
                  <a:lnTo>
                    <a:pt x="11" y="53"/>
                  </a:lnTo>
                  <a:lnTo>
                    <a:pt x="21" y="77"/>
                  </a:lnTo>
                  <a:lnTo>
                    <a:pt x="5" y="65"/>
                  </a:lnTo>
                  <a:lnTo>
                    <a:pt x="0" y="96"/>
                  </a:lnTo>
                  <a:lnTo>
                    <a:pt x="15" y="88"/>
                  </a:lnTo>
                  <a:lnTo>
                    <a:pt x="5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5" name="Freeform 493"/>
            <p:cNvSpPr>
              <a:spLocks/>
            </p:cNvSpPr>
            <p:nvPr/>
          </p:nvSpPr>
          <p:spPr bwMode="auto">
            <a:xfrm>
              <a:off x="3778" y="3051"/>
              <a:ext cx="64" cy="77"/>
            </a:xfrm>
            <a:custGeom>
              <a:avLst/>
              <a:gdLst>
                <a:gd name="T0" fmla="*/ 0 w 64"/>
                <a:gd name="T1" fmla="*/ 30 h 77"/>
                <a:gd name="T2" fmla="*/ 2 w 64"/>
                <a:gd name="T3" fmla="*/ 32 h 77"/>
                <a:gd name="T4" fmla="*/ 56 w 64"/>
                <a:gd name="T5" fmla="*/ 76 h 77"/>
                <a:gd name="T6" fmla="*/ 63 w 64"/>
                <a:gd name="T7" fmla="*/ 43 h 77"/>
                <a:gd name="T8" fmla="*/ 8 w 64"/>
                <a:gd name="T9" fmla="*/ 0 h 77"/>
                <a:gd name="T10" fmla="*/ 11 w 64"/>
                <a:gd name="T11" fmla="*/ 2 h 77"/>
                <a:gd name="T12" fmla="*/ 0 w 64"/>
                <a:gd name="T13" fmla="*/ 30 h 77"/>
                <a:gd name="T14" fmla="*/ 1 w 64"/>
                <a:gd name="T15" fmla="*/ 32 h 77"/>
                <a:gd name="T16" fmla="*/ 2 w 64"/>
                <a:gd name="T17" fmla="*/ 32 h 77"/>
                <a:gd name="T18" fmla="*/ 0 w 64"/>
                <a:gd name="T19" fmla="*/ 3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77">
                  <a:moveTo>
                    <a:pt x="0" y="30"/>
                  </a:moveTo>
                  <a:lnTo>
                    <a:pt x="2" y="32"/>
                  </a:lnTo>
                  <a:lnTo>
                    <a:pt x="56" y="76"/>
                  </a:lnTo>
                  <a:lnTo>
                    <a:pt x="63" y="43"/>
                  </a:lnTo>
                  <a:lnTo>
                    <a:pt x="8" y="0"/>
                  </a:lnTo>
                  <a:lnTo>
                    <a:pt x="11" y="2"/>
                  </a:lnTo>
                  <a:lnTo>
                    <a:pt x="0" y="30"/>
                  </a:lnTo>
                  <a:lnTo>
                    <a:pt x="1" y="32"/>
                  </a:lnTo>
                  <a:lnTo>
                    <a:pt x="2" y="32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6" name="Freeform 494"/>
            <p:cNvSpPr>
              <a:spLocks/>
            </p:cNvSpPr>
            <p:nvPr/>
          </p:nvSpPr>
          <p:spPr bwMode="auto">
            <a:xfrm>
              <a:off x="3714" y="2942"/>
              <a:ext cx="75" cy="142"/>
            </a:xfrm>
            <a:custGeom>
              <a:avLst/>
              <a:gdLst>
                <a:gd name="T0" fmla="*/ 10 w 75"/>
                <a:gd name="T1" fmla="*/ 0 h 142"/>
                <a:gd name="T2" fmla="*/ 0 w 75"/>
                <a:gd name="T3" fmla="*/ 29 h 142"/>
                <a:gd name="T4" fmla="*/ 62 w 75"/>
                <a:gd name="T5" fmla="*/ 141 h 142"/>
                <a:gd name="T6" fmla="*/ 74 w 75"/>
                <a:gd name="T7" fmla="*/ 112 h 142"/>
                <a:gd name="T8" fmla="*/ 11 w 75"/>
                <a:gd name="T9" fmla="*/ 1 h 142"/>
                <a:gd name="T10" fmla="*/ 1 w 75"/>
                <a:gd name="T11" fmla="*/ 31 h 142"/>
                <a:gd name="T12" fmla="*/ 10 w 75"/>
                <a:gd name="T1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42">
                  <a:moveTo>
                    <a:pt x="10" y="0"/>
                  </a:moveTo>
                  <a:lnTo>
                    <a:pt x="0" y="29"/>
                  </a:lnTo>
                  <a:lnTo>
                    <a:pt x="62" y="141"/>
                  </a:lnTo>
                  <a:lnTo>
                    <a:pt x="74" y="112"/>
                  </a:lnTo>
                  <a:lnTo>
                    <a:pt x="11" y="1"/>
                  </a:lnTo>
                  <a:lnTo>
                    <a:pt x="1" y="31"/>
                  </a:lnTo>
                  <a:lnTo>
                    <a:pt x="1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7" name="Freeform 495"/>
            <p:cNvSpPr>
              <a:spLocks/>
            </p:cNvSpPr>
            <p:nvPr/>
          </p:nvSpPr>
          <p:spPr bwMode="auto">
            <a:xfrm>
              <a:off x="3715" y="2942"/>
              <a:ext cx="187" cy="234"/>
            </a:xfrm>
            <a:custGeom>
              <a:avLst/>
              <a:gdLst>
                <a:gd name="T0" fmla="*/ 120 w 187"/>
                <a:gd name="T1" fmla="*/ 185 h 234"/>
                <a:gd name="T2" fmla="*/ 128 w 187"/>
                <a:gd name="T3" fmla="*/ 154 h 234"/>
                <a:gd name="T4" fmla="*/ 9 w 187"/>
                <a:gd name="T5" fmla="*/ 0 h 234"/>
                <a:gd name="T6" fmla="*/ 0 w 187"/>
                <a:gd name="T7" fmla="*/ 30 h 234"/>
                <a:gd name="T8" fmla="*/ 118 w 187"/>
                <a:gd name="T9" fmla="*/ 184 h 234"/>
                <a:gd name="T10" fmla="*/ 126 w 187"/>
                <a:gd name="T11" fmla="*/ 153 h 234"/>
                <a:gd name="T12" fmla="*/ 120 w 187"/>
                <a:gd name="T13" fmla="*/ 185 h 234"/>
                <a:gd name="T14" fmla="*/ 186 w 187"/>
                <a:gd name="T15" fmla="*/ 233 h 234"/>
                <a:gd name="T16" fmla="*/ 128 w 187"/>
                <a:gd name="T17" fmla="*/ 154 h 234"/>
                <a:gd name="T18" fmla="*/ 120 w 187"/>
                <a:gd name="T19" fmla="*/ 185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" h="234">
                  <a:moveTo>
                    <a:pt x="120" y="185"/>
                  </a:moveTo>
                  <a:lnTo>
                    <a:pt x="128" y="154"/>
                  </a:lnTo>
                  <a:lnTo>
                    <a:pt x="9" y="0"/>
                  </a:lnTo>
                  <a:lnTo>
                    <a:pt x="0" y="30"/>
                  </a:lnTo>
                  <a:lnTo>
                    <a:pt x="118" y="184"/>
                  </a:lnTo>
                  <a:lnTo>
                    <a:pt x="126" y="153"/>
                  </a:lnTo>
                  <a:lnTo>
                    <a:pt x="120" y="185"/>
                  </a:lnTo>
                  <a:lnTo>
                    <a:pt x="186" y="233"/>
                  </a:lnTo>
                  <a:lnTo>
                    <a:pt x="128" y="154"/>
                  </a:lnTo>
                  <a:lnTo>
                    <a:pt x="120" y="18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8" name="Freeform 496"/>
            <p:cNvSpPr>
              <a:spLocks/>
            </p:cNvSpPr>
            <p:nvPr/>
          </p:nvSpPr>
          <p:spPr bwMode="auto">
            <a:xfrm>
              <a:off x="5619" y="2628"/>
              <a:ext cx="69" cy="53"/>
            </a:xfrm>
            <a:custGeom>
              <a:avLst/>
              <a:gdLst>
                <a:gd name="T0" fmla="*/ 0 w 69"/>
                <a:gd name="T1" fmla="*/ 0 h 53"/>
                <a:gd name="T2" fmla="*/ 68 w 69"/>
                <a:gd name="T3" fmla="*/ 0 h 53"/>
                <a:gd name="T4" fmla="*/ 68 w 69"/>
                <a:gd name="T5" fmla="*/ 52 h 53"/>
                <a:gd name="T6" fmla="*/ 0 w 69"/>
                <a:gd name="T7" fmla="*/ 52 h 53"/>
                <a:gd name="T8" fmla="*/ 0 w 69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53">
                  <a:moveTo>
                    <a:pt x="0" y="0"/>
                  </a:moveTo>
                  <a:lnTo>
                    <a:pt x="68" y="0"/>
                  </a:lnTo>
                  <a:lnTo>
                    <a:pt x="68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9" name="Freeform 497"/>
            <p:cNvSpPr>
              <a:spLocks/>
            </p:cNvSpPr>
            <p:nvPr/>
          </p:nvSpPr>
          <p:spPr bwMode="auto">
            <a:xfrm>
              <a:off x="5610" y="2628"/>
              <a:ext cx="27" cy="58"/>
            </a:xfrm>
            <a:custGeom>
              <a:avLst/>
              <a:gdLst>
                <a:gd name="T0" fmla="*/ 0 w 27"/>
                <a:gd name="T1" fmla="*/ 0 h 58"/>
                <a:gd name="T2" fmla="*/ 26 w 27"/>
                <a:gd name="T3" fmla="*/ 0 h 58"/>
                <a:gd name="T4" fmla="*/ 26 w 27"/>
                <a:gd name="T5" fmla="*/ 57 h 58"/>
                <a:gd name="T6" fmla="*/ 0 w 27"/>
                <a:gd name="T7" fmla="*/ 57 h 58"/>
                <a:gd name="T8" fmla="*/ 0 w 27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8">
                  <a:moveTo>
                    <a:pt x="0" y="0"/>
                  </a:moveTo>
                  <a:lnTo>
                    <a:pt x="26" y="0"/>
                  </a:lnTo>
                  <a:lnTo>
                    <a:pt x="26" y="57"/>
                  </a:lnTo>
                  <a:lnTo>
                    <a:pt x="0" y="5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0" name="Freeform 498"/>
            <p:cNvSpPr>
              <a:spLocks/>
            </p:cNvSpPr>
            <p:nvPr/>
          </p:nvSpPr>
          <p:spPr bwMode="auto">
            <a:xfrm>
              <a:off x="5665" y="2628"/>
              <a:ext cx="26" cy="77"/>
            </a:xfrm>
            <a:custGeom>
              <a:avLst/>
              <a:gdLst>
                <a:gd name="T0" fmla="*/ 0 w 26"/>
                <a:gd name="T1" fmla="*/ 65 h 77"/>
                <a:gd name="T2" fmla="*/ 20 w 26"/>
                <a:gd name="T3" fmla="*/ 11 h 77"/>
                <a:gd name="T4" fmla="*/ 25 w 26"/>
                <a:gd name="T5" fmla="*/ 0 h 77"/>
                <a:gd name="T6" fmla="*/ 14 w 26"/>
                <a:gd name="T7" fmla="*/ 76 h 77"/>
                <a:gd name="T8" fmla="*/ 0 w 26"/>
                <a:gd name="T9" fmla="*/ 65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7">
                  <a:moveTo>
                    <a:pt x="0" y="65"/>
                  </a:moveTo>
                  <a:lnTo>
                    <a:pt x="20" y="11"/>
                  </a:lnTo>
                  <a:lnTo>
                    <a:pt x="25" y="0"/>
                  </a:lnTo>
                  <a:lnTo>
                    <a:pt x="14" y="76"/>
                  </a:lnTo>
                  <a:lnTo>
                    <a:pt x="0" y="6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" name="Freeform 499"/>
            <p:cNvSpPr>
              <a:spLocks/>
            </p:cNvSpPr>
            <p:nvPr/>
          </p:nvSpPr>
          <p:spPr bwMode="auto">
            <a:xfrm>
              <a:off x="3240" y="2771"/>
              <a:ext cx="476" cy="748"/>
            </a:xfrm>
            <a:custGeom>
              <a:avLst/>
              <a:gdLst>
                <a:gd name="T0" fmla="*/ 0 w 476"/>
                <a:gd name="T1" fmla="*/ 747 h 748"/>
                <a:gd name="T2" fmla="*/ 8 w 476"/>
                <a:gd name="T3" fmla="*/ 723 h 748"/>
                <a:gd name="T4" fmla="*/ 13 w 476"/>
                <a:gd name="T5" fmla="*/ 713 h 748"/>
                <a:gd name="T6" fmla="*/ 13 w 476"/>
                <a:gd name="T7" fmla="*/ 691 h 748"/>
                <a:gd name="T8" fmla="*/ 8 w 476"/>
                <a:gd name="T9" fmla="*/ 680 h 748"/>
                <a:gd name="T10" fmla="*/ 4 w 476"/>
                <a:gd name="T11" fmla="*/ 669 h 748"/>
                <a:gd name="T12" fmla="*/ 0 w 476"/>
                <a:gd name="T13" fmla="*/ 658 h 748"/>
                <a:gd name="T14" fmla="*/ 0 w 476"/>
                <a:gd name="T15" fmla="*/ 286 h 748"/>
                <a:gd name="T16" fmla="*/ 4 w 476"/>
                <a:gd name="T17" fmla="*/ 272 h 748"/>
                <a:gd name="T18" fmla="*/ 13 w 476"/>
                <a:gd name="T19" fmla="*/ 272 h 748"/>
                <a:gd name="T20" fmla="*/ 22 w 476"/>
                <a:gd name="T21" fmla="*/ 262 h 748"/>
                <a:gd name="T22" fmla="*/ 287 w 476"/>
                <a:gd name="T23" fmla="*/ 262 h 748"/>
                <a:gd name="T24" fmla="*/ 287 w 476"/>
                <a:gd name="T25" fmla="*/ 32 h 748"/>
                <a:gd name="T26" fmla="*/ 306 w 476"/>
                <a:gd name="T27" fmla="*/ 10 h 748"/>
                <a:gd name="T28" fmla="*/ 452 w 476"/>
                <a:gd name="T29" fmla="*/ 0 h 748"/>
                <a:gd name="T30" fmla="*/ 471 w 476"/>
                <a:gd name="T31" fmla="*/ 22 h 748"/>
                <a:gd name="T32" fmla="*/ 475 w 476"/>
                <a:gd name="T33" fmla="*/ 64 h 748"/>
                <a:gd name="T34" fmla="*/ 475 w 476"/>
                <a:gd name="T35" fmla="*/ 559 h 748"/>
                <a:gd name="T36" fmla="*/ 465 w 476"/>
                <a:gd name="T37" fmla="*/ 581 h 748"/>
                <a:gd name="T38" fmla="*/ 315 w 476"/>
                <a:gd name="T39" fmla="*/ 581 h 748"/>
                <a:gd name="T40" fmla="*/ 315 w 476"/>
                <a:gd name="T41" fmla="*/ 723 h 748"/>
                <a:gd name="T42" fmla="*/ 95 w 476"/>
                <a:gd name="T43" fmla="*/ 723 h 748"/>
                <a:gd name="T44" fmla="*/ 50 w 476"/>
                <a:gd name="T45" fmla="*/ 735 h 748"/>
                <a:gd name="T46" fmla="*/ 0 w 476"/>
                <a:gd name="T47" fmla="*/ 747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76" h="748">
                  <a:moveTo>
                    <a:pt x="0" y="747"/>
                  </a:moveTo>
                  <a:lnTo>
                    <a:pt x="8" y="723"/>
                  </a:lnTo>
                  <a:lnTo>
                    <a:pt x="13" y="713"/>
                  </a:lnTo>
                  <a:lnTo>
                    <a:pt x="13" y="691"/>
                  </a:lnTo>
                  <a:lnTo>
                    <a:pt x="8" y="680"/>
                  </a:lnTo>
                  <a:lnTo>
                    <a:pt x="4" y="669"/>
                  </a:lnTo>
                  <a:lnTo>
                    <a:pt x="0" y="658"/>
                  </a:lnTo>
                  <a:lnTo>
                    <a:pt x="0" y="286"/>
                  </a:lnTo>
                  <a:lnTo>
                    <a:pt x="4" y="272"/>
                  </a:lnTo>
                  <a:lnTo>
                    <a:pt x="13" y="272"/>
                  </a:lnTo>
                  <a:lnTo>
                    <a:pt x="22" y="262"/>
                  </a:lnTo>
                  <a:lnTo>
                    <a:pt x="287" y="262"/>
                  </a:lnTo>
                  <a:lnTo>
                    <a:pt x="287" y="32"/>
                  </a:lnTo>
                  <a:lnTo>
                    <a:pt x="306" y="10"/>
                  </a:lnTo>
                  <a:lnTo>
                    <a:pt x="452" y="0"/>
                  </a:lnTo>
                  <a:lnTo>
                    <a:pt x="471" y="22"/>
                  </a:lnTo>
                  <a:lnTo>
                    <a:pt x="475" y="64"/>
                  </a:lnTo>
                  <a:lnTo>
                    <a:pt x="475" y="559"/>
                  </a:lnTo>
                  <a:lnTo>
                    <a:pt x="465" y="581"/>
                  </a:lnTo>
                  <a:lnTo>
                    <a:pt x="315" y="581"/>
                  </a:lnTo>
                  <a:lnTo>
                    <a:pt x="315" y="723"/>
                  </a:lnTo>
                  <a:lnTo>
                    <a:pt x="95" y="723"/>
                  </a:lnTo>
                  <a:lnTo>
                    <a:pt x="50" y="735"/>
                  </a:lnTo>
                  <a:lnTo>
                    <a:pt x="0" y="747"/>
                  </a:lnTo>
                </a:path>
              </a:pathLst>
            </a:custGeom>
            <a:solidFill>
              <a:srgbClr val="FF001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" name="Freeform 500"/>
            <p:cNvSpPr>
              <a:spLocks/>
            </p:cNvSpPr>
            <p:nvPr/>
          </p:nvSpPr>
          <p:spPr bwMode="auto">
            <a:xfrm>
              <a:off x="3259" y="3316"/>
              <a:ext cx="218" cy="381"/>
            </a:xfrm>
            <a:custGeom>
              <a:avLst/>
              <a:gdLst>
                <a:gd name="T0" fmla="*/ 108 w 218"/>
                <a:gd name="T1" fmla="*/ 0 h 381"/>
                <a:gd name="T2" fmla="*/ 119 w 218"/>
                <a:gd name="T3" fmla="*/ 0 h 381"/>
                <a:gd name="T4" fmla="*/ 130 w 218"/>
                <a:gd name="T5" fmla="*/ 2 h 381"/>
                <a:gd name="T6" fmla="*/ 142 w 218"/>
                <a:gd name="T7" fmla="*/ 7 h 381"/>
                <a:gd name="T8" fmla="*/ 152 w 218"/>
                <a:gd name="T9" fmla="*/ 16 h 381"/>
                <a:gd name="T10" fmla="*/ 162 w 218"/>
                <a:gd name="T11" fmla="*/ 23 h 381"/>
                <a:gd name="T12" fmla="*/ 171 w 218"/>
                <a:gd name="T13" fmla="*/ 35 h 381"/>
                <a:gd name="T14" fmla="*/ 180 w 218"/>
                <a:gd name="T15" fmla="*/ 46 h 381"/>
                <a:gd name="T16" fmla="*/ 188 w 218"/>
                <a:gd name="T17" fmla="*/ 62 h 381"/>
                <a:gd name="T18" fmla="*/ 196 w 218"/>
                <a:gd name="T19" fmla="*/ 78 h 381"/>
                <a:gd name="T20" fmla="*/ 202 w 218"/>
                <a:gd name="T21" fmla="*/ 95 h 381"/>
                <a:gd name="T22" fmla="*/ 207 w 218"/>
                <a:gd name="T23" fmla="*/ 112 h 381"/>
                <a:gd name="T24" fmla="*/ 211 w 218"/>
                <a:gd name="T25" fmla="*/ 131 h 381"/>
                <a:gd name="T26" fmla="*/ 214 w 218"/>
                <a:gd name="T27" fmla="*/ 150 h 381"/>
                <a:gd name="T28" fmla="*/ 216 w 218"/>
                <a:gd name="T29" fmla="*/ 169 h 381"/>
                <a:gd name="T30" fmla="*/ 217 w 218"/>
                <a:gd name="T31" fmla="*/ 191 h 381"/>
                <a:gd name="T32" fmla="*/ 216 w 218"/>
                <a:gd name="T33" fmla="*/ 210 h 381"/>
                <a:gd name="T34" fmla="*/ 214 w 218"/>
                <a:gd name="T35" fmla="*/ 229 h 381"/>
                <a:gd name="T36" fmla="*/ 211 w 218"/>
                <a:gd name="T37" fmla="*/ 248 h 381"/>
                <a:gd name="T38" fmla="*/ 207 w 218"/>
                <a:gd name="T39" fmla="*/ 267 h 381"/>
                <a:gd name="T40" fmla="*/ 202 w 218"/>
                <a:gd name="T41" fmla="*/ 286 h 381"/>
                <a:gd name="T42" fmla="*/ 196 w 218"/>
                <a:gd name="T43" fmla="*/ 301 h 381"/>
                <a:gd name="T44" fmla="*/ 188 w 218"/>
                <a:gd name="T45" fmla="*/ 317 h 381"/>
                <a:gd name="T46" fmla="*/ 180 w 218"/>
                <a:gd name="T47" fmla="*/ 331 h 381"/>
                <a:gd name="T48" fmla="*/ 171 w 218"/>
                <a:gd name="T49" fmla="*/ 344 h 381"/>
                <a:gd name="T50" fmla="*/ 162 w 218"/>
                <a:gd name="T51" fmla="*/ 356 h 381"/>
                <a:gd name="T52" fmla="*/ 152 w 218"/>
                <a:gd name="T53" fmla="*/ 365 h 381"/>
                <a:gd name="T54" fmla="*/ 142 w 218"/>
                <a:gd name="T55" fmla="*/ 372 h 381"/>
                <a:gd name="T56" fmla="*/ 130 w 218"/>
                <a:gd name="T57" fmla="*/ 378 h 381"/>
                <a:gd name="T58" fmla="*/ 119 w 218"/>
                <a:gd name="T59" fmla="*/ 380 h 381"/>
                <a:gd name="T60" fmla="*/ 108 w 218"/>
                <a:gd name="T61" fmla="*/ 374 h 381"/>
                <a:gd name="T62" fmla="*/ 96 w 218"/>
                <a:gd name="T63" fmla="*/ 380 h 381"/>
                <a:gd name="T64" fmla="*/ 85 w 218"/>
                <a:gd name="T65" fmla="*/ 378 h 381"/>
                <a:gd name="T66" fmla="*/ 74 w 218"/>
                <a:gd name="T67" fmla="*/ 372 h 381"/>
                <a:gd name="T68" fmla="*/ 64 w 218"/>
                <a:gd name="T69" fmla="*/ 365 h 381"/>
                <a:gd name="T70" fmla="*/ 54 w 218"/>
                <a:gd name="T71" fmla="*/ 356 h 381"/>
                <a:gd name="T72" fmla="*/ 43 w 218"/>
                <a:gd name="T73" fmla="*/ 344 h 381"/>
                <a:gd name="T74" fmla="*/ 35 w 218"/>
                <a:gd name="T75" fmla="*/ 331 h 381"/>
                <a:gd name="T76" fmla="*/ 27 w 218"/>
                <a:gd name="T77" fmla="*/ 317 h 381"/>
                <a:gd name="T78" fmla="*/ 19 w 218"/>
                <a:gd name="T79" fmla="*/ 301 h 381"/>
                <a:gd name="T80" fmla="*/ 12 w 218"/>
                <a:gd name="T81" fmla="*/ 286 h 381"/>
                <a:gd name="T82" fmla="*/ 8 w 218"/>
                <a:gd name="T83" fmla="*/ 267 h 381"/>
                <a:gd name="T84" fmla="*/ 4 w 218"/>
                <a:gd name="T85" fmla="*/ 248 h 381"/>
                <a:gd name="T86" fmla="*/ 1 w 218"/>
                <a:gd name="T87" fmla="*/ 229 h 381"/>
                <a:gd name="T88" fmla="*/ 0 w 218"/>
                <a:gd name="T89" fmla="*/ 210 h 381"/>
                <a:gd name="T90" fmla="*/ 0 w 218"/>
                <a:gd name="T91" fmla="*/ 191 h 381"/>
                <a:gd name="T92" fmla="*/ 0 w 218"/>
                <a:gd name="T93" fmla="*/ 169 h 381"/>
                <a:gd name="T94" fmla="*/ 1 w 218"/>
                <a:gd name="T95" fmla="*/ 150 h 381"/>
                <a:gd name="T96" fmla="*/ 4 w 218"/>
                <a:gd name="T97" fmla="*/ 131 h 381"/>
                <a:gd name="T98" fmla="*/ 8 w 218"/>
                <a:gd name="T99" fmla="*/ 112 h 381"/>
                <a:gd name="T100" fmla="*/ 12 w 218"/>
                <a:gd name="T101" fmla="*/ 95 h 381"/>
                <a:gd name="T102" fmla="*/ 19 w 218"/>
                <a:gd name="T103" fmla="*/ 78 h 381"/>
                <a:gd name="T104" fmla="*/ 27 w 218"/>
                <a:gd name="T105" fmla="*/ 62 h 381"/>
                <a:gd name="T106" fmla="*/ 35 w 218"/>
                <a:gd name="T107" fmla="*/ 46 h 381"/>
                <a:gd name="T108" fmla="*/ 43 w 218"/>
                <a:gd name="T109" fmla="*/ 35 h 381"/>
                <a:gd name="T110" fmla="*/ 54 w 218"/>
                <a:gd name="T111" fmla="*/ 23 h 381"/>
                <a:gd name="T112" fmla="*/ 64 w 218"/>
                <a:gd name="T113" fmla="*/ 16 h 381"/>
                <a:gd name="T114" fmla="*/ 74 w 218"/>
                <a:gd name="T115" fmla="*/ 7 h 381"/>
                <a:gd name="T116" fmla="*/ 85 w 218"/>
                <a:gd name="T117" fmla="*/ 2 h 381"/>
                <a:gd name="T118" fmla="*/ 96 w 218"/>
                <a:gd name="T119" fmla="*/ 0 h 381"/>
                <a:gd name="T120" fmla="*/ 108 w 218"/>
                <a:gd name="T121" fmla="*/ 0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8" h="381">
                  <a:moveTo>
                    <a:pt x="108" y="0"/>
                  </a:moveTo>
                  <a:lnTo>
                    <a:pt x="119" y="0"/>
                  </a:lnTo>
                  <a:lnTo>
                    <a:pt x="130" y="2"/>
                  </a:lnTo>
                  <a:lnTo>
                    <a:pt x="142" y="7"/>
                  </a:lnTo>
                  <a:lnTo>
                    <a:pt x="152" y="16"/>
                  </a:lnTo>
                  <a:lnTo>
                    <a:pt x="162" y="23"/>
                  </a:lnTo>
                  <a:lnTo>
                    <a:pt x="171" y="35"/>
                  </a:lnTo>
                  <a:lnTo>
                    <a:pt x="180" y="46"/>
                  </a:lnTo>
                  <a:lnTo>
                    <a:pt x="188" y="62"/>
                  </a:lnTo>
                  <a:lnTo>
                    <a:pt x="196" y="78"/>
                  </a:lnTo>
                  <a:lnTo>
                    <a:pt x="202" y="95"/>
                  </a:lnTo>
                  <a:lnTo>
                    <a:pt x="207" y="112"/>
                  </a:lnTo>
                  <a:lnTo>
                    <a:pt x="211" y="131"/>
                  </a:lnTo>
                  <a:lnTo>
                    <a:pt x="214" y="150"/>
                  </a:lnTo>
                  <a:lnTo>
                    <a:pt x="216" y="169"/>
                  </a:lnTo>
                  <a:lnTo>
                    <a:pt x="217" y="191"/>
                  </a:lnTo>
                  <a:lnTo>
                    <a:pt x="216" y="210"/>
                  </a:lnTo>
                  <a:lnTo>
                    <a:pt x="214" y="229"/>
                  </a:lnTo>
                  <a:lnTo>
                    <a:pt x="211" y="248"/>
                  </a:lnTo>
                  <a:lnTo>
                    <a:pt x="207" y="267"/>
                  </a:lnTo>
                  <a:lnTo>
                    <a:pt x="202" y="286"/>
                  </a:lnTo>
                  <a:lnTo>
                    <a:pt x="196" y="301"/>
                  </a:lnTo>
                  <a:lnTo>
                    <a:pt x="188" y="317"/>
                  </a:lnTo>
                  <a:lnTo>
                    <a:pt x="180" y="331"/>
                  </a:lnTo>
                  <a:lnTo>
                    <a:pt x="171" y="344"/>
                  </a:lnTo>
                  <a:lnTo>
                    <a:pt x="162" y="356"/>
                  </a:lnTo>
                  <a:lnTo>
                    <a:pt x="152" y="365"/>
                  </a:lnTo>
                  <a:lnTo>
                    <a:pt x="142" y="372"/>
                  </a:lnTo>
                  <a:lnTo>
                    <a:pt x="130" y="378"/>
                  </a:lnTo>
                  <a:lnTo>
                    <a:pt x="119" y="380"/>
                  </a:lnTo>
                  <a:lnTo>
                    <a:pt x="108" y="374"/>
                  </a:lnTo>
                  <a:lnTo>
                    <a:pt x="96" y="380"/>
                  </a:lnTo>
                  <a:lnTo>
                    <a:pt x="85" y="378"/>
                  </a:lnTo>
                  <a:lnTo>
                    <a:pt x="74" y="372"/>
                  </a:lnTo>
                  <a:lnTo>
                    <a:pt x="64" y="365"/>
                  </a:lnTo>
                  <a:lnTo>
                    <a:pt x="54" y="356"/>
                  </a:lnTo>
                  <a:lnTo>
                    <a:pt x="43" y="344"/>
                  </a:lnTo>
                  <a:lnTo>
                    <a:pt x="35" y="331"/>
                  </a:lnTo>
                  <a:lnTo>
                    <a:pt x="27" y="317"/>
                  </a:lnTo>
                  <a:lnTo>
                    <a:pt x="19" y="301"/>
                  </a:lnTo>
                  <a:lnTo>
                    <a:pt x="12" y="286"/>
                  </a:lnTo>
                  <a:lnTo>
                    <a:pt x="8" y="267"/>
                  </a:lnTo>
                  <a:lnTo>
                    <a:pt x="4" y="248"/>
                  </a:lnTo>
                  <a:lnTo>
                    <a:pt x="1" y="229"/>
                  </a:lnTo>
                  <a:lnTo>
                    <a:pt x="0" y="210"/>
                  </a:lnTo>
                  <a:lnTo>
                    <a:pt x="0" y="191"/>
                  </a:lnTo>
                  <a:lnTo>
                    <a:pt x="0" y="169"/>
                  </a:lnTo>
                  <a:lnTo>
                    <a:pt x="1" y="150"/>
                  </a:lnTo>
                  <a:lnTo>
                    <a:pt x="4" y="131"/>
                  </a:lnTo>
                  <a:lnTo>
                    <a:pt x="8" y="112"/>
                  </a:lnTo>
                  <a:lnTo>
                    <a:pt x="12" y="95"/>
                  </a:lnTo>
                  <a:lnTo>
                    <a:pt x="19" y="78"/>
                  </a:lnTo>
                  <a:lnTo>
                    <a:pt x="27" y="62"/>
                  </a:lnTo>
                  <a:lnTo>
                    <a:pt x="35" y="46"/>
                  </a:lnTo>
                  <a:lnTo>
                    <a:pt x="43" y="35"/>
                  </a:lnTo>
                  <a:lnTo>
                    <a:pt x="54" y="23"/>
                  </a:lnTo>
                  <a:lnTo>
                    <a:pt x="64" y="16"/>
                  </a:lnTo>
                  <a:lnTo>
                    <a:pt x="74" y="7"/>
                  </a:lnTo>
                  <a:lnTo>
                    <a:pt x="85" y="2"/>
                  </a:lnTo>
                  <a:lnTo>
                    <a:pt x="96" y="0"/>
                  </a:lnTo>
                  <a:lnTo>
                    <a:pt x="10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3" name="Freeform 501"/>
            <p:cNvSpPr>
              <a:spLocks/>
            </p:cNvSpPr>
            <p:nvPr/>
          </p:nvSpPr>
          <p:spPr bwMode="auto">
            <a:xfrm>
              <a:off x="3312" y="3409"/>
              <a:ext cx="112" cy="192"/>
            </a:xfrm>
            <a:custGeom>
              <a:avLst/>
              <a:gdLst>
                <a:gd name="T0" fmla="*/ 56 w 112"/>
                <a:gd name="T1" fmla="*/ 0 h 192"/>
                <a:gd name="T2" fmla="*/ 61 w 112"/>
                <a:gd name="T3" fmla="*/ 0 h 192"/>
                <a:gd name="T4" fmla="*/ 66 w 112"/>
                <a:gd name="T5" fmla="*/ 0 h 192"/>
                <a:gd name="T6" fmla="*/ 72 w 112"/>
                <a:gd name="T7" fmla="*/ 2 h 192"/>
                <a:gd name="T8" fmla="*/ 77 w 112"/>
                <a:gd name="T9" fmla="*/ 8 h 192"/>
                <a:gd name="T10" fmla="*/ 83 w 112"/>
                <a:gd name="T11" fmla="*/ 10 h 192"/>
                <a:gd name="T12" fmla="*/ 88 w 112"/>
                <a:gd name="T13" fmla="*/ 16 h 192"/>
                <a:gd name="T14" fmla="*/ 92 w 112"/>
                <a:gd name="T15" fmla="*/ 23 h 192"/>
                <a:gd name="T16" fmla="*/ 96 w 112"/>
                <a:gd name="T17" fmla="*/ 29 h 192"/>
                <a:gd name="T18" fmla="*/ 100 w 112"/>
                <a:gd name="T19" fmla="*/ 38 h 192"/>
                <a:gd name="T20" fmla="*/ 104 w 112"/>
                <a:gd name="T21" fmla="*/ 48 h 192"/>
                <a:gd name="T22" fmla="*/ 106 w 112"/>
                <a:gd name="T23" fmla="*/ 54 h 192"/>
                <a:gd name="T24" fmla="*/ 108 w 112"/>
                <a:gd name="T25" fmla="*/ 64 h 192"/>
                <a:gd name="T26" fmla="*/ 110 w 112"/>
                <a:gd name="T27" fmla="*/ 73 h 192"/>
                <a:gd name="T28" fmla="*/ 111 w 112"/>
                <a:gd name="T29" fmla="*/ 83 h 192"/>
                <a:gd name="T30" fmla="*/ 111 w 112"/>
                <a:gd name="T31" fmla="*/ 96 h 192"/>
                <a:gd name="T32" fmla="*/ 111 w 112"/>
                <a:gd name="T33" fmla="*/ 104 h 192"/>
                <a:gd name="T34" fmla="*/ 110 w 112"/>
                <a:gd name="T35" fmla="*/ 114 h 192"/>
                <a:gd name="T36" fmla="*/ 108 w 112"/>
                <a:gd name="T37" fmla="*/ 123 h 192"/>
                <a:gd name="T38" fmla="*/ 106 w 112"/>
                <a:gd name="T39" fmla="*/ 133 h 192"/>
                <a:gd name="T40" fmla="*/ 104 w 112"/>
                <a:gd name="T41" fmla="*/ 142 h 192"/>
                <a:gd name="T42" fmla="*/ 100 w 112"/>
                <a:gd name="T43" fmla="*/ 152 h 192"/>
                <a:gd name="T44" fmla="*/ 96 w 112"/>
                <a:gd name="T45" fmla="*/ 158 h 192"/>
                <a:gd name="T46" fmla="*/ 92 w 112"/>
                <a:gd name="T47" fmla="*/ 164 h 192"/>
                <a:gd name="T48" fmla="*/ 88 w 112"/>
                <a:gd name="T49" fmla="*/ 171 h 192"/>
                <a:gd name="T50" fmla="*/ 83 w 112"/>
                <a:gd name="T51" fmla="*/ 179 h 192"/>
                <a:gd name="T52" fmla="*/ 77 w 112"/>
                <a:gd name="T53" fmla="*/ 182 h 192"/>
                <a:gd name="T54" fmla="*/ 72 w 112"/>
                <a:gd name="T55" fmla="*/ 186 h 192"/>
                <a:gd name="T56" fmla="*/ 66 w 112"/>
                <a:gd name="T57" fmla="*/ 189 h 192"/>
                <a:gd name="T58" fmla="*/ 61 w 112"/>
                <a:gd name="T59" fmla="*/ 191 h 192"/>
                <a:gd name="T60" fmla="*/ 56 w 112"/>
                <a:gd name="T61" fmla="*/ 191 h 192"/>
                <a:gd name="T62" fmla="*/ 49 w 112"/>
                <a:gd name="T63" fmla="*/ 191 h 192"/>
                <a:gd name="T64" fmla="*/ 43 w 112"/>
                <a:gd name="T65" fmla="*/ 189 h 192"/>
                <a:gd name="T66" fmla="*/ 38 w 112"/>
                <a:gd name="T67" fmla="*/ 186 h 192"/>
                <a:gd name="T68" fmla="*/ 32 w 112"/>
                <a:gd name="T69" fmla="*/ 182 h 192"/>
                <a:gd name="T70" fmla="*/ 28 w 112"/>
                <a:gd name="T71" fmla="*/ 179 h 192"/>
                <a:gd name="T72" fmla="*/ 22 w 112"/>
                <a:gd name="T73" fmla="*/ 171 h 192"/>
                <a:gd name="T74" fmla="*/ 18 w 112"/>
                <a:gd name="T75" fmla="*/ 164 h 192"/>
                <a:gd name="T76" fmla="*/ 14 w 112"/>
                <a:gd name="T77" fmla="*/ 158 h 192"/>
                <a:gd name="T78" fmla="*/ 10 w 112"/>
                <a:gd name="T79" fmla="*/ 152 h 192"/>
                <a:gd name="T80" fmla="*/ 7 w 112"/>
                <a:gd name="T81" fmla="*/ 142 h 192"/>
                <a:gd name="T82" fmla="*/ 5 w 112"/>
                <a:gd name="T83" fmla="*/ 133 h 192"/>
                <a:gd name="T84" fmla="*/ 2 w 112"/>
                <a:gd name="T85" fmla="*/ 123 h 192"/>
                <a:gd name="T86" fmla="*/ 0 w 112"/>
                <a:gd name="T87" fmla="*/ 114 h 192"/>
                <a:gd name="T88" fmla="*/ 0 w 112"/>
                <a:gd name="T89" fmla="*/ 104 h 192"/>
                <a:gd name="T90" fmla="*/ 0 w 112"/>
                <a:gd name="T91" fmla="*/ 96 h 192"/>
                <a:gd name="T92" fmla="*/ 0 w 112"/>
                <a:gd name="T93" fmla="*/ 83 h 192"/>
                <a:gd name="T94" fmla="*/ 0 w 112"/>
                <a:gd name="T95" fmla="*/ 73 h 192"/>
                <a:gd name="T96" fmla="*/ 2 w 112"/>
                <a:gd name="T97" fmla="*/ 64 h 192"/>
                <a:gd name="T98" fmla="*/ 5 w 112"/>
                <a:gd name="T99" fmla="*/ 54 h 192"/>
                <a:gd name="T100" fmla="*/ 7 w 112"/>
                <a:gd name="T101" fmla="*/ 48 h 192"/>
                <a:gd name="T102" fmla="*/ 10 w 112"/>
                <a:gd name="T103" fmla="*/ 38 h 192"/>
                <a:gd name="T104" fmla="*/ 14 w 112"/>
                <a:gd name="T105" fmla="*/ 29 h 192"/>
                <a:gd name="T106" fmla="*/ 18 w 112"/>
                <a:gd name="T107" fmla="*/ 23 h 192"/>
                <a:gd name="T108" fmla="*/ 22 w 112"/>
                <a:gd name="T109" fmla="*/ 16 h 192"/>
                <a:gd name="T110" fmla="*/ 28 w 112"/>
                <a:gd name="T111" fmla="*/ 10 h 192"/>
                <a:gd name="T112" fmla="*/ 32 w 112"/>
                <a:gd name="T113" fmla="*/ 8 h 192"/>
                <a:gd name="T114" fmla="*/ 38 w 112"/>
                <a:gd name="T115" fmla="*/ 2 h 192"/>
                <a:gd name="T116" fmla="*/ 43 w 112"/>
                <a:gd name="T117" fmla="*/ 0 h 192"/>
                <a:gd name="T118" fmla="*/ 49 w 112"/>
                <a:gd name="T119" fmla="*/ 0 h 192"/>
                <a:gd name="T120" fmla="*/ 56 w 112"/>
                <a:gd name="T121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2" h="192">
                  <a:moveTo>
                    <a:pt x="56" y="0"/>
                  </a:moveTo>
                  <a:lnTo>
                    <a:pt x="61" y="0"/>
                  </a:lnTo>
                  <a:lnTo>
                    <a:pt x="66" y="0"/>
                  </a:lnTo>
                  <a:lnTo>
                    <a:pt x="72" y="2"/>
                  </a:lnTo>
                  <a:lnTo>
                    <a:pt x="77" y="8"/>
                  </a:lnTo>
                  <a:lnTo>
                    <a:pt x="83" y="10"/>
                  </a:lnTo>
                  <a:lnTo>
                    <a:pt x="88" y="16"/>
                  </a:lnTo>
                  <a:lnTo>
                    <a:pt x="92" y="23"/>
                  </a:lnTo>
                  <a:lnTo>
                    <a:pt x="96" y="29"/>
                  </a:lnTo>
                  <a:lnTo>
                    <a:pt x="100" y="38"/>
                  </a:lnTo>
                  <a:lnTo>
                    <a:pt x="104" y="48"/>
                  </a:lnTo>
                  <a:lnTo>
                    <a:pt x="106" y="54"/>
                  </a:lnTo>
                  <a:lnTo>
                    <a:pt x="108" y="64"/>
                  </a:lnTo>
                  <a:lnTo>
                    <a:pt x="110" y="73"/>
                  </a:lnTo>
                  <a:lnTo>
                    <a:pt x="111" y="83"/>
                  </a:lnTo>
                  <a:lnTo>
                    <a:pt x="111" y="96"/>
                  </a:lnTo>
                  <a:lnTo>
                    <a:pt x="111" y="104"/>
                  </a:lnTo>
                  <a:lnTo>
                    <a:pt x="110" y="114"/>
                  </a:lnTo>
                  <a:lnTo>
                    <a:pt x="108" y="123"/>
                  </a:lnTo>
                  <a:lnTo>
                    <a:pt x="106" y="133"/>
                  </a:lnTo>
                  <a:lnTo>
                    <a:pt x="104" y="142"/>
                  </a:lnTo>
                  <a:lnTo>
                    <a:pt x="100" y="152"/>
                  </a:lnTo>
                  <a:lnTo>
                    <a:pt x="96" y="158"/>
                  </a:lnTo>
                  <a:lnTo>
                    <a:pt x="92" y="164"/>
                  </a:lnTo>
                  <a:lnTo>
                    <a:pt x="88" y="171"/>
                  </a:lnTo>
                  <a:lnTo>
                    <a:pt x="83" y="179"/>
                  </a:lnTo>
                  <a:lnTo>
                    <a:pt x="77" y="182"/>
                  </a:lnTo>
                  <a:lnTo>
                    <a:pt x="72" y="186"/>
                  </a:lnTo>
                  <a:lnTo>
                    <a:pt x="66" y="189"/>
                  </a:lnTo>
                  <a:lnTo>
                    <a:pt x="61" y="191"/>
                  </a:lnTo>
                  <a:lnTo>
                    <a:pt x="56" y="191"/>
                  </a:lnTo>
                  <a:lnTo>
                    <a:pt x="49" y="191"/>
                  </a:lnTo>
                  <a:lnTo>
                    <a:pt x="43" y="189"/>
                  </a:lnTo>
                  <a:lnTo>
                    <a:pt x="38" y="186"/>
                  </a:lnTo>
                  <a:lnTo>
                    <a:pt x="32" y="182"/>
                  </a:lnTo>
                  <a:lnTo>
                    <a:pt x="28" y="179"/>
                  </a:lnTo>
                  <a:lnTo>
                    <a:pt x="22" y="171"/>
                  </a:lnTo>
                  <a:lnTo>
                    <a:pt x="18" y="164"/>
                  </a:lnTo>
                  <a:lnTo>
                    <a:pt x="14" y="158"/>
                  </a:lnTo>
                  <a:lnTo>
                    <a:pt x="10" y="152"/>
                  </a:lnTo>
                  <a:lnTo>
                    <a:pt x="7" y="142"/>
                  </a:lnTo>
                  <a:lnTo>
                    <a:pt x="5" y="133"/>
                  </a:lnTo>
                  <a:lnTo>
                    <a:pt x="2" y="123"/>
                  </a:lnTo>
                  <a:lnTo>
                    <a:pt x="0" y="114"/>
                  </a:lnTo>
                  <a:lnTo>
                    <a:pt x="0" y="104"/>
                  </a:lnTo>
                  <a:lnTo>
                    <a:pt x="0" y="96"/>
                  </a:lnTo>
                  <a:lnTo>
                    <a:pt x="0" y="83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5" y="54"/>
                  </a:lnTo>
                  <a:lnTo>
                    <a:pt x="7" y="48"/>
                  </a:lnTo>
                  <a:lnTo>
                    <a:pt x="10" y="38"/>
                  </a:lnTo>
                  <a:lnTo>
                    <a:pt x="14" y="29"/>
                  </a:lnTo>
                  <a:lnTo>
                    <a:pt x="18" y="23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2" y="8"/>
                  </a:lnTo>
                  <a:lnTo>
                    <a:pt x="38" y="2"/>
                  </a:lnTo>
                  <a:lnTo>
                    <a:pt x="43" y="0"/>
                  </a:lnTo>
                  <a:lnTo>
                    <a:pt x="49" y="0"/>
                  </a:lnTo>
                  <a:lnTo>
                    <a:pt x="56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4" name="Freeform 502"/>
            <p:cNvSpPr>
              <a:spLocks/>
            </p:cNvSpPr>
            <p:nvPr/>
          </p:nvSpPr>
          <p:spPr bwMode="auto">
            <a:xfrm>
              <a:off x="3346" y="3466"/>
              <a:ext cx="44" cy="83"/>
            </a:xfrm>
            <a:custGeom>
              <a:avLst/>
              <a:gdLst>
                <a:gd name="T0" fmla="*/ 21 w 44"/>
                <a:gd name="T1" fmla="*/ 0 h 83"/>
                <a:gd name="T2" fmla="*/ 23 w 44"/>
                <a:gd name="T3" fmla="*/ 0 h 83"/>
                <a:gd name="T4" fmla="*/ 25 w 44"/>
                <a:gd name="T5" fmla="*/ 0 h 83"/>
                <a:gd name="T6" fmla="*/ 27 w 44"/>
                <a:gd name="T7" fmla="*/ 1 h 83"/>
                <a:gd name="T8" fmla="*/ 29 w 44"/>
                <a:gd name="T9" fmla="*/ 3 h 83"/>
                <a:gd name="T10" fmla="*/ 31 w 44"/>
                <a:gd name="T11" fmla="*/ 4 h 83"/>
                <a:gd name="T12" fmla="*/ 33 w 44"/>
                <a:gd name="T13" fmla="*/ 6 h 83"/>
                <a:gd name="T14" fmla="*/ 35 w 44"/>
                <a:gd name="T15" fmla="*/ 9 h 83"/>
                <a:gd name="T16" fmla="*/ 37 w 44"/>
                <a:gd name="T17" fmla="*/ 13 h 83"/>
                <a:gd name="T18" fmla="*/ 38 w 44"/>
                <a:gd name="T19" fmla="*/ 16 h 83"/>
                <a:gd name="T20" fmla="*/ 39 w 44"/>
                <a:gd name="T21" fmla="*/ 19 h 83"/>
                <a:gd name="T22" fmla="*/ 41 w 44"/>
                <a:gd name="T23" fmla="*/ 24 h 83"/>
                <a:gd name="T24" fmla="*/ 41 w 44"/>
                <a:gd name="T25" fmla="*/ 28 h 83"/>
                <a:gd name="T26" fmla="*/ 42 w 44"/>
                <a:gd name="T27" fmla="*/ 31 h 83"/>
                <a:gd name="T28" fmla="*/ 42 w 44"/>
                <a:gd name="T29" fmla="*/ 36 h 83"/>
                <a:gd name="T30" fmla="*/ 43 w 44"/>
                <a:gd name="T31" fmla="*/ 41 h 83"/>
                <a:gd name="T32" fmla="*/ 42 w 44"/>
                <a:gd name="T33" fmla="*/ 45 h 83"/>
                <a:gd name="T34" fmla="*/ 42 w 44"/>
                <a:gd name="T35" fmla="*/ 48 h 83"/>
                <a:gd name="T36" fmla="*/ 41 w 44"/>
                <a:gd name="T37" fmla="*/ 53 h 83"/>
                <a:gd name="T38" fmla="*/ 41 w 44"/>
                <a:gd name="T39" fmla="*/ 56 h 83"/>
                <a:gd name="T40" fmla="*/ 39 w 44"/>
                <a:gd name="T41" fmla="*/ 60 h 83"/>
                <a:gd name="T42" fmla="*/ 38 w 44"/>
                <a:gd name="T43" fmla="*/ 65 h 83"/>
                <a:gd name="T44" fmla="*/ 37 w 44"/>
                <a:gd name="T45" fmla="*/ 68 h 83"/>
                <a:gd name="T46" fmla="*/ 35 w 44"/>
                <a:gd name="T47" fmla="*/ 71 h 83"/>
                <a:gd name="T48" fmla="*/ 33 w 44"/>
                <a:gd name="T49" fmla="*/ 74 h 83"/>
                <a:gd name="T50" fmla="*/ 31 w 44"/>
                <a:gd name="T51" fmla="*/ 75 h 83"/>
                <a:gd name="T52" fmla="*/ 29 w 44"/>
                <a:gd name="T53" fmla="*/ 77 h 83"/>
                <a:gd name="T54" fmla="*/ 27 w 44"/>
                <a:gd name="T55" fmla="*/ 78 h 83"/>
                <a:gd name="T56" fmla="*/ 25 w 44"/>
                <a:gd name="T57" fmla="*/ 80 h 83"/>
                <a:gd name="T58" fmla="*/ 23 w 44"/>
                <a:gd name="T59" fmla="*/ 80 h 83"/>
                <a:gd name="T60" fmla="*/ 21 w 44"/>
                <a:gd name="T61" fmla="*/ 82 h 83"/>
                <a:gd name="T62" fmla="*/ 18 w 44"/>
                <a:gd name="T63" fmla="*/ 80 h 83"/>
                <a:gd name="T64" fmla="*/ 16 w 44"/>
                <a:gd name="T65" fmla="*/ 80 h 83"/>
                <a:gd name="T66" fmla="*/ 14 w 44"/>
                <a:gd name="T67" fmla="*/ 78 h 83"/>
                <a:gd name="T68" fmla="*/ 12 w 44"/>
                <a:gd name="T69" fmla="*/ 77 h 83"/>
                <a:gd name="T70" fmla="*/ 10 w 44"/>
                <a:gd name="T71" fmla="*/ 75 h 83"/>
                <a:gd name="T72" fmla="*/ 8 w 44"/>
                <a:gd name="T73" fmla="*/ 74 h 83"/>
                <a:gd name="T74" fmla="*/ 6 w 44"/>
                <a:gd name="T75" fmla="*/ 71 h 83"/>
                <a:gd name="T76" fmla="*/ 4 w 44"/>
                <a:gd name="T77" fmla="*/ 68 h 83"/>
                <a:gd name="T78" fmla="*/ 3 w 44"/>
                <a:gd name="T79" fmla="*/ 65 h 83"/>
                <a:gd name="T80" fmla="*/ 2 w 44"/>
                <a:gd name="T81" fmla="*/ 60 h 83"/>
                <a:gd name="T82" fmla="*/ 1 w 44"/>
                <a:gd name="T83" fmla="*/ 56 h 83"/>
                <a:gd name="T84" fmla="*/ 0 w 44"/>
                <a:gd name="T85" fmla="*/ 53 h 83"/>
                <a:gd name="T86" fmla="*/ 0 w 44"/>
                <a:gd name="T87" fmla="*/ 48 h 83"/>
                <a:gd name="T88" fmla="*/ 0 w 44"/>
                <a:gd name="T89" fmla="*/ 45 h 83"/>
                <a:gd name="T90" fmla="*/ 0 w 44"/>
                <a:gd name="T91" fmla="*/ 41 h 83"/>
                <a:gd name="T92" fmla="*/ 0 w 44"/>
                <a:gd name="T93" fmla="*/ 36 h 83"/>
                <a:gd name="T94" fmla="*/ 0 w 44"/>
                <a:gd name="T95" fmla="*/ 31 h 83"/>
                <a:gd name="T96" fmla="*/ 0 w 44"/>
                <a:gd name="T97" fmla="*/ 28 h 83"/>
                <a:gd name="T98" fmla="*/ 1 w 44"/>
                <a:gd name="T99" fmla="*/ 24 h 83"/>
                <a:gd name="T100" fmla="*/ 2 w 44"/>
                <a:gd name="T101" fmla="*/ 19 h 83"/>
                <a:gd name="T102" fmla="*/ 3 w 44"/>
                <a:gd name="T103" fmla="*/ 16 h 83"/>
                <a:gd name="T104" fmla="*/ 4 w 44"/>
                <a:gd name="T105" fmla="*/ 13 h 83"/>
                <a:gd name="T106" fmla="*/ 6 w 44"/>
                <a:gd name="T107" fmla="*/ 9 h 83"/>
                <a:gd name="T108" fmla="*/ 8 w 44"/>
                <a:gd name="T109" fmla="*/ 6 h 83"/>
                <a:gd name="T110" fmla="*/ 10 w 44"/>
                <a:gd name="T111" fmla="*/ 4 h 83"/>
                <a:gd name="T112" fmla="*/ 12 w 44"/>
                <a:gd name="T113" fmla="*/ 3 h 83"/>
                <a:gd name="T114" fmla="*/ 14 w 44"/>
                <a:gd name="T115" fmla="*/ 1 h 83"/>
                <a:gd name="T116" fmla="*/ 16 w 44"/>
                <a:gd name="T117" fmla="*/ 0 h 83"/>
                <a:gd name="T118" fmla="*/ 18 w 44"/>
                <a:gd name="T119" fmla="*/ 0 h 83"/>
                <a:gd name="T120" fmla="*/ 21 w 44"/>
                <a:gd name="T12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" h="83">
                  <a:moveTo>
                    <a:pt x="21" y="0"/>
                  </a:moveTo>
                  <a:lnTo>
                    <a:pt x="23" y="0"/>
                  </a:lnTo>
                  <a:lnTo>
                    <a:pt x="25" y="0"/>
                  </a:lnTo>
                  <a:lnTo>
                    <a:pt x="27" y="1"/>
                  </a:lnTo>
                  <a:lnTo>
                    <a:pt x="29" y="3"/>
                  </a:lnTo>
                  <a:lnTo>
                    <a:pt x="31" y="4"/>
                  </a:lnTo>
                  <a:lnTo>
                    <a:pt x="33" y="6"/>
                  </a:lnTo>
                  <a:lnTo>
                    <a:pt x="35" y="9"/>
                  </a:lnTo>
                  <a:lnTo>
                    <a:pt x="37" y="13"/>
                  </a:lnTo>
                  <a:lnTo>
                    <a:pt x="38" y="16"/>
                  </a:lnTo>
                  <a:lnTo>
                    <a:pt x="39" y="19"/>
                  </a:lnTo>
                  <a:lnTo>
                    <a:pt x="41" y="24"/>
                  </a:lnTo>
                  <a:lnTo>
                    <a:pt x="41" y="28"/>
                  </a:lnTo>
                  <a:lnTo>
                    <a:pt x="42" y="31"/>
                  </a:lnTo>
                  <a:lnTo>
                    <a:pt x="42" y="36"/>
                  </a:lnTo>
                  <a:lnTo>
                    <a:pt x="43" y="41"/>
                  </a:lnTo>
                  <a:lnTo>
                    <a:pt x="42" y="45"/>
                  </a:lnTo>
                  <a:lnTo>
                    <a:pt x="42" y="48"/>
                  </a:lnTo>
                  <a:lnTo>
                    <a:pt x="41" y="53"/>
                  </a:lnTo>
                  <a:lnTo>
                    <a:pt x="41" y="56"/>
                  </a:lnTo>
                  <a:lnTo>
                    <a:pt x="39" y="60"/>
                  </a:lnTo>
                  <a:lnTo>
                    <a:pt x="38" y="65"/>
                  </a:lnTo>
                  <a:lnTo>
                    <a:pt x="37" y="68"/>
                  </a:lnTo>
                  <a:lnTo>
                    <a:pt x="35" y="71"/>
                  </a:lnTo>
                  <a:lnTo>
                    <a:pt x="33" y="74"/>
                  </a:lnTo>
                  <a:lnTo>
                    <a:pt x="31" y="75"/>
                  </a:lnTo>
                  <a:lnTo>
                    <a:pt x="29" y="77"/>
                  </a:lnTo>
                  <a:lnTo>
                    <a:pt x="27" y="78"/>
                  </a:lnTo>
                  <a:lnTo>
                    <a:pt x="25" y="80"/>
                  </a:lnTo>
                  <a:lnTo>
                    <a:pt x="23" y="80"/>
                  </a:lnTo>
                  <a:lnTo>
                    <a:pt x="21" y="82"/>
                  </a:lnTo>
                  <a:lnTo>
                    <a:pt x="18" y="80"/>
                  </a:lnTo>
                  <a:lnTo>
                    <a:pt x="16" y="80"/>
                  </a:lnTo>
                  <a:lnTo>
                    <a:pt x="14" y="78"/>
                  </a:lnTo>
                  <a:lnTo>
                    <a:pt x="12" y="77"/>
                  </a:lnTo>
                  <a:lnTo>
                    <a:pt x="10" y="75"/>
                  </a:lnTo>
                  <a:lnTo>
                    <a:pt x="8" y="74"/>
                  </a:lnTo>
                  <a:lnTo>
                    <a:pt x="6" y="71"/>
                  </a:lnTo>
                  <a:lnTo>
                    <a:pt x="4" y="68"/>
                  </a:lnTo>
                  <a:lnTo>
                    <a:pt x="3" y="65"/>
                  </a:lnTo>
                  <a:lnTo>
                    <a:pt x="2" y="60"/>
                  </a:lnTo>
                  <a:lnTo>
                    <a:pt x="1" y="56"/>
                  </a:lnTo>
                  <a:lnTo>
                    <a:pt x="0" y="53"/>
                  </a:lnTo>
                  <a:lnTo>
                    <a:pt x="0" y="48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0" y="36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1" y="24"/>
                  </a:lnTo>
                  <a:lnTo>
                    <a:pt x="2" y="19"/>
                  </a:lnTo>
                  <a:lnTo>
                    <a:pt x="3" y="16"/>
                  </a:lnTo>
                  <a:lnTo>
                    <a:pt x="4" y="13"/>
                  </a:lnTo>
                  <a:lnTo>
                    <a:pt x="6" y="9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2" y="3"/>
                  </a:lnTo>
                  <a:lnTo>
                    <a:pt x="14" y="1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5" name="Freeform 503"/>
            <p:cNvSpPr>
              <a:spLocks/>
            </p:cNvSpPr>
            <p:nvPr/>
          </p:nvSpPr>
          <p:spPr bwMode="auto">
            <a:xfrm>
              <a:off x="3256" y="2658"/>
              <a:ext cx="497" cy="829"/>
            </a:xfrm>
            <a:custGeom>
              <a:avLst/>
              <a:gdLst>
                <a:gd name="T0" fmla="*/ 273 w 497"/>
                <a:gd name="T1" fmla="*/ 377 h 829"/>
                <a:gd name="T2" fmla="*/ 267 w 497"/>
                <a:gd name="T3" fmla="*/ 377 h 829"/>
                <a:gd name="T4" fmla="*/ 16 w 497"/>
                <a:gd name="T5" fmla="*/ 377 h 829"/>
                <a:gd name="T6" fmla="*/ 10 w 497"/>
                <a:gd name="T7" fmla="*/ 377 h 829"/>
                <a:gd name="T8" fmla="*/ 0 w 497"/>
                <a:gd name="T9" fmla="*/ 399 h 829"/>
                <a:gd name="T10" fmla="*/ 5 w 497"/>
                <a:gd name="T11" fmla="*/ 450 h 829"/>
                <a:gd name="T12" fmla="*/ 5 w 497"/>
                <a:gd name="T13" fmla="*/ 576 h 829"/>
                <a:gd name="T14" fmla="*/ 5 w 497"/>
                <a:gd name="T15" fmla="*/ 598 h 829"/>
                <a:gd name="T16" fmla="*/ 5 w 497"/>
                <a:gd name="T17" fmla="*/ 639 h 829"/>
                <a:gd name="T18" fmla="*/ 10 w 497"/>
                <a:gd name="T19" fmla="*/ 639 h 829"/>
                <a:gd name="T20" fmla="*/ 34 w 497"/>
                <a:gd name="T21" fmla="*/ 639 h 829"/>
                <a:gd name="T22" fmla="*/ 79 w 497"/>
                <a:gd name="T23" fmla="*/ 639 h 829"/>
                <a:gd name="T24" fmla="*/ 108 w 497"/>
                <a:gd name="T25" fmla="*/ 629 h 829"/>
                <a:gd name="T26" fmla="*/ 142 w 497"/>
                <a:gd name="T27" fmla="*/ 629 h 829"/>
                <a:gd name="T28" fmla="*/ 159 w 497"/>
                <a:gd name="T29" fmla="*/ 639 h 829"/>
                <a:gd name="T30" fmla="*/ 182 w 497"/>
                <a:gd name="T31" fmla="*/ 659 h 829"/>
                <a:gd name="T32" fmla="*/ 188 w 497"/>
                <a:gd name="T33" fmla="*/ 671 h 829"/>
                <a:gd name="T34" fmla="*/ 210 w 497"/>
                <a:gd name="T35" fmla="*/ 713 h 829"/>
                <a:gd name="T36" fmla="*/ 228 w 497"/>
                <a:gd name="T37" fmla="*/ 765 h 829"/>
                <a:gd name="T38" fmla="*/ 238 w 497"/>
                <a:gd name="T39" fmla="*/ 828 h 829"/>
                <a:gd name="T40" fmla="*/ 257 w 497"/>
                <a:gd name="T41" fmla="*/ 828 h 829"/>
                <a:gd name="T42" fmla="*/ 285 w 497"/>
                <a:gd name="T43" fmla="*/ 828 h 829"/>
                <a:gd name="T44" fmla="*/ 290 w 497"/>
                <a:gd name="T45" fmla="*/ 807 h 829"/>
                <a:gd name="T46" fmla="*/ 290 w 497"/>
                <a:gd name="T47" fmla="*/ 754 h 829"/>
                <a:gd name="T48" fmla="*/ 296 w 497"/>
                <a:gd name="T49" fmla="*/ 690 h 829"/>
                <a:gd name="T50" fmla="*/ 371 w 497"/>
                <a:gd name="T51" fmla="*/ 690 h 829"/>
                <a:gd name="T52" fmla="*/ 450 w 497"/>
                <a:gd name="T53" fmla="*/ 680 h 829"/>
                <a:gd name="T54" fmla="*/ 456 w 497"/>
                <a:gd name="T55" fmla="*/ 680 h 829"/>
                <a:gd name="T56" fmla="*/ 466 w 497"/>
                <a:gd name="T57" fmla="*/ 659 h 829"/>
                <a:gd name="T58" fmla="*/ 466 w 497"/>
                <a:gd name="T59" fmla="*/ 408 h 829"/>
                <a:gd name="T60" fmla="*/ 466 w 497"/>
                <a:gd name="T61" fmla="*/ 136 h 829"/>
                <a:gd name="T62" fmla="*/ 468 w 497"/>
                <a:gd name="T63" fmla="*/ 4 h 829"/>
                <a:gd name="T64" fmla="*/ 496 w 497"/>
                <a:gd name="T65" fmla="*/ 0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7" h="829">
                  <a:moveTo>
                    <a:pt x="273" y="377"/>
                  </a:moveTo>
                  <a:lnTo>
                    <a:pt x="267" y="377"/>
                  </a:lnTo>
                  <a:lnTo>
                    <a:pt x="16" y="377"/>
                  </a:lnTo>
                  <a:lnTo>
                    <a:pt x="10" y="377"/>
                  </a:lnTo>
                  <a:lnTo>
                    <a:pt x="0" y="399"/>
                  </a:lnTo>
                  <a:lnTo>
                    <a:pt x="5" y="450"/>
                  </a:lnTo>
                  <a:lnTo>
                    <a:pt x="5" y="576"/>
                  </a:lnTo>
                  <a:lnTo>
                    <a:pt x="5" y="598"/>
                  </a:lnTo>
                  <a:lnTo>
                    <a:pt x="5" y="639"/>
                  </a:lnTo>
                  <a:lnTo>
                    <a:pt x="10" y="639"/>
                  </a:lnTo>
                  <a:lnTo>
                    <a:pt x="34" y="639"/>
                  </a:lnTo>
                  <a:lnTo>
                    <a:pt x="79" y="639"/>
                  </a:lnTo>
                  <a:lnTo>
                    <a:pt x="108" y="629"/>
                  </a:lnTo>
                  <a:lnTo>
                    <a:pt x="142" y="629"/>
                  </a:lnTo>
                  <a:lnTo>
                    <a:pt x="159" y="639"/>
                  </a:lnTo>
                  <a:lnTo>
                    <a:pt x="182" y="659"/>
                  </a:lnTo>
                  <a:lnTo>
                    <a:pt x="188" y="671"/>
                  </a:lnTo>
                  <a:lnTo>
                    <a:pt x="210" y="713"/>
                  </a:lnTo>
                  <a:lnTo>
                    <a:pt x="228" y="765"/>
                  </a:lnTo>
                  <a:lnTo>
                    <a:pt x="238" y="828"/>
                  </a:lnTo>
                  <a:lnTo>
                    <a:pt x="257" y="828"/>
                  </a:lnTo>
                  <a:lnTo>
                    <a:pt x="285" y="828"/>
                  </a:lnTo>
                  <a:lnTo>
                    <a:pt x="290" y="807"/>
                  </a:lnTo>
                  <a:lnTo>
                    <a:pt x="290" y="754"/>
                  </a:lnTo>
                  <a:lnTo>
                    <a:pt x="296" y="690"/>
                  </a:lnTo>
                  <a:lnTo>
                    <a:pt x="371" y="690"/>
                  </a:lnTo>
                  <a:lnTo>
                    <a:pt x="450" y="680"/>
                  </a:lnTo>
                  <a:lnTo>
                    <a:pt x="456" y="680"/>
                  </a:lnTo>
                  <a:lnTo>
                    <a:pt x="466" y="659"/>
                  </a:lnTo>
                  <a:lnTo>
                    <a:pt x="466" y="408"/>
                  </a:lnTo>
                  <a:lnTo>
                    <a:pt x="466" y="136"/>
                  </a:lnTo>
                  <a:lnTo>
                    <a:pt x="468" y="4"/>
                  </a:lnTo>
                  <a:lnTo>
                    <a:pt x="496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6" name="Line 504"/>
            <p:cNvSpPr>
              <a:spLocks noChangeShapeType="1"/>
            </p:cNvSpPr>
            <p:nvPr/>
          </p:nvSpPr>
          <p:spPr bwMode="auto">
            <a:xfrm>
              <a:off x="3744" y="2658"/>
              <a:ext cx="4" cy="5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7" name="Freeform 505"/>
            <p:cNvSpPr>
              <a:spLocks/>
            </p:cNvSpPr>
            <p:nvPr/>
          </p:nvSpPr>
          <p:spPr bwMode="auto">
            <a:xfrm>
              <a:off x="3541" y="2774"/>
              <a:ext cx="119" cy="53"/>
            </a:xfrm>
            <a:custGeom>
              <a:avLst/>
              <a:gdLst>
                <a:gd name="T0" fmla="*/ 89 w 119"/>
                <a:gd name="T1" fmla="*/ 16 h 53"/>
                <a:gd name="T2" fmla="*/ 95 w 119"/>
                <a:gd name="T3" fmla="*/ 16 h 53"/>
                <a:gd name="T4" fmla="*/ 118 w 119"/>
                <a:gd name="T5" fmla="*/ 33 h 53"/>
                <a:gd name="T6" fmla="*/ 66 w 119"/>
                <a:gd name="T7" fmla="*/ 33 h 53"/>
                <a:gd name="T8" fmla="*/ 5 w 119"/>
                <a:gd name="T9" fmla="*/ 52 h 53"/>
                <a:gd name="T10" fmla="*/ 0 w 119"/>
                <a:gd name="T11" fmla="*/ 52 h 53"/>
                <a:gd name="T12" fmla="*/ 5 w 119"/>
                <a:gd name="T13" fmla="*/ 16 h 53"/>
                <a:gd name="T14" fmla="*/ 38 w 119"/>
                <a:gd name="T15" fmla="*/ 16 h 53"/>
                <a:gd name="T16" fmla="*/ 79 w 119"/>
                <a:gd name="T17" fmla="*/ 0 h 53"/>
                <a:gd name="T18" fmla="*/ 89 w 119"/>
                <a:gd name="T19" fmla="*/ 1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53">
                  <a:moveTo>
                    <a:pt x="89" y="16"/>
                  </a:moveTo>
                  <a:lnTo>
                    <a:pt x="95" y="16"/>
                  </a:lnTo>
                  <a:lnTo>
                    <a:pt x="118" y="33"/>
                  </a:lnTo>
                  <a:lnTo>
                    <a:pt x="66" y="33"/>
                  </a:lnTo>
                  <a:lnTo>
                    <a:pt x="5" y="52"/>
                  </a:lnTo>
                  <a:lnTo>
                    <a:pt x="0" y="52"/>
                  </a:lnTo>
                  <a:lnTo>
                    <a:pt x="5" y="16"/>
                  </a:lnTo>
                  <a:lnTo>
                    <a:pt x="38" y="16"/>
                  </a:lnTo>
                  <a:lnTo>
                    <a:pt x="79" y="0"/>
                  </a:lnTo>
                  <a:lnTo>
                    <a:pt x="89" y="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8" name="Freeform 506"/>
            <p:cNvSpPr>
              <a:spLocks/>
            </p:cNvSpPr>
            <p:nvPr/>
          </p:nvSpPr>
          <p:spPr bwMode="auto">
            <a:xfrm>
              <a:off x="3488" y="2838"/>
              <a:ext cx="78" cy="51"/>
            </a:xfrm>
            <a:custGeom>
              <a:avLst/>
              <a:gdLst>
                <a:gd name="T0" fmla="*/ 65 w 78"/>
                <a:gd name="T1" fmla="*/ 9 h 51"/>
                <a:gd name="T2" fmla="*/ 71 w 78"/>
                <a:gd name="T3" fmla="*/ 9 h 51"/>
                <a:gd name="T4" fmla="*/ 77 w 78"/>
                <a:gd name="T5" fmla="*/ 50 h 51"/>
                <a:gd name="T6" fmla="*/ 53 w 78"/>
                <a:gd name="T7" fmla="*/ 50 h 51"/>
                <a:gd name="T8" fmla="*/ 18 w 78"/>
                <a:gd name="T9" fmla="*/ 50 h 51"/>
                <a:gd name="T10" fmla="*/ 11 w 78"/>
                <a:gd name="T11" fmla="*/ 50 h 51"/>
                <a:gd name="T12" fmla="*/ 18 w 78"/>
                <a:gd name="T13" fmla="*/ 29 h 51"/>
                <a:gd name="T14" fmla="*/ 5 w 78"/>
                <a:gd name="T15" fmla="*/ 19 h 51"/>
                <a:gd name="T16" fmla="*/ 0 w 78"/>
                <a:gd name="T17" fmla="*/ 9 h 51"/>
                <a:gd name="T18" fmla="*/ 24 w 78"/>
                <a:gd name="T19" fmla="*/ 0 h 51"/>
                <a:gd name="T20" fmla="*/ 53 w 78"/>
                <a:gd name="T21" fmla="*/ 0 h 51"/>
                <a:gd name="T22" fmla="*/ 65 w 78"/>
                <a:gd name="T23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8" h="51">
                  <a:moveTo>
                    <a:pt x="65" y="9"/>
                  </a:moveTo>
                  <a:lnTo>
                    <a:pt x="71" y="9"/>
                  </a:lnTo>
                  <a:lnTo>
                    <a:pt x="77" y="50"/>
                  </a:lnTo>
                  <a:lnTo>
                    <a:pt x="53" y="50"/>
                  </a:lnTo>
                  <a:lnTo>
                    <a:pt x="18" y="50"/>
                  </a:lnTo>
                  <a:lnTo>
                    <a:pt x="11" y="50"/>
                  </a:lnTo>
                  <a:lnTo>
                    <a:pt x="18" y="29"/>
                  </a:lnTo>
                  <a:lnTo>
                    <a:pt x="5" y="19"/>
                  </a:lnTo>
                  <a:lnTo>
                    <a:pt x="0" y="9"/>
                  </a:lnTo>
                  <a:lnTo>
                    <a:pt x="24" y="0"/>
                  </a:lnTo>
                  <a:lnTo>
                    <a:pt x="53" y="0"/>
                  </a:lnTo>
                  <a:lnTo>
                    <a:pt x="65" y="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9" name="Freeform 507"/>
            <p:cNvSpPr>
              <a:spLocks/>
            </p:cNvSpPr>
            <p:nvPr/>
          </p:nvSpPr>
          <p:spPr bwMode="auto">
            <a:xfrm>
              <a:off x="3597" y="2848"/>
              <a:ext cx="98" cy="159"/>
            </a:xfrm>
            <a:custGeom>
              <a:avLst/>
              <a:gdLst>
                <a:gd name="T0" fmla="*/ 40 w 98"/>
                <a:gd name="T1" fmla="*/ 0 h 159"/>
                <a:gd name="T2" fmla="*/ 17 w 98"/>
                <a:gd name="T3" fmla="*/ 0 h 159"/>
                <a:gd name="T4" fmla="*/ 0 w 98"/>
                <a:gd name="T5" fmla="*/ 0 h 159"/>
                <a:gd name="T6" fmla="*/ 29 w 98"/>
                <a:gd name="T7" fmla="*/ 158 h 159"/>
                <a:gd name="T8" fmla="*/ 23 w 98"/>
                <a:gd name="T9" fmla="*/ 136 h 159"/>
                <a:gd name="T10" fmla="*/ 29 w 98"/>
                <a:gd name="T11" fmla="*/ 125 h 159"/>
                <a:gd name="T12" fmla="*/ 45 w 98"/>
                <a:gd name="T13" fmla="*/ 125 h 159"/>
                <a:gd name="T14" fmla="*/ 51 w 98"/>
                <a:gd name="T15" fmla="*/ 136 h 159"/>
                <a:gd name="T16" fmla="*/ 45 w 98"/>
                <a:gd name="T17" fmla="*/ 158 h 159"/>
                <a:gd name="T18" fmla="*/ 97 w 98"/>
                <a:gd name="T19" fmla="*/ 158 h 159"/>
                <a:gd name="T20" fmla="*/ 97 w 98"/>
                <a:gd name="T21" fmla="*/ 95 h 159"/>
                <a:gd name="T22" fmla="*/ 91 w 98"/>
                <a:gd name="T23" fmla="*/ 30 h 159"/>
                <a:gd name="T24" fmla="*/ 45 w 98"/>
                <a:gd name="T25" fmla="*/ 30 h 159"/>
                <a:gd name="T26" fmla="*/ 40 w 98"/>
                <a:gd name="T27" fmla="*/ 2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59">
                  <a:moveTo>
                    <a:pt x="40" y="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29" y="158"/>
                  </a:lnTo>
                  <a:lnTo>
                    <a:pt x="23" y="136"/>
                  </a:lnTo>
                  <a:lnTo>
                    <a:pt x="29" y="125"/>
                  </a:lnTo>
                  <a:lnTo>
                    <a:pt x="45" y="125"/>
                  </a:lnTo>
                  <a:lnTo>
                    <a:pt x="51" y="136"/>
                  </a:lnTo>
                  <a:lnTo>
                    <a:pt x="45" y="158"/>
                  </a:lnTo>
                  <a:lnTo>
                    <a:pt x="97" y="158"/>
                  </a:lnTo>
                  <a:lnTo>
                    <a:pt x="97" y="95"/>
                  </a:lnTo>
                  <a:lnTo>
                    <a:pt x="91" y="30"/>
                  </a:lnTo>
                  <a:lnTo>
                    <a:pt x="45" y="30"/>
                  </a:lnTo>
                  <a:lnTo>
                    <a:pt x="40" y="2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0" name="Freeform 508"/>
            <p:cNvSpPr>
              <a:spLocks/>
            </p:cNvSpPr>
            <p:nvPr/>
          </p:nvSpPr>
          <p:spPr bwMode="auto">
            <a:xfrm>
              <a:off x="3565" y="3152"/>
              <a:ext cx="40" cy="93"/>
            </a:xfrm>
            <a:custGeom>
              <a:avLst/>
              <a:gdLst>
                <a:gd name="T0" fmla="*/ 39 w 40"/>
                <a:gd name="T1" fmla="*/ 0 h 93"/>
                <a:gd name="T2" fmla="*/ 16 w 40"/>
                <a:gd name="T3" fmla="*/ 0 h 93"/>
                <a:gd name="T4" fmla="*/ 5 w 40"/>
                <a:gd name="T5" fmla="*/ 0 h 93"/>
                <a:gd name="T6" fmla="*/ 0 w 40"/>
                <a:gd name="T7" fmla="*/ 51 h 93"/>
                <a:gd name="T8" fmla="*/ 5 w 40"/>
                <a:gd name="T9" fmla="*/ 92 h 93"/>
                <a:gd name="T10" fmla="*/ 22 w 40"/>
                <a:gd name="T11" fmla="*/ 92 h 93"/>
                <a:gd name="T12" fmla="*/ 33 w 40"/>
                <a:gd name="T13" fmla="*/ 92 h 93"/>
                <a:gd name="T14" fmla="*/ 39 w 40"/>
                <a:gd name="T15" fmla="*/ 20 h 93"/>
                <a:gd name="T16" fmla="*/ 39 w 40"/>
                <a:gd name="T17" fmla="*/ 1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93">
                  <a:moveTo>
                    <a:pt x="39" y="0"/>
                  </a:moveTo>
                  <a:lnTo>
                    <a:pt x="16" y="0"/>
                  </a:lnTo>
                  <a:lnTo>
                    <a:pt x="5" y="0"/>
                  </a:lnTo>
                  <a:lnTo>
                    <a:pt x="0" y="51"/>
                  </a:lnTo>
                  <a:lnTo>
                    <a:pt x="5" y="92"/>
                  </a:lnTo>
                  <a:lnTo>
                    <a:pt x="22" y="92"/>
                  </a:lnTo>
                  <a:lnTo>
                    <a:pt x="33" y="92"/>
                  </a:lnTo>
                  <a:lnTo>
                    <a:pt x="39" y="20"/>
                  </a:lnTo>
                  <a:lnTo>
                    <a:pt x="39" y="1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1" name="Freeform 509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" name="Freeform 510"/>
            <p:cNvSpPr>
              <a:spLocks/>
            </p:cNvSpPr>
            <p:nvPr/>
          </p:nvSpPr>
          <p:spPr bwMode="auto">
            <a:xfrm>
              <a:off x="3725" y="2663"/>
              <a:ext cx="26" cy="668"/>
            </a:xfrm>
            <a:custGeom>
              <a:avLst/>
              <a:gdLst>
                <a:gd name="T0" fmla="*/ 0 w 26"/>
                <a:gd name="T1" fmla="*/ 0 h 668"/>
                <a:gd name="T2" fmla="*/ 25 w 26"/>
                <a:gd name="T3" fmla="*/ 0 h 668"/>
                <a:gd name="T4" fmla="*/ 25 w 26"/>
                <a:gd name="T5" fmla="*/ 667 h 668"/>
                <a:gd name="T6" fmla="*/ 0 w 26"/>
                <a:gd name="T7" fmla="*/ 667 h 668"/>
                <a:gd name="T8" fmla="*/ 0 w 26"/>
                <a:gd name="T9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68">
                  <a:moveTo>
                    <a:pt x="0" y="0"/>
                  </a:moveTo>
                  <a:lnTo>
                    <a:pt x="25" y="0"/>
                  </a:lnTo>
                  <a:lnTo>
                    <a:pt x="25" y="667"/>
                  </a:lnTo>
                  <a:lnTo>
                    <a:pt x="0" y="66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" name="Line 511"/>
            <p:cNvSpPr>
              <a:spLocks noChangeShapeType="1"/>
            </p:cNvSpPr>
            <p:nvPr/>
          </p:nvSpPr>
          <p:spPr bwMode="auto">
            <a:xfrm>
              <a:off x="3615" y="3409"/>
              <a:ext cx="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" name="Freeform 512"/>
            <p:cNvSpPr>
              <a:spLocks/>
            </p:cNvSpPr>
            <p:nvPr/>
          </p:nvSpPr>
          <p:spPr bwMode="auto">
            <a:xfrm>
              <a:off x="3533" y="2893"/>
              <a:ext cx="26" cy="144"/>
            </a:xfrm>
            <a:custGeom>
              <a:avLst/>
              <a:gdLst>
                <a:gd name="T0" fmla="*/ 0 w 26"/>
                <a:gd name="T1" fmla="*/ 0 h 144"/>
                <a:gd name="T2" fmla="*/ 25 w 26"/>
                <a:gd name="T3" fmla="*/ 0 h 144"/>
                <a:gd name="T4" fmla="*/ 25 w 26"/>
                <a:gd name="T5" fmla="*/ 143 h 144"/>
                <a:gd name="T6" fmla="*/ 0 w 26"/>
                <a:gd name="T7" fmla="*/ 143 h 144"/>
                <a:gd name="T8" fmla="*/ 0 w 26"/>
                <a:gd name="T9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4">
                  <a:moveTo>
                    <a:pt x="0" y="0"/>
                  </a:moveTo>
                  <a:lnTo>
                    <a:pt x="25" y="0"/>
                  </a:lnTo>
                  <a:lnTo>
                    <a:pt x="25" y="143"/>
                  </a:lnTo>
                  <a:lnTo>
                    <a:pt x="0" y="143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" name="Freeform 513"/>
            <p:cNvSpPr>
              <a:spLocks/>
            </p:cNvSpPr>
            <p:nvPr/>
          </p:nvSpPr>
          <p:spPr bwMode="auto">
            <a:xfrm>
              <a:off x="3577" y="2848"/>
              <a:ext cx="105" cy="167"/>
            </a:xfrm>
            <a:custGeom>
              <a:avLst/>
              <a:gdLst>
                <a:gd name="T0" fmla="*/ 0 w 105"/>
                <a:gd name="T1" fmla="*/ 66 h 167"/>
                <a:gd name="T2" fmla="*/ 0 w 105"/>
                <a:gd name="T3" fmla="*/ 0 h 167"/>
                <a:gd name="T4" fmla="*/ 53 w 105"/>
                <a:gd name="T5" fmla="*/ 0 h 167"/>
                <a:gd name="T6" fmla="*/ 53 w 105"/>
                <a:gd name="T7" fmla="*/ 32 h 167"/>
                <a:gd name="T8" fmla="*/ 68 w 105"/>
                <a:gd name="T9" fmla="*/ 32 h 167"/>
                <a:gd name="T10" fmla="*/ 68 w 105"/>
                <a:gd name="T11" fmla="*/ 0 h 167"/>
                <a:gd name="T12" fmla="*/ 104 w 105"/>
                <a:gd name="T13" fmla="*/ 0 h 167"/>
                <a:gd name="T14" fmla="*/ 104 w 105"/>
                <a:gd name="T15" fmla="*/ 22 h 167"/>
                <a:gd name="T16" fmla="*/ 104 w 105"/>
                <a:gd name="T17" fmla="*/ 166 h 167"/>
                <a:gd name="T18" fmla="*/ 40 w 105"/>
                <a:gd name="T19" fmla="*/ 166 h 167"/>
                <a:gd name="T20" fmla="*/ 40 w 105"/>
                <a:gd name="T21" fmla="*/ 133 h 167"/>
                <a:gd name="T22" fmla="*/ 23 w 105"/>
                <a:gd name="T23" fmla="*/ 121 h 167"/>
                <a:gd name="T24" fmla="*/ 23 w 105"/>
                <a:gd name="T25" fmla="*/ 166 h 167"/>
                <a:gd name="T26" fmla="*/ 0 w 105"/>
                <a:gd name="T27" fmla="*/ 166 h 167"/>
                <a:gd name="T28" fmla="*/ 0 w 105"/>
                <a:gd name="T29" fmla="*/ 6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5" h="167">
                  <a:moveTo>
                    <a:pt x="0" y="66"/>
                  </a:moveTo>
                  <a:lnTo>
                    <a:pt x="0" y="0"/>
                  </a:lnTo>
                  <a:lnTo>
                    <a:pt x="53" y="0"/>
                  </a:lnTo>
                  <a:lnTo>
                    <a:pt x="53" y="32"/>
                  </a:lnTo>
                  <a:lnTo>
                    <a:pt x="68" y="32"/>
                  </a:lnTo>
                  <a:lnTo>
                    <a:pt x="68" y="0"/>
                  </a:lnTo>
                  <a:lnTo>
                    <a:pt x="104" y="0"/>
                  </a:lnTo>
                  <a:lnTo>
                    <a:pt x="104" y="22"/>
                  </a:lnTo>
                  <a:lnTo>
                    <a:pt x="104" y="166"/>
                  </a:lnTo>
                  <a:lnTo>
                    <a:pt x="40" y="166"/>
                  </a:lnTo>
                  <a:lnTo>
                    <a:pt x="40" y="133"/>
                  </a:lnTo>
                  <a:lnTo>
                    <a:pt x="23" y="121"/>
                  </a:lnTo>
                  <a:lnTo>
                    <a:pt x="23" y="166"/>
                  </a:lnTo>
                  <a:lnTo>
                    <a:pt x="0" y="166"/>
                  </a:lnTo>
                  <a:lnTo>
                    <a:pt x="0" y="6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" name="Freeform 514"/>
            <p:cNvSpPr>
              <a:spLocks/>
            </p:cNvSpPr>
            <p:nvPr/>
          </p:nvSpPr>
          <p:spPr bwMode="auto">
            <a:xfrm>
              <a:off x="3280" y="3080"/>
              <a:ext cx="258" cy="162"/>
            </a:xfrm>
            <a:custGeom>
              <a:avLst/>
              <a:gdLst>
                <a:gd name="T0" fmla="*/ 0 w 258"/>
                <a:gd name="T1" fmla="*/ 0 h 162"/>
                <a:gd name="T2" fmla="*/ 0 w 258"/>
                <a:gd name="T3" fmla="*/ 161 h 162"/>
                <a:gd name="T4" fmla="*/ 257 w 258"/>
                <a:gd name="T5" fmla="*/ 161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8" h="162">
                  <a:moveTo>
                    <a:pt x="0" y="0"/>
                  </a:moveTo>
                  <a:lnTo>
                    <a:pt x="0" y="161"/>
                  </a:lnTo>
                  <a:lnTo>
                    <a:pt x="257" y="16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" name="Line 515"/>
            <p:cNvSpPr>
              <a:spLocks noChangeShapeType="1"/>
            </p:cNvSpPr>
            <p:nvPr/>
          </p:nvSpPr>
          <p:spPr bwMode="auto">
            <a:xfrm>
              <a:off x="3300" y="3219"/>
              <a:ext cx="2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" name="Freeform 516"/>
            <p:cNvSpPr>
              <a:spLocks/>
            </p:cNvSpPr>
            <p:nvPr/>
          </p:nvSpPr>
          <p:spPr bwMode="auto">
            <a:xfrm>
              <a:off x="3573" y="3058"/>
              <a:ext cx="107" cy="207"/>
            </a:xfrm>
            <a:custGeom>
              <a:avLst/>
              <a:gdLst>
                <a:gd name="T0" fmla="*/ 106 w 107"/>
                <a:gd name="T1" fmla="*/ 0 h 207"/>
                <a:gd name="T2" fmla="*/ 106 w 107"/>
                <a:gd name="T3" fmla="*/ 184 h 207"/>
                <a:gd name="T4" fmla="*/ 96 w 107"/>
                <a:gd name="T5" fmla="*/ 206 h 207"/>
                <a:gd name="T6" fmla="*/ 0 w 107"/>
                <a:gd name="T7" fmla="*/ 206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07">
                  <a:moveTo>
                    <a:pt x="106" y="0"/>
                  </a:moveTo>
                  <a:lnTo>
                    <a:pt x="106" y="184"/>
                  </a:lnTo>
                  <a:lnTo>
                    <a:pt x="96" y="206"/>
                  </a:lnTo>
                  <a:lnTo>
                    <a:pt x="0" y="20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" name="Line 517"/>
            <p:cNvSpPr>
              <a:spLocks noChangeShapeType="1"/>
            </p:cNvSpPr>
            <p:nvPr/>
          </p:nvSpPr>
          <p:spPr bwMode="auto">
            <a:xfrm>
              <a:off x="3565" y="3080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" name="Line 518"/>
            <p:cNvSpPr>
              <a:spLocks noChangeShapeType="1"/>
            </p:cNvSpPr>
            <p:nvPr/>
          </p:nvSpPr>
          <p:spPr bwMode="auto">
            <a:xfrm>
              <a:off x="3603" y="2858"/>
              <a:ext cx="0" cy="1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1" name="Freeform 519"/>
            <p:cNvSpPr>
              <a:spLocks/>
            </p:cNvSpPr>
            <p:nvPr/>
          </p:nvSpPr>
          <p:spPr bwMode="auto">
            <a:xfrm>
              <a:off x="5387" y="3288"/>
              <a:ext cx="291" cy="53"/>
            </a:xfrm>
            <a:custGeom>
              <a:avLst/>
              <a:gdLst>
                <a:gd name="T0" fmla="*/ 0 w 291"/>
                <a:gd name="T1" fmla="*/ 0 h 53"/>
                <a:gd name="T2" fmla="*/ 290 w 291"/>
                <a:gd name="T3" fmla="*/ 0 h 53"/>
                <a:gd name="T4" fmla="*/ 290 w 291"/>
                <a:gd name="T5" fmla="*/ 52 h 53"/>
                <a:gd name="T6" fmla="*/ 0 w 291"/>
                <a:gd name="T7" fmla="*/ 52 h 53"/>
                <a:gd name="T8" fmla="*/ 0 w 291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" h="53">
                  <a:moveTo>
                    <a:pt x="0" y="0"/>
                  </a:moveTo>
                  <a:lnTo>
                    <a:pt x="290" y="0"/>
                  </a:lnTo>
                  <a:lnTo>
                    <a:pt x="290" y="52"/>
                  </a:lnTo>
                  <a:lnTo>
                    <a:pt x="0" y="52"/>
                  </a:lnTo>
                  <a:lnTo>
                    <a:pt x="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" name="Freeform 520"/>
            <p:cNvSpPr>
              <a:spLocks/>
            </p:cNvSpPr>
            <p:nvPr/>
          </p:nvSpPr>
          <p:spPr bwMode="auto">
            <a:xfrm>
              <a:off x="5295" y="2687"/>
              <a:ext cx="104" cy="1"/>
            </a:xfrm>
            <a:custGeom>
              <a:avLst/>
              <a:gdLst>
                <a:gd name="T0" fmla="*/ 103 w 104"/>
                <a:gd name="T1" fmla="*/ 0 h 1"/>
                <a:gd name="T2" fmla="*/ 5 w 104"/>
                <a:gd name="T3" fmla="*/ 0 h 1"/>
                <a:gd name="T4" fmla="*/ 0 w 1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1">
                  <a:moveTo>
                    <a:pt x="10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" name="Freeform 521"/>
            <p:cNvSpPr>
              <a:spLocks/>
            </p:cNvSpPr>
            <p:nvPr/>
          </p:nvSpPr>
          <p:spPr bwMode="auto">
            <a:xfrm>
              <a:off x="4686" y="2702"/>
              <a:ext cx="107" cy="1"/>
            </a:xfrm>
            <a:custGeom>
              <a:avLst/>
              <a:gdLst>
                <a:gd name="T0" fmla="*/ 106 w 107"/>
                <a:gd name="T1" fmla="*/ 0 h 1"/>
                <a:gd name="T2" fmla="*/ 5 w 107"/>
                <a:gd name="T3" fmla="*/ 0 h 1"/>
                <a:gd name="T4" fmla="*/ 0 w 107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" h="1">
                  <a:moveTo>
                    <a:pt x="106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" name="Freeform 522"/>
            <p:cNvSpPr>
              <a:spLocks/>
            </p:cNvSpPr>
            <p:nvPr/>
          </p:nvSpPr>
          <p:spPr bwMode="auto">
            <a:xfrm>
              <a:off x="4025" y="2710"/>
              <a:ext cx="212" cy="1"/>
            </a:xfrm>
            <a:custGeom>
              <a:avLst/>
              <a:gdLst>
                <a:gd name="T0" fmla="*/ 211 w 212"/>
                <a:gd name="T1" fmla="*/ 0 h 1"/>
                <a:gd name="T2" fmla="*/ 5 w 212"/>
                <a:gd name="T3" fmla="*/ 0 h 1"/>
                <a:gd name="T4" fmla="*/ 0 w 21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" h="1">
                  <a:moveTo>
                    <a:pt x="21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" name="Freeform 523"/>
            <p:cNvSpPr>
              <a:spLocks/>
            </p:cNvSpPr>
            <p:nvPr/>
          </p:nvSpPr>
          <p:spPr bwMode="auto">
            <a:xfrm>
              <a:off x="5026" y="2741"/>
              <a:ext cx="368" cy="53"/>
            </a:xfrm>
            <a:custGeom>
              <a:avLst/>
              <a:gdLst>
                <a:gd name="T0" fmla="*/ 367 w 368"/>
                <a:gd name="T1" fmla="*/ 0 h 53"/>
                <a:gd name="T2" fmla="*/ 342 w 368"/>
                <a:gd name="T3" fmla="*/ 52 h 53"/>
                <a:gd name="T4" fmla="*/ 332 w 368"/>
                <a:gd name="T5" fmla="*/ 52 h 53"/>
                <a:gd name="T6" fmla="*/ 5 w 368"/>
                <a:gd name="T7" fmla="*/ 52 h 53"/>
                <a:gd name="T8" fmla="*/ 0 w 368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8" h="53">
                  <a:moveTo>
                    <a:pt x="367" y="0"/>
                  </a:moveTo>
                  <a:lnTo>
                    <a:pt x="342" y="52"/>
                  </a:lnTo>
                  <a:lnTo>
                    <a:pt x="332" y="52"/>
                  </a:lnTo>
                  <a:lnTo>
                    <a:pt x="5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" name="Freeform 524"/>
            <p:cNvSpPr>
              <a:spLocks/>
            </p:cNvSpPr>
            <p:nvPr/>
          </p:nvSpPr>
          <p:spPr bwMode="auto">
            <a:xfrm>
              <a:off x="5393" y="3275"/>
              <a:ext cx="223" cy="53"/>
            </a:xfrm>
            <a:custGeom>
              <a:avLst/>
              <a:gdLst>
                <a:gd name="T0" fmla="*/ 222 w 223"/>
                <a:gd name="T1" fmla="*/ 0 h 53"/>
                <a:gd name="T2" fmla="*/ 187 w 223"/>
                <a:gd name="T3" fmla="*/ 0 h 53"/>
                <a:gd name="T4" fmla="*/ 158 w 223"/>
                <a:gd name="T5" fmla="*/ 0 h 53"/>
                <a:gd name="T6" fmla="*/ 142 w 223"/>
                <a:gd name="T7" fmla="*/ 40 h 53"/>
                <a:gd name="T8" fmla="*/ 130 w 223"/>
                <a:gd name="T9" fmla="*/ 52 h 53"/>
                <a:gd name="T10" fmla="*/ 61 w 223"/>
                <a:gd name="T11" fmla="*/ 52 h 53"/>
                <a:gd name="T12" fmla="*/ 5 w 223"/>
                <a:gd name="T13" fmla="*/ 52 h 53"/>
                <a:gd name="T14" fmla="*/ 0 w 223"/>
                <a:gd name="T15" fmla="*/ 40 h 53"/>
                <a:gd name="T16" fmla="*/ 0 w 223"/>
                <a:gd name="T17" fmla="*/ 13 h 53"/>
                <a:gd name="T18" fmla="*/ 61 w 223"/>
                <a:gd name="T19" fmla="*/ 13 h 53"/>
                <a:gd name="T20" fmla="*/ 68 w 223"/>
                <a:gd name="T21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3" h="53">
                  <a:moveTo>
                    <a:pt x="222" y="0"/>
                  </a:moveTo>
                  <a:lnTo>
                    <a:pt x="187" y="0"/>
                  </a:lnTo>
                  <a:lnTo>
                    <a:pt x="158" y="0"/>
                  </a:lnTo>
                  <a:lnTo>
                    <a:pt x="142" y="40"/>
                  </a:lnTo>
                  <a:lnTo>
                    <a:pt x="130" y="52"/>
                  </a:lnTo>
                  <a:lnTo>
                    <a:pt x="61" y="52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0" y="13"/>
                  </a:lnTo>
                  <a:lnTo>
                    <a:pt x="61" y="13"/>
                  </a:lnTo>
                  <a:lnTo>
                    <a:pt x="68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" name="Freeform 525"/>
            <p:cNvSpPr>
              <a:spLocks/>
            </p:cNvSpPr>
            <p:nvPr/>
          </p:nvSpPr>
          <p:spPr bwMode="auto">
            <a:xfrm>
              <a:off x="5586" y="2752"/>
              <a:ext cx="30" cy="164"/>
            </a:xfrm>
            <a:custGeom>
              <a:avLst/>
              <a:gdLst>
                <a:gd name="T0" fmla="*/ 0 w 30"/>
                <a:gd name="T1" fmla="*/ 0 h 164"/>
                <a:gd name="T2" fmla="*/ 10 w 30"/>
                <a:gd name="T3" fmla="*/ 31 h 164"/>
                <a:gd name="T4" fmla="*/ 29 w 30"/>
                <a:gd name="T5" fmla="*/ 163 h 164"/>
                <a:gd name="T6" fmla="*/ 23 w 30"/>
                <a:gd name="T7" fmla="*/ 8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164">
                  <a:moveTo>
                    <a:pt x="0" y="0"/>
                  </a:moveTo>
                  <a:lnTo>
                    <a:pt x="10" y="31"/>
                  </a:lnTo>
                  <a:lnTo>
                    <a:pt x="29" y="163"/>
                  </a:lnTo>
                  <a:lnTo>
                    <a:pt x="23" y="8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" name="Freeform 526"/>
            <p:cNvSpPr>
              <a:spLocks/>
            </p:cNvSpPr>
            <p:nvPr/>
          </p:nvSpPr>
          <p:spPr bwMode="auto">
            <a:xfrm>
              <a:off x="5409" y="2752"/>
              <a:ext cx="74" cy="1"/>
            </a:xfrm>
            <a:custGeom>
              <a:avLst/>
              <a:gdLst>
                <a:gd name="T0" fmla="*/ 73 w 74"/>
                <a:gd name="T1" fmla="*/ 0 h 1"/>
                <a:gd name="T2" fmla="*/ 5 w 74"/>
                <a:gd name="T3" fmla="*/ 0 h 1"/>
                <a:gd name="T4" fmla="*/ 0 w 7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1">
                  <a:moveTo>
                    <a:pt x="7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" name="Freeform 527"/>
            <p:cNvSpPr>
              <a:spLocks/>
            </p:cNvSpPr>
            <p:nvPr/>
          </p:nvSpPr>
          <p:spPr bwMode="auto">
            <a:xfrm>
              <a:off x="4743" y="2752"/>
              <a:ext cx="262" cy="53"/>
            </a:xfrm>
            <a:custGeom>
              <a:avLst/>
              <a:gdLst>
                <a:gd name="T0" fmla="*/ 261 w 262"/>
                <a:gd name="T1" fmla="*/ 0 h 53"/>
                <a:gd name="T2" fmla="*/ 119 w 262"/>
                <a:gd name="T3" fmla="*/ 26 h 53"/>
                <a:gd name="T4" fmla="*/ 0 w 262"/>
                <a:gd name="T5" fmla="*/ 52 h 53"/>
                <a:gd name="T6" fmla="*/ 221 w 262"/>
                <a:gd name="T7" fmla="*/ 52 h 53"/>
                <a:gd name="T8" fmla="*/ 227 w 262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" h="53">
                  <a:moveTo>
                    <a:pt x="261" y="0"/>
                  </a:moveTo>
                  <a:lnTo>
                    <a:pt x="119" y="26"/>
                  </a:lnTo>
                  <a:lnTo>
                    <a:pt x="0" y="52"/>
                  </a:lnTo>
                  <a:lnTo>
                    <a:pt x="221" y="52"/>
                  </a:lnTo>
                  <a:lnTo>
                    <a:pt x="227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" name="Line 528"/>
            <p:cNvSpPr>
              <a:spLocks noChangeShapeType="1"/>
            </p:cNvSpPr>
            <p:nvPr/>
          </p:nvSpPr>
          <p:spPr bwMode="auto">
            <a:xfrm>
              <a:off x="4997" y="2752"/>
              <a:ext cx="0" cy="3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1" name="Freeform 529"/>
            <p:cNvSpPr>
              <a:spLocks/>
            </p:cNvSpPr>
            <p:nvPr/>
          </p:nvSpPr>
          <p:spPr bwMode="auto">
            <a:xfrm>
              <a:off x="4315" y="2771"/>
              <a:ext cx="383" cy="51"/>
            </a:xfrm>
            <a:custGeom>
              <a:avLst/>
              <a:gdLst>
                <a:gd name="T0" fmla="*/ 382 w 383"/>
                <a:gd name="T1" fmla="*/ 0 h 51"/>
                <a:gd name="T2" fmla="*/ 267 w 383"/>
                <a:gd name="T3" fmla="*/ 6 h 51"/>
                <a:gd name="T4" fmla="*/ 114 w 383"/>
                <a:gd name="T5" fmla="*/ 6 h 51"/>
                <a:gd name="T6" fmla="*/ 0 w 383"/>
                <a:gd name="T7" fmla="*/ 50 h 51"/>
                <a:gd name="T8" fmla="*/ 80 w 383"/>
                <a:gd name="T9" fmla="*/ 50 h 51"/>
                <a:gd name="T10" fmla="*/ 85 w 383"/>
                <a:gd name="T11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3" h="51">
                  <a:moveTo>
                    <a:pt x="382" y="0"/>
                  </a:moveTo>
                  <a:lnTo>
                    <a:pt x="267" y="6"/>
                  </a:lnTo>
                  <a:lnTo>
                    <a:pt x="114" y="6"/>
                  </a:lnTo>
                  <a:lnTo>
                    <a:pt x="0" y="50"/>
                  </a:lnTo>
                  <a:lnTo>
                    <a:pt x="80" y="50"/>
                  </a:lnTo>
                  <a:lnTo>
                    <a:pt x="85" y="5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" name="Freeform 530"/>
            <p:cNvSpPr>
              <a:spLocks/>
            </p:cNvSpPr>
            <p:nvPr/>
          </p:nvSpPr>
          <p:spPr bwMode="auto">
            <a:xfrm>
              <a:off x="4709" y="2752"/>
              <a:ext cx="25" cy="389"/>
            </a:xfrm>
            <a:custGeom>
              <a:avLst/>
              <a:gdLst>
                <a:gd name="T0" fmla="*/ 0 w 25"/>
                <a:gd name="T1" fmla="*/ 0 h 389"/>
                <a:gd name="T2" fmla="*/ 10 w 25"/>
                <a:gd name="T3" fmla="*/ 72 h 389"/>
                <a:gd name="T4" fmla="*/ 10 w 25"/>
                <a:gd name="T5" fmla="*/ 136 h 389"/>
                <a:gd name="T6" fmla="*/ 24 w 25"/>
                <a:gd name="T7" fmla="*/ 388 h 389"/>
                <a:gd name="T8" fmla="*/ 24 w 25"/>
                <a:gd name="T9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89">
                  <a:moveTo>
                    <a:pt x="0" y="0"/>
                  </a:moveTo>
                  <a:lnTo>
                    <a:pt x="10" y="72"/>
                  </a:lnTo>
                  <a:lnTo>
                    <a:pt x="10" y="136"/>
                  </a:lnTo>
                  <a:lnTo>
                    <a:pt x="24" y="388"/>
                  </a:lnTo>
                  <a:lnTo>
                    <a:pt x="24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" name="Freeform 531"/>
            <p:cNvSpPr>
              <a:spLocks/>
            </p:cNvSpPr>
            <p:nvPr/>
          </p:nvSpPr>
          <p:spPr bwMode="auto">
            <a:xfrm>
              <a:off x="4101" y="2762"/>
              <a:ext cx="188" cy="191"/>
            </a:xfrm>
            <a:custGeom>
              <a:avLst/>
              <a:gdLst>
                <a:gd name="T0" fmla="*/ 187 w 188"/>
                <a:gd name="T1" fmla="*/ 0 h 191"/>
                <a:gd name="T2" fmla="*/ 85 w 188"/>
                <a:gd name="T3" fmla="*/ 10 h 191"/>
                <a:gd name="T4" fmla="*/ 0 w 188"/>
                <a:gd name="T5" fmla="*/ 20 h 191"/>
                <a:gd name="T6" fmla="*/ 90 w 188"/>
                <a:gd name="T7" fmla="*/ 20 h 191"/>
                <a:gd name="T8" fmla="*/ 181 w 188"/>
                <a:gd name="T9" fmla="*/ 19 h 191"/>
                <a:gd name="T10" fmla="*/ 187 w 188"/>
                <a:gd name="T11" fmla="*/ 19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8" h="191">
                  <a:moveTo>
                    <a:pt x="187" y="0"/>
                  </a:moveTo>
                  <a:lnTo>
                    <a:pt x="85" y="10"/>
                  </a:lnTo>
                  <a:lnTo>
                    <a:pt x="0" y="20"/>
                  </a:lnTo>
                  <a:lnTo>
                    <a:pt x="90" y="20"/>
                  </a:lnTo>
                  <a:lnTo>
                    <a:pt x="181" y="19"/>
                  </a:lnTo>
                  <a:lnTo>
                    <a:pt x="187" y="19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" name="Freeform 532"/>
            <p:cNvSpPr>
              <a:spLocks/>
            </p:cNvSpPr>
            <p:nvPr/>
          </p:nvSpPr>
          <p:spPr bwMode="auto">
            <a:xfrm>
              <a:off x="3906" y="2762"/>
              <a:ext cx="86" cy="443"/>
            </a:xfrm>
            <a:custGeom>
              <a:avLst/>
              <a:gdLst>
                <a:gd name="T0" fmla="*/ 85 w 86"/>
                <a:gd name="T1" fmla="*/ 0 h 443"/>
                <a:gd name="T2" fmla="*/ 62 w 86"/>
                <a:gd name="T3" fmla="*/ 20 h 443"/>
                <a:gd name="T4" fmla="*/ 51 w 86"/>
                <a:gd name="T5" fmla="*/ 20 h 443"/>
                <a:gd name="T6" fmla="*/ 28 w 86"/>
                <a:gd name="T7" fmla="*/ 20 h 443"/>
                <a:gd name="T8" fmla="*/ 16 w 86"/>
                <a:gd name="T9" fmla="*/ 20 h 443"/>
                <a:gd name="T10" fmla="*/ 5 w 86"/>
                <a:gd name="T11" fmla="*/ 42 h 443"/>
                <a:gd name="T12" fmla="*/ 10 w 86"/>
                <a:gd name="T13" fmla="*/ 114 h 443"/>
                <a:gd name="T14" fmla="*/ 16 w 86"/>
                <a:gd name="T15" fmla="*/ 167 h 443"/>
                <a:gd name="T16" fmla="*/ 16 w 86"/>
                <a:gd name="T17" fmla="*/ 284 h 443"/>
                <a:gd name="T18" fmla="*/ 16 w 86"/>
                <a:gd name="T19" fmla="*/ 377 h 443"/>
                <a:gd name="T20" fmla="*/ 5 w 86"/>
                <a:gd name="T21" fmla="*/ 399 h 443"/>
                <a:gd name="T22" fmla="*/ 0 w 86"/>
                <a:gd name="T23" fmla="*/ 409 h 443"/>
                <a:gd name="T24" fmla="*/ 0 w 86"/>
                <a:gd name="T25" fmla="*/ 430 h 443"/>
                <a:gd name="T26" fmla="*/ 0 w 86"/>
                <a:gd name="T27" fmla="*/ 442 h 443"/>
                <a:gd name="T28" fmla="*/ 16 w 86"/>
                <a:gd name="T29" fmla="*/ 419 h 443"/>
                <a:gd name="T30" fmla="*/ 16 w 86"/>
                <a:gd name="T31" fmla="*/ 40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6" h="443">
                  <a:moveTo>
                    <a:pt x="85" y="0"/>
                  </a:moveTo>
                  <a:lnTo>
                    <a:pt x="62" y="20"/>
                  </a:lnTo>
                  <a:lnTo>
                    <a:pt x="51" y="20"/>
                  </a:lnTo>
                  <a:lnTo>
                    <a:pt x="28" y="20"/>
                  </a:lnTo>
                  <a:lnTo>
                    <a:pt x="16" y="20"/>
                  </a:lnTo>
                  <a:lnTo>
                    <a:pt x="5" y="42"/>
                  </a:lnTo>
                  <a:lnTo>
                    <a:pt x="10" y="114"/>
                  </a:lnTo>
                  <a:lnTo>
                    <a:pt x="16" y="167"/>
                  </a:lnTo>
                  <a:lnTo>
                    <a:pt x="16" y="284"/>
                  </a:lnTo>
                  <a:lnTo>
                    <a:pt x="16" y="377"/>
                  </a:lnTo>
                  <a:lnTo>
                    <a:pt x="5" y="399"/>
                  </a:lnTo>
                  <a:lnTo>
                    <a:pt x="0" y="409"/>
                  </a:lnTo>
                  <a:lnTo>
                    <a:pt x="0" y="430"/>
                  </a:lnTo>
                  <a:lnTo>
                    <a:pt x="0" y="442"/>
                  </a:lnTo>
                  <a:lnTo>
                    <a:pt x="16" y="419"/>
                  </a:lnTo>
                  <a:lnTo>
                    <a:pt x="16" y="40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" name="Freeform 533"/>
            <p:cNvSpPr>
              <a:spLocks/>
            </p:cNvSpPr>
            <p:nvPr/>
          </p:nvSpPr>
          <p:spPr bwMode="auto">
            <a:xfrm>
              <a:off x="4008" y="2774"/>
              <a:ext cx="82" cy="1"/>
            </a:xfrm>
            <a:custGeom>
              <a:avLst/>
              <a:gdLst>
                <a:gd name="T0" fmla="*/ 81 w 82"/>
                <a:gd name="T1" fmla="*/ 0 h 1"/>
                <a:gd name="T2" fmla="*/ 5 w 82"/>
                <a:gd name="T3" fmla="*/ 0 h 1"/>
                <a:gd name="T4" fmla="*/ 0 w 8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1">
                  <a:moveTo>
                    <a:pt x="81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" name="Freeform 534"/>
            <p:cNvSpPr>
              <a:spLocks/>
            </p:cNvSpPr>
            <p:nvPr/>
          </p:nvSpPr>
          <p:spPr bwMode="auto">
            <a:xfrm>
              <a:off x="4082" y="2774"/>
              <a:ext cx="26" cy="389"/>
            </a:xfrm>
            <a:custGeom>
              <a:avLst/>
              <a:gdLst>
                <a:gd name="T0" fmla="*/ 0 w 26"/>
                <a:gd name="T1" fmla="*/ 0 h 389"/>
                <a:gd name="T2" fmla="*/ 25 w 26"/>
                <a:gd name="T3" fmla="*/ 388 h 389"/>
                <a:gd name="T4" fmla="*/ 25 w 26"/>
                <a:gd name="T5" fmla="*/ 37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389">
                  <a:moveTo>
                    <a:pt x="0" y="0"/>
                  </a:moveTo>
                  <a:lnTo>
                    <a:pt x="25" y="388"/>
                  </a:lnTo>
                  <a:lnTo>
                    <a:pt x="25" y="37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" name="Freeform 535"/>
            <p:cNvSpPr>
              <a:spLocks/>
            </p:cNvSpPr>
            <p:nvPr/>
          </p:nvSpPr>
          <p:spPr bwMode="auto">
            <a:xfrm>
              <a:off x="3870" y="2774"/>
              <a:ext cx="49" cy="357"/>
            </a:xfrm>
            <a:custGeom>
              <a:avLst/>
              <a:gdLst>
                <a:gd name="T0" fmla="*/ 48 w 49"/>
                <a:gd name="T1" fmla="*/ 0 h 357"/>
                <a:gd name="T2" fmla="*/ 30 w 49"/>
                <a:gd name="T3" fmla="*/ 0 h 357"/>
                <a:gd name="T4" fmla="*/ 24 w 49"/>
                <a:gd name="T5" fmla="*/ 10 h 357"/>
                <a:gd name="T6" fmla="*/ 6 w 49"/>
                <a:gd name="T7" fmla="*/ 83 h 357"/>
                <a:gd name="T8" fmla="*/ 0 w 49"/>
                <a:gd name="T9" fmla="*/ 146 h 357"/>
                <a:gd name="T10" fmla="*/ 17 w 49"/>
                <a:gd name="T11" fmla="*/ 188 h 357"/>
                <a:gd name="T12" fmla="*/ 30 w 49"/>
                <a:gd name="T13" fmla="*/ 231 h 357"/>
                <a:gd name="T14" fmla="*/ 42 w 49"/>
                <a:gd name="T15" fmla="*/ 345 h 357"/>
                <a:gd name="T16" fmla="*/ 36 w 49"/>
                <a:gd name="T17" fmla="*/ 356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357">
                  <a:moveTo>
                    <a:pt x="48" y="0"/>
                  </a:moveTo>
                  <a:lnTo>
                    <a:pt x="30" y="0"/>
                  </a:lnTo>
                  <a:lnTo>
                    <a:pt x="24" y="10"/>
                  </a:lnTo>
                  <a:lnTo>
                    <a:pt x="6" y="83"/>
                  </a:lnTo>
                  <a:lnTo>
                    <a:pt x="0" y="146"/>
                  </a:lnTo>
                  <a:lnTo>
                    <a:pt x="17" y="188"/>
                  </a:lnTo>
                  <a:lnTo>
                    <a:pt x="30" y="231"/>
                  </a:lnTo>
                  <a:lnTo>
                    <a:pt x="42" y="345"/>
                  </a:lnTo>
                  <a:lnTo>
                    <a:pt x="36" y="35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" name="Line 536"/>
            <p:cNvSpPr>
              <a:spLocks noChangeShapeType="1"/>
            </p:cNvSpPr>
            <p:nvPr/>
          </p:nvSpPr>
          <p:spPr bwMode="auto">
            <a:xfrm flipH="1">
              <a:off x="3990" y="2784"/>
              <a:ext cx="1" cy="4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9" name="Freeform 537"/>
            <p:cNvSpPr>
              <a:spLocks/>
            </p:cNvSpPr>
            <p:nvPr/>
          </p:nvSpPr>
          <p:spPr bwMode="auto">
            <a:xfrm>
              <a:off x="3991" y="2793"/>
              <a:ext cx="27" cy="105"/>
            </a:xfrm>
            <a:custGeom>
              <a:avLst/>
              <a:gdLst>
                <a:gd name="T0" fmla="*/ 0 w 27"/>
                <a:gd name="T1" fmla="*/ 0 h 105"/>
                <a:gd name="T2" fmla="*/ 26 w 27"/>
                <a:gd name="T3" fmla="*/ 93 h 105"/>
                <a:gd name="T4" fmla="*/ 26 w 27"/>
                <a:gd name="T5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105">
                  <a:moveTo>
                    <a:pt x="0" y="0"/>
                  </a:moveTo>
                  <a:lnTo>
                    <a:pt x="26" y="93"/>
                  </a:lnTo>
                  <a:lnTo>
                    <a:pt x="26" y="10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" name="Freeform 538"/>
            <p:cNvSpPr>
              <a:spLocks/>
            </p:cNvSpPr>
            <p:nvPr/>
          </p:nvSpPr>
          <p:spPr bwMode="auto">
            <a:xfrm>
              <a:off x="5688" y="2806"/>
              <a:ext cx="1" cy="281"/>
            </a:xfrm>
            <a:custGeom>
              <a:avLst/>
              <a:gdLst>
                <a:gd name="T0" fmla="*/ 0 w 1"/>
                <a:gd name="T1" fmla="*/ 0 h 281"/>
                <a:gd name="T2" fmla="*/ 0 w 1"/>
                <a:gd name="T3" fmla="*/ 271 h 281"/>
                <a:gd name="T4" fmla="*/ 0 w 1"/>
                <a:gd name="T5" fmla="*/ 28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81">
                  <a:moveTo>
                    <a:pt x="0" y="0"/>
                  </a:moveTo>
                  <a:lnTo>
                    <a:pt x="0" y="271"/>
                  </a:lnTo>
                  <a:lnTo>
                    <a:pt x="0" y="28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" name="Freeform 539"/>
            <p:cNvSpPr>
              <a:spLocks/>
            </p:cNvSpPr>
            <p:nvPr/>
          </p:nvSpPr>
          <p:spPr bwMode="auto">
            <a:xfrm>
              <a:off x="4726" y="2919"/>
              <a:ext cx="1" cy="168"/>
            </a:xfrm>
            <a:custGeom>
              <a:avLst/>
              <a:gdLst>
                <a:gd name="T0" fmla="*/ 0 w 1"/>
                <a:gd name="T1" fmla="*/ 0 h 168"/>
                <a:gd name="T2" fmla="*/ 0 w 1"/>
                <a:gd name="T3" fmla="*/ 158 h 168"/>
                <a:gd name="T4" fmla="*/ 0 w 1"/>
                <a:gd name="T5" fmla="*/ 167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68">
                  <a:moveTo>
                    <a:pt x="0" y="0"/>
                  </a:moveTo>
                  <a:lnTo>
                    <a:pt x="0" y="158"/>
                  </a:lnTo>
                  <a:lnTo>
                    <a:pt x="0" y="16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" name="Freeform 540"/>
            <p:cNvSpPr>
              <a:spLocks/>
            </p:cNvSpPr>
            <p:nvPr/>
          </p:nvSpPr>
          <p:spPr bwMode="auto">
            <a:xfrm>
              <a:off x="4748" y="3152"/>
              <a:ext cx="250" cy="53"/>
            </a:xfrm>
            <a:custGeom>
              <a:avLst/>
              <a:gdLst>
                <a:gd name="T0" fmla="*/ 249 w 250"/>
                <a:gd name="T1" fmla="*/ 0 h 53"/>
                <a:gd name="T2" fmla="*/ 113 w 250"/>
                <a:gd name="T3" fmla="*/ 26 h 53"/>
                <a:gd name="T4" fmla="*/ 0 w 250"/>
                <a:gd name="T5" fmla="*/ 52 h 53"/>
                <a:gd name="T6" fmla="*/ 243 w 250"/>
                <a:gd name="T7" fmla="*/ 52 h 53"/>
                <a:gd name="T8" fmla="*/ 249 w 250"/>
                <a:gd name="T9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53">
                  <a:moveTo>
                    <a:pt x="249" y="0"/>
                  </a:moveTo>
                  <a:lnTo>
                    <a:pt x="113" y="26"/>
                  </a:lnTo>
                  <a:lnTo>
                    <a:pt x="0" y="52"/>
                  </a:lnTo>
                  <a:lnTo>
                    <a:pt x="243" y="52"/>
                  </a:lnTo>
                  <a:lnTo>
                    <a:pt x="249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" name="Freeform 541"/>
            <p:cNvSpPr>
              <a:spLocks/>
            </p:cNvSpPr>
            <p:nvPr/>
          </p:nvSpPr>
          <p:spPr bwMode="auto">
            <a:xfrm>
              <a:off x="5056" y="3162"/>
              <a:ext cx="343" cy="53"/>
            </a:xfrm>
            <a:custGeom>
              <a:avLst/>
              <a:gdLst>
                <a:gd name="T0" fmla="*/ 342 w 343"/>
                <a:gd name="T1" fmla="*/ 0 h 53"/>
                <a:gd name="T2" fmla="*/ 142 w 343"/>
                <a:gd name="T3" fmla="*/ 0 h 53"/>
                <a:gd name="T4" fmla="*/ 0 w 343"/>
                <a:gd name="T5" fmla="*/ 52 h 53"/>
                <a:gd name="T6" fmla="*/ 336 w 343"/>
                <a:gd name="T7" fmla="*/ 52 h 53"/>
                <a:gd name="T8" fmla="*/ 342 w 343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3" h="53">
                  <a:moveTo>
                    <a:pt x="342" y="0"/>
                  </a:moveTo>
                  <a:lnTo>
                    <a:pt x="142" y="0"/>
                  </a:lnTo>
                  <a:lnTo>
                    <a:pt x="0" y="52"/>
                  </a:lnTo>
                  <a:lnTo>
                    <a:pt x="336" y="52"/>
                  </a:lnTo>
                  <a:lnTo>
                    <a:pt x="342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" name="Freeform 542"/>
            <p:cNvSpPr>
              <a:spLocks/>
            </p:cNvSpPr>
            <p:nvPr/>
          </p:nvSpPr>
          <p:spPr bwMode="auto">
            <a:xfrm>
              <a:off x="4669" y="3162"/>
              <a:ext cx="51" cy="66"/>
            </a:xfrm>
            <a:custGeom>
              <a:avLst/>
              <a:gdLst>
                <a:gd name="T0" fmla="*/ 50 w 51"/>
                <a:gd name="T1" fmla="*/ 0 h 66"/>
                <a:gd name="T2" fmla="*/ 27 w 51"/>
                <a:gd name="T3" fmla="*/ 10 h 66"/>
                <a:gd name="T4" fmla="*/ 11 w 51"/>
                <a:gd name="T5" fmla="*/ 10 h 66"/>
                <a:gd name="T6" fmla="*/ 0 w 51"/>
                <a:gd name="T7" fmla="*/ 65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66">
                  <a:moveTo>
                    <a:pt x="50" y="0"/>
                  </a:moveTo>
                  <a:lnTo>
                    <a:pt x="27" y="10"/>
                  </a:lnTo>
                  <a:lnTo>
                    <a:pt x="11" y="10"/>
                  </a:lnTo>
                  <a:lnTo>
                    <a:pt x="0" y="6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" name="Freeform 543"/>
            <p:cNvSpPr>
              <a:spLocks/>
            </p:cNvSpPr>
            <p:nvPr/>
          </p:nvSpPr>
          <p:spPr bwMode="auto">
            <a:xfrm>
              <a:off x="4709" y="3162"/>
              <a:ext cx="228" cy="127"/>
            </a:xfrm>
            <a:custGeom>
              <a:avLst/>
              <a:gdLst>
                <a:gd name="T0" fmla="*/ 5 w 228"/>
                <a:gd name="T1" fmla="*/ 0 h 127"/>
                <a:gd name="T2" fmla="*/ 0 w 228"/>
                <a:gd name="T3" fmla="*/ 42 h 127"/>
                <a:gd name="T4" fmla="*/ 5 w 228"/>
                <a:gd name="T5" fmla="*/ 73 h 127"/>
                <a:gd name="T6" fmla="*/ 0 w 228"/>
                <a:gd name="T7" fmla="*/ 83 h 127"/>
                <a:gd name="T8" fmla="*/ 0 w 228"/>
                <a:gd name="T9" fmla="*/ 105 h 127"/>
                <a:gd name="T10" fmla="*/ 11 w 228"/>
                <a:gd name="T11" fmla="*/ 115 h 127"/>
                <a:gd name="T12" fmla="*/ 16 w 228"/>
                <a:gd name="T13" fmla="*/ 126 h 127"/>
                <a:gd name="T14" fmla="*/ 107 w 228"/>
                <a:gd name="T15" fmla="*/ 115 h 127"/>
                <a:gd name="T16" fmla="*/ 227 w 228"/>
                <a:gd name="T17" fmla="*/ 126 h 127"/>
                <a:gd name="T18" fmla="*/ 203 w 228"/>
                <a:gd name="T19" fmla="*/ 115 h 127"/>
                <a:gd name="T20" fmla="*/ 198 w 228"/>
                <a:gd name="T21" fmla="*/ 115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8" h="127">
                  <a:moveTo>
                    <a:pt x="5" y="0"/>
                  </a:moveTo>
                  <a:lnTo>
                    <a:pt x="0" y="42"/>
                  </a:lnTo>
                  <a:lnTo>
                    <a:pt x="5" y="73"/>
                  </a:lnTo>
                  <a:lnTo>
                    <a:pt x="0" y="83"/>
                  </a:lnTo>
                  <a:lnTo>
                    <a:pt x="0" y="105"/>
                  </a:lnTo>
                  <a:lnTo>
                    <a:pt x="11" y="115"/>
                  </a:lnTo>
                  <a:lnTo>
                    <a:pt x="16" y="126"/>
                  </a:lnTo>
                  <a:lnTo>
                    <a:pt x="107" y="115"/>
                  </a:lnTo>
                  <a:lnTo>
                    <a:pt x="227" y="126"/>
                  </a:lnTo>
                  <a:lnTo>
                    <a:pt x="203" y="115"/>
                  </a:lnTo>
                  <a:lnTo>
                    <a:pt x="198" y="11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" name="Freeform 544"/>
            <p:cNvSpPr>
              <a:spLocks/>
            </p:cNvSpPr>
            <p:nvPr/>
          </p:nvSpPr>
          <p:spPr bwMode="auto">
            <a:xfrm>
              <a:off x="4730" y="3182"/>
              <a:ext cx="810" cy="50"/>
            </a:xfrm>
            <a:custGeom>
              <a:avLst/>
              <a:gdLst>
                <a:gd name="T0" fmla="*/ 809 w 810"/>
                <a:gd name="T1" fmla="*/ 0 h 50"/>
                <a:gd name="T2" fmla="*/ 809 w 810"/>
                <a:gd name="T3" fmla="*/ 25 h 50"/>
                <a:gd name="T4" fmla="*/ 786 w 810"/>
                <a:gd name="T5" fmla="*/ 49 h 50"/>
                <a:gd name="T6" fmla="*/ 775 w 810"/>
                <a:gd name="T7" fmla="*/ 49 h 50"/>
                <a:gd name="T8" fmla="*/ 6 w 810"/>
                <a:gd name="T9" fmla="*/ 49 h 50"/>
                <a:gd name="T10" fmla="*/ 0 w 810"/>
                <a:gd name="T11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0" h="50">
                  <a:moveTo>
                    <a:pt x="809" y="0"/>
                  </a:moveTo>
                  <a:lnTo>
                    <a:pt x="809" y="25"/>
                  </a:lnTo>
                  <a:lnTo>
                    <a:pt x="786" y="49"/>
                  </a:lnTo>
                  <a:lnTo>
                    <a:pt x="775" y="49"/>
                  </a:lnTo>
                  <a:lnTo>
                    <a:pt x="6" y="49"/>
                  </a:lnTo>
                  <a:lnTo>
                    <a:pt x="0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" name="Freeform 545"/>
            <p:cNvSpPr>
              <a:spLocks/>
            </p:cNvSpPr>
            <p:nvPr/>
          </p:nvSpPr>
          <p:spPr bwMode="auto">
            <a:xfrm>
              <a:off x="3990" y="3182"/>
              <a:ext cx="100" cy="94"/>
            </a:xfrm>
            <a:custGeom>
              <a:avLst/>
              <a:gdLst>
                <a:gd name="T0" fmla="*/ 99 w 100"/>
                <a:gd name="T1" fmla="*/ 0 h 94"/>
                <a:gd name="T2" fmla="*/ 88 w 100"/>
                <a:gd name="T3" fmla="*/ 10 h 94"/>
                <a:gd name="T4" fmla="*/ 93 w 100"/>
                <a:gd name="T5" fmla="*/ 61 h 94"/>
                <a:gd name="T6" fmla="*/ 88 w 100"/>
                <a:gd name="T7" fmla="*/ 93 h 94"/>
                <a:gd name="T8" fmla="*/ 58 w 100"/>
                <a:gd name="T9" fmla="*/ 93 h 94"/>
                <a:gd name="T10" fmla="*/ 41 w 100"/>
                <a:gd name="T11" fmla="*/ 93 h 94"/>
                <a:gd name="T12" fmla="*/ 36 w 100"/>
                <a:gd name="T13" fmla="*/ 82 h 94"/>
                <a:gd name="T14" fmla="*/ 36 w 100"/>
                <a:gd name="T15" fmla="*/ 61 h 94"/>
                <a:gd name="T16" fmla="*/ 36 w 100"/>
                <a:gd name="T17" fmla="*/ 51 h 94"/>
                <a:gd name="T18" fmla="*/ 0 w 100"/>
                <a:gd name="T19" fmla="*/ 48 h 94"/>
                <a:gd name="T20" fmla="*/ 2 w 100"/>
                <a:gd name="T21" fmla="*/ 7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94">
                  <a:moveTo>
                    <a:pt x="99" y="0"/>
                  </a:moveTo>
                  <a:lnTo>
                    <a:pt x="88" y="10"/>
                  </a:lnTo>
                  <a:lnTo>
                    <a:pt x="93" y="61"/>
                  </a:lnTo>
                  <a:lnTo>
                    <a:pt x="88" y="93"/>
                  </a:lnTo>
                  <a:lnTo>
                    <a:pt x="58" y="93"/>
                  </a:lnTo>
                  <a:lnTo>
                    <a:pt x="41" y="93"/>
                  </a:lnTo>
                  <a:lnTo>
                    <a:pt x="36" y="82"/>
                  </a:lnTo>
                  <a:lnTo>
                    <a:pt x="36" y="61"/>
                  </a:lnTo>
                  <a:lnTo>
                    <a:pt x="36" y="51"/>
                  </a:lnTo>
                  <a:lnTo>
                    <a:pt x="0" y="48"/>
                  </a:lnTo>
                  <a:lnTo>
                    <a:pt x="2" y="7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" name="Freeform 546"/>
            <p:cNvSpPr>
              <a:spLocks/>
            </p:cNvSpPr>
            <p:nvPr/>
          </p:nvSpPr>
          <p:spPr bwMode="auto">
            <a:xfrm>
              <a:off x="3991" y="3182"/>
              <a:ext cx="27" cy="50"/>
            </a:xfrm>
            <a:custGeom>
              <a:avLst/>
              <a:gdLst>
                <a:gd name="T0" fmla="*/ 16 w 27"/>
                <a:gd name="T1" fmla="*/ 0 h 50"/>
                <a:gd name="T2" fmla="*/ 0 w 27"/>
                <a:gd name="T3" fmla="*/ 0 h 50"/>
                <a:gd name="T4" fmla="*/ 16 w 27"/>
                <a:gd name="T5" fmla="*/ 49 h 50"/>
                <a:gd name="T6" fmla="*/ 26 w 27"/>
                <a:gd name="T7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50">
                  <a:moveTo>
                    <a:pt x="16" y="0"/>
                  </a:moveTo>
                  <a:lnTo>
                    <a:pt x="0" y="0"/>
                  </a:lnTo>
                  <a:lnTo>
                    <a:pt x="16" y="49"/>
                  </a:lnTo>
                  <a:lnTo>
                    <a:pt x="26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9" name="Freeform 547"/>
            <p:cNvSpPr>
              <a:spLocks/>
            </p:cNvSpPr>
            <p:nvPr/>
          </p:nvSpPr>
          <p:spPr bwMode="auto">
            <a:xfrm>
              <a:off x="4272" y="3204"/>
              <a:ext cx="57" cy="50"/>
            </a:xfrm>
            <a:custGeom>
              <a:avLst/>
              <a:gdLst>
                <a:gd name="T0" fmla="*/ 16 w 57"/>
                <a:gd name="T1" fmla="*/ 0 h 50"/>
                <a:gd name="T2" fmla="*/ 5 w 57"/>
                <a:gd name="T3" fmla="*/ 16 h 50"/>
                <a:gd name="T4" fmla="*/ 0 w 57"/>
                <a:gd name="T5" fmla="*/ 32 h 50"/>
                <a:gd name="T6" fmla="*/ 56 w 57"/>
                <a:gd name="T7" fmla="*/ 49 h 50"/>
                <a:gd name="T8" fmla="*/ 49 w 57"/>
                <a:gd name="T9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0">
                  <a:moveTo>
                    <a:pt x="16" y="0"/>
                  </a:moveTo>
                  <a:lnTo>
                    <a:pt x="5" y="16"/>
                  </a:lnTo>
                  <a:lnTo>
                    <a:pt x="0" y="32"/>
                  </a:lnTo>
                  <a:lnTo>
                    <a:pt x="56" y="49"/>
                  </a:lnTo>
                  <a:lnTo>
                    <a:pt x="49" y="4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0" name="Freeform 548"/>
            <p:cNvSpPr>
              <a:spLocks/>
            </p:cNvSpPr>
            <p:nvPr/>
          </p:nvSpPr>
          <p:spPr bwMode="auto">
            <a:xfrm>
              <a:off x="4986" y="3244"/>
              <a:ext cx="554" cy="53"/>
            </a:xfrm>
            <a:custGeom>
              <a:avLst/>
              <a:gdLst>
                <a:gd name="T0" fmla="*/ 553 w 554"/>
                <a:gd name="T1" fmla="*/ 0 h 53"/>
                <a:gd name="T2" fmla="*/ 547 w 554"/>
                <a:gd name="T3" fmla="*/ 35 h 53"/>
                <a:gd name="T4" fmla="*/ 542 w 554"/>
                <a:gd name="T5" fmla="*/ 52 h 53"/>
                <a:gd name="T6" fmla="*/ 268 w 554"/>
                <a:gd name="T7" fmla="*/ 52 h 53"/>
                <a:gd name="T8" fmla="*/ 0 w 554"/>
                <a:gd name="T9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3">
                  <a:moveTo>
                    <a:pt x="553" y="0"/>
                  </a:moveTo>
                  <a:lnTo>
                    <a:pt x="547" y="35"/>
                  </a:lnTo>
                  <a:lnTo>
                    <a:pt x="542" y="52"/>
                  </a:lnTo>
                  <a:lnTo>
                    <a:pt x="268" y="52"/>
                  </a:lnTo>
                  <a:lnTo>
                    <a:pt x="0" y="5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1" name="Freeform 549"/>
            <p:cNvSpPr>
              <a:spLocks/>
            </p:cNvSpPr>
            <p:nvPr/>
          </p:nvSpPr>
          <p:spPr bwMode="auto">
            <a:xfrm>
              <a:off x="4328" y="3275"/>
              <a:ext cx="114" cy="1"/>
            </a:xfrm>
            <a:custGeom>
              <a:avLst/>
              <a:gdLst>
                <a:gd name="T0" fmla="*/ 113 w 114"/>
                <a:gd name="T1" fmla="*/ 0 h 1"/>
                <a:gd name="T2" fmla="*/ 5 w 114"/>
                <a:gd name="T3" fmla="*/ 0 h 1"/>
                <a:gd name="T4" fmla="*/ 0 w 11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" h="1">
                  <a:moveTo>
                    <a:pt x="113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2" name="Freeform 550"/>
            <p:cNvSpPr>
              <a:spLocks/>
            </p:cNvSpPr>
            <p:nvPr/>
          </p:nvSpPr>
          <p:spPr bwMode="auto">
            <a:xfrm>
              <a:off x="5605" y="2937"/>
              <a:ext cx="26" cy="219"/>
            </a:xfrm>
            <a:custGeom>
              <a:avLst/>
              <a:gdLst>
                <a:gd name="T0" fmla="*/ 17 w 26"/>
                <a:gd name="T1" fmla="*/ 0 h 219"/>
                <a:gd name="T2" fmla="*/ 25 w 26"/>
                <a:gd name="T3" fmla="*/ 107 h 219"/>
                <a:gd name="T4" fmla="*/ 0 w 26"/>
                <a:gd name="T5" fmla="*/ 218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9">
                  <a:moveTo>
                    <a:pt x="17" y="0"/>
                  </a:moveTo>
                  <a:lnTo>
                    <a:pt x="25" y="107"/>
                  </a:lnTo>
                  <a:lnTo>
                    <a:pt x="0" y="21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" name="Line 551"/>
            <p:cNvSpPr>
              <a:spLocks noChangeShapeType="1"/>
            </p:cNvSpPr>
            <p:nvPr/>
          </p:nvSpPr>
          <p:spPr bwMode="auto">
            <a:xfrm>
              <a:off x="5012" y="2804"/>
              <a:ext cx="0" cy="1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4" name="Line 552"/>
            <p:cNvSpPr>
              <a:spLocks noChangeShapeType="1"/>
            </p:cNvSpPr>
            <p:nvPr/>
          </p:nvSpPr>
          <p:spPr bwMode="auto">
            <a:xfrm>
              <a:off x="4339" y="3231"/>
              <a:ext cx="3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5" name="Line 553"/>
            <p:cNvSpPr>
              <a:spLocks noChangeShapeType="1"/>
            </p:cNvSpPr>
            <p:nvPr/>
          </p:nvSpPr>
          <p:spPr bwMode="auto">
            <a:xfrm>
              <a:off x="4423" y="3186"/>
              <a:ext cx="21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6" name="Line 554"/>
            <p:cNvSpPr>
              <a:spLocks noChangeShapeType="1"/>
            </p:cNvSpPr>
            <p:nvPr/>
          </p:nvSpPr>
          <p:spPr bwMode="auto">
            <a:xfrm>
              <a:off x="4122" y="3219"/>
              <a:ext cx="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7" name="Line 555"/>
            <p:cNvSpPr>
              <a:spLocks noChangeShapeType="1"/>
            </p:cNvSpPr>
            <p:nvPr/>
          </p:nvSpPr>
          <p:spPr bwMode="auto">
            <a:xfrm>
              <a:off x="4101" y="3199"/>
              <a:ext cx="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8" name="Line 556"/>
            <p:cNvSpPr>
              <a:spLocks noChangeShapeType="1"/>
            </p:cNvSpPr>
            <p:nvPr/>
          </p:nvSpPr>
          <p:spPr bwMode="auto">
            <a:xfrm flipH="1">
              <a:off x="3920" y="3264"/>
              <a:ext cx="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9" name="Line 557"/>
            <p:cNvSpPr>
              <a:spLocks noChangeShapeType="1"/>
            </p:cNvSpPr>
            <p:nvPr/>
          </p:nvSpPr>
          <p:spPr bwMode="auto">
            <a:xfrm>
              <a:off x="3920" y="3231"/>
              <a:ext cx="4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0" name="Freeform 558"/>
            <p:cNvSpPr>
              <a:spLocks/>
            </p:cNvSpPr>
            <p:nvPr/>
          </p:nvSpPr>
          <p:spPr bwMode="auto">
            <a:xfrm>
              <a:off x="5668" y="2695"/>
              <a:ext cx="25" cy="581"/>
            </a:xfrm>
            <a:custGeom>
              <a:avLst/>
              <a:gdLst>
                <a:gd name="T0" fmla="*/ 0 w 25"/>
                <a:gd name="T1" fmla="*/ 0 h 581"/>
                <a:gd name="T2" fmla="*/ 24 w 25"/>
                <a:gd name="T3" fmla="*/ 0 h 581"/>
                <a:gd name="T4" fmla="*/ 24 w 25"/>
                <a:gd name="T5" fmla="*/ 580 h 581"/>
                <a:gd name="T6" fmla="*/ 0 w 25"/>
                <a:gd name="T7" fmla="*/ 580 h 581"/>
                <a:gd name="T8" fmla="*/ 0 w 25"/>
                <a:gd name="T9" fmla="*/ 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581">
                  <a:moveTo>
                    <a:pt x="0" y="0"/>
                  </a:moveTo>
                  <a:lnTo>
                    <a:pt x="24" y="0"/>
                  </a:lnTo>
                  <a:lnTo>
                    <a:pt x="24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1" name="Freeform 559"/>
            <p:cNvSpPr>
              <a:spLocks/>
            </p:cNvSpPr>
            <p:nvPr/>
          </p:nvSpPr>
          <p:spPr bwMode="auto">
            <a:xfrm>
              <a:off x="5372" y="3318"/>
              <a:ext cx="354" cy="112"/>
            </a:xfrm>
            <a:custGeom>
              <a:avLst/>
              <a:gdLst>
                <a:gd name="T0" fmla="*/ 0 w 354"/>
                <a:gd name="T1" fmla="*/ 67 h 112"/>
                <a:gd name="T2" fmla="*/ 27 w 354"/>
                <a:gd name="T3" fmla="*/ 33 h 112"/>
                <a:gd name="T4" fmla="*/ 63 w 354"/>
                <a:gd name="T5" fmla="*/ 0 h 112"/>
                <a:gd name="T6" fmla="*/ 265 w 354"/>
                <a:gd name="T7" fmla="*/ 0 h 112"/>
                <a:gd name="T8" fmla="*/ 310 w 354"/>
                <a:gd name="T9" fmla="*/ 21 h 112"/>
                <a:gd name="T10" fmla="*/ 342 w 354"/>
                <a:gd name="T11" fmla="*/ 55 h 112"/>
                <a:gd name="T12" fmla="*/ 353 w 354"/>
                <a:gd name="T13" fmla="*/ 111 h 112"/>
                <a:gd name="T14" fmla="*/ 334 w 354"/>
                <a:gd name="T15" fmla="*/ 111 h 112"/>
                <a:gd name="T16" fmla="*/ 305 w 354"/>
                <a:gd name="T17" fmla="*/ 67 h 112"/>
                <a:gd name="T18" fmla="*/ 265 w 354"/>
                <a:gd name="T19" fmla="*/ 33 h 112"/>
                <a:gd name="T20" fmla="*/ 82 w 354"/>
                <a:gd name="T21" fmla="*/ 33 h 112"/>
                <a:gd name="T22" fmla="*/ 45 w 354"/>
                <a:gd name="T23" fmla="*/ 45 h 112"/>
                <a:gd name="T24" fmla="*/ 18 w 354"/>
                <a:gd name="T25" fmla="*/ 77 h 112"/>
                <a:gd name="T26" fmla="*/ 0 w 354"/>
                <a:gd name="T27" fmla="*/ 67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4" h="112">
                  <a:moveTo>
                    <a:pt x="0" y="67"/>
                  </a:moveTo>
                  <a:lnTo>
                    <a:pt x="27" y="33"/>
                  </a:lnTo>
                  <a:lnTo>
                    <a:pt x="63" y="0"/>
                  </a:lnTo>
                  <a:lnTo>
                    <a:pt x="265" y="0"/>
                  </a:lnTo>
                  <a:lnTo>
                    <a:pt x="310" y="21"/>
                  </a:lnTo>
                  <a:lnTo>
                    <a:pt x="342" y="55"/>
                  </a:lnTo>
                  <a:lnTo>
                    <a:pt x="353" y="111"/>
                  </a:lnTo>
                  <a:lnTo>
                    <a:pt x="334" y="111"/>
                  </a:lnTo>
                  <a:lnTo>
                    <a:pt x="305" y="67"/>
                  </a:lnTo>
                  <a:lnTo>
                    <a:pt x="265" y="33"/>
                  </a:lnTo>
                  <a:lnTo>
                    <a:pt x="82" y="33"/>
                  </a:lnTo>
                  <a:lnTo>
                    <a:pt x="45" y="45"/>
                  </a:lnTo>
                  <a:lnTo>
                    <a:pt x="18" y="77"/>
                  </a:lnTo>
                  <a:lnTo>
                    <a:pt x="0" y="67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2" name="Freeform 560"/>
            <p:cNvSpPr>
              <a:spLocks/>
            </p:cNvSpPr>
            <p:nvPr/>
          </p:nvSpPr>
          <p:spPr bwMode="auto">
            <a:xfrm>
              <a:off x="4202" y="3375"/>
              <a:ext cx="176" cy="307"/>
            </a:xfrm>
            <a:custGeom>
              <a:avLst/>
              <a:gdLst>
                <a:gd name="T0" fmla="*/ 87 w 176"/>
                <a:gd name="T1" fmla="*/ 0 h 307"/>
                <a:gd name="T2" fmla="*/ 96 w 176"/>
                <a:gd name="T3" fmla="*/ 0 h 307"/>
                <a:gd name="T4" fmla="*/ 105 w 176"/>
                <a:gd name="T5" fmla="*/ 2 h 307"/>
                <a:gd name="T6" fmla="*/ 113 w 176"/>
                <a:gd name="T7" fmla="*/ 5 h 307"/>
                <a:gd name="T8" fmla="*/ 122 w 176"/>
                <a:gd name="T9" fmla="*/ 13 h 307"/>
                <a:gd name="T10" fmla="*/ 130 w 176"/>
                <a:gd name="T11" fmla="*/ 19 h 307"/>
                <a:gd name="T12" fmla="*/ 137 w 176"/>
                <a:gd name="T13" fmla="*/ 27 h 307"/>
                <a:gd name="T14" fmla="*/ 145 w 176"/>
                <a:gd name="T15" fmla="*/ 38 h 307"/>
                <a:gd name="T16" fmla="*/ 151 w 176"/>
                <a:gd name="T17" fmla="*/ 50 h 307"/>
                <a:gd name="T18" fmla="*/ 158 w 176"/>
                <a:gd name="T19" fmla="*/ 63 h 307"/>
                <a:gd name="T20" fmla="*/ 163 w 176"/>
                <a:gd name="T21" fmla="*/ 76 h 307"/>
                <a:gd name="T22" fmla="*/ 166 w 176"/>
                <a:gd name="T23" fmla="*/ 89 h 307"/>
                <a:gd name="T24" fmla="*/ 170 w 176"/>
                <a:gd name="T25" fmla="*/ 105 h 307"/>
                <a:gd name="T26" fmla="*/ 172 w 176"/>
                <a:gd name="T27" fmla="*/ 120 h 307"/>
                <a:gd name="T28" fmla="*/ 174 w 176"/>
                <a:gd name="T29" fmla="*/ 136 h 307"/>
                <a:gd name="T30" fmla="*/ 175 w 176"/>
                <a:gd name="T31" fmla="*/ 153 h 307"/>
                <a:gd name="T32" fmla="*/ 174 w 176"/>
                <a:gd name="T33" fmla="*/ 167 h 307"/>
                <a:gd name="T34" fmla="*/ 172 w 176"/>
                <a:gd name="T35" fmla="*/ 183 h 307"/>
                <a:gd name="T36" fmla="*/ 170 w 176"/>
                <a:gd name="T37" fmla="*/ 198 h 307"/>
                <a:gd name="T38" fmla="*/ 166 w 176"/>
                <a:gd name="T39" fmla="*/ 214 h 307"/>
                <a:gd name="T40" fmla="*/ 163 w 176"/>
                <a:gd name="T41" fmla="*/ 228 h 307"/>
                <a:gd name="T42" fmla="*/ 158 w 176"/>
                <a:gd name="T43" fmla="*/ 241 h 307"/>
                <a:gd name="T44" fmla="*/ 151 w 176"/>
                <a:gd name="T45" fmla="*/ 254 h 307"/>
                <a:gd name="T46" fmla="*/ 145 w 176"/>
                <a:gd name="T47" fmla="*/ 266 h 307"/>
                <a:gd name="T48" fmla="*/ 137 w 176"/>
                <a:gd name="T49" fmla="*/ 276 h 307"/>
                <a:gd name="T50" fmla="*/ 130 w 176"/>
                <a:gd name="T51" fmla="*/ 285 h 307"/>
                <a:gd name="T52" fmla="*/ 122 w 176"/>
                <a:gd name="T53" fmla="*/ 291 h 307"/>
                <a:gd name="T54" fmla="*/ 113 w 176"/>
                <a:gd name="T55" fmla="*/ 298 h 307"/>
                <a:gd name="T56" fmla="*/ 105 w 176"/>
                <a:gd name="T57" fmla="*/ 301 h 307"/>
                <a:gd name="T58" fmla="*/ 96 w 176"/>
                <a:gd name="T59" fmla="*/ 304 h 307"/>
                <a:gd name="T60" fmla="*/ 87 w 176"/>
                <a:gd name="T61" fmla="*/ 306 h 307"/>
                <a:gd name="T62" fmla="*/ 78 w 176"/>
                <a:gd name="T63" fmla="*/ 304 h 307"/>
                <a:gd name="T64" fmla="*/ 69 w 176"/>
                <a:gd name="T65" fmla="*/ 301 h 307"/>
                <a:gd name="T66" fmla="*/ 60 w 176"/>
                <a:gd name="T67" fmla="*/ 298 h 307"/>
                <a:gd name="T68" fmla="*/ 51 w 176"/>
                <a:gd name="T69" fmla="*/ 291 h 307"/>
                <a:gd name="T70" fmla="*/ 43 w 176"/>
                <a:gd name="T71" fmla="*/ 285 h 307"/>
                <a:gd name="T72" fmla="*/ 35 w 176"/>
                <a:gd name="T73" fmla="*/ 276 h 307"/>
                <a:gd name="T74" fmla="*/ 28 w 176"/>
                <a:gd name="T75" fmla="*/ 266 h 307"/>
                <a:gd name="T76" fmla="*/ 21 w 176"/>
                <a:gd name="T77" fmla="*/ 254 h 307"/>
                <a:gd name="T78" fmla="*/ 16 w 176"/>
                <a:gd name="T79" fmla="*/ 241 h 307"/>
                <a:gd name="T80" fmla="*/ 10 w 176"/>
                <a:gd name="T81" fmla="*/ 228 h 307"/>
                <a:gd name="T82" fmla="*/ 7 w 176"/>
                <a:gd name="T83" fmla="*/ 214 h 307"/>
                <a:gd name="T84" fmla="*/ 3 w 176"/>
                <a:gd name="T85" fmla="*/ 198 h 307"/>
                <a:gd name="T86" fmla="*/ 1 w 176"/>
                <a:gd name="T87" fmla="*/ 183 h 307"/>
                <a:gd name="T88" fmla="*/ 0 w 176"/>
                <a:gd name="T89" fmla="*/ 167 h 307"/>
                <a:gd name="T90" fmla="*/ 0 w 176"/>
                <a:gd name="T91" fmla="*/ 153 h 307"/>
                <a:gd name="T92" fmla="*/ 0 w 176"/>
                <a:gd name="T93" fmla="*/ 136 h 307"/>
                <a:gd name="T94" fmla="*/ 1 w 176"/>
                <a:gd name="T95" fmla="*/ 120 h 307"/>
                <a:gd name="T96" fmla="*/ 3 w 176"/>
                <a:gd name="T97" fmla="*/ 105 h 307"/>
                <a:gd name="T98" fmla="*/ 7 w 176"/>
                <a:gd name="T99" fmla="*/ 89 h 307"/>
                <a:gd name="T100" fmla="*/ 10 w 176"/>
                <a:gd name="T101" fmla="*/ 76 h 307"/>
                <a:gd name="T102" fmla="*/ 16 w 176"/>
                <a:gd name="T103" fmla="*/ 63 h 307"/>
                <a:gd name="T104" fmla="*/ 21 w 176"/>
                <a:gd name="T105" fmla="*/ 50 h 307"/>
                <a:gd name="T106" fmla="*/ 28 w 176"/>
                <a:gd name="T107" fmla="*/ 38 h 307"/>
                <a:gd name="T108" fmla="*/ 35 w 176"/>
                <a:gd name="T109" fmla="*/ 27 h 307"/>
                <a:gd name="T110" fmla="*/ 43 w 176"/>
                <a:gd name="T111" fmla="*/ 19 h 307"/>
                <a:gd name="T112" fmla="*/ 51 w 176"/>
                <a:gd name="T113" fmla="*/ 13 h 307"/>
                <a:gd name="T114" fmla="*/ 60 w 176"/>
                <a:gd name="T115" fmla="*/ 5 h 307"/>
                <a:gd name="T116" fmla="*/ 69 w 176"/>
                <a:gd name="T117" fmla="*/ 2 h 307"/>
                <a:gd name="T118" fmla="*/ 78 w 176"/>
                <a:gd name="T119" fmla="*/ 0 h 307"/>
                <a:gd name="T120" fmla="*/ 87 w 176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6" h="307">
                  <a:moveTo>
                    <a:pt x="87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3" y="5"/>
                  </a:lnTo>
                  <a:lnTo>
                    <a:pt x="122" y="13"/>
                  </a:lnTo>
                  <a:lnTo>
                    <a:pt x="130" y="19"/>
                  </a:lnTo>
                  <a:lnTo>
                    <a:pt x="137" y="27"/>
                  </a:lnTo>
                  <a:lnTo>
                    <a:pt x="145" y="38"/>
                  </a:lnTo>
                  <a:lnTo>
                    <a:pt x="151" y="50"/>
                  </a:lnTo>
                  <a:lnTo>
                    <a:pt x="158" y="63"/>
                  </a:lnTo>
                  <a:lnTo>
                    <a:pt x="163" y="76"/>
                  </a:lnTo>
                  <a:lnTo>
                    <a:pt x="166" y="89"/>
                  </a:lnTo>
                  <a:lnTo>
                    <a:pt x="170" y="105"/>
                  </a:lnTo>
                  <a:lnTo>
                    <a:pt x="172" y="120"/>
                  </a:lnTo>
                  <a:lnTo>
                    <a:pt x="174" y="136"/>
                  </a:lnTo>
                  <a:lnTo>
                    <a:pt x="175" y="153"/>
                  </a:lnTo>
                  <a:lnTo>
                    <a:pt x="174" y="167"/>
                  </a:lnTo>
                  <a:lnTo>
                    <a:pt x="172" y="183"/>
                  </a:lnTo>
                  <a:lnTo>
                    <a:pt x="170" y="198"/>
                  </a:lnTo>
                  <a:lnTo>
                    <a:pt x="166" y="214"/>
                  </a:lnTo>
                  <a:lnTo>
                    <a:pt x="163" y="228"/>
                  </a:lnTo>
                  <a:lnTo>
                    <a:pt x="158" y="241"/>
                  </a:lnTo>
                  <a:lnTo>
                    <a:pt x="151" y="254"/>
                  </a:lnTo>
                  <a:lnTo>
                    <a:pt x="145" y="266"/>
                  </a:lnTo>
                  <a:lnTo>
                    <a:pt x="137" y="276"/>
                  </a:lnTo>
                  <a:lnTo>
                    <a:pt x="130" y="285"/>
                  </a:lnTo>
                  <a:lnTo>
                    <a:pt x="122" y="291"/>
                  </a:lnTo>
                  <a:lnTo>
                    <a:pt x="113" y="298"/>
                  </a:lnTo>
                  <a:lnTo>
                    <a:pt x="105" y="301"/>
                  </a:lnTo>
                  <a:lnTo>
                    <a:pt x="96" y="304"/>
                  </a:lnTo>
                  <a:lnTo>
                    <a:pt x="87" y="306"/>
                  </a:lnTo>
                  <a:lnTo>
                    <a:pt x="78" y="304"/>
                  </a:lnTo>
                  <a:lnTo>
                    <a:pt x="69" y="301"/>
                  </a:lnTo>
                  <a:lnTo>
                    <a:pt x="60" y="298"/>
                  </a:lnTo>
                  <a:lnTo>
                    <a:pt x="51" y="291"/>
                  </a:lnTo>
                  <a:lnTo>
                    <a:pt x="43" y="285"/>
                  </a:lnTo>
                  <a:lnTo>
                    <a:pt x="35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6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6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5" y="27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60" y="5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7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" name="Freeform 561"/>
            <p:cNvSpPr>
              <a:spLocks/>
            </p:cNvSpPr>
            <p:nvPr/>
          </p:nvSpPr>
          <p:spPr bwMode="auto">
            <a:xfrm>
              <a:off x="4250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4 w 81"/>
                <a:gd name="T3" fmla="*/ 0 h 142"/>
                <a:gd name="T4" fmla="*/ 48 w 81"/>
                <a:gd name="T5" fmla="*/ 0 h 142"/>
                <a:gd name="T6" fmla="*/ 52 w 81"/>
                <a:gd name="T7" fmla="*/ 2 h 142"/>
                <a:gd name="T8" fmla="*/ 56 w 81"/>
                <a:gd name="T9" fmla="*/ 5 h 142"/>
                <a:gd name="T10" fmla="*/ 60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5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5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60 w 81"/>
                <a:gd name="T51" fmla="*/ 132 h 142"/>
                <a:gd name="T52" fmla="*/ 56 w 81"/>
                <a:gd name="T53" fmla="*/ 135 h 142"/>
                <a:gd name="T54" fmla="*/ 52 w 81"/>
                <a:gd name="T55" fmla="*/ 136 h 142"/>
                <a:gd name="T56" fmla="*/ 48 w 81"/>
                <a:gd name="T57" fmla="*/ 139 h 142"/>
                <a:gd name="T58" fmla="*/ 44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1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3 w 81"/>
                <a:gd name="T75" fmla="*/ 122 h 142"/>
                <a:gd name="T76" fmla="*/ 10 w 81"/>
                <a:gd name="T77" fmla="*/ 116 h 142"/>
                <a:gd name="T78" fmla="*/ 7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7 w 81"/>
                <a:gd name="T103" fmla="*/ 27 h 142"/>
                <a:gd name="T104" fmla="*/ 10 w 81"/>
                <a:gd name="T105" fmla="*/ 23 h 142"/>
                <a:gd name="T106" fmla="*/ 13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1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5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5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60" y="132"/>
                  </a:lnTo>
                  <a:lnTo>
                    <a:pt x="56" y="135"/>
                  </a:lnTo>
                  <a:lnTo>
                    <a:pt x="52" y="136"/>
                  </a:lnTo>
                  <a:lnTo>
                    <a:pt x="48" y="139"/>
                  </a:lnTo>
                  <a:lnTo>
                    <a:pt x="44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1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3" y="122"/>
                  </a:lnTo>
                  <a:lnTo>
                    <a:pt x="10" y="116"/>
                  </a:lnTo>
                  <a:lnTo>
                    <a:pt x="7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7" y="27"/>
                  </a:lnTo>
                  <a:lnTo>
                    <a:pt x="10" y="23"/>
                  </a:lnTo>
                  <a:lnTo>
                    <a:pt x="13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4" name="Freeform 562"/>
            <p:cNvSpPr>
              <a:spLocks/>
            </p:cNvSpPr>
            <p:nvPr/>
          </p:nvSpPr>
          <p:spPr bwMode="auto">
            <a:xfrm>
              <a:off x="4277" y="3505"/>
              <a:ext cx="27" cy="51"/>
            </a:xfrm>
            <a:custGeom>
              <a:avLst/>
              <a:gdLst>
                <a:gd name="T0" fmla="*/ 13 w 27"/>
                <a:gd name="T1" fmla="*/ 0 h 51"/>
                <a:gd name="T2" fmla="*/ 13 w 27"/>
                <a:gd name="T3" fmla="*/ 0 h 51"/>
                <a:gd name="T4" fmla="*/ 15 w 27"/>
                <a:gd name="T5" fmla="*/ 0 h 51"/>
                <a:gd name="T6" fmla="*/ 16 w 27"/>
                <a:gd name="T7" fmla="*/ 0 h 51"/>
                <a:gd name="T8" fmla="*/ 17 w 27"/>
                <a:gd name="T9" fmla="*/ 1 h 51"/>
                <a:gd name="T10" fmla="*/ 19 w 27"/>
                <a:gd name="T11" fmla="*/ 2 h 51"/>
                <a:gd name="T12" fmla="*/ 20 w 27"/>
                <a:gd name="T13" fmla="*/ 4 h 51"/>
                <a:gd name="T14" fmla="*/ 21 w 27"/>
                <a:gd name="T15" fmla="*/ 5 h 51"/>
                <a:gd name="T16" fmla="*/ 22 w 27"/>
                <a:gd name="T17" fmla="*/ 8 h 51"/>
                <a:gd name="T18" fmla="*/ 23 w 27"/>
                <a:gd name="T19" fmla="*/ 10 h 51"/>
                <a:gd name="T20" fmla="*/ 23 w 27"/>
                <a:gd name="T21" fmla="*/ 11 h 51"/>
                <a:gd name="T22" fmla="*/ 24 w 27"/>
                <a:gd name="T23" fmla="*/ 14 h 51"/>
                <a:gd name="T24" fmla="*/ 25 w 27"/>
                <a:gd name="T25" fmla="*/ 17 h 51"/>
                <a:gd name="T26" fmla="*/ 25 w 27"/>
                <a:gd name="T27" fmla="*/ 19 h 51"/>
                <a:gd name="T28" fmla="*/ 25 w 27"/>
                <a:gd name="T29" fmla="*/ 22 h 51"/>
                <a:gd name="T30" fmla="*/ 26 w 27"/>
                <a:gd name="T31" fmla="*/ 25 h 51"/>
                <a:gd name="T32" fmla="*/ 25 w 27"/>
                <a:gd name="T33" fmla="*/ 26 h 51"/>
                <a:gd name="T34" fmla="*/ 25 w 27"/>
                <a:gd name="T35" fmla="*/ 29 h 51"/>
                <a:gd name="T36" fmla="*/ 25 w 27"/>
                <a:gd name="T37" fmla="*/ 30 h 51"/>
                <a:gd name="T38" fmla="*/ 24 w 27"/>
                <a:gd name="T39" fmla="*/ 33 h 51"/>
                <a:gd name="T40" fmla="*/ 23 w 27"/>
                <a:gd name="T41" fmla="*/ 36 h 51"/>
                <a:gd name="T42" fmla="*/ 23 w 27"/>
                <a:gd name="T43" fmla="*/ 38 h 51"/>
                <a:gd name="T44" fmla="*/ 22 w 27"/>
                <a:gd name="T45" fmla="*/ 39 h 51"/>
                <a:gd name="T46" fmla="*/ 21 w 27"/>
                <a:gd name="T47" fmla="*/ 42 h 51"/>
                <a:gd name="T48" fmla="*/ 20 w 27"/>
                <a:gd name="T49" fmla="*/ 44 h 51"/>
                <a:gd name="T50" fmla="*/ 19 w 27"/>
                <a:gd name="T51" fmla="*/ 45 h 51"/>
                <a:gd name="T52" fmla="*/ 17 w 27"/>
                <a:gd name="T53" fmla="*/ 47 h 51"/>
                <a:gd name="T54" fmla="*/ 16 w 27"/>
                <a:gd name="T55" fmla="*/ 48 h 51"/>
                <a:gd name="T56" fmla="*/ 15 w 27"/>
                <a:gd name="T57" fmla="*/ 48 h 51"/>
                <a:gd name="T58" fmla="*/ 13 w 27"/>
                <a:gd name="T59" fmla="*/ 48 h 51"/>
                <a:gd name="T60" fmla="*/ 13 w 27"/>
                <a:gd name="T61" fmla="*/ 50 h 51"/>
                <a:gd name="T62" fmla="*/ 11 w 27"/>
                <a:gd name="T63" fmla="*/ 48 h 51"/>
                <a:gd name="T64" fmla="*/ 10 w 27"/>
                <a:gd name="T65" fmla="*/ 48 h 51"/>
                <a:gd name="T66" fmla="*/ 8 w 27"/>
                <a:gd name="T67" fmla="*/ 48 h 51"/>
                <a:gd name="T68" fmla="*/ 7 w 27"/>
                <a:gd name="T69" fmla="*/ 47 h 51"/>
                <a:gd name="T70" fmla="*/ 6 w 27"/>
                <a:gd name="T71" fmla="*/ 45 h 51"/>
                <a:gd name="T72" fmla="*/ 4 w 27"/>
                <a:gd name="T73" fmla="*/ 44 h 51"/>
                <a:gd name="T74" fmla="*/ 4 w 27"/>
                <a:gd name="T75" fmla="*/ 42 h 51"/>
                <a:gd name="T76" fmla="*/ 2 w 27"/>
                <a:gd name="T77" fmla="*/ 39 h 51"/>
                <a:gd name="T78" fmla="*/ 2 w 27"/>
                <a:gd name="T79" fmla="*/ 38 h 51"/>
                <a:gd name="T80" fmla="*/ 0 w 27"/>
                <a:gd name="T81" fmla="*/ 36 h 51"/>
                <a:gd name="T82" fmla="*/ 0 w 27"/>
                <a:gd name="T83" fmla="*/ 33 h 51"/>
                <a:gd name="T84" fmla="*/ 0 w 27"/>
                <a:gd name="T85" fmla="*/ 30 h 51"/>
                <a:gd name="T86" fmla="*/ 0 w 27"/>
                <a:gd name="T87" fmla="*/ 29 h 51"/>
                <a:gd name="T88" fmla="*/ 0 w 27"/>
                <a:gd name="T89" fmla="*/ 26 h 51"/>
                <a:gd name="T90" fmla="*/ 0 w 27"/>
                <a:gd name="T91" fmla="*/ 25 h 51"/>
                <a:gd name="T92" fmla="*/ 0 w 27"/>
                <a:gd name="T93" fmla="*/ 22 h 51"/>
                <a:gd name="T94" fmla="*/ 0 w 27"/>
                <a:gd name="T95" fmla="*/ 19 h 51"/>
                <a:gd name="T96" fmla="*/ 0 w 27"/>
                <a:gd name="T97" fmla="*/ 17 h 51"/>
                <a:gd name="T98" fmla="*/ 0 w 27"/>
                <a:gd name="T99" fmla="*/ 14 h 51"/>
                <a:gd name="T100" fmla="*/ 0 w 27"/>
                <a:gd name="T101" fmla="*/ 11 h 51"/>
                <a:gd name="T102" fmla="*/ 2 w 27"/>
                <a:gd name="T103" fmla="*/ 10 h 51"/>
                <a:gd name="T104" fmla="*/ 2 w 27"/>
                <a:gd name="T105" fmla="*/ 8 h 51"/>
                <a:gd name="T106" fmla="*/ 4 w 27"/>
                <a:gd name="T107" fmla="*/ 5 h 51"/>
                <a:gd name="T108" fmla="*/ 4 w 27"/>
                <a:gd name="T109" fmla="*/ 4 h 51"/>
                <a:gd name="T110" fmla="*/ 6 w 27"/>
                <a:gd name="T111" fmla="*/ 2 h 51"/>
                <a:gd name="T112" fmla="*/ 7 w 27"/>
                <a:gd name="T113" fmla="*/ 1 h 51"/>
                <a:gd name="T114" fmla="*/ 8 w 27"/>
                <a:gd name="T115" fmla="*/ 0 h 51"/>
                <a:gd name="T116" fmla="*/ 10 w 27"/>
                <a:gd name="T117" fmla="*/ 0 h 51"/>
                <a:gd name="T118" fmla="*/ 11 w 27"/>
                <a:gd name="T119" fmla="*/ 0 h 51"/>
                <a:gd name="T120" fmla="*/ 13 w 27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1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9" y="2"/>
                  </a:lnTo>
                  <a:lnTo>
                    <a:pt x="20" y="4"/>
                  </a:lnTo>
                  <a:lnTo>
                    <a:pt x="21" y="5"/>
                  </a:lnTo>
                  <a:lnTo>
                    <a:pt x="22" y="8"/>
                  </a:lnTo>
                  <a:lnTo>
                    <a:pt x="23" y="10"/>
                  </a:lnTo>
                  <a:lnTo>
                    <a:pt x="23" y="11"/>
                  </a:lnTo>
                  <a:lnTo>
                    <a:pt x="24" y="14"/>
                  </a:lnTo>
                  <a:lnTo>
                    <a:pt x="25" y="17"/>
                  </a:lnTo>
                  <a:lnTo>
                    <a:pt x="25" y="19"/>
                  </a:lnTo>
                  <a:lnTo>
                    <a:pt x="25" y="22"/>
                  </a:lnTo>
                  <a:lnTo>
                    <a:pt x="26" y="25"/>
                  </a:lnTo>
                  <a:lnTo>
                    <a:pt x="25" y="26"/>
                  </a:lnTo>
                  <a:lnTo>
                    <a:pt x="25" y="29"/>
                  </a:lnTo>
                  <a:lnTo>
                    <a:pt x="25" y="30"/>
                  </a:lnTo>
                  <a:lnTo>
                    <a:pt x="24" y="33"/>
                  </a:lnTo>
                  <a:lnTo>
                    <a:pt x="23" y="36"/>
                  </a:lnTo>
                  <a:lnTo>
                    <a:pt x="23" y="38"/>
                  </a:lnTo>
                  <a:lnTo>
                    <a:pt x="22" y="39"/>
                  </a:lnTo>
                  <a:lnTo>
                    <a:pt x="21" y="42"/>
                  </a:lnTo>
                  <a:lnTo>
                    <a:pt x="20" y="44"/>
                  </a:lnTo>
                  <a:lnTo>
                    <a:pt x="19" y="45"/>
                  </a:lnTo>
                  <a:lnTo>
                    <a:pt x="17" y="47"/>
                  </a:lnTo>
                  <a:lnTo>
                    <a:pt x="16" y="48"/>
                  </a:lnTo>
                  <a:lnTo>
                    <a:pt x="15" y="48"/>
                  </a:lnTo>
                  <a:lnTo>
                    <a:pt x="13" y="48"/>
                  </a:lnTo>
                  <a:lnTo>
                    <a:pt x="13" y="50"/>
                  </a:lnTo>
                  <a:lnTo>
                    <a:pt x="11" y="48"/>
                  </a:lnTo>
                  <a:lnTo>
                    <a:pt x="10" y="48"/>
                  </a:lnTo>
                  <a:lnTo>
                    <a:pt x="8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5" name="Freeform 563"/>
            <p:cNvSpPr>
              <a:spLocks/>
            </p:cNvSpPr>
            <p:nvPr/>
          </p:nvSpPr>
          <p:spPr bwMode="auto">
            <a:xfrm>
              <a:off x="4007" y="3375"/>
              <a:ext cx="174" cy="307"/>
            </a:xfrm>
            <a:custGeom>
              <a:avLst/>
              <a:gdLst>
                <a:gd name="T0" fmla="*/ 86 w 174"/>
                <a:gd name="T1" fmla="*/ 0 h 307"/>
                <a:gd name="T2" fmla="*/ 95 w 174"/>
                <a:gd name="T3" fmla="*/ 0 h 307"/>
                <a:gd name="T4" fmla="*/ 103 w 174"/>
                <a:gd name="T5" fmla="*/ 2 h 307"/>
                <a:gd name="T6" fmla="*/ 112 w 174"/>
                <a:gd name="T7" fmla="*/ 5 h 307"/>
                <a:gd name="T8" fmla="*/ 121 w 174"/>
                <a:gd name="T9" fmla="*/ 13 h 307"/>
                <a:gd name="T10" fmla="*/ 129 w 174"/>
                <a:gd name="T11" fmla="*/ 19 h 307"/>
                <a:gd name="T12" fmla="*/ 136 w 174"/>
                <a:gd name="T13" fmla="*/ 27 h 307"/>
                <a:gd name="T14" fmla="*/ 144 w 174"/>
                <a:gd name="T15" fmla="*/ 38 h 307"/>
                <a:gd name="T16" fmla="*/ 149 w 174"/>
                <a:gd name="T17" fmla="*/ 50 h 307"/>
                <a:gd name="T18" fmla="*/ 156 w 174"/>
                <a:gd name="T19" fmla="*/ 63 h 307"/>
                <a:gd name="T20" fmla="*/ 161 w 174"/>
                <a:gd name="T21" fmla="*/ 76 h 307"/>
                <a:gd name="T22" fmla="*/ 165 w 174"/>
                <a:gd name="T23" fmla="*/ 89 h 307"/>
                <a:gd name="T24" fmla="*/ 168 w 174"/>
                <a:gd name="T25" fmla="*/ 105 h 307"/>
                <a:gd name="T26" fmla="*/ 170 w 174"/>
                <a:gd name="T27" fmla="*/ 120 h 307"/>
                <a:gd name="T28" fmla="*/ 172 w 174"/>
                <a:gd name="T29" fmla="*/ 136 h 307"/>
                <a:gd name="T30" fmla="*/ 173 w 174"/>
                <a:gd name="T31" fmla="*/ 153 h 307"/>
                <a:gd name="T32" fmla="*/ 172 w 174"/>
                <a:gd name="T33" fmla="*/ 167 h 307"/>
                <a:gd name="T34" fmla="*/ 170 w 174"/>
                <a:gd name="T35" fmla="*/ 183 h 307"/>
                <a:gd name="T36" fmla="*/ 168 w 174"/>
                <a:gd name="T37" fmla="*/ 198 h 307"/>
                <a:gd name="T38" fmla="*/ 165 w 174"/>
                <a:gd name="T39" fmla="*/ 214 h 307"/>
                <a:gd name="T40" fmla="*/ 161 w 174"/>
                <a:gd name="T41" fmla="*/ 228 h 307"/>
                <a:gd name="T42" fmla="*/ 156 w 174"/>
                <a:gd name="T43" fmla="*/ 241 h 307"/>
                <a:gd name="T44" fmla="*/ 149 w 174"/>
                <a:gd name="T45" fmla="*/ 254 h 307"/>
                <a:gd name="T46" fmla="*/ 144 w 174"/>
                <a:gd name="T47" fmla="*/ 266 h 307"/>
                <a:gd name="T48" fmla="*/ 136 w 174"/>
                <a:gd name="T49" fmla="*/ 276 h 307"/>
                <a:gd name="T50" fmla="*/ 129 w 174"/>
                <a:gd name="T51" fmla="*/ 285 h 307"/>
                <a:gd name="T52" fmla="*/ 121 w 174"/>
                <a:gd name="T53" fmla="*/ 291 h 307"/>
                <a:gd name="T54" fmla="*/ 112 w 174"/>
                <a:gd name="T55" fmla="*/ 298 h 307"/>
                <a:gd name="T56" fmla="*/ 103 w 174"/>
                <a:gd name="T57" fmla="*/ 301 h 307"/>
                <a:gd name="T58" fmla="*/ 95 w 174"/>
                <a:gd name="T59" fmla="*/ 304 h 307"/>
                <a:gd name="T60" fmla="*/ 86 w 174"/>
                <a:gd name="T61" fmla="*/ 306 h 307"/>
                <a:gd name="T62" fmla="*/ 77 w 174"/>
                <a:gd name="T63" fmla="*/ 304 h 307"/>
                <a:gd name="T64" fmla="*/ 68 w 174"/>
                <a:gd name="T65" fmla="*/ 301 h 307"/>
                <a:gd name="T66" fmla="*/ 59 w 174"/>
                <a:gd name="T67" fmla="*/ 298 h 307"/>
                <a:gd name="T68" fmla="*/ 51 w 174"/>
                <a:gd name="T69" fmla="*/ 291 h 307"/>
                <a:gd name="T70" fmla="*/ 42 w 174"/>
                <a:gd name="T71" fmla="*/ 285 h 307"/>
                <a:gd name="T72" fmla="*/ 36 w 174"/>
                <a:gd name="T73" fmla="*/ 276 h 307"/>
                <a:gd name="T74" fmla="*/ 28 w 174"/>
                <a:gd name="T75" fmla="*/ 266 h 307"/>
                <a:gd name="T76" fmla="*/ 21 w 174"/>
                <a:gd name="T77" fmla="*/ 254 h 307"/>
                <a:gd name="T78" fmla="*/ 15 w 174"/>
                <a:gd name="T79" fmla="*/ 241 h 307"/>
                <a:gd name="T80" fmla="*/ 10 w 174"/>
                <a:gd name="T81" fmla="*/ 228 h 307"/>
                <a:gd name="T82" fmla="*/ 7 w 174"/>
                <a:gd name="T83" fmla="*/ 214 h 307"/>
                <a:gd name="T84" fmla="*/ 3 w 174"/>
                <a:gd name="T85" fmla="*/ 198 h 307"/>
                <a:gd name="T86" fmla="*/ 1 w 174"/>
                <a:gd name="T87" fmla="*/ 183 h 307"/>
                <a:gd name="T88" fmla="*/ 0 w 174"/>
                <a:gd name="T89" fmla="*/ 167 h 307"/>
                <a:gd name="T90" fmla="*/ 0 w 174"/>
                <a:gd name="T91" fmla="*/ 153 h 307"/>
                <a:gd name="T92" fmla="*/ 0 w 174"/>
                <a:gd name="T93" fmla="*/ 136 h 307"/>
                <a:gd name="T94" fmla="*/ 1 w 174"/>
                <a:gd name="T95" fmla="*/ 120 h 307"/>
                <a:gd name="T96" fmla="*/ 3 w 174"/>
                <a:gd name="T97" fmla="*/ 105 h 307"/>
                <a:gd name="T98" fmla="*/ 7 w 174"/>
                <a:gd name="T99" fmla="*/ 89 h 307"/>
                <a:gd name="T100" fmla="*/ 10 w 174"/>
                <a:gd name="T101" fmla="*/ 76 h 307"/>
                <a:gd name="T102" fmla="*/ 15 w 174"/>
                <a:gd name="T103" fmla="*/ 63 h 307"/>
                <a:gd name="T104" fmla="*/ 21 w 174"/>
                <a:gd name="T105" fmla="*/ 50 h 307"/>
                <a:gd name="T106" fmla="*/ 28 w 174"/>
                <a:gd name="T107" fmla="*/ 38 h 307"/>
                <a:gd name="T108" fmla="*/ 36 w 174"/>
                <a:gd name="T109" fmla="*/ 27 h 307"/>
                <a:gd name="T110" fmla="*/ 42 w 174"/>
                <a:gd name="T111" fmla="*/ 19 h 307"/>
                <a:gd name="T112" fmla="*/ 51 w 174"/>
                <a:gd name="T113" fmla="*/ 13 h 307"/>
                <a:gd name="T114" fmla="*/ 59 w 174"/>
                <a:gd name="T115" fmla="*/ 5 h 307"/>
                <a:gd name="T116" fmla="*/ 68 w 174"/>
                <a:gd name="T117" fmla="*/ 2 h 307"/>
                <a:gd name="T118" fmla="*/ 77 w 174"/>
                <a:gd name="T119" fmla="*/ 0 h 307"/>
                <a:gd name="T120" fmla="*/ 86 w 174"/>
                <a:gd name="T121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7">
                  <a:moveTo>
                    <a:pt x="86" y="0"/>
                  </a:moveTo>
                  <a:lnTo>
                    <a:pt x="95" y="0"/>
                  </a:lnTo>
                  <a:lnTo>
                    <a:pt x="103" y="2"/>
                  </a:lnTo>
                  <a:lnTo>
                    <a:pt x="112" y="5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7"/>
                  </a:lnTo>
                  <a:lnTo>
                    <a:pt x="144" y="38"/>
                  </a:lnTo>
                  <a:lnTo>
                    <a:pt x="149" y="50"/>
                  </a:lnTo>
                  <a:lnTo>
                    <a:pt x="156" y="63"/>
                  </a:lnTo>
                  <a:lnTo>
                    <a:pt x="161" y="76"/>
                  </a:lnTo>
                  <a:lnTo>
                    <a:pt x="165" y="89"/>
                  </a:lnTo>
                  <a:lnTo>
                    <a:pt x="168" y="105"/>
                  </a:lnTo>
                  <a:lnTo>
                    <a:pt x="170" y="120"/>
                  </a:lnTo>
                  <a:lnTo>
                    <a:pt x="172" y="136"/>
                  </a:lnTo>
                  <a:lnTo>
                    <a:pt x="173" y="153"/>
                  </a:lnTo>
                  <a:lnTo>
                    <a:pt x="172" y="167"/>
                  </a:lnTo>
                  <a:lnTo>
                    <a:pt x="170" y="183"/>
                  </a:lnTo>
                  <a:lnTo>
                    <a:pt x="168" y="198"/>
                  </a:lnTo>
                  <a:lnTo>
                    <a:pt x="165" y="214"/>
                  </a:lnTo>
                  <a:lnTo>
                    <a:pt x="161" y="228"/>
                  </a:lnTo>
                  <a:lnTo>
                    <a:pt x="156" y="241"/>
                  </a:lnTo>
                  <a:lnTo>
                    <a:pt x="149" y="254"/>
                  </a:lnTo>
                  <a:lnTo>
                    <a:pt x="144" y="266"/>
                  </a:lnTo>
                  <a:lnTo>
                    <a:pt x="136" y="276"/>
                  </a:lnTo>
                  <a:lnTo>
                    <a:pt x="129" y="285"/>
                  </a:lnTo>
                  <a:lnTo>
                    <a:pt x="121" y="291"/>
                  </a:lnTo>
                  <a:lnTo>
                    <a:pt x="112" y="298"/>
                  </a:lnTo>
                  <a:lnTo>
                    <a:pt x="103" y="301"/>
                  </a:lnTo>
                  <a:lnTo>
                    <a:pt x="95" y="304"/>
                  </a:lnTo>
                  <a:lnTo>
                    <a:pt x="86" y="306"/>
                  </a:lnTo>
                  <a:lnTo>
                    <a:pt x="77" y="304"/>
                  </a:lnTo>
                  <a:lnTo>
                    <a:pt x="68" y="301"/>
                  </a:lnTo>
                  <a:lnTo>
                    <a:pt x="59" y="298"/>
                  </a:lnTo>
                  <a:lnTo>
                    <a:pt x="51" y="291"/>
                  </a:lnTo>
                  <a:lnTo>
                    <a:pt x="42" y="285"/>
                  </a:lnTo>
                  <a:lnTo>
                    <a:pt x="36" y="276"/>
                  </a:lnTo>
                  <a:lnTo>
                    <a:pt x="28" y="266"/>
                  </a:lnTo>
                  <a:lnTo>
                    <a:pt x="21" y="254"/>
                  </a:lnTo>
                  <a:lnTo>
                    <a:pt x="15" y="241"/>
                  </a:lnTo>
                  <a:lnTo>
                    <a:pt x="10" y="228"/>
                  </a:lnTo>
                  <a:lnTo>
                    <a:pt x="7" y="214"/>
                  </a:lnTo>
                  <a:lnTo>
                    <a:pt x="3" y="198"/>
                  </a:lnTo>
                  <a:lnTo>
                    <a:pt x="1" y="183"/>
                  </a:lnTo>
                  <a:lnTo>
                    <a:pt x="0" y="167"/>
                  </a:lnTo>
                  <a:lnTo>
                    <a:pt x="0" y="153"/>
                  </a:lnTo>
                  <a:lnTo>
                    <a:pt x="0" y="136"/>
                  </a:lnTo>
                  <a:lnTo>
                    <a:pt x="1" y="120"/>
                  </a:lnTo>
                  <a:lnTo>
                    <a:pt x="3" y="105"/>
                  </a:lnTo>
                  <a:lnTo>
                    <a:pt x="7" y="89"/>
                  </a:lnTo>
                  <a:lnTo>
                    <a:pt x="10" y="76"/>
                  </a:lnTo>
                  <a:lnTo>
                    <a:pt x="15" y="63"/>
                  </a:lnTo>
                  <a:lnTo>
                    <a:pt x="21" y="50"/>
                  </a:lnTo>
                  <a:lnTo>
                    <a:pt x="28" y="38"/>
                  </a:lnTo>
                  <a:lnTo>
                    <a:pt x="36" y="27"/>
                  </a:lnTo>
                  <a:lnTo>
                    <a:pt x="42" y="19"/>
                  </a:lnTo>
                  <a:lnTo>
                    <a:pt x="51" y="13"/>
                  </a:lnTo>
                  <a:lnTo>
                    <a:pt x="59" y="5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" name="Freeform 564"/>
            <p:cNvSpPr>
              <a:spLocks/>
            </p:cNvSpPr>
            <p:nvPr/>
          </p:nvSpPr>
          <p:spPr bwMode="auto">
            <a:xfrm>
              <a:off x="4053" y="3459"/>
              <a:ext cx="81" cy="142"/>
            </a:xfrm>
            <a:custGeom>
              <a:avLst/>
              <a:gdLst>
                <a:gd name="T0" fmla="*/ 40 w 81"/>
                <a:gd name="T1" fmla="*/ 0 h 142"/>
                <a:gd name="T2" fmla="*/ 43 w 81"/>
                <a:gd name="T3" fmla="*/ 0 h 142"/>
                <a:gd name="T4" fmla="*/ 48 w 81"/>
                <a:gd name="T5" fmla="*/ 0 h 142"/>
                <a:gd name="T6" fmla="*/ 51 w 81"/>
                <a:gd name="T7" fmla="*/ 2 h 142"/>
                <a:gd name="T8" fmla="*/ 56 w 81"/>
                <a:gd name="T9" fmla="*/ 5 h 142"/>
                <a:gd name="T10" fmla="*/ 59 w 81"/>
                <a:gd name="T11" fmla="*/ 8 h 142"/>
                <a:gd name="T12" fmla="*/ 63 w 81"/>
                <a:gd name="T13" fmla="*/ 13 h 142"/>
                <a:gd name="T14" fmla="*/ 66 w 81"/>
                <a:gd name="T15" fmla="*/ 17 h 142"/>
                <a:gd name="T16" fmla="*/ 69 w 81"/>
                <a:gd name="T17" fmla="*/ 23 h 142"/>
                <a:gd name="T18" fmla="*/ 72 w 81"/>
                <a:gd name="T19" fmla="*/ 27 h 142"/>
                <a:gd name="T20" fmla="*/ 74 w 81"/>
                <a:gd name="T21" fmla="*/ 34 h 142"/>
                <a:gd name="T22" fmla="*/ 76 w 81"/>
                <a:gd name="T23" fmla="*/ 40 h 142"/>
                <a:gd name="T24" fmla="*/ 77 w 81"/>
                <a:gd name="T25" fmla="*/ 47 h 142"/>
                <a:gd name="T26" fmla="*/ 79 w 81"/>
                <a:gd name="T27" fmla="*/ 55 h 142"/>
                <a:gd name="T28" fmla="*/ 80 w 81"/>
                <a:gd name="T29" fmla="*/ 62 h 142"/>
                <a:gd name="T30" fmla="*/ 80 w 81"/>
                <a:gd name="T31" fmla="*/ 71 h 142"/>
                <a:gd name="T32" fmla="*/ 80 w 81"/>
                <a:gd name="T33" fmla="*/ 77 h 142"/>
                <a:gd name="T34" fmla="*/ 79 w 81"/>
                <a:gd name="T35" fmla="*/ 84 h 142"/>
                <a:gd name="T36" fmla="*/ 77 w 81"/>
                <a:gd name="T37" fmla="*/ 91 h 142"/>
                <a:gd name="T38" fmla="*/ 76 w 81"/>
                <a:gd name="T39" fmla="*/ 98 h 142"/>
                <a:gd name="T40" fmla="*/ 74 w 81"/>
                <a:gd name="T41" fmla="*/ 106 h 142"/>
                <a:gd name="T42" fmla="*/ 72 w 81"/>
                <a:gd name="T43" fmla="*/ 111 h 142"/>
                <a:gd name="T44" fmla="*/ 69 w 81"/>
                <a:gd name="T45" fmla="*/ 116 h 142"/>
                <a:gd name="T46" fmla="*/ 66 w 81"/>
                <a:gd name="T47" fmla="*/ 122 h 142"/>
                <a:gd name="T48" fmla="*/ 63 w 81"/>
                <a:gd name="T49" fmla="*/ 126 h 142"/>
                <a:gd name="T50" fmla="*/ 59 w 81"/>
                <a:gd name="T51" fmla="*/ 132 h 142"/>
                <a:gd name="T52" fmla="*/ 56 w 81"/>
                <a:gd name="T53" fmla="*/ 135 h 142"/>
                <a:gd name="T54" fmla="*/ 51 w 81"/>
                <a:gd name="T55" fmla="*/ 136 h 142"/>
                <a:gd name="T56" fmla="*/ 48 w 81"/>
                <a:gd name="T57" fmla="*/ 139 h 142"/>
                <a:gd name="T58" fmla="*/ 43 w 81"/>
                <a:gd name="T59" fmla="*/ 141 h 142"/>
                <a:gd name="T60" fmla="*/ 40 w 81"/>
                <a:gd name="T61" fmla="*/ 141 h 142"/>
                <a:gd name="T62" fmla="*/ 35 w 81"/>
                <a:gd name="T63" fmla="*/ 141 h 142"/>
                <a:gd name="T64" fmla="*/ 30 w 81"/>
                <a:gd name="T65" fmla="*/ 139 h 142"/>
                <a:gd name="T66" fmla="*/ 27 w 81"/>
                <a:gd name="T67" fmla="*/ 136 h 142"/>
                <a:gd name="T68" fmla="*/ 23 w 81"/>
                <a:gd name="T69" fmla="*/ 135 h 142"/>
                <a:gd name="T70" fmla="*/ 20 w 81"/>
                <a:gd name="T71" fmla="*/ 132 h 142"/>
                <a:gd name="T72" fmla="*/ 15 w 81"/>
                <a:gd name="T73" fmla="*/ 126 h 142"/>
                <a:gd name="T74" fmla="*/ 12 w 81"/>
                <a:gd name="T75" fmla="*/ 122 h 142"/>
                <a:gd name="T76" fmla="*/ 10 w 81"/>
                <a:gd name="T77" fmla="*/ 116 h 142"/>
                <a:gd name="T78" fmla="*/ 6 w 81"/>
                <a:gd name="T79" fmla="*/ 111 h 142"/>
                <a:gd name="T80" fmla="*/ 5 w 81"/>
                <a:gd name="T81" fmla="*/ 106 h 142"/>
                <a:gd name="T82" fmla="*/ 3 w 81"/>
                <a:gd name="T83" fmla="*/ 98 h 142"/>
                <a:gd name="T84" fmla="*/ 1 w 81"/>
                <a:gd name="T85" fmla="*/ 91 h 142"/>
                <a:gd name="T86" fmla="*/ 0 w 81"/>
                <a:gd name="T87" fmla="*/ 84 h 142"/>
                <a:gd name="T88" fmla="*/ 0 w 81"/>
                <a:gd name="T89" fmla="*/ 77 h 142"/>
                <a:gd name="T90" fmla="*/ 0 w 81"/>
                <a:gd name="T91" fmla="*/ 71 h 142"/>
                <a:gd name="T92" fmla="*/ 0 w 81"/>
                <a:gd name="T93" fmla="*/ 62 h 142"/>
                <a:gd name="T94" fmla="*/ 0 w 81"/>
                <a:gd name="T95" fmla="*/ 55 h 142"/>
                <a:gd name="T96" fmla="*/ 1 w 81"/>
                <a:gd name="T97" fmla="*/ 47 h 142"/>
                <a:gd name="T98" fmla="*/ 3 w 81"/>
                <a:gd name="T99" fmla="*/ 40 h 142"/>
                <a:gd name="T100" fmla="*/ 5 w 81"/>
                <a:gd name="T101" fmla="*/ 34 h 142"/>
                <a:gd name="T102" fmla="*/ 6 w 81"/>
                <a:gd name="T103" fmla="*/ 27 h 142"/>
                <a:gd name="T104" fmla="*/ 10 w 81"/>
                <a:gd name="T105" fmla="*/ 23 h 142"/>
                <a:gd name="T106" fmla="*/ 12 w 81"/>
                <a:gd name="T107" fmla="*/ 17 h 142"/>
                <a:gd name="T108" fmla="*/ 15 w 81"/>
                <a:gd name="T109" fmla="*/ 13 h 142"/>
                <a:gd name="T110" fmla="*/ 20 w 81"/>
                <a:gd name="T111" fmla="*/ 8 h 142"/>
                <a:gd name="T112" fmla="*/ 23 w 81"/>
                <a:gd name="T113" fmla="*/ 5 h 142"/>
                <a:gd name="T114" fmla="*/ 27 w 81"/>
                <a:gd name="T115" fmla="*/ 2 h 142"/>
                <a:gd name="T116" fmla="*/ 30 w 81"/>
                <a:gd name="T117" fmla="*/ 0 h 142"/>
                <a:gd name="T118" fmla="*/ 35 w 81"/>
                <a:gd name="T119" fmla="*/ 0 h 142"/>
                <a:gd name="T120" fmla="*/ 40 w 81"/>
                <a:gd name="T12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1" h="142">
                  <a:moveTo>
                    <a:pt x="40" y="0"/>
                  </a:moveTo>
                  <a:lnTo>
                    <a:pt x="43" y="0"/>
                  </a:lnTo>
                  <a:lnTo>
                    <a:pt x="48" y="0"/>
                  </a:lnTo>
                  <a:lnTo>
                    <a:pt x="51" y="2"/>
                  </a:lnTo>
                  <a:lnTo>
                    <a:pt x="56" y="5"/>
                  </a:lnTo>
                  <a:lnTo>
                    <a:pt x="59" y="8"/>
                  </a:lnTo>
                  <a:lnTo>
                    <a:pt x="63" y="13"/>
                  </a:lnTo>
                  <a:lnTo>
                    <a:pt x="66" y="17"/>
                  </a:lnTo>
                  <a:lnTo>
                    <a:pt x="69" y="23"/>
                  </a:lnTo>
                  <a:lnTo>
                    <a:pt x="72" y="27"/>
                  </a:lnTo>
                  <a:lnTo>
                    <a:pt x="74" y="34"/>
                  </a:lnTo>
                  <a:lnTo>
                    <a:pt x="76" y="40"/>
                  </a:lnTo>
                  <a:lnTo>
                    <a:pt x="77" y="47"/>
                  </a:lnTo>
                  <a:lnTo>
                    <a:pt x="79" y="55"/>
                  </a:lnTo>
                  <a:lnTo>
                    <a:pt x="80" y="62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4"/>
                  </a:lnTo>
                  <a:lnTo>
                    <a:pt x="77" y="91"/>
                  </a:lnTo>
                  <a:lnTo>
                    <a:pt x="76" y="98"/>
                  </a:lnTo>
                  <a:lnTo>
                    <a:pt x="74" y="106"/>
                  </a:lnTo>
                  <a:lnTo>
                    <a:pt x="72" y="111"/>
                  </a:lnTo>
                  <a:lnTo>
                    <a:pt x="69" y="116"/>
                  </a:lnTo>
                  <a:lnTo>
                    <a:pt x="66" y="122"/>
                  </a:lnTo>
                  <a:lnTo>
                    <a:pt x="63" y="126"/>
                  </a:lnTo>
                  <a:lnTo>
                    <a:pt x="59" y="132"/>
                  </a:lnTo>
                  <a:lnTo>
                    <a:pt x="56" y="135"/>
                  </a:lnTo>
                  <a:lnTo>
                    <a:pt x="51" y="136"/>
                  </a:lnTo>
                  <a:lnTo>
                    <a:pt x="48" y="139"/>
                  </a:lnTo>
                  <a:lnTo>
                    <a:pt x="43" y="141"/>
                  </a:lnTo>
                  <a:lnTo>
                    <a:pt x="40" y="141"/>
                  </a:lnTo>
                  <a:lnTo>
                    <a:pt x="35" y="141"/>
                  </a:lnTo>
                  <a:lnTo>
                    <a:pt x="30" y="139"/>
                  </a:lnTo>
                  <a:lnTo>
                    <a:pt x="27" y="136"/>
                  </a:lnTo>
                  <a:lnTo>
                    <a:pt x="23" y="135"/>
                  </a:lnTo>
                  <a:lnTo>
                    <a:pt x="20" y="132"/>
                  </a:lnTo>
                  <a:lnTo>
                    <a:pt x="15" y="126"/>
                  </a:lnTo>
                  <a:lnTo>
                    <a:pt x="12" y="122"/>
                  </a:lnTo>
                  <a:lnTo>
                    <a:pt x="10" y="116"/>
                  </a:lnTo>
                  <a:lnTo>
                    <a:pt x="6" y="111"/>
                  </a:lnTo>
                  <a:lnTo>
                    <a:pt x="5" y="106"/>
                  </a:lnTo>
                  <a:lnTo>
                    <a:pt x="3" y="98"/>
                  </a:lnTo>
                  <a:lnTo>
                    <a:pt x="1" y="91"/>
                  </a:lnTo>
                  <a:lnTo>
                    <a:pt x="0" y="84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1" y="47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6" y="27"/>
                  </a:lnTo>
                  <a:lnTo>
                    <a:pt x="10" y="23"/>
                  </a:lnTo>
                  <a:lnTo>
                    <a:pt x="12" y="17"/>
                  </a:lnTo>
                  <a:lnTo>
                    <a:pt x="15" y="13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7" name="Freeform 565"/>
            <p:cNvSpPr>
              <a:spLocks/>
            </p:cNvSpPr>
            <p:nvPr/>
          </p:nvSpPr>
          <p:spPr bwMode="auto">
            <a:xfrm>
              <a:off x="4081" y="3505"/>
              <a:ext cx="28" cy="51"/>
            </a:xfrm>
            <a:custGeom>
              <a:avLst/>
              <a:gdLst>
                <a:gd name="T0" fmla="*/ 13 w 28"/>
                <a:gd name="T1" fmla="*/ 0 h 51"/>
                <a:gd name="T2" fmla="*/ 14 w 28"/>
                <a:gd name="T3" fmla="*/ 0 h 51"/>
                <a:gd name="T4" fmla="*/ 15 w 28"/>
                <a:gd name="T5" fmla="*/ 0 h 51"/>
                <a:gd name="T6" fmla="*/ 17 w 28"/>
                <a:gd name="T7" fmla="*/ 0 h 51"/>
                <a:gd name="T8" fmla="*/ 18 w 28"/>
                <a:gd name="T9" fmla="*/ 1 h 51"/>
                <a:gd name="T10" fmla="*/ 19 w 28"/>
                <a:gd name="T11" fmla="*/ 2 h 51"/>
                <a:gd name="T12" fmla="*/ 21 w 28"/>
                <a:gd name="T13" fmla="*/ 4 h 51"/>
                <a:gd name="T14" fmla="*/ 22 w 28"/>
                <a:gd name="T15" fmla="*/ 5 h 51"/>
                <a:gd name="T16" fmla="*/ 23 w 28"/>
                <a:gd name="T17" fmla="*/ 8 h 51"/>
                <a:gd name="T18" fmla="*/ 24 w 28"/>
                <a:gd name="T19" fmla="*/ 10 h 51"/>
                <a:gd name="T20" fmla="*/ 24 w 28"/>
                <a:gd name="T21" fmla="*/ 11 h 51"/>
                <a:gd name="T22" fmla="*/ 25 w 28"/>
                <a:gd name="T23" fmla="*/ 14 h 51"/>
                <a:gd name="T24" fmla="*/ 26 w 28"/>
                <a:gd name="T25" fmla="*/ 17 h 51"/>
                <a:gd name="T26" fmla="*/ 26 w 28"/>
                <a:gd name="T27" fmla="*/ 19 h 51"/>
                <a:gd name="T28" fmla="*/ 26 w 28"/>
                <a:gd name="T29" fmla="*/ 22 h 51"/>
                <a:gd name="T30" fmla="*/ 27 w 28"/>
                <a:gd name="T31" fmla="*/ 25 h 51"/>
                <a:gd name="T32" fmla="*/ 26 w 28"/>
                <a:gd name="T33" fmla="*/ 26 h 51"/>
                <a:gd name="T34" fmla="*/ 26 w 28"/>
                <a:gd name="T35" fmla="*/ 29 h 51"/>
                <a:gd name="T36" fmla="*/ 26 w 28"/>
                <a:gd name="T37" fmla="*/ 30 h 51"/>
                <a:gd name="T38" fmla="*/ 25 w 28"/>
                <a:gd name="T39" fmla="*/ 33 h 51"/>
                <a:gd name="T40" fmla="*/ 24 w 28"/>
                <a:gd name="T41" fmla="*/ 36 h 51"/>
                <a:gd name="T42" fmla="*/ 24 w 28"/>
                <a:gd name="T43" fmla="*/ 38 h 51"/>
                <a:gd name="T44" fmla="*/ 23 w 28"/>
                <a:gd name="T45" fmla="*/ 39 h 51"/>
                <a:gd name="T46" fmla="*/ 22 w 28"/>
                <a:gd name="T47" fmla="*/ 42 h 51"/>
                <a:gd name="T48" fmla="*/ 21 w 28"/>
                <a:gd name="T49" fmla="*/ 44 h 51"/>
                <a:gd name="T50" fmla="*/ 19 w 28"/>
                <a:gd name="T51" fmla="*/ 45 h 51"/>
                <a:gd name="T52" fmla="*/ 18 w 28"/>
                <a:gd name="T53" fmla="*/ 47 h 51"/>
                <a:gd name="T54" fmla="*/ 17 w 28"/>
                <a:gd name="T55" fmla="*/ 48 h 51"/>
                <a:gd name="T56" fmla="*/ 15 w 28"/>
                <a:gd name="T57" fmla="*/ 48 h 51"/>
                <a:gd name="T58" fmla="*/ 14 w 28"/>
                <a:gd name="T59" fmla="*/ 48 h 51"/>
                <a:gd name="T60" fmla="*/ 13 w 28"/>
                <a:gd name="T61" fmla="*/ 50 h 51"/>
                <a:gd name="T62" fmla="*/ 12 w 28"/>
                <a:gd name="T63" fmla="*/ 48 h 51"/>
                <a:gd name="T64" fmla="*/ 10 w 28"/>
                <a:gd name="T65" fmla="*/ 48 h 51"/>
                <a:gd name="T66" fmla="*/ 9 w 28"/>
                <a:gd name="T67" fmla="*/ 48 h 51"/>
                <a:gd name="T68" fmla="*/ 7 w 28"/>
                <a:gd name="T69" fmla="*/ 47 h 51"/>
                <a:gd name="T70" fmla="*/ 6 w 28"/>
                <a:gd name="T71" fmla="*/ 45 h 51"/>
                <a:gd name="T72" fmla="*/ 4 w 28"/>
                <a:gd name="T73" fmla="*/ 44 h 51"/>
                <a:gd name="T74" fmla="*/ 4 w 28"/>
                <a:gd name="T75" fmla="*/ 42 h 51"/>
                <a:gd name="T76" fmla="*/ 2 w 28"/>
                <a:gd name="T77" fmla="*/ 39 h 51"/>
                <a:gd name="T78" fmla="*/ 2 w 28"/>
                <a:gd name="T79" fmla="*/ 38 h 51"/>
                <a:gd name="T80" fmla="*/ 1 w 28"/>
                <a:gd name="T81" fmla="*/ 36 h 51"/>
                <a:gd name="T82" fmla="*/ 0 w 28"/>
                <a:gd name="T83" fmla="*/ 33 h 51"/>
                <a:gd name="T84" fmla="*/ 0 w 28"/>
                <a:gd name="T85" fmla="*/ 30 h 51"/>
                <a:gd name="T86" fmla="*/ 0 w 28"/>
                <a:gd name="T87" fmla="*/ 29 h 51"/>
                <a:gd name="T88" fmla="*/ 0 w 28"/>
                <a:gd name="T89" fmla="*/ 26 h 51"/>
                <a:gd name="T90" fmla="*/ 0 w 28"/>
                <a:gd name="T91" fmla="*/ 25 h 51"/>
                <a:gd name="T92" fmla="*/ 0 w 28"/>
                <a:gd name="T93" fmla="*/ 22 h 51"/>
                <a:gd name="T94" fmla="*/ 0 w 28"/>
                <a:gd name="T95" fmla="*/ 19 h 51"/>
                <a:gd name="T96" fmla="*/ 0 w 28"/>
                <a:gd name="T97" fmla="*/ 17 h 51"/>
                <a:gd name="T98" fmla="*/ 0 w 28"/>
                <a:gd name="T99" fmla="*/ 14 h 51"/>
                <a:gd name="T100" fmla="*/ 1 w 28"/>
                <a:gd name="T101" fmla="*/ 11 h 51"/>
                <a:gd name="T102" fmla="*/ 2 w 28"/>
                <a:gd name="T103" fmla="*/ 10 h 51"/>
                <a:gd name="T104" fmla="*/ 2 w 28"/>
                <a:gd name="T105" fmla="*/ 8 h 51"/>
                <a:gd name="T106" fmla="*/ 4 w 28"/>
                <a:gd name="T107" fmla="*/ 5 h 51"/>
                <a:gd name="T108" fmla="*/ 4 w 28"/>
                <a:gd name="T109" fmla="*/ 4 h 51"/>
                <a:gd name="T110" fmla="*/ 6 w 28"/>
                <a:gd name="T111" fmla="*/ 2 h 51"/>
                <a:gd name="T112" fmla="*/ 7 w 28"/>
                <a:gd name="T113" fmla="*/ 1 h 51"/>
                <a:gd name="T114" fmla="*/ 9 w 28"/>
                <a:gd name="T115" fmla="*/ 0 h 51"/>
                <a:gd name="T116" fmla="*/ 10 w 28"/>
                <a:gd name="T117" fmla="*/ 0 h 51"/>
                <a:gd name="T118" fmla="*/ 12 w 28"/>
                <a:gd name="T119" fmla="*/ 0 h 51"/>
                <a:gd name="T120" fmla="*/ 13 w 28"/>
                <a:gd name="T12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1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19" y="2"/>
                  </a:lnTo>
                  <a:lnTo>
                    <a:pt x="21" y="4"/>
                  </a:lnTo>
                  <a:lnTo>
                    <a:pt x="22" y="5"/>
                  </a:lnTo>
                  <a:lnTo>
                    <a:pt x="23" y="8"/>
                  </a:lnTo>
                  <a:lnTo>
                    <a:pt x="24" y="10"/>
                  </a:lnTo>
                  <a:lnTo>
                    <a:pt x="24" y="11"/>
                  </a:lnTo>
                  <a:lnTo>
                    <a:pt x="25" y="14"/>
                  </a:lnTo>
                  <a:lnTo>
                    <a:pt x="26" y="17"/>
                  </a:lnTo>
                  <a:lnTo>
                    <a:pt x="26" y="19"/>
                  </a:lnTo>
                  <a:lnTo>
                    <a:pt x="26" y="22"/>
                  </a:lnTo>
                  <a:lnTo>
                    <a:pt x="27" y="25"/>
                  </a:lnTo>
                  <a:lnTo>
                    <a:pt x="26" y="26"/>
                  </a:lnTo>
                  <a:lnTo>
                    <a:pt x="26" y="29"/>
                  </a:lnTo>
                  <a:lnTo>
                    <a:pt x="26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4" y="38"/>
                  </a:lnTo>
                  <a:lnTo>
                    <a:pt x="23" y="39"/>
                  </a:lnTo>
                  <a:lnTo>
                    <a:pt x="22" y="42"/>
                  </a:lnTo>
                  <a:lnTo>
                    <a:pt x="21" y="44"/>
                  </a:lnTo>
                  <a:lnTo>
                    <a:pt x="19" y="45"/>
                  </a:lnTo>
                  <a:lnTo>
                    <a:pt x="18" y="47"/>
                  </a:lnTo>
                  <a:lnTo>
                    <a:pt x="17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3" y="50"/>
                  </a:lnTo>
                  <a:lnTo>
                    <a:pt x="12" y="48"/>
                  </a:lnTo>
                  <a:lnTo>
                    <a:pt x="10" y="48"/>
                  </a:lnTo>
                  <a:lnTo>
                    <a:pt x="9" y="48"/>
                  </a:lnTo>
                  <a:lnTo>
                    <a:pt x="7" y="47"/>
                  </a:lnTo>
                  <a:lnTo>
                    <a:pt x="6" y="45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1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8" name="Freeform 566"/>
            <p:cNvSpPr>
              <a:spLocks/>
            </p:cNvSpPr>
            <p:nvPr/>
          </p:nvSpPr>
          <p:spPr bwMode="auto">
            <a:xfrm>
              <a:off x="5368" y="3364"/>
              <a:ext cx="174" cy="309"/>
            </a:xfrm>
            <a:custGeom>
              <a:avLst/>
              <a:gdLst>
                <a:gd name="T0" fmla="*/ 86 w 174"/>
                <a:gd name="T1" fmla="*/ 0 h 309"/>
                <a:gd name="T2" fmla="*/ 95 w 174"/>
                <a:gd name="T3" fmla="*/ 0 h 309"/>
                <a:gd name="T4" fmla="*/ 104 w 174"/>
                <a:gd name="T5" fmla="*/ 2 h 309"/>
                <a:gd name="T6" fmla="*/ 113 w 174"/>
                <a:gd name="T7" fmla="*/ 7 h 309"/>
                <a:gd name="T8" fmla="*/ 121 w 174"/>
                <a:gd name="T9" fmla="*/ 13 h 309"/>
                <a:gd name="T10" fmla="*/ 129 w 174"/>
                <a:gd name="T11" fmla="*/ 19 h 309"/>
                <a:gd name="T12" fmla="*/ 136 w 174"/>
                <a:gd name="T13" fmla="*/ 28 h 309"/>
                <a:gd name="T14" fmla="*/ 144 w 174"/>
                <a:gd name="T15" fmla="*/ 38 h 309"/>
                <a:gd name="T16" fmla="*/ 150 w 174"/>
                <a:gd name="T17" fmla="*/ 50 h 309"/>
                <a:gd name="T18" fmla="*/ 156 w 174"/>
                <a:gd name="T19" fmla="*/ 63 h 309"/>
                <a:gd name="T20" fmla="*/ 161 w 174"/>
                <a:gd name="T21" fmla="*/ 75 h 309"/>
                <a:gd name="T22" fmla="*/ 165 w 174"/>
                <a:gd name="T23" fmla="*/ 90 h 309"/>
                <a:gd name="T24" fmla="*/ 168 w 174"/>
                <a:gd name="T25" fmla="*/ 105 h 309"/>
                <a:gd name="T26" fmla="*/ 170 w 174"/>
                <a:gd name="T27" fmla="*/ 121 h 309"/>
                <a:gd name="T28" fmla="*/ 172 w 174"/>
                <a:gd name="T29" fmla="*/ 137 h 309"/>
                <a:gd name="T30" fmla="*/ 173 w 174"/>
                <a:gd name="T31" fmla="*/ 154 h 309"/>
                <a:gd name="T32" fmla="*/ 172 w 174"/>
                <a:gd name="T33" fmla="*/ 168 h 309"/>
                <a:gd name="T34" fmla="*/ 170 w 174"/>
                <a:gd name="T35" fmla="*/ 185 h 309"/>
                <a:gd name="T36" fmla="*/ 168 w 174"/>
                <a:gd name="T37" fmla="*/ 199 h 309"/>
                <a:gd name="T38" fmla="*/ 165 w 174"/>
                <a:gd name="T39" fmla="*/ 216 h 309"/>
                <a:gd name="T40" fmla="*/ 161 w 174"/>
                <a:gd name="T41" fmla="*/ 229 h 309"/>
                <a:gd name="T42" fmla="*/ 156 w 174"/>
                <a:gd name="T43" fmla="*/ 242 h 309"/>
                <a:gd name="T44" fmla="*/ 150 w 174"/>
                <a:gd name="T45" fmla="*/ 256 h 309"/>
                <a:gd name="T46" fmla="*/ 144 w 174"/>
                <a:gd name="T47" fmla="*/ 268 h 309"/>
                <a:gd name="T48" fmla="*/ 136 w 174"/>
                <a:gd name="T49" fmla="*/ 278 h 309"/>
                <a:gd name="T50" fmla="*/ 129 w 174"/>
                <a:gd name="T51" fmla="*/ 287 h 309"/>
                <a:gd name="T52" fmla="*/ 121 w 174"/>
                <a:gd name="T53" fmla="*/ 293 h 309"/>
                <a:gd name="T54" fmla="*/ 113 w 174"/>
                <a:gd name="T55" fmla="*/ 300 h 309"/>
                <a:gd name="T56" fmla="*/ 104 w 174"/>
                <a:gd name="T57" fmla="*/ 303 h 309"/>
                <a:gd name="T58" fmla="*/ 95 w 174"/>
                <a:gd name="T59" fmla="*/ 306 h 309"/>
                <a:gd name="T60" fmla="*/ 86 w 174"/>
                <a:gd name="T61" fmla="*/ 308 h 309"/>
                <a:gd name="T62" fmla="*/ 77 w 174"/>
                <a:gd name="T63" fmla="*/ 306 h 309"/>
                <a:gd name="T64" fmla="*/ 68 w 174"/>
                <a:gd name="T65" fmla="*/ 303 h 309"/>
                <a:gd name="T66" fmla="*/ 59 w 174"/>
                <a:gd name="T67" fmla="*/ 300 h 309"/>
                <a:gd name="T68" fmla="*/ 51 w 174"/>
                <a:gd name="T69" fmla="*/ 293 h 309"/>
                <a:gd name="T70" fmla="*/ 43 w 174"/>
                <a:gd name="T71" fmla="*/ 287 h 309"/>
                <a:gd name="T72" fmla="*/ 36 w 174"/>
                <a:gd name="T73" fmla="*/ 278 h 309"/>
                <a:gd name="T74" fmla="*/ 28 w 174"/>
                <a:gd name="T75" fmla="*/ 268 h 309"/>
                <a:gd name="T76" fmla="*/ 22 w 174"/>
                <a:gd name="T77" fmla="*/ 256 h 309"/>
                <a:gd name="T78" fmla="*/ 16 w 174"/>
                <a:gd name="T79" fmla="*/ 242 h 309"/>
                <a:gd name="T80" fmla="*/ 11 w 174"/>
                <a:gd name="T81" fmla="*/ 229 h 309"/>
                <a:gd name="T82" fmla="*/ 7 w 174"/>
                <a:gd name="T83" fmla="*/ 216 h 309"/>
                <a:gd name="T84" fmla="*/ 4 w 174"/>
                <a:gd name="T85" fmla="*/ 199 h 309"/>
                <a:gd name="T86" fmla="*/ 1 w 174"/>
                <a:gd name="T87" fmla="*/ 185 h 309"/>
                <a:gd name="T88" fmla="*/ 0 w 174"/>
                <a:gd name="T89" fmla="*/ 168 h 309"/>
                <a:gd name="T90" fmla="*/ 0 w 174"/>
                <a:gd name="T91" fmla="*/ 154 h 309"/>
                <a:gd name="T92" fmla="*/ 0 w 174"/>
                <a:gd name="T93" fmla="*/ 137 h 309"/>
                <a:gd name="T94" fmla="*/ 1 w 174"/>
                <a:gd name="T95" fmla="*/ 121 h 309"/>
                <a:gd name="T96" fmla="*/ 4 w 174"/>
                <a:gd name="T97" fmla="*/ 105 h 309"/>
                <a:gd name="T98" fmla="*/ 7 w 174"/>
                <a:gd name="T99" fmla="*/ 90 h 309"/>
                <a:gd name="T100" fmla="*/ 11 w 174"/>
                <a:gd name="T101" fmla="*/ 75 h 309"/>
                <a:gd name="T102" fmla="*/ 16 w 174"/>
                <a:gd name="T103" fmla="*/ 63 h 309"/>
                <a:gd name="T104" fmla="*/ 22 w 174"/>
                <a:gd name="T105" fmla="*/ 50 h 309"/>
                <a:gd name="T106" fmla="*/ 28 w 174"/>
                <a:gd name="T107" fmla="*/ 38 h 309"/>
                <a:gd name="T108" fmla="*/ 36 w 174"/>
                <a:gd name="T109" fmla="*/ 28 h 309"/>
                <a:gd name="T110" fmla="*/ 43 w 174"/>
                <a:gd name="T111" fmla="*/ 19 h 309"/>
                <a:gd name="T112" fmla="*/ 51 w 174"/>
                <a:gd name="T113" fmla="*/ 13 h 309"/>
                <a:gd name="T114" fmla="*/ 59 w 174"/>
                <a:gd name="T115" fmla="*/ 7 h 309"/>
                <a:gd name="T116" fmla="*/ 68 w 174"/>
                <a:gd name="T117" fmla="*/ 2 h 309"/>
                <a:gd name="T118" fmla="*/ 77 w 174"/>
                <a:gd name="T119" fmla="*/ 0 h 309"/>
                <a:gd name="T120" fmla="*/ 86 w 174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4" h="309">
                  <a:moveTo>
                    <a:pt x="86" y="0"/>
                  </a:moveTo>
                  <a:lnTo>
                    <a:pt x="95" y="0"/>
                  </a:lnTo>
                  <a:lnTo>
                    <a:pt x="104" y="2"/>
                  </a:lnTo>
                  <a:lnTo>
                    <a:pt x="113" y="7"/>
                  </a:lnTo>
                  <a:lnTo>
                    <a:pt x="121" y="13"/>
                  </a:lnTo>
                  <a:lnTo>
                    <a:pt x="129" y="19"/>
                  </a:lnTo>
                  <a:lnTo>
                    <a:pt x="136" y="28"/>
                  </a:lnTo>
                  <a:lnTo>
                    <a:pt x="144" y="38"/>
                  </a:lnTo>
                  <a:lnTo>
                    <a:pt x="150" y="50"/>
                  </a:lnTo>
                  <a:lnTo>
                    <a:pt x="156" y="63"/>
                  </a:lnTo>
                  <a:lnTo>
                    <a:pt x="161" y="75"/>
                  </a:lnTo>
                  <a:lnTo>
                    <a:pt x="165" y="90"/>
                  </a:lnTo>
                  <a:lnTo>
                    <a:pt x="168" y="105"/>
                  </a:lnTo>
                  <a:lnTo>
                    <a:pt x="170" y="121"/>
                  </a:lnTo>
                  <a:lnTo>
                    <a:pt x="172" y="137"/>
                  </a:lnTo>
                  <a:lnTo>
                    <a:pt x="173" y="154"/>
                  </a:lnTo>
                  <a:lnTo>
                    <a:pt x="172" y="168"/>
                  </a:lnTo>
                  <a:lnTo>
                    <a:pt x="170" y="185"/>
                  </a:lnTo>
                  <a:lnTo>
                    <a:pt x="168" y="199"/>
                  </a:lnTo>
                  <a:lnTo>
                    <a:pt x="165" y="216"/>
                  </a:lnTo>
                  <a:lnTo>
                    <a:pt x="161" y="229"/>
                  </a:lnTo>
                  <a:lnTo>
                    <a:pt x="156" y="242"/>
                  </a:lnTo>
                  <a:lnTo>
                    <a:pt x="150" y="256"/>
                  </a:lnTo>
                  <a:lnTo>
                    <a:pt x="144" y="268"/>
                  </a:lnTo>
                  <a:lnTo>
                    <a:pt x="136" y="278"/>
                  </a:lnTo>
                  <a:lnTo>
                    <a:pt x="129" y="287"/>
                  </a:lnTo>
                  <a:lnTo>
                    <a:pt x="121" y="293"/>
                  </a:lnTo>
                  <a:lnTo>
                    <a:pt x="113" y="300"/>
                  </a:lnTo>
                  <a:lnTo>
                    <a:pt x="104" y="303"/>
                  </a:lnTo>
                  <a:lnTo>
                    <a:pt x="95" y="306"/>
                  </a:lnTo>
                  <a:lnTo>
                    <a:pt x="86" y="308"/>
                  </a:lnTo>
                  <a:lnTo>
                    <a:pt x="77" y="306"/>
                  </a:lnTo>
                  <a:lnTo>
                    <a:pt x="68" y="303"/>
                  </a:lnTo>
                  <a:lnTo>
                    <a:pt x="59" y="300"/>
                  </a:lnTo>
                  <a:lnTo>
                    <a:pt x="51" y="293"/>
                  </a:lnTo>
                  <a:lnTo>
                    <a:pt x="43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4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4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3" y="19"/>
                  </a:lnTo>
                  <a:lnTo>
                    <a:pt x="51" y="13"/>
                  </a:lnTo>
                  <a:lnTo>
                    <a:pt x="59" y="7"/>
                  </a:lnTo>
                  <a:lnTo>
                    <a:pt x="68" y="2"/>
                  </a:lnTo>
                  <a:lnTo>
                    <a:pt x="77" y="0"/>
                  </a:lnTo>
                  <a:lnTo>
                    <a:pt x="8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9" name="Freeform 567"/>
            <p:cNvSpPr>
              <a:spLocks/>
            </p:cNvSpPr>
            <p:nvPr/>
          </p:nvSpPr>
          <p:spPr bwMode="auto">
            <a:xfrm>
              <a:off x="5413" y="3449"/>
              <a:ext cx="83" cy="139"/>
            </a:xfrm>
            <a:custGeom>
              <a:avLst/>
              <a:gdLst>
                <a:gd name="T0" fmla="*/ 41 w 83"/>
                <a:gd name="T1" fmla="*/ 0 h 139"/>
                <a:gd name="T2" fmla="*/ 44 w 83"/>
                <a:gd name="T3" fmla="*/ 0 h 139"/>
                <a:gd name="T4" fmla="*/ 49 w 83"/>
                <a:gd name="T5" fmla="*/ 0 h 139"/>
                <a:gd name="T6" fmla="*/ 52 w 83"/>
                <a:gd name="T7" fmla="*/ 2 h 139"/>
                <a:gd name="T8" fmla="*/ 57 w 83"/>
                <a:gd name="T9" fmla="*/ 5 h 139"/>
                <a:gd name="T10" fmla="*/ 60 w 83"/>
                <a:gd name="T11" fmla="*/ 8 h 139"/>
                <a:gd name="T12" fmla="*/ 64 w 83"/>
                <a:gd name="T13" fmla="*/ 12 h 139"/>
                <a:gd name="T14" fmla="*/ 68 w 83"/>
                <a:gd name="T15" fmla="*/ 17 h 139"/>
                <a:gd name="T16" fmla="*/ 71 w 83"/>
                <a:gd name="T17" fmla="*/ 22 h 139"/>
                <a:gd name="T18" fmla="*/ 73 w 83"/>
                <a:gd name="T19" fmla="*/ 27 h 139"/>
                <a:gd name="T20" fmla="*/ 76 w 83"/>
                <a:gd name="T21" fmla="*/ 35 h 139"/>
                <a:gd name="T22" fmla="*/ 78 w 83"/>
                <a:gd name="T23" fmla="*/ 39 h 139"/>
                <a:gd name="T24" fmla="*/ 79 w 83"/>
                <a:gd name="T25" fmla="*/ 46 h 139"/>
                <a:gd name="T26" fmla="*/ 81 w 83"/>
                <a:gd name="T27" fmla="*/ 54 h 139"/>
                <a:gd name="T28" fmla="*/ 82 w 83"/>
                <a:gd name="T29" fmla="*/ 61 h 139"/>
                <a:gd name="T30" fmla="*/ 82 w 83"/>
                <a:gd name="T31" fmla="*/ 69 h 139"/>
                <a:gd name="T32" fmla="*/ 82 w 83"/>
                <a:gd name="T33" fmla="*/ 75 h 139"/>
                <a:gd name="T34" fmla="*/ 81 w 83"/>
                <a:gd name="T35" fmla="*/ 83 h 139"/>
                <a:gd name="T36" fmla="*/ 79 w 83"/>
                <a:gd name="T37" fmla="*/ 89 h 139"/>
                <a:gd name="T38" fmla="*/ 78 w 83"/>
                <a:gd name="T39" fmla="*/ 96 h 139"/>
                <a:gd name="T40" fmla="*/ 76 w 83"/>
                <a:gd name="T41" fmla="*/ 103 h 139"/>
                <a:gd name="T42" fmla="*/ 73 w 83"/>
                <a:gd name="T43" fmla="*/ 109 h 139"/>
                <a:gd name="T44" fmla="*/ 71 w 83"/>
                <a:gd name="T45" fmla="*/ 113 h 139"/>
                <a:gd name="T46" fmla="*/ 68 w 83"/>
                <a:gd name="T47" fmla="*/ 119 h 139"/>
                <a:gd name="T48" fmla="*/ 64 w 83"/>
                <a:gd name="T49" fmla="*/ 123 h 139"/>
                <a:gd name="T50" fmla="*/ 60 w 83"/>
                <a:gd name="T51" fmla="*/ 129 h 139"/>
                <a:gd name="T52" fmla="*/ 57 w 83"/>
                <a:gd name="T53" fmla="*/ 132 h 139"/>
                <a:gd name="T54" fmla="*/ 52 w 83"/>
                <a:gd name="T55" fmla="*/ 133 h 139"/>
                <a:gd name="T56" fmla="*/ 49 w 83"/>
                <a:gd name="T57" fmla="*/ 136 h 139"/>
                <a:gd name="T58" fmla="*/ 44 w 83"/>
                <a:gd name="T59" fmla="*/ 138 h 139"/>
                <a:gd name="T60" fmla="*/ 41 w 83"/>
                <a:gd name="T61" fmla="*/ 138 h 139"/>
                <a:gd name="T62" fmla="*/ 35 w 83"/>
                <a:gd name="T63" fmla="*/ 138 h 139"/>
                <a:gd name="T64" fmla="*/ 31 w 83"/>
                <a:gd name="T65" fmla="*/ 136 h 139"/>
                <a:gd name="T66" fmla="*/ 27 w 83"/>
                <a:gd name="T67" fmla="*/ 133 h 139"/>
                <a:gd name="T68" fmla="*/ 23 w 83"/>
                <a:gd name="T69" fmla="*/ 132 h 139"/>
                <a:gd name="T70" fmla="*/ 20 w 83"/>
                <a:gd name="T71" fmla="*/ 129 h 139"/>
                <a:gd name="T72" fmla="*/ 16 w 83"/>
                <a:gd name="T73" fmla="*/ 123 h 139"/>
                <a:gd name="T74" fmla="*/ 13 w 83"/>
                <a:gd name="T75" fmla="*/ 119 h 139"/>
                <a:gd name="T76" fmla="*/ 10 w 83"/>
                <a:gd name="T77" fmla="*/ 113 h 139"/>
                <a:gd name="T78" fmla="*/ 7 w 83"/>
                <a:gd name="T79" fmla="*/ 109 h 139"/>
                <a:gd name="T80" fmla="*/ 5 w 83"/>
                <a:gd name="T81" fmla="*/ 103 h 139"/>
                <a:gd name="T82" fmla="*/ 3 w 83"/>
                <a:gd name="T83" fmla="*/ 96 h 139"/>
                <a:gd name="T84" fmla="*/ 1 w 83"/>
                <a:gd name="T85" fmla="*/ 89 h 139"/>
                <a:gd name="T86" fmla="*/ 0 w 83"/>
                <a:gd name="T87" fmla="*/ 83 h 139"/>
                <a:gd name="T88" fmla="*/ 0 w 83"/>
                <a:gd name="T89" fmla="*/ 75 h 139"/>
                <a:gd name="T90" fmla="*/ 0 w 83"/>
                <a:gd name="T91" fmla="*/ 69 h 139"/>
                <a:gd name="T92" fmla="*/ 0 w 83"/>
                <a:gd name="T93" fmla="*/ 61 h 139"/>
                <a:gd name="T94" fmla="*/ 0 w 83"/>
                <a:gd name="T95" fmla="*/ 54 h 139"/>
                <a:gd name="T96" fmla="*/ 1 w 83"/>
                <a:gd name="T97" fmla="*/ 46 h 139"/>
                <a:gd name="T98" fmla="*/ 3 w 83"/>
                <a:gd name="T99" fmla="*/ 39 h 139"/>
                <a:gd name="T100" fmla="*/ 5 w 83"/>
                <a:gd name="T101" fmla="*/ 35 h 139"/>
                <a:gd name="T102" fmla="*/ 7 w 83"/>
                <a:gd name="T103" fmla="*/ 27 h 139"/>
                <a:gd name="T104" fmla="*/ 10 w 83"/>
                <a:gd name="T105" fmla="*/ 22 h 139"/>
                <a:gd name="T106" fmla="*/ 13 w 83"/>
                <a:gd name="T107" fmla="*/ 17 h 139"/>
                <a:gd name="T108" fmla="*/ 16 w 83"/>
                <a:gd name="T109" fmla="*/ 12 h 139"/>
                <a:gd name="T110" fmla="*/ 20 w 83"/>
                <a:gd name="T111" fmla="*/ 8 h 139"/>
                <a:gd name="T112" fmla="*/ 23 w 83"/>
                <a:gd name="T113" fmla="*/ 5 h 139"/>
                <a:gd name="T114" fmla="*/ 27 w 83"/>
                <a:gd name="T115" fmla="*/ 2 h 139"/>
                <a:gd name="T116" fmla="*/ 31 w 83"/>
                <a:gd name="T117" fmla="*/ 0 h 139"/>
                <a:gd name="T118" fmla="*/ 35 w 83"/>
                <a:gd name="T119" fmla="*/ 0 h 139"/>
                <a:gd name="T120" fmla="*/ 41 w 83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3" h="139">
                  <a:moveTo>
                    <a:pt x="41" y="0"/>
                  </a:moveTo>
                  <a:lnTo>
                    <a:pt x="44" y="0"/>
                  </a:lnTo>
                  <a:lnTo>
                    <a:pt x="49" y="0"/>
                  </a:lnTo>
                  <a:lnTo>
                    <a:pt x="52" y="2"/>
                  </a:lnTo>
                  <a:lnTo>
                    <a:pt x="57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8" y="17"/>
                  </a:lnTo>
                  <a:lnTo>
                    <a:pt x="71" y="22"/>
                  </a:lnTo>
                  <a:lnTo>
                    <a:pt x="73" y="27"/>
                  </a:lnTo>
                  <a:lnTo>
                    <a:pt x="76" y="35"/>
                  </a:lnTo>
                  <a:lnTo>
                    <a:pt x="78" y="39"/>
                  </a:lnTo>
                  <a:lnTo>
                    <a:pt x="79" y="46"/>
                  </a:lnTo>
                  <a:lnTo>
                    <a:pt x="81" y="54"/>
                  </a:lnTo>
                  <a:lnTo>
                    <a:pt x="82" y="61"/>
                  </a:lnTo>
                  <a:lnTo>
                    <a:pt x="82" y="69"/>
                  </a:lnTo>
                  <a:lnTo>
                    <a:pt x="82" y="75"/>
                  </a:lnTo>
                  <a:lnTo>
                    <a:pt x="81" y="83"/>
                  </a:lnTo>
                  <a:lnTo>
                    <a:pt x="79" y="89"/>
                  </a:lnTo>
                  <a:lnTo>
                    <a:pt x="78" y="96"/>
                  </a:lnTo>
                  <a:lnTo>
                    <a:pt x="76" y="103"/>
                  </a:lnTo>
                  <a:lnTo>
                    <a:pt x="73" y="109"/>
                  </a:lnTo>
                  <a:lnTo>
                    <a:pt x="71" y="113"/>
                  </a:lnTo>
                  <a:lnTo>
                    <a:pt x="68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7" y="132"/>
                  </a:lnTo>
                  <a:lnTo>
                    <a:pt x="52" y="133"/>
                  </a:lnTo>
                  <a:lnTo>
                    <a:pt x="49" y="136"/>
                  </a:lnTo>
                  <a:lnTo>
                    <a:pt x="44" y="138"/>
                  </a:lnTo>
                  <a:lnTo>
                    <a:pt x="41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5" y="103"/>
                  </a:lnTo>
                  <a:lnTo>
                    <a:pt x="3" y="96"/>
                  </a:lnTo>
                  <a:lnTo>
                    <a:pt x="1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1" y="46"/>
                  </a:lnTo>
                  <a:lnTo>
                    <a:pt x="3" y="39"/>
                  </a:lnTo>
                  <a:lnTo>
                    <a:pt x="5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1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0" name="Freeform 568"/>
            <p:cNvSpPr>
              <a:spLocks/>
            </p:cNvSpPr>
            <p:nvPr/>
          </p:nvSpPr>
          <p:spPr bwMode="auto">
            <a:xfrm>
              <a:off x="5440" y="3496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6 w 30"/>
                <a:gd name="T5" fmla="*/ 0 h 53"/>
                <a:gd name="T6" fmla="*/ 17 w 30"/>
                <a:gd name="T7" fmla="*/ 0 h 53"/>
                <a:gd name="T8" fmla="*/ 19 w 30"/>
                <a:gd name="T9" fmla="*/ 0 h 53"/>
                <a:gd name="T10" fmla="*/ 20 w 30"/>
                <a:gd name="T11" fmla="*/ 1 h 53"/>
                <a:gd name="T12" fmla="*/ 22 w 30"/>
                <a:gd name="T13" fmla="*/ 3 h 53"/>
                <a:gd name="T14" fmla="*/ 23 w 30"/>
                <a:gd name="T15" fmla="*/ 4 h 53"/>
                <a:gd name="T16" fmla="*/ 25 w 30"/>
                <a:gd name="T17" fmla="*/ 8 h 53"/>
                <a:gd name="T18" fmla="*/ 26 w 30"/>
                <a:gd name="T19" fmla="*/ 8 h 53"/>
                <a:gd name="T20" fmla="*/ 26 w 30"/>
                <a:gd name="T21" fmla="*/ 11 h 53"/>
                <a:gd name="T22" fmla="*/ 26 w 30"/>
                <a:gd name="T23" fmla="*/ 14 h 53"/>
                <a:gd name="T24" fmla="*/ 27 w 30"/>
                <a:gd name="T25" fmla="*/ 17 h 53"/>
                <a:gd name="T26" fmla="*/ 27 w 30"/>
                <a:gd name="T27" fmla="*/ 21 h 53"/>
                <a:gd name="T28" fmla="*/ 27 w 30"/>
                <a:gd name="T29" fmla="*/ 22 h 53"/>
                <a:gd name="T30" fmla="*/ 29 w 30"/>
                <a:gd name="T31" fmla="*/ 26 h 53"/>
                <a:gd name="T32" fmla="*/ 27 w 30"/>
                <a:gd name="T33" fmla="*/ 27 h 53"/>
                <a:gd name="T34" fmla="*/ 27 w 30"/>
                <a:gd name="T35" fmla="*/ 29 h 53"/>
                <a:gd name="T36" fmla="*/ 27 w 30"/>
                <a:gd name="T37" fmla="*/ 32 h 53"/>
                <a:gd name="T38" fmla="*/ 26 w 30"/>
                <a:gd name="T39" fmla="*/ 35 h 53"/>
                <a:gd name="T40" fmla="*/ 26 w 30"/>
                <a:gd name="T41" fmla="*/ 39 h 53"/>
                <a:gd name="T42" fmla="*/ 26 w 30"/>
                <a:gd name="T43" fmla="*/ 42 h 53"/>
                <a:gd name="T44" fmla="*/ 25 w 30"/>
                <a:gd name="T45" fmla="*/ 42 h 53"/>
                <a:gd name="T46" fmla="*/ 23 w 30"/>
                <a:gd name="T47" fmla="*/ 45 h 53"/>
                <a:gd name="T48" fmla="*/ 22 w 30"/>
                <a:gd name="T49" fmla="*/ 47 h 53"/>
                <a:gd name="T50" fmla="*/ 20 w 30"/>
                <a:gd name="T51" fmla="*/ 48 h 53"/>
                <a:gd name="T52" fmla="*/ 19 w 30"/>
                <a:gd name="T53" fmla="*/ 50 h 53"/>
                <a:gd name="T54" fmla="*/ 17 w 30"/>
                <a:gd name="T55" fmla="*/ 52 h 53"/>
                <a:gd name="T56" fmla="*/ 16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6 w 30"/>
                <a:gd name="T71" fmla="*/ 48 h 53"/>
                <a:gd name="T72" fmla="*/ 5 w 30"/>
                <a:gd name="T73" fmla="*/ 47 h 53"/>
                <a:gd name="T74" fmla="*/ 4 w 30"/>
                <a:gd name="T75" fmla="*/ 45 h 53"/>
                <a:gd name="T76" fmla="*/ 2 w 30"/>
                <a:gd name="T77" fmla="*/ 42 h 53"/>
                <a:gd name="T78" fmla="*/ 2 w 30"/>
                <a:gd name="T79" fmla="*/ 42 h 53"/>
                <a:gd name="T80" fmla="*/ 1 w 30"/>
                <a:gd name="T81" fmla="*/ 39 h 53"/>
                <a:gd name="T82" fmla="*/ 0 w 30"/>
                <a:gd name="T83" fmla="*/ 35 h 53"/>
                <a:gd name="T84" fmla="*/ 0 w 30"/>
                <a:gd name="T85" fmla="*/ 32 h 53"/>
                <a:gd name="T86" fmla="*/ 0 w 30"/>
                <a:gd name="T87" fmla="*/ 29 h 53"/>
                <a:gd name="T88" fmla="*/ 0 w 30"/>
                <a:gd name="T89" fmla="*/ 27 h 53"/>
                <a:gd name="T90" fmla="*/ 0 w 30"/>
                <a:gd name="T91" fmla="*/ 26 h 53"/>
                <a:gd name="T92" fmla="*/ 0 w 30"/>
                <a:gd name="T93" fmla="*/ 22 h 53"/>
                <a:gd name="T94" fmla="*/ 0 w 30"/>
                <a:gd name="T95" fmla="*/ 21 h 53"/>
                <a:gd name="T96" fmla="*/ 0 w 30"/>
                <a:gd name="T97" fmla="*/ 17 h 53"/>
                <a:gd name="T98" fmla="*/ 0 w 30"/>
                <a:gd name="T99" fmla="*/ 14 h 53"/>
                <a:gd name="T100" fmla="*/ 1 w 30"/>
                <a:gd name="T101" fmla="*/ 11 h 53"/>
                <a:gd name="T102" fmla="*/ 2 w 30"/>
                <a:gd name="T103" fmla="*/ 8 h 53"/>
                <a:gd name="T104" fmla="*/ 2 w 30"/>
                <a:gd name="T105" fmla="*/ 8 h 53"/>
                <a:gd name="T106" fmla="*/ 4 w 30"/>
                <a:gd name="T107" fmla="*/ 4 h 53"/>
                <a:gd name="T108" fmla="*/ 5 w 30"/>
                <a:gd name="T109" fmla="*/ 3 h 53"/>
                <a:gd name="T110" fmla="*/ 6 w 30"/>
                <a:gd name="T111" fmla="*/ 1 h 53"/>
                <a:gd name="T112" fmla="*/ 8 w 30"/>
                <a:gd name="T113" fmla="*/ 0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3" y="4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26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9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6" y="39"/>
                  </a:lnTo>
                  <a:lnTo>
                    <a:pt x="26" y="42"/>
                  </a:lnTo>
                  <a:lnTo>
                    <a:pt x="25" y="42"/>
                  </a:lnTo>
                  <a:lnTo>
                    <a:pt x="23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1" name="Freeform 569"/>
            <p:cNvSpPr>
              <a:spLocks/>
            </p:cNvSpPr>
            <p:nvPr/>
          </p:nvSpPr>
          <p:spPr bwMode="auto">
            <a:xfrm>
              <a:off x="5545" y="3364"/>
              <a:ext cx="177" cy="309"/>
            </a:xfrm>
            <a:custGeom>
              <a:avLst/>
              <a:gdLst>
                <a:gd name="T0" fmla="*/ 88 w 177"/>
                <a:gd name="T1" fmla="*/ 0 h 309"/>
                <a:gd name="T2" fmla="*/ 96 w 177"/>
                <a:gd name="T3" fmla="*/ 0 h 309"/>
                <a:gd name="T4" fmla="*/ 105 w 177"/>
                <a:gd name="T5" fmla="*/ 2 h 309"/>
                <a:gd name="T6" fmla="*/ 114 w 177"/>
                <a:gd name="T7" fmla="*/ 7 h 309"/>
                <a:gd name="T8" fmla="*/ 123 w 177"/>
                <a:gd name="T9" fmla="*/ 13 h 309"/>
                <a:gd name="T10" fmla="*/ 132 w 177"/>
                <a:gd name="T11" fmla="*/ 19 h 309"/>
                <a:gd name="T12" fmla="*/ 138 w 177"/>
                <a:gd name="T13" fmla="*/ 28 h 309"/>
                <a:gd name="T14" fmla="*/ 145 w 177"/>
                <a:gd name="T15" fmla="*/ 38 h 309"/>
                <a:gd name="T16" fmla="*/ 153 w 177"/>
                <a:gd name="T17" fmla="*/ 50 h 309"/>
                <a:gd name="T18" fmla="*/ 159 w 177"/>
                <a:gd name="T19" fmla="*/ 63 h 309"/>
                <a:gd name="T20" fmla="*/ 164 w 177"/>
                <a:gd name="T21" fmla="*/ 75 h 309"/>
                <a:gd name="T22" fmla="*/ 167 w 177"/>
                <a:gd name="T23" fmla="*/ 90 h 309"/>
                <a:gd name="T24" fmla="*/ 171 w 177"/>
                <a:gd name="T25" fmla="*/ 105 h 309"/>
                <a:gd name="T26" fmla="*/ 173 w 177"/>
                <a:gd name="T27" fmla="*/ 121 h 309"/>
                <a:gd name="T28" fmla="*/ 175 w 177"/>
                <a:gd name="T29" fmla="*/ 137 h 309"/>
                <a:gd name="T30" fmla="*/ 176 w 177"/>
                <a:gd name="T31" fmla="*/ 154 h 309"/>
                <a:gd name="T32" fmla="*/ 175 w 177"/>
                <a:gd name="T33" fmla="*/ 168 h 309"/>
                <a:gd name="T34" fmla="*/ 173 w 177"/>
                <a:gd name="T35" fmla="*/ 185 h 309"/>
                <a:gd name="T36" fmla="*/ 171 w 177"/>
                <a:gd name="T37" fmla="*/ 199 h 309"/>
                <a:gd name="T38" fmla="*/ 167 w 177"/>
                <a:gd name="T39" fmla="*/ 216 h 309"/>
                <a:gd name="T40" fmla="*/ 164 w 177"/>
                <a:gd name="T41" fmla="*/ 229 h 309"/>
                <a:gd name="T42" fmla="*/ 159 w 177"/>
                <a:gd name="T43" fmla="*/ 242 h 309"/>
                <a:gd name="T44" fmla="*/ 153 w 177"/>
                <a:gd name="T45" fmla="*/ 256 h 309"/>
                <a:gd name="T46" fmla="*/ 145 w 177"/>
                <a:gd name="T47" fmla="*/ 268 h 309"/>
                <a:gd name="T48" fmla="*/ 138 w 177"/>
                <a:gd name="T49" fmla="*/ 278 h 309"/>
                <a:gd name="T50" fmla="*/ 132 w 177"/>
                <a:gd name="T51" fmla="*/ 287 h 309"/>
                <a:gd name="T52" fmla="*/ 123 w 177"/>
                <a:gd name="T53" fmla="*/ 293 h 309"/>
                <a:gd name="T54" fmla="*/ 114 w 177"/>
                <a:gd name="T55" fmla="*/ 300 h 309"/>
                <a:gd name="T56" fmla="*/ 105 w 177"/>
                <a:gd name="T57" fmla="*/ 303 h 309"/>
                <a:gd name="T58" fmla="*/ 96 w 177"/>
                <a:gd name="T59" fmla="*/ 306 h 309"/>
                <a:gd name="T60" fmla="*/ 88 w 177"/>
                <a:gd name="T61" fmla="*/ 308 h 309"/>
                <a:gd name="T62" fmla="*/ 78 w 177"/>
                <a:gd name="T63" fmla="*/ 306 h 309"/>
                <a:gd name="T64" fmla="*/ 69 w 177"/>
                <a:gd name="T65" fmla="*/ 303 h 309"/>
                <a:gd name="T66" fmla="*/ 60 w 177"/>
                <a:gd name="T67" fmla="*/ 300 h 309"/>
                <a:gd name="T68" fmla="*/ 51 w 177"/>
                <a:gd name="T69" fmla="*/ 293 h 309"/>
                <a:gd name="T70" fmla="*/ 44 w 177"/>
                <a:gd name="T71" fmla="*/ 287 h 309"/>
                <a:gd name="T72" fmla="*/ 36 w 177"/>
                <a:gd name="T73" fmla="*/ 278 h 309"/>
                <a:gd name="T74" fmla="*/ 28 w 177"/>
                <a:gd name="T75" fmla="*/ 268 h 309"/>
                <a:gd name="T76" fmla="*/ 22 w 177"/>
                <a:gd name="T77" fmla="*/ 256 h 309"/>
                <a:gd name="T78" fmla="*/ 16 w 177"/>
                <a:gd name="T79" fmla="*/ 242 h 309"/>
                <a:gd name="T80" fmla="*/ 11 w 177"/>
                <a:gd name="T81" fmla="*/ 229 h 309"/>
                <a:gd name="T82" fmla="*/ 7 w 177"/>
                <a:gd name="T83" fmla="*/ 216 h 309"/>
                <a:gd name="T84" fmla="*/ 3 w 177"/>
                <a:gd name="T85" fmla="*/ 199 h 309"/>
                <a:gd name="T86" fmla="*/ 1 w 177"/>
                <a:gd name="T87" fmla="*/ 185 h 309"/>
                <a:gd name="T88" fmla="*/ 0 w 177"/>
                <a:gd name="T89" fmla="*/ 168 h 309"/>
                <a:gd name="T90" fmla="*/ 0 w 177"/>
                <a:gd name="T91" fmla="*/ 154 h 309"/>
                <a:gd name="T92" fmla="*/ 0 w 177"/>
                <a:gd name="T93" fmla="*/ 137 h 309"/>
                <a:gd name="T94" fmla="*/ 1 w 177"/>
                <a:gd name="T95" fmla="*/ 121 h 309"/>
                <a:gd name="T96" fmla="*/ 3 w 177"/>
                <a:gd name="T97" fmla="*/ 105 h 309"/>
                <a:gd name="T98" fmla="*/ 7 w 177"/>
                <a:gd name="T99" fmla="*/ 90 h 309"/>
                <a:gd name="T100" fmla="*/ 11 w 177"/>
                <a:gd name="T101" fmla="*/ 75 h 309"/>
                <a:gd name="T102" fmla="*/ 16 w 177"/>
                <a:gd name="T103" fmla="*/ 63 h 309"/>
                <a:gd name="T104" fmla="*/ 22 w 177"/>
                <a:gd name="T105" fmla="*/ 50 h 309"/>
                <a:gd name="T106" fmla="*/ 28 w 177"/>
                <a:gd name="T107" fmla="*/ 38 h 309"/>
                <a:gd name="T108" fmla="*/ 36 w 177"/>
                <a:gd name="T109" fmla="*/ 28 h 309"/>
                <a:gd name="T110" fmla="*/ 44 w 177"/>
                <a:gd name="T111" fmla="*/ 19 h 309"/>
                <a:gd name="T112" fmla="*/ 51 w 177"/>
                <a:gd name="T113" fmla="*/ 13 h 309"/>
                <a:gd name="T114" fmla="*/ 60 w 177"/>
                <a:gd name="T115" fmla="*/ 7 h 309"/>
                <a:gd name="T116" fmla="*/ 69 w 177"/>
                <a:gd name="T117" fmla="*/ 2 h 309"/>
                <a:gd name="T118" fmla="*/ 78 w 177"/>
                <a:gd name="T119" fmla="*/ 0 h 309"/>
                <a:gd name="T120" fmla="*/ 88 w 177"/>
                <a:gd name="T12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7" h="309">
                  <a:moveTo>
                    <a:pt x="88" y="0"/>
                  </a:moveTo>
                  <a:lnTo>
                    <a:pt x="96" y="0"/>
                  </a:lnTo>
                  <a:lnTo>
                    <a:pt x="105" y="2"/>
                  </a:lnTo>
                  <a:lnTo>
                    <a:pt x="114" y="7"/>
                  </a:lnTo>
                  <a:lnTo>
                    <a:pt x="123" y="13"/>
                  </a:lnTo>
                  <a:lnTo>
                    <a:pt x="132" y="19"/>
                  </a:lnTo>
                  <a:lnTo>
                    <a:pt x="138" y="28"/>
                  </a:lnTo>
                  <a:lnTo>
                    <a:pt x="145" y="38"/>
                  </a:lnTo>
                  <a:lnTo>
                    <a:pt x="153" y="50"/>
                  </a:lnTo>
                  <a:lnTo>
                    <a:pt x="159" y="63"/>
                  </a:lnTo>
                  <a:lnTo>
                    <a:pt x="164" y="75"/>
                  </a:lnTo>
                  <a:lnTo>
                    <a:pt x="167" y="90"/>
                  </a:lnTo>
                  <a:lnTo>
                    <a:pt x="171" y="105"/>
                  </a:lnTo>
                  <a:lnTo>
                    <a:pt x="173" y="121"/>
                  </a:lnTo>
                  <a:lnTo>
                    <a:pt x="175" y="137"/>
                  </a:lnTo>
                  <a:lnTo>
                    <a:pt x="176" y="154"/>
                  </a:lnTo>
                  <a:lnTo>
                    <a:pt x="175" y="168"/>
                  </a:lnTo>
                  <a:lnTo>
                    <a:pt x="173" y="185"/>
                  </a:lnTo>
                  <a:lnTo>
                    <a:pt x="171" y="199"/>
                  </a:lnTo>
                  <a:lnTo>
                    <a:pt x="167" y="216"/>
                  </a:lnTo>
                  <a:lnTo>
                    <a:pt x="164" y="229"/>
                  </a:lnTo>
                  <a:lnTo>
                    <a:pt x="159" y="242"/>
                  </a:lnTo>
                  <a:lnTo>
                    <a:pt x="153" y="256"/>
                  </a:lnTo>
                  <a:lnTo>
                    <a:pt x="145" y="268"/>
                  </a:lnTo>
                  <a:lnTo>
                    <a:pt x="138" y="278"/>
                  </a:lnTo>
                  <a:lnTo>
                    <a:pt x="132" y="287"/>
                  </a:lnTo>
                  <a:lnTo>
                    <a:pt x="123" y="293"/>
                  </a:lnTo>
                  <a:lnTo>
                    <a:pt x="114" y="300"/>
                  </a:lnTo>
                  <a:lnTo>
                    <a:pt x="105" y="303"/>
                  </a:lnTo>
                  <a:lnTo>
                    <a:pt x="96" y="306"/>
                  </a:lnTo>
                  <a:lnTo>
                    <a:pt x="88" y="308"/>
                  </a:lnTo>
                  <a:lnTo>
                    <a:pt x="78" y="306"/>
                  </a:lnTo>
                  <a:lnTo>
                    <a:pt x="69" y="303"/>
                  </a:lnTo>
                  <a:lnTo>
                    <a:pt x="60" y="300"/>
                  </a:lnTo>
                  <a:lnTo>
                    <a:pt x="51" y="293"/>
                  </a:lnTo>
                  <a:lnTo>
                    <a:pt x="44" y="287"/>
                  </a:lnTo>
                  <a:lnTo>
                    <a:pt x="36" y="278"/>
                  </a:lnTo>
                  <a:lnTo>
                    <a:pt x="28" y="268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9"/>
                  </a:lnTo>
                  <a:lnTo>
                    <a:pt x="7" y="216"/>
                  </a:lnTo>
                  <a:lnTo>
                    <a:pt x="3" y="199"/>
                  </a:lnTo>
                  <a:lnTo>
                    <a:pt x="1" y="185"/>
                  </a:lnTo>
                  <a:lnTo>
                    <a:pt x="0" y="168"/>
                  </a:lnTo>
                  <a:lnTo>
                    <a:pt x="0" y="154"/>
                  </a:lnTo>
                  <a:lnTo>
                    <a:pt x="0" y="137"/>
                  </a:lnTo>
                  <a:lnTo>
                    <a:pt x="1" y="121"/>
                  </a:lnTo>
                  <a:lnTo>
                    <a:pt x="3" y="105"/>
                  </a:lnTo>
                  <a:lnTo>
                    <a:pt x="7" y="90"/>
                  </a:lnTo>
                  <a:lnTo>
                    <a:pt x="11" y="75"/>
                  </a:lnTo>
                  <a:lnTo>
                    <a:pt x="16" y="63"/>
                  </a:lnTo>
                  <a:lnTo>
                    <a:pt x="22" y="50"/>
                  </a:lnTo>
                  <a:lnTo>
                    <a:pt x="28" y="38"/>
                  </a:lnTo>
                  <a:lnTo>
                    <a:pt x="36" y="28"/>
                  </a:lnTo>
                  <a:lnTo>
                    <a:pt x="44" y="19"/>
                  </a:lnTo>
                  <a:lnTo>
                    <a:pt x="51" y="13"/>
                  </a:lnTo>
                  <a:lnTo>
                    <a:pt x="60" y="7"/>
                  </a:lnTo>
                  <a:lnTo>
                    <a:pt x="69" y="2"/>
                  </a:lnTo>
                  <a:lnTo>
                    <a:pt x="78" y="0"/>
                  </a:lnTo>
                  <a:lnTo>
                    <a:pt x="8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2" name="Freeform 570"/>
            <p:cNvSpPr>
              <a:spLocks/>
            </p:cNvSpPr>
            <p:nvPr/>
          </p:nvSpPr>
          <p:spPr bwMode="auto">
            <a:xfrm>
              <a:off x="5593" y="3449"/>
              <a:ext cx="82" cy="139"/>
            </a:xfrm>
            <a:custGeom>
              <a:avLst/>
              <a:gdLst>
                <a:gd name="T0" fmla="*/ 40 w 82"/>
                <a:gd name="T1" fmla="*/ 0 h 139"/>
                <a:gd name="T2" fmla="*/ 44 w 82"/>
                <a:gd name="T3" fmla="*/ 0 h 139"/>
                <a:gd name="T4" fmla="*/ 48 w 82"/>
                <a:gd name="T5" fmla="*/ 0 h 139"/>
                <a:gd name="T6" fmla="*/ 52 w 82"/>
                <a:gd name="T7" fmla="*/ 2 h 139"/>
                <a:gd name="T8" fmla="*/ 56 w 82"/>
                <a:gd name="T9" fmla="*/ 5 h 139"/>
                <a:gd name="T10" fmla="*/ 60 w 82"/>
                <a:gd name="T11" fmla="*/ 8 h 139"/>
                <a:gd name="T12" fmla="*/ 64 w 82"/>
                <a:gd name="T13" fmla="*/ 12 h 139"/>
                <a:gd name="T14" fmla="*/ 67 w 82"/>
                <a:gd name="T15" fmla="*/ 17 h 139"/>
                <a:gd name="T16" fmla="*/ 70 w 82"/>
                <a:gd name="T17" fmla="*/ 22 h 139"/>
                <a:gd name="T18" fmla="*/ 72 w 82"/>
                <a:gd name="T19" fmla="*/ 27 h 139"/>
                <a:gd name="T20" fmla="*/ 75 w 82"/>
                <a:gd name="T21" fmla="*/ 35 h 139"/>
                <a:gd name="T22" fmla="*/ 77 w 82"/>
                <a:gd name="T23" fmla="*/ 39 h 139"/>
                <a:gd name="T24" fmla="*/ 78 w 82"/>
                <a:gd name="T25" fmla="*/ 46 h 139"/>
                <a:gd name="T26" fmla="*/ 80 w 82"/>
                <a:gd name="T27" fmla="*/ 54 h 139"/>
                <a:gd name="T28" fmla="*/ 81 w 82"/>
                <a:gd name="T29" fmla="*/ 61 h 139"/>
                <a:gd name="T30" fmla="*/ 81 w 82"/>
                <a:gd name="T31" fmla="*/ 69 h 139"/>
                <a:gd name="T32" fmla="*/ 81 w 82"/>
                <a:gd name="T33" fmla="*/ 75 h 139"/>
                <a:gd name="T34" fmla="*/ 80 w 82"/>
                <a:gd name="T35" fmla="*/ 83 h 139"/>
                <a:gd name="T36" fmla="*/ 78 w 82"/>
                <a:gd name="T37" fmla="*/ 89 h 139"/>
                <a:gd name="T38" fmla="*/ 77 w 82"/>
                <a:gd name="T39" fmla="*/ 96 h 139"/>
                <a:gd name="T40" fmla="*/ 75 w 82"/>
                <a:gd name="T41" fmla="*/ 103 h 139"/>
                <a:gd name="T42" fmla="*/ 72 w 82"/>
                <a:gd name="T43" fmla="*/ 109 h 139"/>
                <a:gd name="T44" fmla="*/ 70 w 82"/>
                <a:gd name="T45" fmla="*/ 113 h 139"/>
                <a:gd name="T46" fmla="*/ 67 w 82"/>
                <a:gd name="T47" fmla="*/ 119 h 139"/>
                <a:gd name="T48" fmla="*/ 64 w 82"/>
                <a:gd name="T49" fmla="*/ 123 h 139"/>
                <a:gd name="T50" fmla="*/ 60 w 82"/>
                <a:gd name="T51" fmla="*/ 129 h 139"/>
                <a:gd name="T52" fmla="*/ 56 w 82"/>
                <a:gd name="T53" fmla="*/ 132 h 139"/>
                <a:gd name="T54" fmla="*/ 52 w 82"/>
                <a:gd name="T55" fmla="*/ 133 h 139"/>
                <a:gd name="T56" fmla="*/ 48 w 82"/>
                <a:gd name="T57" fmla="*/ 136 h 139"/>
                <a:gd name="T58" fmla="*/ 44 w 82"/>
                <a:gd name="T59" fmla="*/ 138 h 139"/>
                <a:gd name="T60" fmla="*/ 40 w 82"/>
                <a:gd name="T61" fmla="*/ 138 h 139"/>
                <a:gd name="T62" fmla="*/ 35 w 82"/>
                <a:gd name="T63" fmla="*/ 138 h 139"/>
                <a:gd name="T64" fmla="*/ 31 w 82"/>
                <a:gd name="T65" fmla="*/ 136 h 139"/>
                <a:gd name="T66" fmla="*/ 27 w 82"/>
                <a:gd name="T67" fmla="*/ 133 h 139"/>
                <a:gd name="T68" fmla="*/ 23 w 82"/>
                <a:gd name="T69" fmla="*/ 132 h 139"/>
                <a:gd name="T70" fmla="*/ 20 w 82"/>
                <a:gd name="T71" fmla="*/ 129 h 139"/>
                <a:gd name="T72" fmla="*/ 16 w 82"/>
                <a:gd name="T73" fmla="*/ 123 h 139"/>
                <a:gd name="T74" fmla="*/ 13 w 82"/>
                <a:gd name="T75" fmla="*/ 119 h 139"/>
                <a:gd name="T76" fmla="*/ 10 w 82"/>
                <a:gd name="T77" fmla="*/ 113 h 139"/>
                <a:gd name="T78" fmla="*/ 7 w 82"/>
                <a:gd name="T79" fmla="*/ 109 h 139"/>
                <a:gd name="T80" fmla="*/ 4 w 82"/>
                <a:gd name="T81" fmla="*/ 103 h 139"/>
                <a:gd name="T82" fmla="*/ 2 w 82"/>
                <a:gd name="T83" fmla="*/ 96 h 139"/>
                <a:gd name="T84" fmla="*/ 0 w 82"/>
                <a:gd name="T85" fmla="*/ 89 h 139"/>
                <a:gd name="T86" fmla="*/ 0 w 82"/>
                <a:gd name="T87" fmla="*/ 83 h 139"/>
                <a:gd name="T88" fmla="*/ 0 w 82"/>
                <a:gd name="T89" fmla="*/ 75 h 139"/>
                <a:gd name="T90" fmla="*/ 0 w 82"/>
                <a:gd name="T91" fmla="*/ 69 h 139"/>
                <a:gd name="T92" fmla="*/ 0 w 82"/>
                <a:gd name="T93" fmla="*/ 61 h 139"/>
                <a:gd name="T94" fmla="*/ 0 w 82"/>
                <a:gd name="T95" fmla="*/ 54 h 139"/>
                <a:gd name="T96" fmla="*/ 0 w 82"/>
                <a:gd name="T97" fmla="*/ 46 h 139"/>
                <a:gd name="T98" fmla="*/ 2 w 82"/>
                <a:gd name="T99" fmla="*/ 39 h 139"/>
                <a:gd name="T100" fmla="*/ 4 w 82"/>
                <a:gd name="T101" fmla="*/ 35 h 139"/>
                <a:gd name="T102" fmla="*/ 7 w 82"/>
                <a:gd name="T103" fmla="*/ 27 h 139"/>
                <a:gd name="T104" fmla="*/ 10 w 82"/>
                <a:gd name="T105" fmla="*/ 22 h 139"/>
                <a:gd name="T106" fmla="*/ 13 w 82"/>
                <a:gd name="T107" fmla="*/ 17 h 139"/>
                <a:gd name="T108" fmla="*/ 16 w 82"/>
                <a:gd name="T109" fmla="*/ 12 h 139"/>
                <a:gd name="T110" fmla="*/ 20 w 82"/>
                <a:gd name="T111" fmla="*/ 8 h 139"/>
                <a:gd name="T112" fmla="*/ 23 w 82"/>
                <a:gd name="T113" fmla="*/ 5 h 139"/>
                <a:gd name="T114" fmla="*/ 27 w 82"/>
                <a:gd name="T115" fmla="*/ 2 h 139"/>
                <a:gd name="T116" fmla="*/ 31 w 82"/>
                <a:gd name="T117" fmla="*/ 0 h 139"/>
                <a:gd name="T118" fmla="*/ 35 w 82"/>
                <a:gd name="T119" fmla="*/ 0 h 139"/>
                <a:gd name="T120" fmla="*/ 40 w 82"/>
                <a:gd name="T1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2" h="139">
                  <a:moveTo>
                    <a:pt x="40" y="0"/>
                  </a:moveTo>
                  <a:lnTo>
                    <a:pt x="44" y="0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60" y="8"/>
                  </a:lnTo>
                  <a:lnTo>
                    <a:pt x="64" y="12"/>
                  </a:lnTo>
                  <a:lnTo>
                    <a:pt x="67" y="17"/>
                  </a:lnTo>
                  <a:lnTo>
                    <a:pt x="70" y="22"/>
                  </a:lnTo>
                  <a:lnTo>
                    <a:pt x="72" y="27"/>
                  </a:lnTo>
                  <a:lnTo>
                    <a:pt x="75" y="35"/>
                  </a:lnTo>
                  <a:lnTo>
                    <a:pt x="77" y="39"/>
                  </a:lnTo>
                  <a:lnTo>
                    <a:pt x="78" y="46"/>
                  </a:lnTo>
                  <a:lnTo>
                    <a:pt x="80" y="54"/>
                  </a:lnTo>
                  <a:lnTo>
                    <a:pt x="81" y="61"/>
                  </a:lnTo>
                  <a:lnTo>
                    <a:pt x="81" y="69"/>
                  </a:lnTo>
                  <a:lnTo>
                    <a:pt x="81" y="75"/>
                  </a:lnTo>
                  <a:lnTo>
                    <a:pt x="80" y="83"/>
                  </a:lnTo>
                  <a:lnTo>
                    <a:pt x="78" y="89"/>
                  </a:lnTo>
                  <a:lnTo>
                    <a:pt x="77" y="96"/>
                  </a:lnTo>
                  <a:lnTo>
                    <a:pt x="75" y="103"/>
                  </a:lnTo>
                  <a:lnTo>
                    <a:pt x="72" y="109"/>
                  </a:lnTo>
                  <a:lnTo>
                    <a:pt x="70" y="113"/>
                  </a:lnTo>
                  <a:lnTo>
                    <a:pt x="67" y="119"/>
                  </a:lnTo>
                  <a:lnTo>
                    <a:pt x="64" y="123"/>
                  </a:lnTo>
                  <a:lnTo>
                    <a:pt x="60" y="129"/>
                  </a:lnTo>
                  <a:lnTo>
                    <a:pt x="56" y="132"/>
                  </a:lnTo>
                  <a:lnTo>
                    <a:pt x="52" y="133"/>
                  </a:lnTo>
                  <a:lnTo>
                    <a:pt x="48" y="136"/>
                  </a:lnTo>
                  <a:lnTo>
                    <a:pt x="44" y="138"/>
                  </a:lnTo>
                  <a:lnTo>
                    <a:pt x="40" y="138"/>
                  </a:lnTo>
                  <a:lnTo>
                    <a:pt x="35" y="138"/>
                  </a:lnTo>
                  <a:lnTo>
                    <a:pt x="31" y="136"/>
                  </a:lnTo>
                  <a:lnTo>
                    <a:pt x="27" y="133"/>
                  </a:lnTo>
                  <a:lnTo>
                    <a:pt x="23" y="132"/>
                  </a:lnTo>
                  <a:lnTo>
                    <a:pt x="20" y="129"/>
                  </a:lnTo>
                  <a:lnTo>
                    <a:pt x="16" y="123"/>
                  </a:lnTo>
                  <a:lnTo>
                    <a:pt x="13" y="119"/>
                  </a:lnTo>
                  <a:lnTo>
                    <a:pt x="10" y="113"/>
                  </a:lnTo>
                  <a:lnTo>
                    <a:pt x="7" y="109"/>
                  </a:lnTo>
                  <a:lnTo>
                    <a:pt x="4" y="103"/>
                  </a:lnTo>
                  <a:lnTo>
                    <a:pt x="2" y="96"/>
                  </a:lnTo>
                  <a:lnTo>
                    <a:pt x="0" y="89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0" y="46"/>
                  </a:lnTo>
                  <a:lnTo>
                    <a:pt x="2" y="39"/>
                  </a:lnTo>
                  <a:lnTo>
                    <a:pt x="4" y="35"/>
                  </a:lnTo>
                  <a:lnTo>
                    <a:pt x="7" y="27"/>
                  </a:lnTo>
                  <a:lnTo>
                    <a:pt x="10" y="22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20" y="8"/>
                  </a:lnTo>
                  <a:lnTo>
                    <a:pt x="23" y="5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" name="Freeform 571"/>
            <p:cNvSpPr>
              <a:spLocks/>
            </p:cNvSpPr>
            <p:nvPr/>
          </p:nvSpPr>
          <p:spPr bwMode="auto">
            <a:xfrm>
              <a:off x="5619" y="3496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0 h 53"/>
                <a:gd name="T10" fmla="*/ 20 w 29"/>
                <a:gd name="T11" fmla="*/ 1 h 53"/>
                <a:gd name="T12" fmla="*/ 22 w 29"/>
                <a:gd name="T13" fmla="*/ 3 h 53"/>
                <a:gd name="T14" fmla="*/ 22 w 29"/>
                <a:gd name="T15" fmla="*/ 4 h 53"/>
                <a:gd name="T16" fmla="*/ 24 w 29"/>
                <a:gd name="T17" fmla="*/ 8 h 53"/>
                <a:gd name="T18" fmla="*/ 25 w 29"/>
                <a:gd name="T19" fmla="*/ 8 h 53"/>
                <a:gd name="T20" fmla="*/ 25 w 29"/>
                <a:gd name="T21" fmla="*/ 11 h 53"/>
                <a:gd name="T22" fmla="*/ 26 w 29"/>
                <a:gd name="T23" fmla="*/ 14 h 53"/>
                <a:gd name="T24" fmla="*/ 27 w 29"/>
                <a:gd name="T25" fmla="*/ 17 h 53"/>
                <a:gd name="T26" fmla="*/ 27 w 29"/>
                <a:gd name="T27" fmla="*/ 21 h 53"/>
                <a:gd name="T28" fmla="*/ 27 w 29"/>
                <a:gd name="T29" fmla="*/ 22 h 53"/>
                <a:gd name="T30" fmla="*/ 28 w 29"/>
                <a:gd name="T31" fmla="*/ 26 h 53"/>
                <a:gd name="T32" fmla="*/ 27 w 29"/>
                <a:gd name="T33" fmla="*/ 27 h 53"/>
                <a:gd name="T34" fmla="*/ 27 w 29"/>
                <a:gd name="T35" fmla="*/ 29 h 53"/>
                <a:gd name="T36" fmla="*/ 27 w 29"/>
                <a:gd name="T37" fmla="*/ 32 h 53"/>
                <a:gd name="T38" fmla="*/ 26 w 29"/>
                <a:gd name="T39" fmla="*/ 35 h 53"/>
                <a:gd name="T40" fmla="*/ 25 w 29"/>
                <a:gd name="T41" fmla="*/ 39 h 53"/>
                <a:gd name="T42" fmla="*/ 25 w 29"/>
                <a:gd name="T43" fmla="*/ 42 h 53"/>
                <a:gd name="T44" fmla="*/ 24 w 29"/>
                <a:gd name="T45" fmla="*/ 42 h 53"/>
                <a:gd name="T46" fmla="*/ 22 w 29"/>
                <a:gd name="T47" fmla="*/ 45 h 53"/>
                <a:gd name="T48" fmla="*/ 22 w 29"/>
                <a:gd name="T49" fmla="*/ 47 h 53"/>
                <a:gd name="T50" fmla="*/ 20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1 w 29"/>
                <a:gd name="T65" fmla="*/ 52 h 53"/>
                <a:gd name="T66" fmla="*/ 9 w 29"/>
                <a:gd name="T67" fmla="*/ 52 h 53"/>
                <a:gd name="T68" fmla="*/ 8 w 29"/>
                <a:gd name="T69" fmla="*/ 50 h 53"/>
                <a:gd name="T70" fmla="*/ 6 w 29"/>
                <a:gd name="T71" fmla="*/ 48 h 53"/>
                <a:gd name="T72" fmla="*/ 5 w 29"/>
                <a:gd name="T73" fmla="*/ 47 h 53"/>
                <a:gd name="T74" fmla="*/ 4 w 29"/>
                <a:gd name="T75" fmla="*/ 45 h 53"/>
                <a:gd name="T76" fmla="*/ 2 w 29"/>
                <a:gd name="T77" fmla="*/ 42 h 53"/>
                <a:gd name="T78" fmla="*/ 2 w 29"/>
                <a:gd name="T79" fmla="*/ 42 h 53"/>
                <a:gd name="T80" fmla="*/ 1 w 29"/>
                <a:gd name="T81" fmla="*/ 39 h 53"/>
                <a:gd name="T82" fmla="*/ 0 w 29"/>
                <a:gd name="T83" fmla="*/ 35 h 53"/>
                <a:gd name="T84" fmla="*/ 0 w 29"/>
                <a:gd name="T85" fmla="*/ 32 h 53"/>
                <a:gd name="T86" fmla="*/ 0 w 29"/>
                <a:gd name="T87" fmla="*/ 29 h 53"/>
                <a:gd name="T88" fmla="*/ 0 w 29"/>
                <a:gd name="T89" fmla="*/ 27 h 53"/>
                <a:gd name="T90" fmla="*/ 0 w 29"/>
                <a:gd name="T91" fmla="*/ 26 h 53"/>
                <a:gd name="T92" fmla="*/ 0 w 29"/>
                <a:gd name="T93" fmla="*/ 22 h 53"/>
                <a:gd name="T94" fmla="*/ 0 w 29"/>
                <a:gd name="T95" fmla="*/ 21 h 53"/>
                <a:gd name="T96" fmla="*/ 0 w 29"/>
                <a:gd name="T97" fmla="*/ 17 h 53"/>
                <a:gd name="T98" fmla="*/ 0 w 29"/>
                <a:gd name="T99" fmla="*/ 14 h 53"/>
                <a:gd name="T100" fmla="*/ 1 w 29"/>
                <a:gd name="T101" fmla="*/ 11 h 53"/>
                <a:gd name="T102" fmla="*/ 2 w 29"/>
                <a:gd name="T103" fmla="*/ 8 h 53"/>
                <a:gd name="T104" fmla="*/ 2 w 29"/>
                <a:gd name="T105" fmla="*/ 8 h 53"/>
                <a:gd name="T106" fmla="*/ 4 w 29"/>
                <a:gd name="T107" fmla="*/ 4 h 53"/>
                <a:gd name="T108" fmla="*/ 5 w 29"/>
                <a:gd name="T109" fmla="*/ 3 h 53"/>
                <a:gd name="T110" fmla="*/ 6 w 29"/>
                <a:gd name="T111" fmla="*/ 1 h 53"/>
                <a:gd name="T112" fmla="*/ 8 w 29"/>
                <a:gd name="T113" fmla="*/ 0 h 53"/>
                <a:gd name="T114" fmla="*/ 9 w 29"/>
                <a:gd name="T115" fmla="*/ 0 h 53"/>
                <a:gd name="T116" fmla="*/ 11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3"/>
                  </a:lnTo>
                  <a:lnTo>
                    <a:pt x="22" y="4"/>
                  </a:lnTo>
                  <a:lnTo>
                    <a:pt x="24" y="8"/>
                  </a:lnTo>
                  <a:lnTo>
                    <a:pt x="25" y="8"/>
                  </a:lnTo>
                  <a:lnTo>
                    <a:pt x="25" y="11"/>
                  </a:lnTo>
                  <a:lnTo>
                    <a:pt x="26" y="14"/>
                  </a:lnTo>
                  <a:lnTo>
                    <a:pt x="27" y="17"/>
                  </a:lnTo>
                  <a:lnTo>
                    <a:pt x="27" y="21"/>
                  </a:lnTo>
                  <a:lnTo>
                    <a:pt x="27" y="22"/>
                  </a:lnTo>
                  <a:lnTo>
                    <a:pt x="28" y="26"/>
                  </a:lnTo>
                  <a:lnTo>
                    <a:pt x="27" y="27"/>
                  </a:lnTo>
                  <a:lnTo>
                    <a:pt x="27" y="29"/>
                  </a:lnTo>
                  <a:lnTo>
                    <a:pt x="27" y="32"/>
                  </a:lnTo>
                  <a:lnTo>
                    <a:pt x="26" y="35"/>
                  </a:lnTo>
                  <a:lnTo>
                    <a:pt x="25" y="39"/>
                  </a:lnTo>
                  <a:lnTo>
                    <a:pt x="25" y="42"/>
                  </a:lnTo>
                  <a:lnTo>
                    <a:pt x="24" y="42"/>
                  </a:lnTo>
                  <a:lnTo>
                    <a:pt x="22" y="45"/>
                  </a:lnTo>
                  <a:lnTo>
                    <a:pt x="22" y="47"/>
                  </a:lnTo>
                  <a:lnTo>
                    <a:pt x="20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5" y="47"/>
                  </a:lnTo>
                  <a:lnTo>
                    <a:pt x="4" y="45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1" y="39"/>
                  </a:lnTo>
                  <a:lnTo>
                    <a:pt x="0" y="35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" name="Freeform 572"/>
            <p:cNvSpPr>
              <a:spLocks/>
            </p:cNvSpPr>
            <p:nvPr/>
          </p:nvSpPr>
          <p:spPr bwMode="auto">
            <a:xfrm>
              <a:off x="4810" y="3275"/>
              <a:ext cx="327" cy="212"/>
            </a:xfrm>
            <a:custGeom>
              <a:avLst/>
              <a:gdLst>
                <a:gd name="T0" fmla="*/ 4 w 327"/>
                <a:gd name="T1" fmla="*/ 0 h 212"/>
                <a:gd name="T2" fmla="*/ 326 w 327"/>
                <a:gd name="T3" fmla="*/ 0 h 212"/>
                <a:gd name="T4" fmla="*/ 320 w 327"/>
                <a:gd name="T5" fmla="*/ 65 h 212"/>
                <a:gd name="T6" fmla="*/ 266 w 327"/>
                <a:gd name="T7" fmla="*/ 65 h 212"/>
                <a:gd name="T8" fmla="*/ 271 w 327"/>
                <a:gd name="T9" fmla="*/ 111 h 212"/>
                <a:gd name="T10" fmla="*/ 316 w 327"/>
                <a:gd name="T11" fmla="*/ 111 h 212"/>
                <a:gd name="T12" fmla="*/ 316 w 327"/>
                <a:gd name="T13" fmla="*/ 199 h 212"/>
                <a:gd name="T14" fmla="*/ 0 w 327"/>
                <a:gd name="T15" fmla="*/ 211 h 212"/>
                <a:gd name="T16" fmla="*/ 0 w 327"/>
                <a:gd name="T17" fmla="*/ 111 h 212"/>
                <a:gd name="T18" fmla="*/ 45 w 327"/>
                <a:gd name="T19" fmla="*/ 111 h 212"/>
                <a:gd name="T20" fmla="*/ 45 w 327"/>
                <a:gd name="T21" fmla="*/ 65 h 212"/>
                <a:gd name="T22" fmla="*/ 0 w 327"/>
                <a:gd name="T23" fmla="*/ 65 h 212"/>
                <a:gd name="T24" fmla="*/ 0 w 327"/>
                <a:gd name="T25" fmla="*/ 0 h 212"/>
                <a:gd name="T26" fmla="*/ 4 w 327"/>
                <a:gd name="T27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7" h="212">
                  <a:moveTo>
                    <a:pt x="4" y="0"/>
                  </a:moveTo>
                  <a:lnTo>
                    <a:pt x="326" y="0"/>
                  </a:lnTo>
                  <a:lnTo>
                    <a:pt x="320" y="65"/>
                  </a:lnTo>
                  <a:lnTo>
                    <a:pt x="266" y="65"/>
                  </a:lnTo>
                  <a:lnTo>
                    <a:pt x="271" y="111"/>
                  </a:lnTo>
                  <a:lnTo>
                    <a:pt x="316" y="111"/>
                  </a:lnTo>
                  <a:lnTo>
                    <a:pt x="316" y="199"/>
                  </a:lnTo>
                  <a:lnTo>
                    <a:pt x="0" y="211"/>
                  </a:lnTo>
                  <a:lnTo>
                    <a:pt x="0" y="111"/>
                  </a:lnTo>
                  <a:lnTo>
                    <a:pt x="45" y="111"/>
                  </a:lnTo>
                  <a:lnTo>
                    <a:pt x="4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5" name="Freeform 573"/>
            <p:cNvSpPr>
              <a:spLocks/>
            </p:cNvSpPr>
            <p:nvPr/>
          </p:nvSpPr>
          <p:spPr bwMode="auto">
            <a:xfrm>
              <a:off x="5185" y="3288"/>
              <a:ext cx="178" cy="177"/>
            </a:xfrm>
            <a:custGeom>
              <a:avLst/>
              <a:gdLst>
                <a:gd name="T0" fmla="*/ 0 w 178"/>
                <a:gd name="T1" fmla="*/ 0 h 177"/>
                <a:gd name="T2" fmla="*/ 177 w 178"/>
                <a:gd name="T3" fmla="*/ 0 h 177"/>
                <a:gd name="T4" fmla="*/ 177 w 178"/>
                <a:gd name="T5" fmla="*/ 176 h 177"/>
                <a:gd name="T6" fmla="*/ 0 w 178"/>
                <a:gd name="T7" fmla="*/ 176 h 177"/>
                <a:gd name="T8" fmla="*/ 0 w 178"/>
                <a:gd name="T9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" h="177">
                  <a:moveTo>
                    <a:pt x="0" y="0"/>
                  </a:moveTo>
                  <a:lnTo>
                    <a:pt x="177" y="0"/>
                  </a:lnTo>
                  <a:lnTo>
                    <a:pt x="177" y="176"/>
                  </a:lnTo>
                  <a:lnTo>
                    <a:pt x="0" y="17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6" name="Freeform 574"/>
            <p:cNvSpPr>
              <a:spLocks/>
            </p:cNvSpPr>
            <p:nvPr/>
          </p:nvSpPr>
          <p:spPr bwMode="auto">
            <a:xfrm>
              <a:off x="4395" y="3275"/>
              <a:ext cx="115" cy="331"/>
            </a:xfrm>
            <a:custGeom>
              <a:avLst/>
              <a:gdLst>
                <a:gd name="T0" fmla="*/ 0 w 115"/>
                <a:gd name="T1" fmla="*/ 0 h 331"/>
                <a:gd name="T2" fmla="*/ 114 w 115"/>
                <a:gd name="T3" fmla="*/ 0 h 331"/>
                <a:gd name="T4" fmla="*/ 114 w 115"/>
                <a:gd name="T5" fmla="*/ 219 h 331"/>
                <a:gd name="T6" fmla="*/ 114 w 115"/>
                <a:gd name="T7" fmla="*/ 287 h 331"/>
                <a:gd name="T8" fmla="*/ 95 w 115"/>
                <a:gd name="T9" fmla="*/ 287 h 331"/>
                <a:gd name="T10" fmla="*/ 95 w 115"/>
                <a:gd name="T11" fmla="*/ 120 h 331"/>
                <a:gd name="T12" fmla="*/ 68 w 115"/>
                <a:gd name="T13" fmla="*/ 132 h 331"/>
                <a:gd name="T14" fmla="*/ 72 w 115"/>
                <a:gd name="T15" fmla="*/ 287 h 331"/>
                <a:gd name="T16" fmla="*/ 36 w 115"/>
                <a:gd name="T17" fmla="*/ 330 h 331"/>
                <a:gd name="T18" fmla="*/ 18 w 115"/>
                <a:gd name="T19" fmla="*/ 330 h 331"/>
                <a:gd name="T20" fmla="*/ 18 w 115"/>
                <a:gd name="T21" fmla="*/ 11 h 331"/>
                <a:gd name="T22" fmla="*/ 0 w 115"/>
                <a:gd name="T23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5" h="331">
                  <a:moveTo>
                    <a:pt x="0" y="0"/>
                  </a:moveTo>
                  <a:lnTo>
                    <a:pt x="114" y="0"/>
                  </a:lnTo>
                  <a:lnTo>
                    <a:pt x="114" y="219"/>
                  </a:lnTo>
                  <a:lnTo>
                    <a:pt x="114" y="287"/>
                  </a:lnTo>
                  <a:lnTo>
                    <a:pt x="95" y="287"/>
                  </a:lnTo>
                  <a:lnTo>
                    <a:pt x="95" y="120"/>
                  </a:lnTo>
                  <a:lnTo>
                    <a:pt x="68" y="132"/>
                  </a:lnTo>
                  <a:lnTo>
                    <a:pt x="72" y="287"/>
                  </a:lnTo>
                  <a:lnTo>
                    <a:pt x="36" y="330"/>
                  </a:lnTo>
                  <a:lnTo>
                    <a:pt x="18" y="330"/>
                  </a:lnTo>
                  <a:lnTo>
                    <a:pt x="18" y="1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7" name="Freeform 575"/>
            <p:cNvSpPr>
              <a:spLocks/>
            </p:cNvSpPr>
            <p:nvPr/>
          </p:nvSpPr>
          <p:spPr bwMode="auto">
            <a:xfrm>
              <a:off x="5071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6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6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2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2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8" name="Freeform 576"/>
            <p:cNvSpPr>
              <a:spLocks/>
            </p:cNvSpPr>
            <p:nvPr/>
          </p:nvSpPr>
          <p:spPr bwMode="auto">
            <a:xfrm>
              <a:off x="503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5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4 w 30"/>
                <a:gd name="T15" fmla="*/ 5 h 53"/>
                <a:gd name="T16" fmla="*/ 25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8 w 30"/>
                <a:gd name="T25" fmla="*/ 16 h 53"/>
                <a:gd name="T26" fmla="*/ 28 w 30"/>
                <a:gd name="T27" fmla="*/ 20 h 53"/>
                <a:gd name="T28" fmla="*/ 28 w 30"/>
                <a:gd name="T29" fmla="*/ 23 h 53"/>
                <a:gd name="T30" fmla="*/ 29 w 30"/>
                <a:gd name="T31" fmla="*/ 26 h 53"/>
                <a:gd name="T32" fmla="*/ 28 w 30"/>
                <a:gd name="T33" fmla="*/ 28 h 53"/>
                <a:gd name="T34" fmla="*/ 28 w 30"/>
                <a:gd name="T35" fmla="*/ 30 h 53"/>
                <a:gd name="T36" fmla="*/ 28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5 w 30"/>
                <a:gd name="T45" fmla="*/ 43 h 53"/>
                <a:gd name="T46" fmla="*/ 24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5 w 30"/>
                <a:gd name="T59" fmla="*/ 52 h 53"/>
                <a:gd name="T60" fmla="*/ 14 w 30"/>
                <a:gd name="T61" fmla="*/ 52 h 53"/>
                <a:gd name="T62" fmla="*/ 13 w 30"/>
                <a:gd name="T63" fmla="*/ 52 h 53"/>
                <a:gd name="T64" fmla="*/ 11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4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4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1 w 30"/>
                <a:gd name="T117" fmla="*/ 0 h 53"/>
                <a:gd name="T118" fmla="*/ 13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4" y="5"/>
                  </a:lnTo>
                  <a:lnTo>
                    <a:pt x="25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8" y="16"/>
                  </a:lnTo>
                  <a:lnTo>
                    <a:pt x="28" y="20"/>
                  </a:lnTo>
                  <a:lnTo>
                    <a:pt x="28" y="23"/>
                  </a:lnTo>
                  <a:lnTo>
                    <a:pt x="29" y="26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8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5" y="43"/>
                  </a:lnTo>
                  <a:lnTo>
                    <a:pt x="24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9" name="Freeform 577"/>
            <p:cNvSpPr>
              <a:spLocks/>
            </p:cNvSpPr>
            <p:nvPr/>
          </p:nvSpPr>
          <p:spPr bwMode="auto">
            <a:xfrm>
              <a:off x="4997" y="3407"/>
              <a:ext cx="28" cy="53"/>
            </a:xfrm>
            <a:custGeom>
              <a:avLst/>
              <a:gdLst>
                <a:gd name="T0" fmla="*/ 13 w 28"/>
                <a:gd name="T1" fmla="*/ 0 h 53"/>
                <a:gd name="T2" fmla="*/ 14 w 28"/>
                <a:gd name="T3" fmla="*/ 0 h 53"/>
                <a:gd name="T4" fmla="*/ 15 w 28"/>
                <a:gd name="T5" fmla="*/ 0 h 53"/>
                <a:gd name="T6" fmla="*/ 17 w 28"/>
                <a:gd name="T7" fmla="*/ 0 h 53"/>
                <a:gd name="T8" fmla="*/ 18 w 28"/>
                <a:gd name="T9" fmla="*/ 1 h 53"/>
                <a:gd name="T10" fmla="*/ 20 w 28"/>
                <a:gd name="T11" fmla="*/ 3 h 53"/>
                <a:gd name="T12" fmla="*/ 21 w 28"/>
                <a:gd name="T13" fmla="*/ 5 h 53"/>
                <a:gd name="T14" fmla="*/ 22 w 28"/>
                <a:gd name="T15" fmla="*/ 5 h 53"/>
                <a:gd name="T16" fmla="*/ 23 w 28"/>
                <a:gd name="T17" fmla="*/ 6 h 53"/>
                <a:gd name="T18" fmla="*/ 24 w 28"/>
                <a:gd name="T19" fmla="*/ 10 h 53"/>
                <a:gd name="T20" fmla="*/ 24 w 28"/>
                <a:gd name="T21" fmla="*/ 13 h 53"/>
                <a:gd name="T22" fmla="*/ 25 w 28"/>
                <a:gd name="T23" fmla="*/ 15 h 53"/>
                <a:gd name="T24" fmla="*/ 26 w 28"/>
                <a:gd name="T25" fmla="*/ 16 h 53"/>
                <a:gd name="T26" fmla="*/ 26 w 28"/>
                <a:gd name="T27" fmla="*/ 20 h 53"/>
                <a:gd name="T28" fmla="*/ 26 w 28"/>
                <a:gd name="T29" fmla="*/ 23 h 53"/>
                <a:gd name="T30" fmla="*/ 27 w 28"/>
                <a:gd name="T31" fmla="*/ 26 h 53"/>
                <a:gd name="T32" fmla="*/ 26 w 28"/>
                <a:gd name="T33" fmla="*/ 28 h 53"/>
                <a:gd name="T34" fmla="*/ 26 w 28"/>
                <a:gd name="T35" fmla="*/ 30 h 53"/>
                <a:gd name="T36" fmla="*/ 26 w 28"/>
                <a:gd name="T37" fmla="*/ 33 h 53"/>
                <a:gd name="T38" fmla="*/ 25 w 28"/>
                <a:gd name="T39" fmla="*/ 36 h 53"/>
                <a:gd name="T40" fmla="*/ 24 w 28"/>
                <a:gd name="T41" fmla="*/ 38 h 53"/>
                <a:gd name="T42" fmla="*/ 24 w 28"/>
                <a:gd name="T43" fmla="*/ 40 h 53"/>
                <a:gd name="T44" fmla="*/ 23 w 28"/>
                <a:gd name="T45" fmla="*/ 43 h 53"/>
                <a:gd name="T46" fmla="*/ 22 w 28"/>
                <a:gd name="T47" fmla="*/ 45 h 53"/>
                <a:gd name="T48" fmla="*/ 21 w 28"/>
                <a:gd name="T49" fmla="*/ 46 h 53"/>
                <a:gd name="T50" fmla="*/ 20 w 28"/>
                <a:gd name="T51" fmla="*/ 48 h 53"/>
                <a:gd name="T52" fmla="*/ 18 w 28"/>
                <a:gd name="T53" fmla="*/ 50 h 53"/>
                <a:gd name="T54" fmla="*/ 17 w 28"/>
                <a:gd name="T55" fmla="*/ 52 h 53"/>
                <a:gd name="T56" fmla="*/ 15 w 28"/>
                <a:gd name="T57" fmla="*/ 52 h 53"/>
                <a:gd name="T58" fmla="*/ 14 w 28"/>
                <a:gd name="T59" fmla="*/ 52 h 53"/>
                <a:gd name="T60" fmla="*/ 13 w 28"/>
                <a:gd name="T61" fmla="*/ 52 h 53"/>
                <a:gd name="T62" fmla="*/ 12 w 28"/>
                <a:gd name="T63" fmla="*/ 52 h 53"/>
                <a:gd name="T64" fmla="*/ 10 w 28"/>
                <a:gd name="T65" fmla="*/ 52 h 53"/>
                <a:gd name="T66" fmla="*/ 9 w 28"/>
                <a:gd name="T67" fmla="*/ 52 h 53"/>
                <a:gd name="T68" fmla="*/ 7 w 28"/>
                <a:gd name="T69" fmla="*/ 50 h 53"/>
                <a:gd name="T70" fmla="*/ 6 w 28"/>
                <a:gd name="T71" fmla="*/ 48 h 53"/>
                <a:gd name="T72" fmla="*/ 5 w 28"/>
                <a:gd name="T73" fmla="*/ 46 h 53"/>
                <a:gd name="T74" fmla="*/ 3 w 28"/>
                <a:gd name="T75" fmla="*/ 45 h 53"/>
                <a:gd name="T76" fmla="*/ 3 w 28"/>
                <a:gd name="T77" fmla="*/ 43 h 53"/>
                <a:gd name="T78" fmla="*/ 2 w 28"/>
                <a:gd name="T79" fmla="*/ 40 h 53"/>
                <a:gd name="T80" fmla="*/ 1 w 28"/>
                <a:gd name="T81" fmla="*/ 38 h 53"/>
                <a:gd name="T82" fmla="*/ 0 w 28"/>
                <a:gd name="T83" fmla="*/ 36 h 53"/>
                <a:gd name="T84" fmla="*/ 0 w 28"/>
                <a:gd name="T85" fmla="*/ 33 h 53"/>
                <a:gd name="T86" fmla="*/ 0 w 28"/>
                <a:gd name="T87" fmla="*/ 30 h 53"/>
                <a:gd name="T88" fmla="*/ 0 w 28"/>
                <a:gd name="T89" fmla="*/ 28 h 53"/>
                <a:gd name="T90" fmla="*/ 0 w 28"/>
                <a:gd name="T91" fmla="*/ 26 h 53"/>
                <a:gd name="T92" fmla="*/ 0 w 28"/>
                <a:gd name="T93" fmla="*/ 23 h 53"/>
                <a:gd name="T94" fmla="*/ 0 w 28"/>
                <a:gd name="T95" fmla="*/ 20 h 53"/>
                <a:gd name="T96" fmla="*/ 0 w 28"/>
                <a:gd name="T97" fmla="*/ 16 h 53"/>
                <a:gd name="T98" fmla="*/ 0 w 28"/>
                <a:gd name="T99" fmla="*/ 15 h 53"/>
                <a:gd name="T100" fmla="*/ 1 w 28"/>
                <a:gd name="T101" fmla="*/ 13 h 53"/>
                <a:gd name="T102" fmla="*/ 2 w 28"/>
                <a:gd name="T103" fmla="*/ 10 h 53"/>
                <a:gd name="T104" fmla="*/ 3 w 28"/>
                <a:gd name="T105" fmla="*/ 6 h 53"/>
                <a:gd name="T106" fmla="*/ 3 w 28"/>
                <a:gd name="T107" fmla="*/ 5 h 53"/>
                <a:gd name="T108" fmla="*/ 5 w 28"/>
                <a:gd name="T109" fmla="*/ 5 h 53"/>
                <a:gd name="T110" fmla="*/ 6 w 28"/>
                <a:gd name="T111" fmla="*/ 3 h 53"/>
                <a:gd name="T112" fmla="*/ 7 w 28"/>
                <a:gd name="T113" fmla="*/ 1 h 53"/>
                <a:gd name="T114" fmla="*/ 9 w 28"/>
                <a:gd name="T115" fmla="*/ 0 h 53"/>
                <a:gd name="T116" fmla="*/ 10 w 28"/>
                <a:gd name="T117" fmla="*/ 0 h 53"/>
                <a:gd name="T118" fmla="*/ 12 w 28"/>
                <a:gd name="T119" fmla="*/ 0 h 53"/>
                <a:gd name="T120" fmla="*/ 13 w 28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" h="53">
                  <a:moveTo>
                    <a:pt x="13" y="0"/>
                  </a:moveTo>
                  <a:lnTo>
                    <a:pt x="14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"/>
                  </a:lnTo>
                  <a:lnTo>
                    <a:pt x="20" y="3"/>
                  </a:lnTo>
                  <a:lnTo>
                    <a:pt x="21" y="5"/>
                  </a:lnTo>
                  <a:lnTo>
                    <a:pt x="22" y="5"/>
                  </a:lnTo>
                  <a:lnTo>
                    <a:pt x="23" y="6"/>
                  </a:lnTo>
                  <a:lnTo>
                    <a:pt x="24" y="10"/>
                  </a:lnTo>
                  <a:lnTo>
                    <a:pt x="24" y="13"/>
                  </a:lnTo>
                  <a:lnTo>
                    <a:pt x="25" y="15"/>
                  </a:lnTo>
                  <a:lnTo>
                    <a:pt x="26" y="16"/>
                  </a:lnTo>
                  <a:lnTo>
                    <a:pt x="26" y="20"/>
                  </a:lnTo>
                  <a:lnTo>
                    <a:pt x="26" y="23"/>
                  </a:lnTo>
                  <a:lnTo>
                    <a:pt x="27" y="26"/>
                  </a:lnTo>
                  <a:lnTo>
                    <a:pt x="26" y="28"/>
                  </a:lnTo>
                  <a:lnTo>
                    <a:pt x="26" y="30"/>
                  </a:lnTo>
                  <a:lnTo>
                    <a:pt x="26" y="33"/>
                  </a:lnTo>
                  <a:lnTo>
                    <a:pt x="25" y="36"/>
                  </a:lnTo>
                  <a:lnTo>
                    <a:pt x="24" y="38"/>
                  </a:lnTo>
                  <a:lnTo>
                    <a:pt x="24" y="40"/>
                  </a:lnTo>
                  <a:lnTo>
                    <a:pt x="23" y="43"/>
                  </a:lnTo>
                  <a:lnTo>
                    <a:pt x="22" y="45"/>
                  </a:lnTo>
                  <a:lnTo>
                    <a:pt x="21" y="46"/>
                  </a:lnTo>
                  <a:lnTo>
                    <a:pt x="20" y="48"/>
                  </a:lnTo>
                  <a:lnTo>
                    <a:pt x="18" y="50"/>
                  </a:lnTo>
                  <a:lnTo>
                    <a:pt x="17" y="52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0" name="Freeform 578"/>
            <p:cNvSpPr>
              <a:spLocks/>
            </p:cNvSpPr>
            <p:nvPr/>
          </p:nvSpPr>
          <p:spPr bwMode="auto">
            <a:xfrm>
              <a:off x="4961" y="3407"/>
              <a:ext cx="29" cy="53"/>
            </a:xfrm>
            <a:custGeom>
              <a:avLst/>
              <a:gdLst>
                <a:gd name="T0" fmla="*/ 14 w 29"/>
                <a:gd name="T1" fmla="*/ 0 h 53"/>
                <a:gd name="T2" fmla="*/ 14 w 29"/>
                <a:gd name="T3" fmla="*/ 0 h 53"/>
                <a:gd name="T4" fmla="*/ 16 w 29"/>
                <a:gd name="T5" fmla="*/ 0 h 53"/>
                <a:gd name="T6" fmla="*/ 17 w 29"/>
                <a:gd name="T7" fmla="*/ 0 h 53"/>
                <a:gd name="T8" fmla="*/ 19 w 29"/>
                <a:gd name="T9" fmla="*/ 1 h 53"/>
                <a:gd name="T10" fmla="*/ 21 w 29"/>
                <a:gd name="T11" fmla="*/ 3 h 53"/>
                <a:gd name="T12" fmla="*/ 21 w 29"/>
                <a:gd name="T13" fmla="*/ 5 h 53"/>
                <a:gd name="T14" fmla="*/ 23 w 29"/>
                <a:gd name="T15" fmla="*/ 5 h 53"/>
                <a:gd name="T16" fmla="*/ 24 w 29"/>
                <a:gd name="T17" fmla="*/ 6 h 53"/>
                <a:gd name="T18" fmla="*/ 24 w 29"/>
                <a:gd name="T19" fmla="*/ 10 h 53"/>
                <a:gd name="T20" fmla="*/ 25 w 29"/>
                <a:gd name="T21" fmla="*/ 13 h 53"/>
                <a:gd name="T22" fmla="*/ 26 w 29"/>
                <a:gd name="T23" fmla="*/ 15 h 53"/>
                <a:gd name="T24" fmla="*/ 27 w 29"/>
                <a:gd name="T25" fmla="*/ 16 h 53"/>
                <a:gd name="T26" fmla="*/ 27 w 29"/>
                <a:gd name="T27" fmla="*/ 20 h 53"/>
                <a:gd name="T28" fmla="*/ 27 w 29"/>
                <a:gd name="T29" fmla="*/ 23 h 53"/>
                <a:gd name="T30" fmla="*/ 28 w 29"/>
                <a:gd name="T31" fmla="*/ 26 h 53"/>
                <a:gd name="T32" fmla="*/ 27 w 29"/>
                <a:gd name="T33" fmla="*/ 28 h 53"/>
                <a:gd name="T34" fmla="*/ 27 w 29"/>
                <a:gd name="T35" fmla="*/ 30 h 53"/>
                <a:gd name="T36" fmla="*/ 27 w 29"/>
                <a:gd name="T37" fmla="*/ 33 h 53"/>
                <a:gd name="T38" fmla="*/ 26 w 29"/>
                <a:gd name="T39" fmla="*/ 36 h 53"/>
                <a:gd name="T40" fmla="*/ 25 w 29"/>
                <a:gd name="T41" fmla="*/ 38 h 53"/>
                <a:gd name="T42" fmla="*/ 24 w 29"/>
                <a:gd name="T43" fmla="*/ 40 h 53"/>
                <a:gd name="T44" fmla="*/ 24 w 29"/>
                <a:gd name="T45" fmla="*/ 43 h 53"/>
                <a:gd name="T46" fmla="*/ 23 w 29"/>
                <a:gd name="T47" fmla="*/ 45 h 53"/>
                <a:gd name="T48" fmla="*/ 21 w 29"/>
                <a:gd name="T49" fmla="*/ 46 h 53"/>
                <a:gd name="T50" fmla="*/ 21 w 29"/>
                <a:gd name="T51" fmla="*/ 48 h 53"/>
                <a:gd name="T52" fmla="*/ 19 w 29"/>
                <a:gd name="T53" fmla="*/ 50 h 53"/>
                <a:gd name="T54" fmla="*/ 17 w 29"/>
                <a:gd name="T55" fmla="*/ 52 h 53"/>
                <a:gd name="T56" fmla="*/ 16 w 29"/>
                <a:gd name="T57" fmla="*/ 52 h 53"/>
                <a:gd name="T58" fmla="*/ 14 w 29"/>
                <a:gd name="T59" fmla="*/ 52 h 53"/>
                <a:gd name="T60" fmla="*/ 14 w 29"/>
                <a:gd name="T61" fmla="*/ 52 h 53"/>
                <a:gd name="T62" fmla="*/ 12 w 29"/>
                <a:gd name="T63" fmla="*/ 52 h 53"/>
                <a:gd name="T64" fmla="*/ 10 w 29"/>
                <a:gd name="T65" fmla="*/ 52 h 53"/>
                <a:gd name="T66" fmla="*/ 9 w 29"/>
                <a:gd name="T67" fmla="*/ 52 h 53"/>
                <a:gd name="T68" fmla="*/ 7 w 29"/>
                <a:gd name="T69" fmla="*/ 50 h 53"/>
                <a:gd name="T70" fmla="*/ 7 w 29"/>
                <a:gd name="T71" fmla="*/ 48 h 53"/>
                <a:gd name="T72" fmla="*/ 5 w 29"/>
                <a:gd name="T73" fmla="*/ 46 h 53"/>
                <a:gd name="T74" fmla="*/ 3 w 29"/>
                <a:gd name="T75" fmla="*/ 45 h 53"/>
                <a:gd name="T76" fmla="*/ 3 w 29"/>
                <a:gd name="T77" fmla="*/ 43 h 53"/>
                <a:gd name="T78" fmla="*/ 2 w 29"/>
                <a:gd name="T79" fmla="*/ 40 h 53"/>
                <a:gd name="T80" fmla="*/ 1 w 29"/>
                <a:gd name="T81" fmla="*/ 38 h 53"/>
                <a:gd name="T82" fmla="*/ 0 w 29"/>
                <a:gd name="T83" fmla="*/ 36 h 53"/>
                <a:gd name="T84" fmla="*/ 0 w 29"/>
                <a:gd name="T85" fmla="*/ 33 h 53"/>
                <a:gd name="T86" fmla="*/ 0 w 29"/>
                <a:gd name="T87" fmla="*/ 30 h 53"/>
                <a:gd name="T88" fmla="*/ 0 w 29"/>
                <a:gd name="T89" fmla="*/ 28 h 53"/>
                <a:gd name="T90" fmla="*/ 0 w 29"/>
                <a:gd name="T91" fmla="*/ 26 h 53"/>
                <a:gd name="T92" fmla="*/ 0 w 29"/>
                <a:gd name="T93" fmla="*/ 23 h 53"/>
                <a:gd name="T94" fmla="*/ 0 w 29"/>
                <a:gd name="T95" fmla="*/ 20 h 53"/>
                <a:gd name="T96" fmla="*/ 0 w 29"/>
                <a:gd name="T97" fmla="*/ 16 h 53"/>
                <a:gd name="T98" fmla="*/ 0 w 29"/>
                <a:gd name="T99" fmla="*/ 15 h 53"/>
                <a:gd name="T100" fmla="*/ 1 w 29"/>
                <a:gd name="T101" fmla="*/ 13 h 53"/>
                <a:gd name="T102" fmla="*/ 2 w 29"/>
                <a:gd name="T103" fmla="*/ 10 h 53"/>
                <a:gd name="T104" fmla="*/ 3 w 29"/>
                <a:gd name="T105" fmla="*/ 6 h 53"/>
                <a:gd name="T106" fmla="*/ 3 w 29"/>
                <a:gd name="T107" fmla="*/ 5 h 53"/>
                <a:gd name="T108" fmla="*/ 5 w 29"/>
                <a:gd name="T109" fmla="*/ 5 h 53"/>
                <a:gd name="T110" fmla="*/ 7 w 29"/>
                <a:gd name="T111" fmla="*/ 3 h 53"/>
                <a:gd name="T112" fmla="*/ 7 w 29"/>
                <a:gd name="T113" fmla="*/ 1 h 53"/>
                <a:gd name="T114" fmla="*/ 9 w 29"/>
                <a:gd name="T115" fmla="*/ 0 h 53"/>
                <a:gd name="T116" fmla="*/ 10 w 29"/>
                <a:gd name="T117" fmla="*/ 0 h 53"/>
                <a:gd name="T118" fmla="*/ 12 w 29"/>
                <a:gd name="T119" fmla="*/ 0 h 53"/>
                <a:gd name="T120" fmla="*/ 14 w 29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" h="53">
                  <a:moveTo>
                    <a:pt x="14" y="0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4" y="10"/>
                  </a:lnTo>
                  <a:lnTo>
                    <a:pt x="25" y="13"/>
                  </a:lnTo>
                  <a:lnTo>
                    <a:pt x="26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8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6" y="36"/>
                  </a:lnTo>
                  <a:lnTo>
                    <a:pt x="25" y="38"/>
                  </a:lnTo>
                  <a:lnTo>
                    <a:pt x="24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1" y="46"/>
                  </a:lnTo>
                  <a:lnTo>
                    <a:pt x="21" y="48"/>
                  </a:lnTo>
                  <a:lnTo>
                    <a:pt x="19" y="50"/>
                  </a:lnTo>
                  <a:lnTo>
                    <a:pt x="17" y="52"/>
                  </a:lnTo>
                  <a:lnTo>
                    <a:pt x="16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1" name="Freeform 579"/>
            <p:cNvSpPr>
              <a:spLocks/>
            </p:cNvSpPr>
            <p:nvPr/>
          </p:nvSpPr>
          <p:spPr bwMode="auto">
            <a:xfrm>
              <a:off x="4924" y="3407"/>
              <a:ext cx="30" cy="53"/>
            </a:xfrm>
            <a:custGeom>
              <a:avLst/>
              <a:gdLst>
                <a:gd name="T0" fmla="*/ 14 w 30"/>
                <a:gd name="T1" fmla="*/ 0 h 53"/>
                <a:gd name="T2" fmla="*/ 14 w 30"/>
                <a:gd name="T3" fmla="*/ 0 h 53"/>
                <a:gd name="T4" fmla="*/ 17 w 30"/>
                <a:gd name="T5" fmla="*/ 0 h 53"/>
                <a:gd name="T6" fmla="*/ 18 w 30"/>
                <a:gd name="T7" fmla="*/ 0 h 53"/>
                <a:gd name="T8" fmla="*/ 20 w 30"/>
                <a:gd name="T9" fmla="*/ 1 h 53"/>
                <a:gd name="T10" fmla="*/ 21 w 30"/>
                <a:gd name="T11" fmla="*/ 3 h 53"/>
                <a:gd name="T12" fmla="*/ 22 w 30"/>
                <a:gd name="T13" fmla="*/ 5 h 53"/>
                <a:gd name="T14" fmla="*/ 23 w 30"/>
                <a:gd name="T15" fmla="*/ 5 h 53"/>
                <a:gd name="T16" fmla="*/ 24 w 30"/>
                <a:gd name="T17" fmla="*/ 6 h 53"/>
                <a:gd name="T18" fmla="*/ 25 w 30"/>
                <a:gd name="T19" fmla="*/ 10 h 53"/>
                <a:gd name="T20" fmla="*/ 26 w 30"/>
                <a:gd name="T21" fmla="*/ 13 h 53"/>
                <a:gd name="T22" fmla="*/ 27 w 30"/>
                <a:gd name="T23" fmla="*/ 15 h 53"/>
                <a:gd name="T24" fmla="*/ 27 w 30"/>
                <a:gd name="T25" fmla="*/ 16 h 53"/>
                <a:gd name="T26" fmla="*/ 27 w 30"/>
                <a:gd name="T27" fmla="*/ 20 h 53"/>
                <a:gd name="T28" fmla="*/ 27 w 30"/>
                <a:gd name="T29" fmla="*/ 23 h 53"/>
                <a:gd name="T30" fmla="*/ 29 w 30"/>
                <a:gd name="T31" fmla="*/ 26 h 53"/>
                <a:gd name="T32" fmla="*/ 27 w 30"/>
                <a:gd name="T33" fmla="*/ 28 h 53"/>
                <a:gd name="T34" fmla="*/ 27 w 30"/>
                <a:gd name="T35" fmla="*/ 30 h 53"/>
                <a:gd name="T36" fmla="*/ 27 w 30"/>
                <a:gd name="T37" fmla="*/ 33 h 53"/>
                <a:gd name="T38" fmla="*/ 27 w 30"/>
                <a:gd name="T39" fmla="*/ 36 h 53"/>
                <a:gd name="T40" fmla="*/ 26 w 30"/>
                <a:gd name="T41" fmla="*/ 38 h 53"/>
                <a:gd name="T42" fmla="*/ 25 w 30"/>
                <a:gd name="T43" fmla="*/ 40 h 53"/>
                <a:gd name="T44" fmla="*/ 24 w 30"/>
                <a:gd name="T45" fmla="*/ 43 h 53"/>
                <a:gd name="T46" fmla="*/ 23 w 30"/>
                <a:gd name="T47" fmla="*/ 45 h 53"/>
                <a:gd name="T48" fmla="*/ 22 w 30"/>
                <a:gd name="T49" fmla="*/ 46 h 53"/>
                <a:gd name="T50" fmla="*/ 21 w 30"/>
                <a:gd name="T51" fmla="*/ 48 h 53"/>
                <a:gd name="T52" fmla="*/ 20 w 30"/>
                <a:gd name="T53" fmla="*/ 50 h 53"/>
                <a:gd name="T54" fmla="*/ 18 w 30"/>
                <a:gd name="T55" fmla="*/ 52 h 53"/>
                <a:gd name="T56" fmla="*/ 17 w 30"/>
                <a:gd name="T57" fmla="*/ 52 h 53"/>
                <a:gd name="T58" fmla="*/ 14 w 30"/>
                <a:gd name="T59" fmla="*/ 52 h 53"/>
                <a:gd name="T60" fmla="*/ 14 w 30"/>
                <a:gd name="T61" fmla="*/ 52 h 53"/>
                <a:gd name="T62" fmla="*/ 12 w 30"/>
                <a:gd name="T63" fmla="*/ 52 h 53"/>
                <a:gd name="T64" fmla="*/ 10 w 30"/>
                <a:gd name="T65" fmla="*/ 52 h 53"/>
                <a:gd name="T66" fmla="*/ 9 w 30"/>
                <a:gd name="T67" fmla="*/ 52 h 53"/>
                <a:gd name="T68" fmla="*/ 8 w 30"/>
                <a:gd name="T69" fmla="*/ 50 h 53"/>
                <a:gd name="T70" fmla="*/ 7 w 30"/>
                <a:gd name="T71" fmla="*/ 48 h 53"/>
                <a:gd name="T72" fmla="*/ 5 w 30"/>
                <a:gd name="T73" fmla="*/ 46 h 53"/>
                <a:gd name="T74" fmla="*/ 3 w 30"/>
                <a:gd name="T75" fmla="*/ 45 h 53"/>
                <a:gd name="T76" fmla="*/ 3 w 30"/>
                <a:gd name="T77" fmla="*/ 43 h 53"/>
                <a:gd name="T78" fmla="*/ 3 w 30"/>
                <a:gd name="T79" fmla="*/ 40 h 53"/>
                <a:gd name="T80" fmla="*/ 1 w 30"/>
                <a:gd name="T81" fmla="*/ 38 h 53"/>
                <a:gd name="T82" fmla="*/ 0 w 30"/>
                <a:gd name="T83" fmla="*/ 36 h 53"/>
                <a:gd name="T84" fmla="*/ 0 w 30"/>
                <a:gd name="T85" fmla="*/ 33 h 53"/>
                <a:gd name="T86" fmla="*/ 0 w 30"/>
                <a:gd name="T87" fmla="*/ 30 h 53"/>
                <a:gd name="T88" fmla="*/ 0 w 30"/>
                <a:gd name="T89" fmla="*/ 28 h 53"/>
                <a:gd name="T90" fmla="*/ 0 w 30"/>
                <a:gd name="T91" fmla="*/ 26 h 53"/>
                <a:gd name="T92" fmla="*/ 0 w 30"/>
                <a:gd name="T93" fmla="*/ 23 h 53"/>
                <a:gd name="T94" fmla="*/ 0 w 30"/>
                <a:gd name="T95" fmla="*/ 20 h 53"/>
                <a:gd name="T96" fmla="*/ 0 w 30"/>
                <a:gd name="T97" fmla="*/ 16 h 53"/>
                <a:gd name="T98" fmla="*/ 0 w 30"/>
                <a:gd name="T99" fmla="*/ 15 h 53"/>
                <a:gd name="T100" fmla="*/ 1 w 30"/>
                <a:gd name="T101" fmla="*/ 13 h 53"/>
                <a:gd name="T102" fmla="*/ 3 w 30"/>
                <a:gd name="T103" fmla="*/ 10 h 53"/>
                <a:gd name="T104" fmla="*/ 3 w 30"/>
                <a:gd name="T105" fmla="*/ 6 h 53"/>
                <a:gd name="T106" fmla="*/ 3 w 30"/>
                <a:gd name="T107" fmla="*/ 5 h 53"/>
                <a:gd name="T108" fmla="*/ 5 w 30"/>
                <a:gd name="T109" fmla="*/ 5 h 53"/>
                <a:gd name="T110" fmla="*/ 7 w 30"/>
                <a:gd name="T111" fmla="*/ 3 h 53"/>
                <a:gd name="T112" fmla="*/ 8 w 30"/>
                <a:gd name="T113" fmla="*/ 1 h 53"/>
                <a:gd name="T114" fmla="*/ 9 w 30"/>
                <a:gd name="T115" fmla="*/ 0 h 53"/>
                <a:gd name="T116" fmla="*/ 10 w 30"/>
                <a:gd name="T117" fmla="*/ 0 h 53"/>
                <a:gd name="T118" fmla="*/ 12 w 30"/>
                <a:gd name="T119" fmla="*/ 0 h 53"/>
                <a:gd name="T120" fmla="*/ 14 w 30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" h="53">
                  <a:moveTo>
                    <a:pt x="14" y="0"/>
                  </a:moveTo>
                  <a:lnTo>
                    <a:pt x="14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3" y="5"/>
                  </a:lnTo>
                  <a:lnTo>
                    <a:pt x="24" y="6"/>
                  </a:lnTo>
                  <a:lnTo>
                    <a:pt x="25" y="10"/>
                  </a:lnTo>
                  <a:lnTo>
                    <a:pt x="26" y="13"/>
                  </a:lnTo>
                  <a:lnTo>
                    <a:pt x="27" y="15"/>
                  </a:lnTo>
                  <a:lnTo>
                    <a:pt x="27" y="16"/>
                  </a:lnTo>
                  <a:lnTo>
                    <a:pt x="27" y="20"/>
                  </a:lnTo>
                  <a:lnTo>
                    <a:pt x="27" y="23"/>
                  </a:lnTo>
                  <a:lnTo>
                    <a:pt x="29" y="26"/>
                  </a:lnTo>
                  <a:lnTo>
                    <a:pt x="27" y="28"/>
                  </a:lnTo>
                  <a:lnTo>
                    <a:pt x="27" y="30"/>
                  </a:lnTo>
                  <a:lnTo>
                    <a:pt x="27" y="33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5" y="40"/>
                  </a:lnTo>
                  <a:lnTo>
                    <a:pt x="24" y="43"/>
                  </a:lnTo>
                  <a:lnTo>
                    <a:pt x="23" y="45"/>
                  </a:lnTo>
                  <a:lnTo>
                    <a:pt x="22" y="46"/>
                  </a:lnTo>
                  <a:lnTo>
                    <a:pt x="21" y="48"/>
                  </a:lnTo>
                  <a:lnTo>
                    <a:pt x="20" y="50"/>
                  </a:lnTo>
                  <a:lnTo>
                    <a:pt x="18" y="52"/>
                  </a:lnTo>
                  <a:lnTo>
                    <a:pt x="17" y="5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0"/>
                  </a:lnTo>
                  <a:lnTo>
                    <a:pt x="7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3" y="10"/>
                  </a:lnTo>
                  <a:lnTo>
                    <a:pt x="3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3"/>
                  </a:lnTo>
                  <a:lnTo>
                    <a:pt x="8" y="1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2" name="Freeform 580"/>
            <p:cNvSpPr>
              <a:spLocks/>
            </p:cNvSpPr>
            <p:nvPr/>
          </p:nvSpPr>
          <p:spPr bwMode="auto">
            <a:xfrm>
              <a:off x="4890" y="3407"/>
              <a:ext cx="25" cy="53"/>
            </a:xfrm>
            <a:custGeom>
              <a:avLst/>
              <a:gdLst>
                <a:gd name="T0" fmla="*/ 12 w 25"/>
                <a:gd name="T1" fmla="*/ 0 h 53"/>
                <a:gd name="T2" fmla="*/ 12 w 25"/>
                <a:gd name="T3" fmla="*/ 0 h 53"/>
                <a:gd name="T4" fmla="*/ 14 w 25"/>
                <a:gd name="T5" fmla="*/ 0 h 53"/>
                <a:gd name="T6" fmla="*/ 15 w 25"/>
                <a:gd name="T7" fmla="*/ 0 h 53"/>
                <a:gd name="T8" fmla="*/ 16 w 25"/>
                <a:gd name="T9" fmla="*/ 1 h 53"/>
                <a:gd name="T10" fmla="*/ 18 w 25"/>
                <a:gd name="T11" fmla="*/ 3 h 53"/>
                <a:gd name="T12" fmla="*/ 18 w 25"/>
                <a:gd name="T13" fmla="*/ 5 h 53"/>
                <a:gd name="T14" fmla="*/ 20 w 25"/>
                <a:gd name="T15" fmla="*/ 5 h 53"/>
                <a:gd name="T16" fmla="*/ 20 w 25"/>
                <a:gd name="T17" fmla="*/ 6 h 53"/>
                <a:gd name="T18" fmla="*/ 21 w 25"/>
                <a:gd name="T19" fmla="*/ 10 h 53"/>
                <a:gd name="T20" fmla="*/ 22 w 25"/>
                <a:gd name="T21" fmla="*/ 13 h 53"/>
                <a:gd name="T22" fmla="*/ 22 w 25"/>
                <a:gd name="T23" fmla="*/ 15 h 53"/>
                <a:gd name="T24" fmla="*/ 23 w 25"/>
                <a:gd name="T25" fmla="*/ 16 h 53"/>
                <a:gd name="T26" fmla="*/ 23 w 25"/>
                <a:gd name="T27" fmla="*/ 20 h 53"/>
                <a:gd name="T28" fmla="*/ 23 w 25"/>
                <a:gd name="T29" fmla="*/ 23 h 53"/>
                <a:gd name="T30" fmla="*/ 24 w 25"/>
                <a:gd name="T31" fmla="*/ 26 h 53"/>
                <a:gd name="T32" fmla="*/ 23 w 25"/>
                <a:gd name="T33" fmla="*/ 28 h 53"/>
                <a:gd name="T34" fmla="*/ 23 w 25"/>
                <a:gd name="T35" fmla="*/ 30 h 53"/>
                <a:gd name="T36" fmla="*/ 23 w 25"/>
                <a:gd name="T37" fmla="*/ 33 h 53"/>
                <a:gd name="T38" fmla="*/ 22 w 25"/>
                <a:gd name="T39" fmla="*/ 36 h 53"/>
                <a:gd name="T40" fmla="*/ 22 w 25"/>
                <a:gd name="T41" fmla="*/ 38 h 53"/>
                <a:gd name="T42" fmla="*/ 21 w 25"/>
                <a:gd name="T43" fmla="*/ 40 h 53"/>
                <a:gd name="T44" fmla="*/ 20 w 25"/>
                <a:gd name="T45" fmla="*/ 43 h 53"/>
                <a:gd name="T46" fmla="*/ 20 w 25"/>
                <a:gd name="T47" fmla="*/ 45 h 53"/>
                <a:gd name="T48" fmla="*/ 18 w 25"/>
                <a:gd name="T49" fmla="*/ 46 h 53"/>
                <a:gd name="T50" fmla="*/ 18 w 25"/>
                <a:gd name="T51" fmla="*/ 48 h 53"/>
                <a:gd name="T52" fmla="*/ 16 w 25"/>
                <a:gd name="T53" fmla="*/ 50 h 53"/>
                <a:gd name="T54" fmla="*/ 15 w 25"/>
                <a:gd name="T55" fmla="*/ 52 h 53"/>
                <a:gd name="T56" fmla="*/ 14 w 25"/>
                <a:gd name="T57" fmla="*/ 52 h 53"/>
                <a:gd name="T58" fmla="*/ 12 w 25"/>
                <a:gd name="T59" fmla="*/ 52 h 53"/>
                <a:gd name="T60" fmla="*/ 12 w 25"/>
                <a:gd name="T61" fmla="*/ 52 h 53"/>
                <a:gd name="T62" fmla="*/ 10 w 25"/>
                <a:gd name="T63" fmla="*/ 52 h 53"/>
                <a:gd name="T64" fmla="*/ 9 w 25"/>
                <a:gd name="T65" fmla="*/ 52 h 53"/>
                <a:gd name="T66" fmla="*/ 8 w 25"/>
                <a:gd name="T67" fmla="*/ 52 h 53"/>
                <a:gd name="T68" fmla="*/ 6 w 25"/>
                <a:gd name="T69" fmla="*/ 50 h 53"/>
                <a:gd name="T70" fmla="*/ 6 w 25"/>
                <a:gd name="T71" fmla="*/ 48 h 53"/>
                <a:gd name="T72" fmla="*/ 4 w 25"/>
                <a:gd name="T73" fmla="*/ 46 h 53"/>
                <a:gd name="T74" fmla="*/ 3 w 25"/>
                <a:gd name="T75" fmla="*/ 45 h 53"/>
                <a:gd name="T76" fmla="*/ 2 w 25"/>
                <a:gd name="T77" fmla="*/ 43 h 53"/>
                <a:gd name="T78" fmla="*/ 2 w 25"/>
                <a:gd name="T79" fmla="*/ 40 h 53"/>
                <a:gd name="T80" fmla="*/ 1 w 25"/>
                <a:gd name="T81" fmla="*/ 38 h 53"/>
                <a:gd name="T82" fmla="*/ 0 w 25"/>
                <a:gd name="T83" fmla="*/ 36 h 53"/>
                <a:gd name="T84" fmla="*/ 0 w 25"/>
                <a:gd name="T85" fmla="*/ 33 h 53"/>
                <a:gd name="T86" fmla="*/ 0 w 25"/>
                <a:gd name="T87" fmla="*/ 30 h 53"/>
                <a:gd name="T88" fmla="*/ 0 w 25"/>
                <a:gd name="T89" fmla="*/ 28 h 53"/>
                <a:gd name="T90" fmla="*/ 0 w 25"/>
                <a:gd name="T91" fmla="*/ 26 h 53"/>
                <a:gd name="T92" fmla="*/ 0 w 25"/>
                <a:gd name="T93" fmla="*/ 23 h 53"/>
                <a:gd name="T94" fmla="*/ 0 w 25"/>
                <a:gd name="T95" fmla="*/ 20 h 53"/>
                <a:gd name="T96" fmla="*/ 0 w 25"/>
                <a:gd name="T97" fmla="*/ 16 h 53"/>
                <a:gd name="T98" fmla="*/ 0 w 25"/>
                <a:gd name="T99" fmla="*/ 15 h 53"/>
                <a:gd name="T100" fmla="*/ 1 w 25"/>
                <a:gd name="T101" fmla="*/ 13 h 53"/>
                <a:gd name="T102" fmla="*/ 2 w 25"/>
                <a:gd name="T103" fmla="*/ 10 h 53"/>
                <a:gd name="T104" fmla="*/ 2 w 25"/>
                <a:gd name="T105" fmla="*/ 6 h 53"/>
                <a:gd name="T106" fmla="*/ 3 w 25"/>
                <a:gd name="T107" fmla="*/ 5 h 53"/>
                <a:gd name="T108" fmla="*/ 4 w 25"/>
                <a:gd name="T109" fmla="*/ 5 h 53"/>
                <a:gd name="T110" fmla="*/ 6 w 25"/>
                <a:gd name="T111" fmla="*/ 3 h 53"/>
                <a:gd name="T112" fmla="*/ 6 w 25"/>
                <a:gd name="T113" fmla="*/ 1 h 53"/>
                <a:gd name="T114" fmla="*/ 8 w 25"/>
                <a:gd name="T115" fmla="*/ 0 h 53"/>
                <a:gd name="T116" fmla="*/ 9 w 25"/>
                <a:gd name="T117" fmla="*/ 0 h 53"/>
                <a:gd name="T118" fmla="*/ 10 w 25"/>
                <a:gd name="T119" fmla="*/ 0 h 53"/>
                <a:gd name="T120" fmla="*/ 12 w 25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" h="53">
                  <a:moveTo>
                    <a:pt x="12" y="0"/>
                  </a:moveTo>
                  <a:lnTo>
                    <a:pt x="12" y="0"/>
                  </a:lnTo>
                  <a:lnTo>
                    <a:pt x="14" y="0"/>
                  </a:lnTo>
                  <a:lnTo>
                    <a:pt x="15" y="0"/>
                  </a:lnTo>
                  <a:lnTo>
                    <a:pt x="16" y="1"/>
                  </a:lnTo>
                  <a:lnTo>
                    <a:pt x="18" y="3"/>
                  </a:lnTo>
                  <a:lnTo>
                    <a:pt x="18" y="5"/>
                  </a:lnTo>
                  <a:lnTo>
                    <a:pt x="20" y="5"/>
                  </a:lnTo>
                  <a:lnTo>
                    <a:pt x="20" y="6"/>
                  </a:lnTo>
                  <a:lnTo>
                    <a:pt x="21" y="10"/>
                  </a:lnTo>
                  <a:lnTo>
                    <a:pt x="22" y="13"/>
                  </a:lnTo>
                  <a:lnTo>
                    <a:pt x="22" y="15"/>
                  </a:lnTo>
                  <a:lnTo>
                    <a:pt x="23" y="16"/>
                  </a:lnTo>
                  <a:lnTo>
                    <a:pt x="23" y="20"/>
                  </a:lnTo>
                  <a:lnTo>
                    <a:pt x="23" y="23"/>
                  </a:lnTo>
                  <a:lnTo>
                    <a:pt x="24" y="26"/>
                  </a:lnTo>
                  <a:lnTo>
                    <a:pt x="23" y="28"/>
                  </a:lnTo>
                  <a:lnTo>
                    <a:pt x="23" y="30"/>
                  </a:lnTo>
                  <a:lnTo>
                    <a:pt x="23" y="33"/>
                  </a:lnTo>
                  <a:lnTo>
                    <a:pt x="22" y="36"/>
                  </a:lnTo>
                  <a:lnTo>
                    <a:pt x="22" y="38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20" y="45"/>
                  </a:lnTo>
                  <a:lnTo>
                    <a:pt x="18" y="46"/>
                  </a:lnTo>
                  <a:lnTo>
                    <a:pt x="18" y="48"/>
                  </a:lnTo>
                  <a:lnTo>
                    <a:pt x="16" y="50"/>
                  </a:lnTo>
                  <a:lnTo>
                    <a:pt x="15" y="52"/>
                  </a:lnTo>
                  <a:lnTo>
                    <a:pt x="14" y="52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2"/>
                  </a:lnTo>
                  <a:lnTo>
                    <a:pt x="8" y="52"/>
                  </a:lnTo>
                  <a:lnTo>
                    <a:pt x="6" y="50"/>
                  </a:lnTo>
                  <a:lnTo>
                    <a:pt x="6" y="48"/>
                  </a:lnTo>
                  <a:lnTo>
                    <a:pt x="4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4" y="5"/>
                  </a:lnTo>
                  <a:lnTo>
                    <a:pt x="6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" name="Freeform 581"/>
            <p:cNvSpPr>
              <a:spLocks/>
            </p:cNvSpPr>
            <p:nvPr/>
          </p:nvSpPr>
          <p:spPr bwMode="auto">
            <a:xfrm>
              <a:off x="4853" y="3407"/>
              <a:ext cx="27" cy="53"/>
            </a:xfrm>
            <a:custGeom>
              <a:avLst/>
              <a:gdLst>
                <a:gd name="T0" fmla="*/ 13 w 27"/>
                <a:gd name="T1" fmla="*/ 0 h 53"/>
                <a:gd name="T2" fmla="*/ 13 w 27"/>
                <a:gd name="T3" fmla="*/ 0 h 53"/>
                <a:gd name="T4" fmla="*/ 15 w 27"/>
                <a:gd name="T5" fmla="*/ 0 h 53"/>
                <a:gd name="T6" fmla="*/ 16 w 27"/>
                <a:gd name="T7" fmla="*/ 0 h 53"/>
                <a:gd name="T8" fmla="*/ 18 w 27"/>
                <a:gd name="T9" fmla="*/ 1 h 53"/>
                <a:gd name="T10" fmla="*/ 19 w 27"/>
                <a:gd name="T11" fmla="*/ 3 h 53"/>
                <a:gd name="T12" fmla="*/ 20 w 27"/>
                <a:gd name="T13" fmla="*/ 5 h 53"/>
                <a:gd name="T14" fmla="*/ 21 w 27"/>
                <a:gd name="T15" fmla="*/ 5 h 53"/>
                <a:gd name="T16" fmla="*/ 22 w 27"/>
                <a:gd name="T17" fmla="*/ 6 h 53"/>
                <a:gd name="T18" fmla="*/ 23 w 27"/>
                <a:gd name="T19" fmla="*/ 10 h 53"/>
                <a:gd name="T20" fmla="*/ 23 w 27"/>
                <a:gd name="T21" fmla="*/ 13 h 53"/>
                <a:gd name="T22" fmla="*/ 24 w 27"/>
                <a:gd name="T23" fmla="*/ 15 h 53"/>
                <a:gd name="T24" fmla="*/ 25 w 27"/>
                <a:gd name="T25" fmla="*/ 16 h 53"/>
                <a:gd name="T26" fmla="*/ 25 w 27"/>
                <a:gd name="T27" fmla="*/ 20 h 53"/>
                <a:gd name="T28" fmla="*/ 25 w 27"/>
                <a:gd name="T29" fmla="*/ 23 h 53"/>
                <a:gd name="T30" fmla="*/ 26 w 27"/>
                <a:gd name="T31" fmla="*/ 26 h 53"/>
                <a:gd name="T32" fmla="*/ 25 w 27"/>
                <a:gd name="T33" fmla="*/ 28 h 53"/>
                <a:gd name="T34" fmla="*/ 25 w 27"/>
                <a:gd name="T35" fmla="*/ 30 h 53"/>
                <a:gd name="T36" fmla="*/ 25 w 27"/>
                <a:gd name="T37" fmla="*/ 33 h 53"/>
                <a:gd name="T38" fmla="*/ 24 w 27"/>
                <a:gd name="T39" fmla="*/ 36 h 53"/>
                <a:gd name="T40" fmla="*/ 23 w 27"/>
                <a:gd name="T41" fmla="*/ 38 h 53"/>
                <a:gd name="T42" fmla="*/ 23 w 27"/>
                <a:gd name="T43" fmla="*/ 40 h 53"/>
                <a:gd name="T44" fmla="*/ 22 w 27"/>
                <a:gd name="T45" fmla="*/ 43 h 53"/>
                <a:gd name="T46" fmla="*/ 21 w 27"/>
                <a:gd name="T47" fmla="*/ 45 h 53"/>
                <a:gd name="T48" fmla="*/ 20 w 27"/>
                <a:gd name="T49" fmla="*/ 46 h 53"/>
                <a:gd name="T50" fmla="*/ 19 w 27"/>
                <a:gd name="T51" fmla="*/ 48 h 53"/>
                <a:gd name="T52" fmla="*/ 18 w 27"/>
                <a:gd name="T53" fmla="*/ 50 h 53"/>
                <a:gd name="T54" fmla="*/ 16 w 27"/>
                <a:gd name="T55" fmla="*/ 52 h 53"/>
                <a:gd name="T56" fmla="*/ 15 w 27"/>
                <a:gd name="T57" fmla="*/ 52 h 53"/>
                <a:gd name="T58" fmla="*/ 13 w 27"/>
                <a:gd name="T59" fmla="*/ 52 h 53"/>
                <a:gd name="T60" fmla="*/ 13 w 27"/>
                <a:gd name="T61" fmla="*/ 52 h 53"/>
                <a:gd name="T62" fmla="*/ 11 w 27"/>
                <a:gd name="T63" fmla="*/ 52 h 53"/>
                <a:gd name="T64" fmla="*/ 10 w 27"/>
                <a:gd name="T65" fmla="*/ 52 h 53"/>
                <a:gd name="T66" fmla="*/ 8 w 27"/>
                <a:gd name="T67" fmla="*/ 52 h 53"/>
                <a:gd name="T68" fmla="*/ 7 w 27"/>
                <a:gd name="T69" fmla="*/ 50 h 53"/>
                <a:gd name="T70" fmla="*/ 6 w 27"/>
                <a:gd name="T71" fmla="*/ 48 h 53"/>
                <a:gd name="T72" fmla="*/ 5 w 27"/>
                <a:gd name="T73" fmla="*/ 46 h 53"/>
                <a:gd name="T74" fmla="*/ 3 w 27"/>
                <a:gd name="T75" fmla="*/ 45 h 53"/>
                <a:gd name="T76" fmla="*/ 2 w 27"/>
                <a:gd name="T77" fmla="*/ 43 h 53"/>
                <a:gd name="T78" fmla="*/ 2 w 27"/>
                <a:gd name="T79" fmla="*/ 40 h 53"/>
                <a:gd name="T80" fmla="*/ 1 w 27"/>
                <a:gd name="T81" fmla="*/ 38 h 53"/>
                <a:gd name="T82" fmla="*/ 0 w 27"/>
                <a:gd name="T83" fmla="*/ 36 h 53"/>
                <a:gd name="T84" fmla="*/ 0 w 27"/>
                <a:gd name="T85" fmla="*/ 33 h 53"/>
                <a:gd name="T86" fmla="*/ 0 w 27"/>
                <a:gd name="T87" fmla="*/ 30 h 53"/>
                <a:gd name="T88" fmla="*/ 0 w 27"/>
                <a:gd name="T89" fmla="*/ 28 h 53"/>
                <a:gd name="T90" fmla="*/ 0 w 27"/>
                <a:gd name="T91" fmla="*/ 26 h 53"/>
                <a:gd name="T92" fmla="*/ 0 w 27"/>
                <a:gd name="T93" fmla="*/ 23 h 53"/>
                <a:gd name="T94" fmla="*/ 0 w 27"/>
                <a:gd name="T95" fmla="*/ 20 h 53"/>
                <a:gd name="T96" fmla="*/ 0 w 27"/>
                <a:gd name="T97" fmla="*/ 16 h 53"/>
                <a:gd name="T98" fmla="*/ 0 w 27"/>
                <a:gd name="T99" fmla="*/ 15 h 53"/>
                <a:gd name="T100" fmla="*/ 1 w 27"/>
                <a:gd name="T101" fmla="*/ 13 h 53"/>
                <a:gd name="T102" fmla="*/ 2 w 27"/>
                <a:gd name="T103" fmla="*/ 10 h 53"/>
                <a:gd name="T104" fmla="*/ 2 w 27"/>
                <a:gd name="T105" fmla="*/ 6 h 53"/>
                <a:gd name="T106" fmla="*/ 3 w 27"/>
                <a:gd name="T107" fmla="*/ 5 h 53"/>
                <a:gd name="T108" fmla="*/ 5 w 27"/>
                <a:gd name="T109" fmla="*/ 5 h 53"/>
                <a:gd name="T110" fmla="*/ 6 w 27"/>
                <a:gd name="T111" fmla="*/ 3 h 53"/>
                <a:gd name="T112" fmla="*/ 7 w 27"/>
                <a:gd name="T113" fmla="*/ 1 h 53"/>
                <a:gd name="T114" fmla="*/ 8 w 27"/>
                <a:gd name="T115" fmla="*/ 0 h 53"/>
                <a:gd name="T116" fmla="*/ 10 w 27"/>
                <a:gd name="T117" fmla="*/ 0 h 53"/>
                <a:gd name="T118" fmla="*/ 11 w 27"/>
                <a:gd name="T119" fmla="*/ 0 h 53"/>
                <a:gd name="T120" fmla="*/ 13 w 27"/>
                <a:gd name="T12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53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1"/>
                  </a:lnTo>
                  <a:lnTo>
                    <a:pt x="19" y="3"/>
                  </a:lnTo>
                  <a:lnTo>
                    <a:pt x="20" y="5"/>
                  </a:lnTo>
                  <a:lnTo>
                    <a:pt x="21" y="5"/>
                  </a:lnTo>
                  <a:lnTo>
                    <a:pt x="22" y="6"/>
                  </a:lnTo>
                  <a:lnTo>
                    <a:pt x="23" y="10"/>
                  </a:lnTo>
                  <a:lnTo>
                    <a:pt x="23" y="13"/>
                  </a:lnTo>
                  <a:lnTo>
                    <a:pt x="24" y="15"/>
                  </a:lnTo>
                  <a:lnTo>
                    <a:pt x="25" y="16"/>
                  </a:lnTo>
                  <a:lnTo>
                    <a:pt x="25" y="20"/>
                  </a:lnTo>
                  <a:lnTo>
                    <a:pt x="25" y="23"/>
                  </a:lnTo>
                  <a:lnTo>
                    <a:pt x="26" y="26"/>
                  </a:lnTo>
                  <a:lnTo>
                    <a:pt x="25" y="28"/>
                  </a:lnTo>
                  <a:lnTo>
                    <a:pt x="25" y="30"/>
                  </a:lnTo>
                  <a:lnTo>
                    <a:pt x="25" y="33"/>
                  </a:lnTo>
                  <a:lnTo>
                    <a:pt x="24" y="36"/>
                  </a:lnTo>
                  <a:lnTo>
                    <a:pt x="23" y="38"/>
                  </a:lnTo>
                  <a:lnTo>
                    <a:pt x="23" y="40"/>
                  </a:lnTo>
                  <a:lnTo>
                    <a:pt x="22" y="43"/>
                  </a:lnTo>
                  <a:lnTo>
                    <a:pt x="21" y="45"/>
                  </a:lnTo>
                  <a:lnTo>
                    <a:pt x="20" y="46"/>
                  </a:lnTo>
                  <a:lnTo>
                    <a:pt x="19" y="48"/>
                  </a:lnTo>
                  <a:lnTo>
                    <a:pt x="18" y="50"/>
                  </a:lnTo>
                  <a:lnTo>
                    <a:pt x="16" y="52"/>
                  </a:lnTo>
                  <a:lnTo>
                    <a:pt x="15" y="52"/>
                  </a:lnTo>
                  <a:lnTo>
                    <a:pt x="13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10" y="52"/>
                  </a:lnTo>
                  <a:lnTo>
                    <a:pt x="8" y="52"/>
                  </a:lnTo>
                  <a:lnTo>
                    <a:pt x="7" y="50"/>
                  </a:lnTo>
                  <a:lnTo>
                    <a:pt x="6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2" y="40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3" y="5"/>
                  </a:lnTo>
                  <a:lnTo>
                    <a:pt x="5" y="5"/>
                  </a:lnTo>
                  <a:lnTo>
                    <a:pt x="6" y="3"/>
                  </a:lnTo>
                  <a:lnTo>
                    <a:pt x="7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" name="Freeform 582"/>
            <p:cNvSpPr>
              <a:spLocks/>
            </p:cNvSpPr>
            <p:nvPr/>
          </p:nvSpPr>
          <p:spPr bwMode="auto">
            <a:xfrm>
              <a:off x="4419" y="3583"/>
              <a:ext cx="27" cy="49"/>
            </a:xfrm>
            <a:custGeom>
              <a:avLst/>
              <a:gdLst>
                <a:gd name="T0" fmla="*/ 13 w 27"/>
                <a:gd name="T1" fmla="*/ 0 h 49"/>
                <a:gd name="T2" fmla="*/ 13 w 27"/>
                <a:gd name="T3" fmla="*/ 0 h 49"/>
                <a:gd name="T4" fmla="*/ 15 w 27"/>
                <a:gd name="T5" fmla="*/ 0 h 49"/>
                <a:gd name="T6" fmla="*/ 16 w 27"/>
                <a:gd name="T7" fmla="*/ 0 h 49"/>
                <a:gd name="T8" fmla="*/ 18 w 27"/>
                <a:gd name="T9" fmla="*/ 0 h 49"/>
                <a:gd name="T10" fmla="*/ 19 w 27"/>
                <a:gd name="T11" fmla="*/ 1 h 49"/>
                <a:gd name="T12" fmla="*/ 20 w 27"/>
                <a:gd name="T13" fmla="*/ 3 h 49"/>
                <a:gd name="T14" fmla="*/ 21 w 27"/>
                <a:gd name="T15" fmla="*/ 4 h 49"/>
                <a:gd name="T16" fmla="*/ 22 w 27"/>
                <a:gd name="T17" fmla="*/ 6 h 49"/>
                <a:gd name="T18" fmla="*/ 23 w 27"/>
                <a:gd name="T19" fmla="*/ 9 h 49"/>
                <a:gd name="T20" fmla="*/ 23 w 27"/>
                <a:gd name="T21" fmla="*/ 10 h 49"/>
                <a:gd name="T22" fmla="*/ 24 w 27"/>
                <a:gd name="T23" fmla="*/ 12 h 49"/>
                <a:gd name="T24" fmla="*/ 25 w 27"/>
                <a:gd name="T25" fmla="*/ 15 h 49"/>
                <a:gd name="T26" fmla="*/ 25 w 27"/>
                <a:gd name="T27" fmla="*/ 18 h 49"/>
                <a:gd name="T28" fmla="*/ 25 w 27"/>
                <a:gd name="T29" fmla="*/ 20 h 49"/>
                <a:gd name="T30" fmla="*/ 26 w 27"/>
                <a:gd name="T31" fmla="*/ 23 h 49"/>
                <a:gd name="T32" fmla="*/ 25 w 27"/>
                <a:gd name="T33" fmla="*/ 24 h 49"/>
                <a:gd name="T34" fmla="*/ 25 w 27"/>
                <a:gd name="T35" fmla="*/ 27 h 49"/>
                <a:gd name="T36" fmla="*/ 25 w 27"/>
                <a:gd name="T37" fmla="*/ 30 h 49"/>
                <a:gd name="T38" fmla="*/ 24 w 27"/>
                <a:gd name="T39" fmla="*/ 32 h 49"/>
                <a:gd name="T40" fmla="*/ 23 w 27"/>
                <a:gd name="T41" fmla="*/ 35 h 49"/>
                <a:gd name="T42" fmla="*/ 23 w 27"/>
                <a:gd name="T43" fmla="*/ 37 h 49"/>
                <a:gd name="T44" fmla="*/ 22 w 27"/>
                <a:gd name="T45" fmla="*/ 40 h 49"/>
                <a:gd name="T46" fmla="*/ 21 w 27"/>
                <a:gd name="T47" fmla="*/ 40 h 49"/>
                <a:gd name="T48" fmla="*/ 20 w 27"/>
                <a:gd name="T49" fmla="*/ 43 h 49"/>
                <a:gd name="T50" fmla="*/ 19 w 27"/>
                <a:gd name="T51" fmla="*/ 44 h 49"/>
                <a:gd name="T52" fmla="*/ 18 w 27"/>
                <a:gd name="T53" fmla="*/ 44 h 49"/>
                <a:gd name="T54" fmla="*/ 16 w 27"/>
                <a:gd name="T55" fmla="*/ 46 h 49"/>
                <a:gd name="T56" fmla="*/ 15 w 27"/>
                <a:gd name="T57" fmla="*/ 46 h 49"/>
                <a:gd name="T58" fmla="*/ 13 w 27"/>
                <a:gd name="T59" fmla="*/ 46 h 49"/>
                <a:gd name="T60" fmla="*/ 13 w 27"/>
                <a:gd name="T61" fmla="*/ 48 h 49"/>
                <a:gd name="T62" fmla="*/ 11 w 27"/>
                <a:gd name="T63" fmla="*/ 46 h 49"/>
                <a:gd name="T64" fmla="*/ 10 w 27"/>
                <a:gd name="T65" fmla="*/ 46 h 49"/>
                <a:gd name="T66" fmla="*/ 8 w 27"/>
                <a:gd name="T67" fmla="*/ 46 h 49"/>
                <a:gd name="T68" fmla="*/ 7 w 27"/>
                <a:gd name="T69" fmla="*/ 44 h 49"/>
                <a:gd name="T70" fmla="*/ 6 w 27"/>
                <a:gd name="T71" fmla="*/ 44 h 49"/>
                <a:gd name="T72" fmla="*/ 5 w 27"/>
                <a:gd name="T73" fmla="*/ 43 h 49"/>
                <a:gd name="T74" fmla="*/ 3 w 27"/>
                <a:gd name="T75" fmla="*/ 40 h 49"/>
                <a:gd name="T76" fmla="*/ 2 w 27"/>
                <a:gd name="T77" fmla="*/ 40 h 49"/>
                <a:gd name="T78" fmla="*/ 2 w 27"/>
                <a:gd name="T79" fmla="*/ 37 h 49"/>
                <a:gd name="T80" fmla="*/ 1 w 27"/>
                <a:gd name="T81" fmla="*/ 35 h 49"/>
                <a:gd name="T82" fmla="*/ 0 w 27"/>
                <a:gd name="T83" fmla="*/ 32 h 49"/>
                <a:gd name="T84" fmla="*/ 0 w 27"/>
                <a:gd name="T85" fmla="*/ 30 h 49"/>
                <a:gd name="T86" fmla="*/ 0 w 27"/>
                <a:gd name="T87" fmla="*/ 27 h 49"/>
                <a:gd name="T88" fmla="*/ 0 w 27"/>
                <a:gd name="T89" fmla="*/ 24 h 49"/>
                <a:gd name="T90" fmla="*/ 0 w 27"/>
                <a:gd name="T91" fmla="*/ 23 h 49"/>
                <a:gd name="T92" fmla="*/ 0 w 27"/>
                <a:gd name="T93" fmla="*/ 20 h 49"/>
                <a:gd name="T94" fmla="*/ 0 w 27"/>
                <a:gd name="T95" fmla="*/ 18 h 49"/>
                <a:gd name="T96" fmla="*/ 0 w 27"/>
                <a:gd name="T97" fmla="*/ 15 h 49"/>
                <a:gd name="T98" fmla="*/ 0 w 27"/>
                <a:gd name="T99" fmla="*/ 12 h 49"/>
                <a:gd name="T100" fmla="*/ 1 w 27"/>
                <a:gd name="T101" fmla="*/ 10 h 49"/>
                <a:gd name="T102" fmla="*/ 2 w 27"/>
                <a:gd name="T103" fmla="*/ 9 h 49"/>
                <a:gd name="T104" fmla="*/ 2 w 27"/>
                <a:gd name="T105" fmla="*/ 6 h 49"/>
                <a:gd name="T106" fmla="*/ 3 w 27"/>
                <a:gd name="T107" fmla="*/ 4 h 49"/>
                <a:gd name="T108" fmla="*/ 5 w 27"/>
                <a:gd name="T109" fmla="*/ 3 h 49"/>
                <a:gd name="T110" fmla="*/ 6 w 27"/>
                <a:gd name="T111" fmla="*/ 1 h 49"/>
                <a:gd name="T112" fmla="*/ 7 w 27"/>
                <a:gd name="T113" fmla="*/ 0 h 49"/>
                <a:gd name="T114" fmla="*/ 8 w 27"/>
                <a:gd name="T115" fmla="*/ 0 h 49"/>
                <a:gd name="T116" fmla="*/ 10 w 27"/>
                <a:gd name="T117" fmla="*/ 0 h 49"/>
                <a:gd name="T118" fmla="*/ 11 w 27"/>
                <a:gd name="T119" fmla="*/ 0 h 49"/>
                <a:gd name="T120" fmla="*/ 13 w 27"/>
                <a:gd name="T1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" h="49">
                  <a:moveTo>
                    <a:pt x="13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19" y="1"/>
                  </a:lnTo>
                  <a:lnTo>
                    <a:pt x="20" y="3"/>
                  </a:lnTo>
                  <a:lnTo>
                    <a:pt x="21" y="4"/>
                  </a:lnTo>
                  <a:lnTo>
                    <a:pt x="22" y="6"/>
                  </a:lnTo>
                  <a:lnTo>
                    <a:pt x="23" y="9"/>
                  </a:lnTo>
                  <a:lnTo>
                    <a:pt x="23" y="10"/>
                  </a:lnTo>
                  <a:lnTo>
                    <a:pt x="24" y="12"/>
                  </a:lnTo>
                  <a:lnTo>
                    <a:pt x="25" y="15"/>
                  </a:lnTo>
                  <a:lnTo>
                    <a:pt x="25" y="18"/>
                  </a:lnTo>
                  <a:lnTo>
                    <a:pt x="25" y="20"/>
                  </a:lnTo>
                  <a:lnTo>
                    <a:pt x="26" y="23"/>
                  </a:lnTo>
                  <a:lnTo>
                    <a:pt x="25" y="24"/>
                  </a:lnTo>
                  <a:lnTo>
                    <a:pt x="25" y="27"/>
                  </a:lnTo>
                  <a:lnTo>
                    <a:pt x="25" y="30"/>
                  </a:lnTo>
                  <a:lnTo>
                    <a:pt x="24" y="32"/>
                  </a:lnTo>
                  <a:lnTo>
                    <a:pt x="23" y="35"/>
                  </a:lnTo>
                  <a:lnTo>
                    <a:pt x="23" y="37"/>
                  </a:lnTo>
                  <a:lnTo>
                    <a:pt x="22" y="40"/>
                  </a:lnTo>
                  <a:lnTo>
                    <a:pt x="21" y="40"/>
                  </a:lnTo>
                  <a:lnTo>
                    <a:pt x="20" y="43"/>
                  </a:lnTo>
                  <a:lnTo>
                    <a:pt x="19" y="44"/>
                  </a:lnTo>
                  <a:lnTo>
                    <a:pt x="18" y="44"/>
                  </a:lnTo>
                  <a:lnTo>
                    <a:pt x="16" y="46"/>
                  </a:lnTo>
                  <a:lnTo>
                    <a:pt x="15" y="46"/>
                  </a:lnTo>
                  <a:lnTo>
                    <a:pt x="13" y="46"/>
                  </a:lnTo>
                  <a:lnTo>
                    <a:pt x="13" y="48"/>
                  </a:lnTo>
                  <a:lnTo>
                    <a:pt x="11" y="46"/>
                  </a:lnTo>
                  <a:lnTo>
                    <a:pt x="10" y="46"/>
                  </a:lnTo>
                  <a:lnTo>
                    <a:pt x="8" y="46"/>
                  </a:lnTo>
                  <a:lnTo>
                    <a:pt x="7" y="44"/>
                  </a:lnTo>
                  <a:lnTo>
                    <a:pt x="6" y="44"/>
                  </a:lnTo>
                  <a:lnTo>
                    <a:pt x="5" y="43"/>
                  </a:lnTo>
                  <a:lnTo>
                    <a:pt x="3" y="40"/>
                  </a:lnTo>
                  <a:lnTo>
                    <a:pt x="2" y="40"/>
                  </a:lnTo>
                  <a:lnTo>
                    <a:pt x="2" y="37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9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6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</a:path>
              </a:pathLst>
            </a:custGeom>
            <a:solidFill>
              <a:srgbClr val="ABABA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5" name="Freeform 583"/>
            <p:cNvSpPr>
              <a:spLocks/>
            </p:cNvSpPr>
            <p:nvPr/>
          </p:nvSpPr>
          <p:spPr bwMode="auto">
            <a:xfrm>
              <a:off x="4344" y="3288"/>
              <a:ext cx="30" cy="53"/>
            </a:xfrm>
            <a:custGeom>
              <a:avLst/>
              <a:gdLst>
                <a:gd name="T0" fmla="*/ 23 w 30"/>
                <a:gd name="T1" fmla="*/ 0 h 53"/>
                <a:gd name="T2" fmla="*/ 29 w 30"/>
                <a:gd name="T3" fmla="*/ 37 h 53"/>
                <a:gd name="T4" fmla="*/ 23 w 30"/>
                <a:gd name="T5" fmla="*/ 52 h 53"/>
                <a:gd name="T6" fmla="*/ 0 w 30"/>
                <a:gd name="T7" fmla="*/ 0 h 53"/>
                <a:gd name="T8" fmla="*/ 5 w 30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3">
                  <a:moveTo>
                    <a:pt x="23" y="0"/>
                  </a:moveTo>
                  <a:lnTo>
                    <a:pt x="29" y="37"/>
                  </a:lnTo>
                  <a:lnTo>
                    <a:pt x="23" y="52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6" name="Freeform 584"/>
            <p:cNvSpPr>
              <a:spLocks/>
            </p:cNvSpPr>
            <p:nvPr/>
          </p:nvSpPr>
          <p:spPr bwMode="auto">
            <a:xfrm>
              <a:off x="5626" y="3318"/>
              <a:ext cx="90" cy="58"/>
            </a:xfrm>
            <a:custGeom>
              <a:avLst/>
              <a:gdLst>
                <a:gd name="T0" fmla="*/ 89 w 90"/>
                <a:gd name="T1" fmla="*/ 57 h 58"/>
                <a:gd name="T2" fmla="*/ 52 w 90"/>
                <a:gd name="T3" fmla="*/ 21 h 58"/>
                <a:gd name="T4" fmla="*/ 39 w 90"/>
                <a:gd name="T5" fmla="*/ 12 h 58"/>
                <a:gd name="T6" fmla="*/ 5 w 90"/>
                <a:gd name="T7" fmla="*/ 0 h 58"/>
                <a:gd name="T8" fmla="*/ 0 w 90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8">
                  <a:moveTo>
                    <a:pt x="89" y="57"/>
                  </a:moveTo>
                  <a:lnTo>
                    <a:pt x="52" y="21"/>
                  </a:lnTo>
                  <a:lnTo>
                    <a:pt x="39" y="12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7" name="Line 585"/>
            <p:cNvSpPr>
              <a:spLocks noChangeShapeType="1"/>
            </p:cNvSpPr>
            <p:nvPr/>
          </p:nvSpPr>
          <p:spPr bwMode="auto">
            <a:xfrm>
              <a:off x="3730" y="3387"/>
              <a:ext cx="135" cy="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8" name="Line 586"/>
            <p:cNvSpPr>
              <a:spLocks noChangeShapeType="1"/>
            </p:cNvSpPr>
            <p:nvPr/>
          </p:nvSpPr>
          <p:spPr bwMode="auto">
            <a:xfrm flipV="1">
              <a:off x="3894" y="3364"/>
              <a:ext cx="151" cy="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9" name="Line 587"/>
            <p:cNvSpPr>
              <a:spLocks noChangeShapeType="1"/>
            </p:cNvSpPr>
            <p:nvPr/>
          </p:nvSpPr>
          <p:spPr bwMode="auto">
            <a:xfrm>
              <a:off x="3894" y="3364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0" name="Line 588"/>
            <p:cNvSpPr>
              <a:spLocks noChangeShapeType="1"/>
            </p:cNvSpPr>
            <p:nvPr/>
          </p:nvSpPr>
          <p:spPr bwMode="auto">
            <a:xfrm>
              <a:off x="4163" y="3397"/>
              <a:ext cx="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1" name="Line 589"/>
            <p:cNvSpPr>
              <a:spLocks noChangeShapeType="1"/>
            </p:cNvSpPr>
            <p:nvPr/>
          </p:nvSpPr>
          <p:spPr bwMode="auto">
            <a:xfrm>
              <a:off x="4173" y="3419"/>
              <a:ext cx="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2" name="Line 590"/>
            <p:cNvSpPr>
              <a:spLocks noChangeShapeType="1"/>
            </p:cNvSpPr>
            <p:nvPr/>
          </p:nvSpPr>
          <p:spPr bwMode="auto">
            <a:xfrm>
              <a:off x="4186" y="3442"/>
              <a:ext cx="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3" name="Freeform 591"/>
            <p:cNvSpPr>
              <a:spLocks/>
            </p:cNvSpPr>
            <p:nvPr/>
          </p:nvSpPr>
          <p:spPr bwMode="auto">
            <a:xfrm>
              <a:off x="4387" y="3353"/>
              <a:ext cx="26" cy="309"/>
            </a:xfrm>
            <a:custGeom>
              <a:avLst/>
              <a:gdLst>
                <a:gd name="T0" fmla="*/ 0 w 26"/>
                <a:gd name="T1" fmla="*/ 0 h 309"/>
                <a:gd name="T2" fmla="*/ 25 w 26"/>
                <a:gd name="T3" fmla="*/ 0 h 309"/>
                <a:gd name="T4" fmla="*/ 25 w 26"/>
                <a:gd name="T5" fmla="*/ 308 h 309"/>
                <a:gd name="T6" fmla="*/ 0 w 26"/>
                <a:gd name="T7" fmla="*/ 308 h 309"/>
                <a:gd name="T8" fmla="*/ 0 w 26"/>
                <a:gd name="T9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09">
                  <a:moveTo>
                    <a:pt x="0" y="0"/>
                  </a:moveTo>
                  <a:lnTo>
                    <a:pt x="25" y="0"/>
                  </a:lnTo>
                  <a:lnTo>
                    <a:pt x="25" y="308"/>
                  </a:lnTo>
                  <a:lnTo>
                    <a:pt x="0" y="30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94" name="Object 5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8800401"/>
              </p:ext>
            </p:extLst>
          </p:nvPr>
        </p:nvGraphicFramePr>
        <p:xfrm>
          <a:off x="-1793875" y="0"/>
          <a:ext cx="17938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6" name="Clip" r:id="rId17" imgW="3662280" imgH="925200" progId="MS_ClipArt_Gallery.2">
                  <p:embed/>
                </p:oleObj>
              </mc:Choice>
              <mc:Fallback>
                <p:oleObj name="Clip" r:id="rId17" imgW="3662280" imgH="9252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793875" y="0"/>
                        <a:ext cx="17938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5" name="Object 59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505417"/>
              </p:ext>
            </p:extLst>
          </p:nvPr>
        </p:nvGraphicFramePr>
        <p:xfrm>
          <a:off x="-1793875" y="533400"/>
          <a:ext cx="17938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7" name="Clip" r:id="rId18" imgW="3662280" imgH="925200" progId="MS_ClipArt_Gallery.2">
                  <p:embed/>
                </p:oleObj>
              </mc:Choice>
              <mc:Fallback>
                <p:oleObj name="Clip" r:id="rId18" imgW="3662280" imgH="9252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793875" y="533400"/>
                        <a:ext cx="17938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6" name="Object 59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414759"/>
              </p:ext>
            </p:extLst>
          </p:nvPr>
        </p:nvGraphicFramePr>
        <p:xfrm>
          <a:off x="-1793875" y="0"/>
          <a:ext cx="17938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8" name="Clip" r:id="rId19" imgW="3662280" imgH="925200" progId="MS_ClipArt_Gallery.2">
                  <p:embed/>
                </p:oleObj>
              </mc:Choice>
              <mc:Fallback>
                <p:oleObj name="Clip" r:id="rId19" imgW="3662280" imgH="9252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793875" y="0"/>
                        <a:ext cx="17938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7" name="Object 59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5577706"/>
              </p:ext>
            </p:extLst>
          </p:nvPr>
        </p:nvGraphicFramePr>
        <p:xfrm>
          <a:off x="-1793875" y="914400"/>
          <a:ext cx="17938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9" name="Clip" r:id="rId20" imgW="3662280" imgH="925200" progId="MS_ClipArt_Gallery.2">
                  <p:embed/>
                </p:oleObj>
              </mc:Choice>
              <mc:Fallback>
                <p:oleObj name="Clip" r:id="rId20" imgW="3662280" imgH="92520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793875" y="914400"/>
                        <a:ext cx="17938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970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" y="0"/>
            <a:ext cx="9143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Destinations</a:t>
            </a:r>
            <a:endParaRPr lang="en-US" sz="2800" dirty="0">
              <a:latin typeface="Arial" charset="0"/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6153150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Book Antiqua" pitchFamily="18" charset="0"/>
              </a:rPr>
              <a:t>We have a set of </a:t>
            </a:r>
            <a:r>
              <a:rPr lang="en-US" b="1">
                <a:latin typeface="Book Antiqua" pitchFamily="18" charset="0"/>
              </a:rPr>
              <a:t>DESTINATIONs</a:t>
            </a:r>
          </a:p>
          <a:p>
            <a:r>
              <a:rPr lang="en-US" sz="2800">
                <a:latin typeface="Book Antiqua" pitchFamily="18" charset="0"/>
              </a:rPr>
              <a:t>Destination Definition: A location with a demand for material</a:t>
            </a:r>
          </a:p>
          <a:p>
            <a:r>
              <a:rPr lang="en-US">
                <a:latin typeface="Book Antiqua" pitchFamily="18" charset="0"/>
              </a:rPr>
              <a:t>- A set of Markets</a:t>
            </a:r>
          </a:p>
          <a:p>
            <a:r>
              <a:rPr lang="en-US">
                <a:latin typeface="Book Antiqua" pitchFamily="18" charset="0"/>
              </a:rPr>
              <a:t>- A set of Retailers</a:t>
            </a:r>
          </a:p>
          <a:p>
            <a:r>
              <a:rPr lang="en-US">
                <a:latin typeface="Book Antiqua" pitchFamily="18" charset="0"/>
              </a:rPr>
              <a:t>- A set of Warehouses</a:t>
            </a:r>
          </a:p>
          <a:p>
            <a:r>
              <a:rPr lang="en-US">
                <a:latin typeface="Book Antiqua" pitchFamily="18" charset="0"/>
              </a:rPr>
              <a:t>- A set of Manufacturing plants</a:t>
            </a:r>
          </a:p>
          <a:p>
            <a:r>
              <a:rPr lang="en-US">
                <a:latin typeface="Book Antiqua" pitchFamily="18" charset="0"/>
              </a:rPr>
              <a:t>In general we refer to them as Destinations</a:t>
            </a:r>
          </a:p>
          <a:p>
            <a:endParaRPr lang="en-US">
              <a:latin typeface="Book Antiqua" pitchFamily="18" charset="0"/>
            </a:endParaRPr>
          </a:p>
        </p:txBody>
      </p:sp>
      <p:grpSp>
        <p:nvGrpSpPr>
          <p:cNvPr id="39952" name="Group 16"/>
          <p:cNvGrpSpPr>
            <a:grpSpLocks/>
          </p:cNvGrpSpPr>
          <p:nvPr/>
        </p:nvGrpSpPr>
        <p:grpSpPr bwMode="auto">
          <a:xfrm>
            <a:off x="7696200" y="914400"/>
            <a:ext cx="685800" cy="5334000"/>
            <a:chOff x="4848" y="576"/>
            <a:chExt cx="432" cy="3360"/>
          </a:xfrm>
        </p:grpSpPr>
        <p:sp>
          <p:nvSpPr>
            <p:cNvPr id="39941" name="Oval 5"/>
            <p:cNvSpPr>
              <a:spLocks noChangeArrowheads="1"/>
            </p:cNvSpPr>
            <p:nvPr/>
          </p:nvSpPr>
          <p:spPr bwMode="auto">
            <a:xfrm>
              <a:off x="4876" y="3552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>
                  <a:latin typeface="Book Antiqua" pitchFamily="18" charset="0"/>
                </a:rPr>
                <a:t>n</a:t>
              </a:r>
            </a:p>
          </p:txBody>
        </p:sp>
        <p:sp>
          <p:nvSpPr>
            <p:cNvPr id="39942" name="Oval 6"/>
            <p:cNvSpPr>
              <a:spLocks noChangeArrowheads="1"/>
            </p:cNvSpPr>
            <p:nvPr/>
          </p:nvSpPr>
          <p:spPr bwMode="auto">
            <a:xfrm>
              <a:off x="4848" y="2928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Book Antiqua" pitchFamily="18" charset="0"/>
              </a:endParaRPr>
            </a:p>
          </p:txBody>
        </p:sp>
        <p:sp>
          <p:nvSpPr>
            <p:cNvPr id="39943" name="Oval 7"/>
            <p:cNvSpPr>
              <a:spLocks noChangeArrowheads="1"/>
            </p:cNvSpPr>
            <p:nvPr/>
          </p:nvSpPr>
          <p:spPr bwMode="auto">
            <a:xfrm>
              <a:off x="4848" y="2352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Book Antiqua" pitchFamily="18" charset="0"/>
              </a:endParaRPr>
            </a:p>
          </p:txBody>
        </p:sp>
        <p:sp>
          <p:nvSpPr>
            <p:cNvPr id="39944" name="Oval 8"/>
            <p:cNvSpPr>
              <a:spLocks noChangeArrowheads="1"/>
            </p:cNvSpPr>
            <p:nvPr/>
          </p:nvSpPr>
          <p:spPr bwMode="auto">
            <a:xfrm>
              <a:off x="4848" y="1728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Book Antiqua" pitchFamily="18" charset="0"/>
              </a:endParaRPr>
            </a:p>
          </p:txBody>
        </p:sp>
        <p:sp>
          <p:nvSpPr>
            <p:cNvPr id="39945" name="Oval 9"/>
            <p:cNvSpPr>
              <a:spLocks noChangeArrowheads="1"/>
            </p:cNvSpPr>
            <p:nvPr/>
          </p:nvSpPr>
          <p:spPr bwMode="auto">
            <a:xfrm>
              <a:off x="4848" y="1104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Book Antiqua" pitchFamily="18" charset="0"/>
              </a:endParaRPr>
            </a:p>
          </p:txBody>
        </p:sp>
        <p:sp>
          <p:nvSpPr>
            <p:cNvPr id="39946" name="Oval 10"/>
            <p:cNvSpPr>
              <a:spLocks noChangeArrowheads="1"/>
            </p:cNvSpPr>
            <p:nvPr/>
          </p:nvSpPr>
          <p:spPr bwMode="auto">
            <a:xfrm>
              <a:off x="4848" y="576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Book Antiqua" pitchFamily="18" charset="0"/>
              </a:endParaRPr>
            </a:p>
          </p:txBody>
        </p:sp>
        <p:sp>
          <p:nvSpPr>
            <p:cNvPr id="39947" name="Text Box 11"/>
            <p:cNvSpPr txBox="1">
              <a:spLocks noChangeArrowheads="1"/>
            </p:cNvSpPr>
            <p:nvPr/>
          </p:nvSpPr>
          <p:spPr bwMode="auto">
            <a:xfrm>
              <a:off x="4934" y="650"/>
              <a:ext cx="18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Book Antiqua" pitchFamily="18" charset="0"/>
                </a:rPr>
                <a:t>1</a:t>
              </a:r>
            </a:p>
          </p:txBody>
        </p:sp>
        <p:sp>
          <p:nvSpPr>
            <p:cNvPr id="39948" name="Text Box 12"/>
            <p:cNvSpPr txBox="1">
              <a:spLocks noChangeArrowheads="1"/>
            </p:cNvSpPr>
            <p:nvPr/>
          </p:nvSpPr>
          <p:spPr bwMode="auto">
            <a:xfrm>
              <a:off x="4934" y="1178"/>
              <a:ext cx="18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Book Antiqua" pitchFamily="18" charset="0"/>
                </a:rPr>
                <a:t>2</a:t>
              </a:r>
            </a:p>
          </p:txBody>
        </p:sp>
        <p:sp>
          <p:nvSpPr>
            <p:cNvPr id="39949" name="Text Box 13"/>
            <p:cNvSpPr txBox="1">
              <a:spLocks noChangeArrowheads="1"/>
            </p:cNvSpPr>
            <p:nvPr/>
          </p:nvSpPr>
          <p:spPr bwMode="auto">
            <a:xfrm>
              <a:off x="4982" y="2426"/>
              <a:ext cx="15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Book Antiqua" pitchFamily="18" charset="0"/>
                </a:rPr>
                <a:t>j</a:t>
              </a:r>
            </a:p>
          </p:txBody>
        </p:sp>
      </p:grp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8382000" y="838200"/>
            <a:ext cx="385042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latin typeface="Book Antiqua" pitchFamily="18" charset="0"/>
              </a:rPr>
              <a:t>d</a:t>
            </a:r>
            <a:r>
              <a:rPr lang="en-US" i="1" baseline="-25000">
                <a:latin typeface="Book Antiqua" pitchFamily="18" charset="0"/>
              </a:rPr>
              <a:t>1</a:t>
            </a:r>
            <a:endParaRPr lang="en-US">
              <a:latin typeface="Book Antiqua" pitchFamily="18" charset="0"/>
            </a:endParaRPr>
          </a:p>
          <a:p>
            <a:endParaRPr lang="en-US">
              <a:latin typeface="Book Antiqua" pitchFamily="18" charset="0"/>
            </a:endParaRPr>
          </a:p>
          <a:p>
            <a:r>
              <a:rPr lang="en-US" i="1">
                <a:latin typeface="Book Antiqua" pitchFamily="18" charset="0"/>
              </a:rPr>
              <a:t>d</a:t>
            </a:r>
            <a:r>
              <a:rPr lang="en-US" i="1" baseline="-25000">
                <a:latin typeface="Book Antiqua" pitchFamily="18" charset="0"/>
              </a:rPr>
              <a:t>2</a:t>
            </a: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r>
              <a:rPr lang="en-US" i="1">
                <a:latin typeface="Book Antiqua" pitchFamily="18" charset="0"/>
              </a:rPr>
              <a:t>d</a:t>
            </a:r>
            <a:r>
              <a:rPr lang="en-US" i="1" baseline="-25000">
                <a:latin typeface="Book Antiqua" pitchFamily="18" charset="0"/>
              </a:rPr>
              <a:t>i</a:t>
            </a: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endParaRPr lang="en-US" i="1" baseline="-25000">
              <a:latin typeface="Book Antiqua" pitchFamily="18" charset="0"/>
            </a:endParaRPr>
          </a:p>
          <a:p>
            <a:r>
              <a:rPr lang="en-US" i="1">
                <a:latin typeface="Book Antiqua" pitchFamily="18" charset="0"/>
              </a:rPr>
              <a:t>d</a:t>
            </a:r>
            <a:r>
              <a:rPr lang="en-US" i="1" baseline="-25000">
                <a:latin typeface="Book Antiqua" pitchFamily="18" charset="0"/>
              </a:rPr>
              <a:t>n</a:t>
            </a:r>
          </a:p>
          <a:p>
            <a:endParaRPr lang="en-US" i="1" baseline="-25000">
              <a:latin typeface="Book Antiqua" pitchFamily="18" charset="0"/>
            </a:endParaRP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457200" y="4953000"/>
            <a:ext cx="65532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Book Antiqua" pitchFamily="18" charset="0"/>
              </a:rPr>
              <a:t>There are</a:t>
            </a:r>
            <a:r>
              <a:rPr lang="en-US" i="1">
                <a:latin typeface="Book Antiqua" pitchFamily="18" charset="0"/>
              </a:rPr>
              <a:t> n </a:t>
            </a:r>
            <a:r>
              <a:rPr lang="en-US">
                <a:latin typeface="Book Antiqua" pitchFamily="18" charset="0"/>
              </a:rPr>
              <a:t>destinations</a:t>
            </a:r>
            <a:r>
              <a:rPr lang="en-US" i="1">
                <a:latin typeface="Book Antiqua" pitchFamily="18" charset="0"/>
              </a:rPr>
              <a:t> j=1,2, ………., n</a:t>
            </a:r>
            <a:endParaRPr lang="en-US">
              <a:latin typeface="Book Antiqua" pitchFamily="18" charset="0"/>
            </a:endParaRPr>
          </a:p>
          <a:p>
            <a:endParaRPr lang="en-US">
              <a:latin typeface="Book Antiqua" pitchFamily="18" charset="0"/>
            </a:endParaRPr>
          </a:p>
          <a:p>
            <a:r>
              <a:rPr lang="en-US">
                <a:latin typeface="Book Antiqua" pitchFamily="18" charset="0"/>
              </a:rPr>
              <a:t>Each origin</a:t>
            </a:r>
            <a:r>
              <a:rPr lang="en-US" i="1">
                <a:latin typeface="Book Antiqua" pitchFamily="18" charset="0"/>
              </a:rPr>
              <a:t> j</a:t>
            </a:r>
            <a:r>
              <a:rPr lang="en-US">
                <a:latin typeface="Book Antiqua" pitchFamily="18" charset="0"/>
              </a:rPr>
              <a:t> has a supply of </a:t>
            </a:r>
            <a:r>
              <a:rPr lang="en-US" i="1">
                <a:latin typeface="Book Antiqua" pitchFamily="18" charset="0"/>
              </a:rPr>
              <a:t>d</a:t>
            </a:r>
            <a:r>
              <a:rPr lang="en-US" i="1" baseline="-25000">
                <a:latin typeface="Book Antiqua" pitchFamily="18" charset="0"/>
              </a:rPr>
              <a:t>j</a:t>
            </a:r>
            <a:endParaRPr lang="en-US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2445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utoUpdateAnimBg="0"/>
      <p:bldP spid="39950" grpId="0" autoUpdateAnimBg="0"/>
      <p:bldP spid="3995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235585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US" dirty="0" smtClean="0"/>
              <a:t>There </a:t>
            </a:r>
            <a:r>
              <a:rPr lang="en-US" dirty="0"/>
              <a:t>is only one route between each pair of origin and destination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dirty="0"/>
              <a:t>Items to be shipped are all the same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dirty="0"/>
              <a:t>for each and all  units sent from origin </a:t>
            </a:r>
            <a:r>
              <a:rPr lang="en-US" i="1" dirty="0"/>
              <a:t>i </a:t>
            </a:r>
            <a:r>
              <a:rPr lang="en-US" dirty="0"/>
              <a:t>to destination </a:t>
            </a:r>
            <a:r>
              <a:rPr lang="en-US" i="1" dirty="0"/>
              <a:t>j there is a s</a:t>
            </a:r>
            <a:r>
              <a:rPr lang="en-US" dirty="0"/>
              <a:t>hipping cost of </a:t>
            </a:r>
            <a:r>
              <a:rPr lang="en-US" i="1" dirty="0" err="1"/>
              <a:t>C</a:t>
            </a:r>
            <a:r>
              <a:rPr lang="en-US" i="1" baseline="-25000" dirty="0" err="1"/>
              <a:t>ij</a:t>
            </a:r>
            <a:r>
              <a:rPr lang="en-US" i="1" baseline="-25000" dirty="0"/>
              <a:t> </a:t>
            </a:r>
            <a:r>
              <a:rPr lang="en-US" dirty="0"/>
              <a:t>per unit 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0" y="0"/>
            <a:ext cx="9143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>
                <a:latin typeface="Arial" charset="0"/>
              </a:defRPr>
            </a:lvl1pPr>
          </a:lstStyle>
          <a:p>
            <a:r>
              <a:rPr lang="en-US" sz="2800" dirty="0"/>
              <a:t>Transportation Model Assumptions </a:t>
            </a:r>
          </a:p>
        </p:txBody>
      </p:sp>
    </p:spTree>
    <p:extLst>
      <p:ext uri="{BB962C8B-B14F-4D97-AF65-F5344CB8AC3E}">
        <p14:creationId xmlns:p14="http://schemas.microsoft.com/office/powerpoint/2010/main" val="2865117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 autoUpdateAnimBg="0" advAuto="200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" y="-762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i="1" dirty="0" err="1">
                <a:latin typeface="Arial" charset="0"/>
              </a:rPr>
              <a:t>C</a:t>
            </a:r>
            <a:r>
              <a:rPr lang="en-US" sz="2800" b="1" i="1" baseline="-25000" dirty="0" err="1">
                <a:latin typeface="Arial" charset="0"/>
              </a:rPr>
              <a:t>ij</a:t>
            </a:r>
            <a:r>
              <a:rPr lang="en-US" sz="2800" b="1" i="1" dirty="0">
                <a:latin typeface="Arial" charset="0"/>
              </a:rPr>
              <a:t> </a:t>
            </a:r>
            <a:r>
              <a:rPr lang="en-US" sz="2800" b="1" dirty="0">
                <a:latin typeface="Arial" charset="0"/>
              </a:rPr>
              <a:t>: cost of sending one unit of product from origin i to destination j</a:t>
            </a:r>
            <a:endParaRPr lang="en-US" sz="2800" dirty="0">
              <a:latin typeface="Arial" charset="0"/>
            </a:endParaRPr>
          </a:p>
        </p:txBody>
      </p:sp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501650" y="57912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Book Antiqua" pitchFamily="18" charset="0"/>
              </a:rPr>
              <a:t>m</a:t>
            </a:r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457200" y="48006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38" name="Oval 6"/>
          <p:cNvSpPr>
            <a:spLocks noChangeArrowheads="1"/>
          </p:cNvSpPr>
          <p:nvPr/>
        </p:nvSpPr>
        <p:spPr bwMode="auto">
          <a:xfrm>
            <a:off x="457200" y="3886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457200" y="28956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457200" y="19050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41" name="Oval 9"/>
          <p:cNvSpPr>
            <a:spLocks noChangeArrowheads="1"/>
          </p:cNvSpPr>
          <p:nvPr/>
        </p:nvSpPr>
        <p:spPr bwMode="auto">
          <a:xfrm>
            <a:off x="457200" y="10668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593725" y="118427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1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593725" y="202247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2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593725" y="3851275"/>
            <a:ext cx="2519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i</a:t>
            </a:r>
          </a:p>
        </p:txBody>
      </p:sp>
      <p:sp>
        <p:nvSpPr>
          <p:cNvPr id="44045" name="Oval 13"/>
          <p:cNvSpPr>
            <a:spLocks noChangeArrowheads="1"/>
          </p:cNvSpPr>
          <p:nvPr/>
        </p:nvSpPr>
        <p:spPr bwMode="auto">
          <a:xfrm>
            <a:off x="7740650" y="56388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Book Antiqua" pitchFamily="18" charset="0"/>
              </a:rPr>
              <a:t>n</a:t>
            </a:r>
          </a:p>
        </p:txBody>
      </p:sp>
      <p:sp>
        <p:nvSpPr>
          <p:cNvPr id="44046" name="Oval 14"/>
          <p:cNvSpPr>
            <a:spLocks noChangeArrowheads="1"/>
          </p:cNvSpPr>
          <p:nvPr/>
        </p:nvSpPr>
        <p:spPr bwMode="auto">
          <a:xfrm>
            <a:off x="7696200" y="4648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47" name="Oval 15"/>
          <p:cNvSpPr>
            <a:spLocks noChangeArrowheads="1"/>
          </p:cNvSpPr>
          <p:nvPr/>
        </p:nvSpPr>
        <p:spPr bwMode="auto">
          <a:xfrm>
            <a:off x="7696200" y="37338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48" name="Oval 16"/>
          <p:cNvSpPr>
            <a:spLocks noChangeArrowheads="1"/>
          </p:cNvSpPr>
          <p:nvPr/>
        </p:nvSpPr>
        <p:spPr bwMode="auto">
          <a:xfrm>
            <a:off x="7696200" y="2743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49" name="Oval 17"/>
          <p:cNvSpPr>
            <a:spLocks noChangeArrowheads="1"/>
          </p:cNvSpPr>
          <p:nvPr/>
        </p:nvSpPr>
        <p:spPr bwMode="auto">
          <a:xfrm>
            <a:off x="7696200" y="17526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50" name="Oval 18"/>
          <p:cNvSpPr>
            <a:spLocks noChangeArrowheads="1"/>
          </p:cNvSpPr>
          <p:nvPr/>
        </p:nvSpPr>
        <p:spPr bwMode="auto">
          <a:xfrm>
            <a:off x="7696200" y="9144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7832725" y="103187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1</a:t>
            </a: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7832725" y="187007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2</a:t>
            </a: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7908925" y="3851275"/>
            <a:ext cx="2391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j</a:t>
            </a:r>
          </a:p>
        </p:txBody>
      </p:sp>
      <p:sp>
        <p:nvSpPr>
          <p:cNvPr id="44055" name="Line 23"/>
          <p:cNvSpPr>
            <a:spLocks noChangeShapeType="1"/>
          </p:cNvSpPr>
          <p:nvPr/>
        </p:nvSpPr>
        <p:spPr bwMode="auto">
          <a:xfrm>
            <a:off x="1066800" y="1447800"/>
            <a:ext cx="6553200" cy="609600"/>
          </a:xfrm>
          <a:prstGeom prst="line">
            <a:avLst/>
          </a:prstGeom>
          <a:noFill/>
          <a:ln w="19050">
            <a:solidFill>
              <a:srgbClr val="CC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>
            <a:off x="1143000" y="1524000"/>
            <a:ext cx="6629400" cy="4343400"/>
          </a:xfrm>
          <a:prstGeom prst="line">
            <a:avLst/>
          </a:prstGeom>
          <a:noFill/>
          <a:ln w="19050">
            <a:solidFill>
              <a:srgbClr val="CC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4724400" y="3810000"/>
            <a:ext cx="7731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i="1">
                <a:solidFill>
                  <a:srgbClr val="CC3399"/>
                </a:solidFill>
                <a:latin typeface="Book Antiqua" pitchFamily="18" charset="0"/>
              </a:rPr>
              <a:t>C</a:t>
            </a:r>
            <a:r>
              <a:rPr lang="en-US" sz="3200" i="1" baseline="-25000">
                <a:solidFill>
                  <a:srgbClr val="CC3399"/>
                </a:solidFill>
                <a:latin typeface="Book Antiqua" pitchFamily="18" charset="0"/>
              </a:rPr>
              <a:t>1n</a:t>
            </a:r>
            <a:endParaRPr lang="en-US" sz="3200" b="1" i="1" baseline="-25000">
              <a:solidFill>
                <a:srgbClr val="CC3399"/>
              </a:solidFill>
              <a:latin typeface="Book Antiqua" pitchFamily="18" charset="0"/>
            </a:endParaRP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5410200" y="1600200"/>
            <a:ext cx="7312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srgbClr val="CC3399"/>
                </a:solidFill>
                <a:latin typeface="Book Antiqua" pitchFamily="18" charset="0"/>
              </a:rPr>
              <a:t>C</a:t>
            </a:r>
            <a:r>
              <a:rPr lang="en-US" sz="3200" i="1" baseline="-25000">
                <a:solidFill>
                  <a:srgbClr val="CC3399"/>
                </a:solidFill>
                <a:latin typeface="Book Antiqua" pitchFamily="18" charset="0"/>
              </a:rPr>
              <a:t>12</a:t>
            </a:r>
            <a:endParaRPr lang="en-US" sz="3200" b="1" i="1" baseline="-25000">
              <a:solidFill>
                <a:srgbClr val="CC3399"/>
              </a:solidFill>
              <a:latin typeface="Book Antiqua" pitchFamily="18" charset="0"/>
            </a:endParaRP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5181600" y="990600"/>
            <a:ext cx="7312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srgbClr val="CC3399"/>
                </a:solidFill>
                <a:latin typeface="Book Antiqua" pitchFamily="18" charset="0"/>
              </a:rPr>
              <a:t>C</a:t>
            </a:r>
            <a:r>
              <a:rPr lang="en-US" sz="3200" i="1" baseline="-25000">
                <a:solidFill>
                  <a:srgbClr val="CC3399"/>
                </a:solidFill>
                <a:latin typeface="Book Antiqua" pitchFamily="18" charset="0"/>
              </a:rPr>
              <a:t>11</a:t>
            </a:r>
            <a:endParaRPr lang="en-US" sz="3200" b="1" i="1" baseline="-25000">
              <a:solidFill>
                <a:srgbClr val="CC3399"/>
              </a:solidFill>
              <a:latin typeface="Book Antiqua" pitchFamily="18" charset="0"/>
            </a:endParaRPr>
          </a:p>
        </p:txBody>
      </p:sp>
      <p:sp>
        <p:nvSpPr>
          <p:cNvPr id="44060" name="Line 28"/>
          <p:cNvSpPr>
            <a:spLocks noChangeShapeType="1"/>
          </p:cNvSpPr>
          <p:nvPr/>
        </p:nvSpPr>
        <p:spPr bwMode="auto">
          <a:xfrm flipV="1">
            <a:off x="1143000" y="1371600"/>
            <a:ext cx="6477000" cy="838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44061" name="Line 29"/>
          <p:cNvSpPr>
            <a:spLocks noChangeShapeType="1"/>
          </p:cNvSpPr>
          <p:nvPr/>
        </p:nvSpPr>
        <p:spPr bwMode="auto">
          <a:xfrm flipV="1">
            <a:off x="1066800" y="2133600"/>
            <a:ext cx="6553200" cy="152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44062" name="Line 30"/>
          <p:cNvSpPr>
            <a:spLocks noChangeShapeType="1"/>
          </p:cNvSpPr>
          <p:nvPr/>
        </p:nvSpPr>
        <p:spPr bwMode="auto">
          <a:xfrm>
            <a:off x="914400" y="2362200"/>
            <a:ext cx="6858000" cy="3733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1752600" y="2667000"/>
            <a:ext cx="7731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schemeClr val="accent2"/>
                </a:solidFill>
                <a:latin typeface="Book Antiqua" pitchFamily="18" charset="0"/>
              </a:rPr>
              <a:t>C</a:t>
            </a:r>
            <a:r>
              <a:rPr lang="en-US" sz="3200" i="1" baseline="-25000">
                <a:solidFill>
                  <a:schemeClr val="accent2"/>
                </a:solidFill>
                <a:latin typeface="Book Antiqua" pitchFamily="18" charset="0"/>
              </a:rPr>
              <a:t>2n</a:t>
            </a:r>
            <a:endParaRPr lang="en-US" sz="3200" b="1" i="1" baseline="-2500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3886200" y="1981200"/>
            <a:ext cx="7731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i="1">
                <a:solidFill>
                  <a:schemeClr val="accent2"/>
                </a:solidFill>
                <a:latin typeface="Book Antiqua" pitchFamily="18" charset="0"/>
              </a:rPr>
              <a:t>C</a:t>
            </a:r>
            <a:r>
              <a:rPr lang="en-US" sz="3200" i="1" baseline="-25000">
                <a:solidFill>
                  <a:schemeClr val="accent2"/>
                </a:solidFill>
                <a:latin typeface="Book Antiqua" pitchFamily="18" charset="0"/>
              </a:rPr>
              <a:t>22</a:t>
            </a:r>
            <a:endParaRPr lang="en-US" sz="3200" b="1" i="1" baseline="-2500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44065" name="Text Box 33"/>
          <p:cNvSpPr txBox="1">
            <a:spLocks noChangeArrowheads="1"/>
          </p:cNvSpPr>
          <p:nvPr/>
        </p:nvSpPr>
        <p:spPr bwMode="auto">
          <a:xfrm>
            <a:off x="2895600" y="1600200"/>
            <a:ext cx="7312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 dirty="0">
                <a:solidFill>
                  <a:schemeClr val="accent2"/>
                </a:solidFill>
                <a:latin typeface="Book Antiqua" pitchFamily="18" charset="0"/>
              </a:rPr>
              <a:t>C</a:t>
            </a:r>
            <a:r>
              <a:rPr lang="en-US" sz="3200" i="1" baseline="-25000" dirty="0">
                <a:solidFill>
                  <a:schemeClr val="accent2"/>
                </a:solidFill>
                <a:latin typeface="Book Antiqua" pitchFamily="18" charset="0"/>
              </a:rPr>
              <a:t>21</a:t>
            </a:r>
            <a:endParaRPr lang="en-US" sz="3200" b="1" i="1" baseline="-25000" dirty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1436687" y="5276850"/>
            <a:ext cx="4899025" cy="723900"/>
          </a:xfrm>
          <a:prstGeom prst="rect">
            <a:avLst/>
          </a:prstGeom>
          <a:noFill/>
          <a:ln/>
        </p:spPr>
        <p:txBody>
          <a:bodyPr lIns="92075" tIns="46038" rIns="92075" bIns="46038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p"/>
              <a:defRPr sz="2400">
                <a:solidFill>
                  <a:schemeClr val="tx1"/>
                </a:solidFill>
                <a:latin typeface="Book Antiqua" pitchFamily="18" charset="0"/>
                <a:ea typeface="ＭＳ Ｐゴシック" pitchFamily="-65" charset="-128"/>
                <a:cs typeface="Book Antiqua" pitchFamily="18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Book Antiqua" pitchFamily="18" charset="0"/>
                <a:ea typeface="ＭＳ Ｐゴシック" pitchFamily="-112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Book Antiqua" pitchFamily="18" charset="0"/>
                <a:ea typeface="ＭＳ Ｐゴシック" pitchFamily="-112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Book Antiqua" pitchFamily="18" charset="0"/>
                <a:ea typeface="ＭＳ Ｐゴシック" pitchFamily="-112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MS Reference Sans Serif" pitchFamily="34" charset="0"/>
                <a:ea typeface="ＭＳ Ｐゴシック" pitchFamily="-112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-112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-112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-112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-112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kern="0" dirty="0" smtClean="0"/>
              <a:t>Use Big M (a large number) to eliminate  unacceptable routes and allocations.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8706706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0" y="0"/>
            <a:ext cx="94051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b="1" i="1" dirty="0" err="1">
                <a:latin typeface="Arial" charset="0"/>
              </a:rPr>
              <a:t>X</a:t>
            </a:r>
            <a:r>
              <a:rPr lang="en-US" sz="2800" b="1" i="1" baseline="-25000" dirty="0" err="1">
                <a:latin typeface="Arial" charset="0"/>
              </a:rPr>
              <a:t>ij</a:t>
            </a:r>
            <a:r>
              <a:rPr lang="en-US" sz="2800" b="1" i="1" baseline="-25000" dirty="0">
                <a:latin typeface="Arial" charset="0"/>
              </a:rPr>
              <a:t> </a:t>
            </a:r>
            <a:r>
              <a:rPr lang="en-US" sz="2800" b="1" i="1" dirty="0">
                <a:latin typeface="Arial" charset="0"/>
              </a:rPr>
              <a:t>: Units of product sent from origin i to destination j </a:t>
            </a:r>
            <a:endParaRPr lang="en-US" sz="2800" dirty="0">
              <a:latin typeface="Arial" charset="0"/>
            </a:endParaRP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501650" y="57912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Book Antiqua" pitchFamily="18" charset="0"/>
              </a:rPr>
              <a:t>m</a:t>
            </a:r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457200" y="48006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457200" y="3886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457200" y="28956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457200" y="19050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457200" y="10668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593725" y="118427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1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593725" y="202247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2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593725" y="3851275"/>
            <a:ext cx="2519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i</a:t>
            </a:r>
          </a:p>
        </p:txBody>
      </p:sp>
      <p:sp>
        <p:nvSpPr>
          <p:cNvPr id="45069" name="Oval 13"/>
          <p:cNvSpPr>
            <a:spLocks noChangeArrowheads="1"/>
          </p:cNvSpPr>
          <p:nvPr/>
        </p:nvSpPr>
        <p:spPr bwMode="auto">
          <a:xfrm>
            <a:off x="7740650" y="56388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Book Antiqua" pitchFamily="18" charset="0"/>
              </a:rPr>
              <a:t>n</a:t>
            </a:r>
          </a:p>
        </p:txBody>
      </p:sp>
      <p:sp>
        <p:nvSpPr>
          <p:cNvPr id="45070" name="Oval 14"/>
          <p:cNvSpPr>
            <a:spLocks noChangeArrowheads="1"/>
          </p:cNvSpPr>
          <p:nvPr/>
        </p:nvSpPr>
        <p:spPr bwMode="auto">
          <a:xfrm>
            <a:off x="7696200" y="4648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71" name="Oval 15"/>
          <p:cNvSpPr>
            <a:spLocks noChangeArrowheads="1"/>
          </p:cNvSpPr>
          <p:nvPr/>
        </p:nvSpPr>
        <p:spPr bwMode="auto">
          <a:xfrm>
            <a:off x="7696200" y="37338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72" name="Oval 16"/>
          <p:cNvSpPr>
            <a:spLocks noChangeArrowheads="1"/>
          </p:cNvSpPr>
          <p:nvPr/>
        </p:nvSpPr>
        <p:spPr bwMode="auto">
          <a:xfrm>
            <a:off x="7696200" y="2743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73" name="Oval 17"/>
          <p:cNvSpPr>
            <a:spLocks noChangeArrowheads="1"/>
          </p:cNvSpPr>
          <p:nvPr/>
        </p:nvSpPr>
        <p:spPr bwMode="auto">
          <a:xfrm>
            <a:off x="7696200" y="17526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74" name="Oval 18"/>
          <p:cNvSpPr>
            <a:spLocks noChangeArrowheads="1"/>
          </p:cNvSpPr>
          <p:nvPr/>
        </p:nvSpPr>
        <p:spPr bwMode="auto">
          <a:xfrm>
            <a:off x="7696200" y="9144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Book Antiqua" pitchFamily="18" charset="0"/>
            </a:endParaRPr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7832725" y="103187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1</a:t>
            </a:r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7832725" y="187007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2</a:t>
            </a:r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7908925" y="3851275"/>
            <a:ext cx="2391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Book Antiqua" pitchFamily="18" charset="0"/>
              </a:rPr>
              <a:t>j</a:t>
            </a:r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 flipV="1">
            <a:off x="1143000" y="1295400"/>
            <a:ext cx="6477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>
            <a:off x="1066800" y="1447800"/>
            <a:ext cx="6553200" cy="609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45080" name="Line 24"/>
          <p:cNvSpPr>
            <a:spLocks noChangeShapeType="1"/>
          </p:cNvSpPr>
          <p:nvPr/>
        </p:nvSpPr>
        <p:spPr bwMode="auto">
          <a:xfrm>
            <a:off x="1143000" y="1524000"/>
            <a:ext cx="6629400" cy="4343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45081" name="Text Box 25"/>
          <p:cNvSpPr txBox="1">
            <a:spLocks noChangeArrowheads="1"/>
          </p:cNvSpPr>
          <p:nvPr/>
        </p:nvSpPr>
        <p:spPr bwMode="auto">
          <a:xfrm>
            <a:off x="5029200" y="3657600"/>
            <a:ext cx="7731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i="1" baseline="-25000" dirty="0" smtClean="0">
                <a:solidFill>
                  <a:srgbClr val="FF0000"/>
                </a:solidFill>
                <a:latin typeface="Book Antiqua" pitchFamily="18" charset="0"/>
              </a:rPr>
              <a:t>1n</a:t>
            </a:r>
            <a:endParaRPr lang="en-US" sz="3200" b="1" i="1" baseline="-250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6705600" y="1447800"/>
            <a:ext cx="662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i="1" baseline="-25000" dirty="0" smtClean="0">
                <a:solidFill>
                  <a:srgbClr val="FF0000"/>
                </a:solidFill>
                <a:latin typeface="Book Antiqua" pitchFamily="18" charset="0"/>
              </a:rPr>
              <a:t>12</a:t>
            </a:r>
            <a:endParaRPr lang="en-US" sz="3200" b="1" i="1" baseline="-250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45083" name="Text Box 27"/>
          <p:cNvSpPr txBox="1">
            <a:spLocks noChangeArrowheads="1"/>
          </p:cNvSpPr>
          <p:nvPr/>
        </p:nvSpPr>
        <p:spPr bwMode="auto">
          <a:xfrm>
            <a:off x="5410200" y="762000"/>
            <a:ext cx="662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i="1" baseline="-25000" dirty="0" smtClean="0">
                <a:solidFill>
                  <a:srgbClr val="FF0000"/>
                </a:solidFill>
                <a:latin typeface="Book Antiqua" pitchFamily="18" charset="0"/>
              </a:rPr>
              <a:t>11</a:t>
            </a:r>
            <a:endParaRPr lang="en-US" sz="3200" b="1" i="1" baseline="-250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45084" name="Line 28"/>
          <p:cNvSpPr>
            <a:spLocks noChangeShapeType="1"/>
          </p:cNvSpPr>
          <p:nvPr/>
        </p:nvSpPr>
        <p:spPr bwMode="auto">
          <a:xfrm flipV="1">
            <a:off x="1143000" y="1371600"/>
            <a:ext cx="6477000" cy="838200"/>
          </a:xfrm>
          <a:prstGeom prst="line">
            <a:avLst/>
          </a:prstGeom>
          <a:noFill/>
          <a:ln w="19050">
            <a:solidFill>
              <a:srgbClr val="00007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n>
                <a:solidFill>
                  <a:srgbClr val="000078"/>
                </a:solidFill>
              </a:ln>
              <a:latin typeface="Book Antiqua" pitchFamily="18" charset="0"/>
            </a:endParaRPr>
          </a:p>
        </p:txBody>
      </p:sp>
      <p:sp>
        <p:nvSpPr>
          <p:cNvPr id="45085" name="Line 29"/>
          <p:cNvSpPr>
            <a:spLocks noChangeShapeType="1"/>
          </p:cNvSpPr>
          <p:nvPr/>
        </p:nvSpPr>
        <p:spPr bwMode="auto">
          <a:xfrm flipV="1">
            <a:off x="1066800" y="2133600"/>
            <a:ext cx="6553200" cy="152400"/>
          </a:xfrm>
          <a:prstGeom prst="line">
            <a:avLst/>
          </a:prstGeom>
          <a:noFill/>
          <a:ln w="19050">
            <a:solidFill>
              <a:srgbClr val="00007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n>
                <a:solidFill>
                  <a:srgbClr val="000078"/>
                </a:solidFill>
              </a:ln>
              <a:latin typeface="Book Antiqua" pitchFamily="18" charset="0"/>
            </a:endParaRPr>
          </a:p>
        </p:txBody>
      </p:sp>
      <p:sp>
        <p:nvSpPr>
          <p:cNvPr id="45086" name="Line 30"/>
          <p:cNvSpPr>
            <a:spLocks noChangeShapeType="1"/>
          </p:cNvSpPr>
          <p:nvPr/>
        </p:nvSpPr>
        <p:spPr bwMode="auto">
          <a:xfrm>
            <a:off x="914400" y="2362200"/>
            <a:ext cx="6858000" cy="3733800"/>
          </a:xfrm>
          <a:prstGeom prst="line">
            <a:avLst/>
          </a:prstGeom>
          <a:noFill/>
          <a:ln w="19050">
            <a:solidFill>
              <a:srgbClr val="00007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n>
                <a:solidFill>
                  <a:srgbClr val="000078"/>
                </a:solidFill>
              </a:ln>
              <a:latin typeface="Book Antiqua" pitchFamily="18" charset="0"/>
            </a:endParaRPr>
          </a:p>
        </p:txBody>
      </p:sp>
      <p:sp>
        <p:nvSpPr>
          <p:cNvPr id="45087" name="Text Box 31"/>
          <p:cNvSpPr txBox="1">
            <a:spLocks noChangeArrowheads="1"/>
          </p:cNvSpPr>
          <p:nvPr/>
        </p:nvSpPr>
        <p:spPr bwMode="auto">
          <a:xfrm>
            <a:off x="1676400" y="2971800"/>
            <a:ext cx="6783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 dirty="0" smtClean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sz="3200" i="1" baseline="-25000" dirty="0" smtClean="0">
                <a:solidFill>
                  <a:srgbClr val="000078"/>
                </a:solidFill>
                <a:latin typeface="Book Antiqua" pitchFamily="18" charset="0"/>
              </a:rPr>
              <a:t>2n</a:t>
            </a:r>
            <a:endParaRPr lang="en-US" sz="3200" b="1" i="1" baseline="-25000" dirty="0">
              <a:solidFill>
                <a:srgbClr val="000078"/>
              </a:solidFill>
              <a:latin typeface="Book Antiqua" pitchFamily="18" charset="0"/>
            </a:endParaRPr>
          </a:p>
        </p:txBody>
      </p:sp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3962400" y="2209800"/>
            <a:ext cx="7731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i="1" dirty="0" smtClean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sz="3200" i="1" baseline="-25000" dirty="0" smtClean="0">
                <a:solidFill>
                  <a:srgbClr val="000078"/>
                </a:solidFill>
                <a:latin typeface="Book Antiqua" pitchFamily="18" charset="0"/>
              </a:rPr>
              <a:t>22</a:t>
            </a:r>
            <a:endParaRPr lang="en-US" sz="3200" b="1" i="1" baseline="-25000" dirty="0">
              <a:solidFill>
                <a:srgbClr val="000078"/>
              </a:solidFill>
              <a:latin typeface="Book Antiqua" pitchFamily="18" charset="0"/>
            </a:endParaRPr>
          </a:p>
        </p:txBody>
      </p:sp>
      <p:sp>
        <p:nvSpPr>
          <p:cNvPr id="45089" name="Text Box 33"/>
          <p:cNvSpPr txBox="1">
            <a:spLocks noChangeArrowheads="1"/>
          </p:cNvSpPr>
          <p:nvPr/>
        </p:nvSpPr>
        <p:spPr bwMode="auto">
          <a:xfrm>
            <a:off x="2286000" y="1524000"/>
            <a:ext cx="662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 dirty="0" smtClean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sz="3200" i="1" baseline="-25000" dirty="0" smtClean="0">
                <a:solidFill>
                  <a:srgbClr val="000078"/>
                </a:solidFill>
                <a:latin typeface="Book Antiqua" pitchFamily="18" charset="0"/>
              </a:rPr>
              <a:t>21</a:t>
            </a:r>
            <a:endParaRPr lang="en-US" sz="3200" b="1" i="1" baseline="-25000" dirty="0">
              <a:solidFill>
                <a:srgbClr val="000078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5011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The Problem</a:t>
            </a:r>
            <a:r>
              <a:rPr lang="en-US" sz="2800" b="1" i="1" dirty="0">
                <a:latin typeface="Arial" charset="0"/>
              </a:rPr>
              <a:t> </a:t>
            </a:r>
            <a:endParaRPr lang="en-US" sz="2800" dirty="0">
              <a:latin typeface="Arial" charset="0"/>
            </a:endParaRPr>
          </a:p>
        </p:txBody>
      </p:sp>
      <p:sp>
        <p:nvSpPr>
          <p:cNvPr id="46084" name="Oval 4"/>
          <p:cNvSpPr>
            <a:spLocks noChangeArrowheads="1"/>
          </p:cNvSpPr>
          <p:nvPr/>
        </p:nvSpPr>
        <p:spPr bwMode="auto">
          <a:xfrm>
            <a:off x="501650" y="57912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</a:p>
        </p:txBody>
      </p:sp>
      <p:sp>
        <p:nvSpPr>
          <p:cNvPr id="46085" name="Oval 5"/>
          <p:cNvSpPr>
            <a:spLocks noChangeArrowheads="1"/>
          </p:cNvSpPr>
          <p:nvPr/>
        </p:nvSpPr>
        <p:spPr bwMode="auto">
          <a:xfrm>
            <a:off x="457200" y="48006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86" name="Oval 6"/>
          <p:cNvSpPr>
            <a:spLocks noChangeArrowheads="1"/>
          </p:cNvSpPr>
          <p:nvPr/>
        </p:nvSpPr>
        <p:spPr bwMode="auto">
          <a:xfrm>
            <a:off x="457200" y="3886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87" name="Oval 7"/>
          <p:cNvSpPr>
            <a:spLocks noChangeArrowheads="1"/>
          </p:cNvSpPr>
          <p:nvPr/>
        </p:nvSpPr>
        <p:spPr bwMode="auto">
          <a:xfrm>
            <a:off x="457200" y="28956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88" name="Oval 8"/>
          <p:cNvSpPr>
            <a:spLocks noChangeArrowheads="1"/>
          </p:cNvSpPr>
          <p:nvPr/>
        </p:nvSpPr>
        <p:spPr bwMode="auto">
          <a:xfrm>
            <a:off x="457200" y="19050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89" name="Oval 9"/>
          <p:cNvSpPr>
            <a:spLocks noChangeArrowheads="1"/>
          </p:cNvSpPr>
          <p:nvPr/>
        </p:nvSpPr>
        <p:spPr bwMode="auto">
          <a:xfrm>
            <a:off x="457200" y="10668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593725" y="1184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593725" y="2022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593725" y="385127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</a:t>
            </a:r>
          </a:p>
        </p:txBody>
      </p:sp>
      <p:sp>
        <p:nvSpPr>
          <p:cNvPr id="46093" name="Oval 13"/>
          <p:cNvSpPr>
            <a:spLocks noChangeArrowheads="1"/>
          </p:cNvSpPr>
          <p:nvPr/>
        </p:nvSpPr>
        <p:spPr bwMode="auto">
          <a:xfrm>
            <a:off x="7740650" y="56388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</a:p>
        </p:txBody>
      </p:sp>
      <p:sp>
        <p:nvSpPr>
          <p:cNvPr id="46094" name="Oval 14"/>
          <p:cNvSpPr>
            <a:spLocks noChangeArrowheads="1"/>
          </p:cNvSpPr>
          <p:nvPr/>
        </p:nvSpPr>
        <p:spPr bwMode="auto">
          <a:xfrm>
            <a:off x="7696200" y="4648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95" name="Oval 15"/>
          <p:cNvSpPr>
            <a:spLocks noChangeArrowheads="1"/>
          </p:cNvSpPr>
          <p:nvPr/>
        </p:nvSpPr>
        <p:spPr bwMode="auto">
          <a:xfrm>
            <a:off x="7696200" y="37338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96" name="Oval 16"/>
          <p:cNvSpPr>
            <a:spLocks noChangeArrowheads="1"/>
          </p:cNvSpPr>
          <p:nvPr/>
        </p:nvSpPr>
        <p:spPr bwMode="auto">
          <a:xfrm>
            <a:off x="7696200" y="2743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97" name="Oval 17"/>
          <p:cNvSpPr>
            <a:spLocks noChangeArrowheads="1"/>
          </p:cNvSpPr>
          <p:nvPr/>
        </p:nvSpPr>
        <p:spPr bwMode="auto">
          <a:xfrm>
            <a:off x="7696200" y="17526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98" name="Oval 18"/>
          <p:cNvSpPr>
            <a:spLocks noChangeArrowheads="1"/>
          </p:cNvSpPr>
          <p:nvPr/>
        </p:nvSpPr>
        <p:spPr bwMode="auto">
          <a:xfrm>
            <a:off x="7696200" y="9144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7832725" y="10318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7832725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7908925" y="385127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j</a:t>
            </a: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1524000" y="1014413"/>
            <a:ext cx="483818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Book Antiqua" pitchFamily="18" charset="0"/>
              </a:rPr>
              <a:t>The problem is to determine how </a:t>
            </a:r>
          </a:p>
          <a:p>
            <a:r>
              <a:rPr lang="en-US" sz="2400" dirty="0">
                <a:latin typeface="Book Antiqua" pitchFamily="18" charset="0"/>
              </a:rPr>
              <a:t>much material is sent from each </a:t>
            </a:r>
          </a:p>
          <a:p>
            <a:r>
              <a:rPr lang="en-US" sz="2400" dirty="0">
                <a:latin typeface="Book Antiqua" pitchFamily="18" charset="0"/>
              </a:rPr>
              <a:t>origin to each destination, such</a:t>
            </a:r>
          </a:p>
          <a:p>
            <a:r>
              <a:rPr lang="en-US" sz="2400" dirty="0">
                <a:latin typeface="Book Antiqua" pitchFamily="18" charset="0"/>
              </a:rPr>
              <a:t> that all demand is satisfied at the </a:t>
            </a:r>
          </a:p>
          <a:p>
            <a:r>
              <a:rPr lang="en-US" sz="2400" dirty="0">
                <a:latin typeface="Book Antiqua" pitchFamily="18" charset="0"/>
              </a:rPr>
              <a:t>minimum transportation cost</a:t>
            </a:r>
          </a:p>
        </p:txBody>
      </p:sp>
    </p:spTree>
    <p:extLst>
      <p:ext uri="{BB962C8B-B14F-4D97-AF65-F5344CB8AC3E}">
        <p14:creationId xmlns:p14="http://schemas.microsoft.com/office/powerpoint/2010/main" val="33024852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0" y="0"/>
            <a:ext cx="8991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The Objective Function</a:t>
            </a:r>
            <a:r>
              <a:rPr lang="en-US" sz="2800" b="1" i="1" dirty="0">
                <a:latin typeface="Arial" charset="0"/>
              </a:rPr>
              <a:t> </a:t>
            </a:r>
            <a:endParaRPr lang="en-US" sz="2800" dirty="0">
              <a:latin typeface="Arial" charset="0"/>
            </a:endParaRPr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501650" y="57912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m</a:t>
            </a:r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457200" y="48006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10" name="Oval 6"/>
          <p:cNvSpPr>
            <a:spLocks noChangeArrowheads="1"/>
          </p:cNvSpPr>
          <p:nvPr/>
        </p:nvSpPr>
        <p:spPr bwMode="auto">
          <a:xfrm>
            <a:off x="457200" y="3886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11" name="Oval 7"/>
          <p:cNvSpPr>
            <a:spLocks noChangeArrowheads="1"/>
          </p:cNvSpPr>
          <p:nvPr/>
        </p:nvSpPr>
        <p:spPr bwMode="auto">
          <a:xfrm>
            <a:off x="457200" y="28956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12" name="Oval 8"/>
          <p:cNvSpPr>
            <a:spLocks noChangeArrowheads="1"/>
          </p:cNvSpPr>
          <p:nvPr/>
        </p:nvSpPr>
        <p:spPr bwMode="auto">
          <a:xfrm>
            <a:off x="457200" y="19050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13" name="Oval 9"/>
          <p:cNvSpPr>
            <a:spLocks noChangeArrowheads="1"/>
          </p:cNvSpPr>
          <p:nvPr/>
        </p:nvSpPr>
        <p:spPr bwMode="auto">
          <a:xfrm>
            <a:off x="457200" y="10668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593725" y="1184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593725" y="2022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593725" y="385127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</a:t>
            </a:r>
          </a:p>
        </p:txBody>
      </p:sp>
      <p:sp>
        <p:nvSpPr>
          <p:cNvPr id="47117" name="Oval 13"/>
          <p:cNvSpPr>
            <a:spLocks noChangeArrowheads="1"/>
          </p:cNvSpPr>
          <p:nvPr/>
        </p:nvSpPr>
        <p:spPr bwMode="auto">
          <a:xfrm>
            <a:off x="7740650" y="56388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n</a:t>
            </a:r>
          </a:p>
        </p:txBody>
      </p:sp>
      <p:sp>
        <p:nvSpPr>
          <p:cNvPr id="47118" name="Oval 14"/>
          <p:cNvSpPr>
            <a:spLocks noChangeArrowheads="1"/>
          </p:cNvSpPr>
          <p:nvPr/>
        </p:nvSpPr>
        <p:spPr bwMode="auto">
          <a:xfrm>
            <a:off x="7696200" y="4648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19" name="Oval 15"/>
          <p:cNvSpPr>
            <a:spLocks noChangeArrowheads="1"/>
          </p:cNvSpPr>
          <p:nvPr/>
        </p:nvSpPr>
        <p:spPr bwMode="auto">
          <a:xfrm>
            <a:off x="7696200" y="37338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20" name="Oval 16"/>
          <p:cNvSpPr>
            <a:spLocks noChangeArrowheads="1"/>
          </p:cNvSpPr>
          <p:nvPr/>
        </p:nvSpPr>
        <p:spPr bwMode="auto">
          <a:xfrm>
            <a:off x="7696200" y="2743200"/>
            <a:ext cx="641350" cy="609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21" name="Oval 17"/>
          <p:cNvSpPr>
            <a:spLocks noChangeArrowheads="1"/>
          </p:cNvSpPr>
          <p:nvPr/>
        </p:nvSpPr>
        <p:spPr bwMode="auto">
          <a:xfrm>
            <a:off x="7696200" y="17526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22" name="Oval 18"/>
          <p:cNvSpPr>
            <a:spLocks noChangeArrowheads="1"/>
          </p:cNvSpPr>
          <p:nvPr/>
        </p:nvSpPr>
        <p:spPr bwMode="auto">
          <a:xfrm>
            <a:off x="7696200" y="914400"/>
            <a:ext cx="64135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7832725" y="10318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7124" name="Text Box 20"/>
          <p:cNvSpPr txBox="1">
            <a:spLocks noChangeArrowheads="1"/>
          </p:cNvSpPr>
          <p:nvPr/>
        </p:nvSpPr>
        <p:spPr bwMode="auto">
          <a:xfrm>
            <a:off x="7832725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7908925" y="385127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j</a:t>
            </a:r>
          </a:p>
        </p:txBody>
      </p:sp>
      <p:sp>
        <p:nvSpPr>
          <p:cNvPr id="47126" name="Text Box 22"/>
          <p:cNvSpPr txBox="1">
            <a:spLocks noChangeArrowheads="1"/>
          </p:cNvSpPr>
          <p:nvPr/>
        </p:nvSpPr>
        <p:spPr bwMode="auto">
          <a:xfrm>
            <a:off x="1981200" y="1465629"/>
            <a:ext cx="5334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Book Antiqua" pitchFamily="18" charset="0"/>
              </a:rPr>
              <a:t>If we send </a:t>
            </a:r>
            <a:r>
              <a:rPr lang="en-US" sz="2400" dirty="0" err="1">
                <a:latin typeface="Book Antiqua" pitchFamily="18" charset="0"/>
              </a:rPr>
              <a:t>X</a:t>
            </a:r>
            <a:r>
              <a:rPr lang="en-US" sz="2400" baseline="-25000" dirty="0" err="1">
                <a:latin typeface="Book Antiqua" pitchFamily="18" charset="0"/>
              </a:rPr>
              <a:t>ij</a:t>
            </a:r>
            <a:r>
              <a:rPr lang="en-US" sz="2400" dirty="0">
                <a:latin typeface="Book Antiqua" pitchFamily="18" charset="0"/>
              </a:rPr>
              <a:t> units 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Book Antiqua" pitchFamily="18" charset="0"/>
              </a:rPr>
              <a:t>from origin </a:t>
            </a:r>
            <a:r>
              <a:rPr lang="en-US" sz="2400" i="1" dirty="0">
                <a:latin typeface="Book Antiqua" pitchFamily="18" charset="0"/>
              </a:rPr>
              <a:t>i</a:t>
            </a:r>
            <a:r>
              <a:rPr lang="en-US" sz="2400" dirty="0">
                <a:latin typeface="Book Antiqua" pitchFamily="18" charset="0"/>
              </a:rPr>
              <a:t> to destination  </a:t>
            </a:r>
            <a:r>
              <a:rPr lang="en-US" sz="2400" i="1" dirty="0">
                <a:latin typeface="Book Antiqua" pitchFamily="18" charset="0"/>
              </a:rPr>
              <a:t>j</a:t>
            </a:r>
            <a:r>
              <a:rPr lang="en-US" sz="2400" dirty="0">
                <a:latin typeface="Book Antiqua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Book Antiqua" pitchFamily="18" charset="0"/>
              </a:rPr>
              <a:t>its cost is </a:t>
            </a:r>
            <a:r>
              <a:rPr lang="en-US" sz="2400" i="1" dirty="0" err="1">
                <a:latin typeface="Book Antiqua" pitchFamily="18" charset="0"/>
              </a:rPr>
              <a:t>C</a:t>
            </a:r>
            <a:r>
              <a:rPr lang="en-US" sz="2400" i="1" baseline="-25000" dirty="0" err="1">
                <a:latin typeface="Book Antiqua" pitchFamily="18" charset="0"/>
              </a:rPr>
              <a:t>ij</a:t>
            </a:r>
            <a:r>
              <a:rPr lang="en-US" sz="2400" i="1" baseline="-25000" dirty="0">
                <a:latin typeface="Book Antiqua" pitchFamily="18" charset="0"/>
              </a:rPr>
              <a:t> </a:t>
            </a:r>
            <a:r>
              <a:rPr lang="en-US" sz="2400" i="1" dirty="0" err="1">
                <a:latin typeface="Book Antiqua" pitchFamily="18" charset="0"/>
              </a:rPr>
              <a:t>X</a:t>
            </a:r>
            <a:r>
              <a:rPr lang="en-US" sz="2400" i="1" baseline="-25000" dirty="0" err="1">
                <a:latin typeface="Book Antiqua" pitchFamily="18" charset="0"/>
              </a:rPr>
              <a:t>ij</a:t>
            </a:r>
            <a:endParaRPr lang="en-US" sz="2400" dirty="0">
              <a:latin typeface="Book Antiqua" pitchFamily="18" charset="0"/>
            </a:endParaRPr>
          </a:p>
          <a:p>
            <a:endParaRPr lang="en-US" sz="2400" dirty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We want to minimize </a:t>
            </a:r>
          </a:p>
          <a:p>
            <a:endParaRPr lang="en-US" sz="2400" dirty="0">
              <a:latin typeface="Book Antiqua" pitchFamily="18" charset="0"/>
            </a:endParaRPr>
          </a:p>
        </p:txBody>
      </p:sp>
      <p:graphicFrame>
        <p:nvGraphicFramePr>
          <p:cNvPr id="4712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008570"/>
              </p:ext>
            </p:extLst>
          </p:nvPr>
        </p:nvGraphicFramePr>
        <p:xfrm>
          <a:off x="2165350" y="4191000"/>
          <a:ext cx="32893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3" imgW="774360" imgH="253800" progId="Equation.3">
                  <p:embed/>
                </p:oleObj>
              </mc:Choice>
              <mc:Fallback>
                <p:oleObj name="Equation" r:id="rId3" imgW="7743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4191000"/>
                        <a:ext cx="32893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83694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3" name="Text Box 3"/>
          <p:cNvSpPr txBox="1">
            <a:spLocks noChangeArrowheads="1"/>
          </p:cNvSpPr>
          <p:nvPr/>
        </p:nvSpPr>
        <p:spPr bwMode="auto">
          <a:xfrm>
            <a:off x="0" y="27965"/>
            <a:ext cx="914400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Transportation problem I : decision variables</a:t>
            </a:r>
            <a:endParaRPr lang="en-US" sz="2800" dirty="0">
              <a:latin typeface="Arial" charset="0"/>
            </a:endParaRPr>
          </a:p>
          <a:p>
            <a:endParaRPr lang="en-US" dirty="0">
              <a:latin typeface="Arial" charset="0"/>
            </a:endParaRPr>
          </a:p>
        </p:txBody>
      </p:sp>
      <p:sp>
        <p:nvSpPr>
          <p:cNvPr id="276484" name="Oval 4"/>
          <p:cNvSpPr>
            <a:spLocks noChangeArrowheads="1"/>
          </p:cNvSpPr>
          <p:nvPr/>
        </p:nvSpPr>
        <p:spPr bwMode="auto">
          <a:xfrm>
            <a:off x="838200" y="1371600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85" name="Text Box 5"/>
          <p:cNvSpPr txBox="1">
            <a:spLocks noChangeArrowheads="1"/>
          </p:cNvSpPr>
          <p:nvPr/>
        </p:nvSpPr>
        <p:spPr bwMode="auto">
          <a:xfrm>
            <a:off x="1203325" y="156368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1</a:t>
            </a:r>
          </a:p>
        </p:txBody>
      </p:sp>
      <p:sp>
        <p:nvSpPr>
          <p:cNvPr id="276486" name="Oval 6"/>
          <p:cNvSpPr>
            <a:spLocks noChangeArrowheads="1"/>
          </p:cNvSpPr>
          <p:nvPr/>
        </p:nvSpPr>
        <p:spPr bwMode="auto">
          <a:xfrm>
            <a:off x="838200" y="2819400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87" name="Text Box 7"/>
          <p:cNvSpPr txBox="1">
            <a:spLocks noChangeArrowheads="1"/>
          </p:cNvSpPr>
          <p:nvPr/>
        </p:nvSpPr>
        <p:spPr bwMode="auto">
          <a:xfrm>
            <a:off x="1219200" y="30480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2</a:t>
            </a:r>
          </a:p>
        </p:txBody>
      </p:sp>
      <p:sp>
        <p:nvSpPr>
          <p:cNvPr id="276488" name="Oval 8"/>
          <p:cNvSpPr>
            <a:spLocks noChangeArrowheads="1"/>
          </p:cNvSpPr>
          <p:nvPr/>
        </p:nvSpPr>
        <p:spPr bwMode="auto">
          <a:xfrm>
            <a:off x="6950075" y="1408113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89" name="Text Box 9"/>
          <p:cNvSpPr txBox="1">
            <a:spLocks noChangeArrowheads="1"/>
          </p:cNvSpPr>
          <p:nvPr/>
        </p:nvSpPr>
        <p:spPr bwMode="auto">
          <a:xfrm>
            <a:off x="7315200" y="16002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1</a:t>
            </a:r>
            <a:endParaRPr lang="en-US">
              <a:latin typeface="Book Antiqua" pitchFamily="18" charset="0"/>
            </a:endParaRPr>
          </a:p>
        </p:txBody>
      </p:sp>
      <p:sp>
        <p:nvSpPr>
          <p:cNvPr id="276490" name="Oval 10"/>
          <p:cNvSpPr>
            <a:spLocks noChangeArrowheads="1"/>
          </p:cNvSpPr>
          <p:nvPr/>
        </p:nvSpPr>
        <p:spPr bwMode="auto">
          <a:xfrm>
            <a:off x="6873875" y="4608513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91" name="Text Box 11"/>
          <p:cNvSpPr txBox="1">
            <a:spLocks noChangeArrowheads="1"/>
          </p:cNvSpPr>
          <p:nvPr/>
        </p:nvSpPr>
        <p:spPr bwMode="auto">
          <a:xfrm>
            <a:off x="7239000" y="48006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3</a:t>
            </a:r>
          </a:p>
        </p:txBody>
      </p:sp>
      <p:sp>
        <p:nvSpPr>
          <p:cNvPr id="276492" name="Oval 12"/>
          <p:cNvSpPr>
            <a:spLocks noChangeArrowheads="1"/>
          </p:cNvSpPr>
          <p:nvPr/>
        </p:nvSpPr>
        <p:spPr bwMode="auto">
          <a:xfrm>
            <a:off x="930275" y="4379913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93" name="Text Box 13"/>
          <p:cNvSpPr txBox="1">
            <a:spLocks noChangeArrowheads="1"/>
          </p:cNvSpPr>
          <p:nvPr/>
        </p:nvSpPr>
        <p:spPr bwMode="auto">
          <a:xfrm>
            <a:off x="1295400" y="45720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3</a:t>
            </a:r>
          </a:p>
        </p:txBody>
      </p:sp>
      <p:sp>
        <p:nvSpPr>
          <p:cNvPr id="276494" name="Line 14"/>
          <p:cNvSpPr>
            <a:spLocks noChangeShapeType="1"/>
          </p:cNvSpPr>
          <p:nvPr/>
        </p:nvSpPr>
        <p:spPr bwMode="auto">
          <a:xfrm>
            <a:off x="1905000" y="1752600"/>
            <a:ext cx="5029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95" name="Line 15"/>
          <p:cNvSpPr>
            <a:spLocks noChangeShapeType="1"/>
          </p:cNvSpPr>
          <p:nvPr/>
        </p:nvSpPr>
        <p:spPr bwMode="auto">
          <a:xfrm>
            <a:off x="1828800" y="2057400"/>
            <a:ext cx="518160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96" name="Line 16"/>
          <p:cNvSpPr>
            <a:spLocks noChangeShapeType="1"/>
          </p:cNvSpPr>
          <p:nvPr/>
        </p:nvSpPr>
        <p:spPr bwMode="auto">
          <a:xfrm flipV="1">
            <a:off x="1981200" y="2209800"/>
            <a:ext cx="5105400" cy="2590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97" name="Line 17"/>
          <p:cNvSpPr>
            <a:spLocks noChangeShapeType="1"/>
          </p:cNvSpPr>
          <p:nvPr/>
        </p:nvSpPr>
        <p:spPr bwMode="auto">
          <a:xfrm>
            <a:off x="1981200" y="5029200"/>
            <a:ext cx="48768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98" name="Line 18"/>
          <p:cNvSpPr>
            <a:spLocks noChangeShapeType="1"/>
          </p:cNvSpPr>
          <p:nvPr/>
        </p:nvSpPr>
        <p:spPr bwMode="auto">
          <a:xfrm>
            <a:off x="1752600" y="2133600"/>
            <a:ext cx="525780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499" name="Line 19"/>
          <p:cNvSpPr>
            <a:spLocks noChangeShapeType="1"/>
          </p:cNvSpPr>
          <p:nvPr/>
        </p:nvSpPr>
        <p:spPr bwMode="auto">
          <a:xfrm flipV="1">
            <a:off x="1981200" y="3733800"/>
            <a:ext cx="51054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500" name="Text Box 20"/>
          <p:cNvSpPr txBox="1">
            <a:spLocks noChangeArrowheads="1"/>
          </p:cNvSpPr>
          <p:nvPr/>
        </p:nvSpPr>
        <p:spPr bwMode="auto">
          <a:xfrm>
            <a:off x="304800" y="15240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100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76501" name="Text Box 21"/>
          <p:cNvSpPr txBox="1">
            <a:spLocks noChangeArrowheads="1"/>
          </p:cNvSpPr>
          <p:nvPr/>
        </p:nvSpPr>
        <p:spPr bwMode="auto">
          <a:xfrm>
            <a:off x="2286000" y="1143000"/>
            <a:ext cx="662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11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76502" name="Text Box 22"/>
          <p:cNvSpPr txBox="1">
            <a:spLocks noChangeArrowheads="1"/>
          </p:cNvSpPr>
          <p:nvPr/>
        </p:nvSpPr>
        <p:spPr bwMode="auto">
          <a:xfrm>
            <a:off x="1981200" y="16002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12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76503" name="Oval 23"/>
          <p:cNvSpPr>
            <a:spLocks noChangeArrowheads="1"/>
          </p:cNvSpPr>
          <p:nvPr/>
        </p:nvSpPr>
        <p:spPr bwMode="auto">
          <a:xfrm>
            <a:off x="7026275" y="3008313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504" name="Text Box 24"/>
          <p:cNvSpPr txBox="1">
            <a:spLocks noChangeArrowheads="1"/>
          </p:cNvSpPr>
          <p:nvPr/>
        </p:nvSpPr>
        <p:spPr bwMode="auto">
          <a:xfrm>
            <a:off x="7391400" y="32004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2</a:t>
            </a:r>
          </a:p>
        </p:txBody>
      </p:sp>
      <p:sp>
        <p:nvSpPr>
          <p:cNvPr id="276505" name="Text Box 25"/>
          <p:cNvSpPr txBox="1">
            <a:spLocks noChangeArrowheads="1"/>
          </p:cNvSpPr>
          <p:nvPr/>
        </p:nvSpPr>
        <p:spPr bwMode="auto">
          <a:xfrm>
            <a:off x="228600" y="30480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150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76506" name="Text Box 26"/>
          <p:cNvSpPr txBox="1">
            <a:spLocks noChangeArrowheads="1"/>
          </p:cNvSpPr>
          <p:nvPr/>
        </p:nvSpPr>
        <p:spPr bwMode="auto">
          <a:xfrm>
            <a:off x="304800" y="48006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Book Antiqua" pitchFamily="18" charset="0"/>
              </a:rPr>
              <a:t>200</a:t>
            </a:r>
            <a:endParaRPr lang="en-US">
              <a:latin typeface="Book Antiqua" pitchFamily="18" charset="0"/>
            </a:endParaRPr>
          </a:p>
        </p:txBody>
      </p:sp>
      <p:sp>
        <p:nvSpPr>
          <p:cNvPr id="276507" name="Text Box 27"/>
          <p:cNvSpPr txBox="1">
            <a:spLocks noChangeArrowheads="1"/>
          </p:cNvSpPr>
          <p:nvPr/>
        </p:nvSpPr>
        <p:spPr bwMode="auto">
          <a:xfrm>
            <a:off x="8001000" y="48768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Book Antiqua" pitchFamily="18" charset="0"/>
              </a:rPr>
              <a:t>1</a:t>
            </a:r>
            <a:r>
              <a:rPr lang="en-US" sz="2000" dirty="0" smtClean="0">
                <a:latin typeface="Book Antiqua" pitchFamily="18" charset="0"/>
              </a:rPr>
              <a:t>00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76508" name="Text Box 28"/>
          <p:cNvSpPr txBox="1">
            <a:spLocks noChangeArrowheads="1"/>
          </p:cNvSpPr>
          <p:nvPr/>
        </p:nvSpPr>
        <p:spPr bwMode="auto">
          <a:xfrm>
            <a:off x="8153400" y="32766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180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76509" name="Text Box 29"/>
          <p:cNvSpPr txBox="1">
            <a:spLocks noChangeArrowheads="1"/>
          </p:cNvSpPr>
          <p:nvPr/>
        </p:nvSpPr>
        <p:spPr bwMode="auto">
          <a:xfrm>
            <a:off x="8001000" y="16764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170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76510" name="Text Box 30"/>
          <p:cNvSpPr txBox="1">
            <a:spLocks noChangeArrowheads="1"/>
          </p:cNvSpPr>
          <p:nvPr/>
        </p:nvSpPr>
        <p:spPr bwMode="auto">
          <a:xfrm>
            <a:off x="1676400" y="2133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13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76511" name="Line 31"/>
          <p:cNvSpPr>
            <a:spLocks noChangeShapeType="1"/>
          </p:cNvSpPr>
          <p:nvPr/>
        </p:nvSpPr>
        <p:spPr bwMode="auto">
          <a:xfrm>
            <a:off x="1905000" y="34290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512" name="Line 32"/>
          <p:cNvSpPr>
            <a:spLocks noChangeShapeType="1"/>
          </p:cNvSpPr>
          <p:nvPr/>
        </p:nvSpPr>
        <p:spPr bwMode="auto">
          <a:xfrm>
            <a:off x="1828800" y="3505200"/>
            <a:ext cx="510540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513" name="Line 33"/>
          <p:cNvSpPr>
            <a:spLocks noChangeShapeType="1"/>
          </p:cNvSpPr>
          <p:nvPr/>
        </p:nvSpPr>
        <p:spPr bwMode="auto">
          <a:xfrm flipV="1">
            <a:off x="1905000" y="1981200"/>
            <a:ext cx="510540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76514" name="Text Box 34"/>
          <p:cNvSpPr txBox="1">
            <a:spLocks noChangeArrowheads="1"/>
          </p:cNvSpPr>
          <p:nvPr/>
        </p:nvSpPr>
        <p:spPr bwMode="auto">
          <a:xfrm>
            <a:off x="1828800" y="2514600"/>
            <a:ext cx="662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21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76515" name="Text Box 35"/>
          <p:cNvSpPr txBox="1">
            <a:spLocks noChangeArrowheads="1"/>
          </p:cNvSpPr>
          <p:nvPr/>
        </p:nvSpPr>
        <p:spPr bwMode="auto">
          <a:xfrm>
            <a:off x="1981200" y="3962400"/>
            <a:ext cx="662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31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76516" name="Text Box 36"/>
          <p:cNvSpPr txBox="1">
            <a:spLocks noChangeArrowheads="1"/>
          </p:cNvSpPr>
          <p:nvPr/>
        </p:nvSpPr>
        <p:spPr bwMode="auto">
          <a:xfrm>
            <a:off x="2743200" y="32004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22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76517" name="Text Box 37"/>
          <p:cNvSpPr txBox="1">
            <a:spLocks noChangeArrowheads="1"/>
          </p:cNvSpPr>
          <p:nvPr/>
        </p:nvSpPr>
        <p:spPr bwMode="auto">
          <a:xfrm>
            <a:off x="2971800" y="4419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32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76518" name="Text Box 38"/>
          <p:cNvSpPr txBox="1">
            <a:spLocks noChangeArrowheads="1"/>
          </p:cNvSpPr>
          <p:nvPr/>
        </p:nvSpPr>
        <p:spPr bwMode="auto">
          <a:xfrm>
            <a:off x="1905000" y="34290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23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76519" name="Text Box 39"/>
          <p:cNvSpPr txBox="1">
            <a:spLocks noChangeArrowheads="1"/>
          </p:cNvSpPr>
          <p:nvPr/>
        </p:nvSpPr>
        <p:spPr bwMode="auto">
          <a:xfrm>
            <a:off x="2057400" y="4876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33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19778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1" name="Text Box 3"/>
          <p:cNvSpPr txBox="1">
            <a:spLocks noChangeArrowheads="1"/>
          </p:cNvSpPr>
          <p:nvPr/>
        </p:nvSpPr>
        <p:spPr bwMode="auto">
          <a:xfrm>
            <a:off x="-17585" y="-76200"/>
            <a:ext cx="916158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Transportation problem I : supply and demand constraints </a:t>
            </a:r>
            <a:endParaRPr lang="en-US" sz="2800" dirty="0">
              <a:latin typeface="Arial" charset="0"/>
            </a:endParaRP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119062" y="1219200"/>
            <a:ext cx="8915400" cy="3397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x</a:t>
            </a:r>
            <a:r>
              <a:rPr lang="en-US" altLang="en-US" sz="2400" b="1" i="1" baseline="-25000" dirty="0">
                <a:solidFill>
                  <a:srgbClr val="C00000"/>
                </a:solidFill>
                <a:latin typeface="Book Antiqua" pitchFamily="18" charset="0"/>
              </a:rPr>
              <a:t>11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400" b="1" i="1" baseline="-25000" dirty="0">
                <a:solidFill>
                  <a:srgbClr val="C00000"/>
                </a:solidFill>
                <a:latin typeface="Book Antiqua" pitchFamily="18" charset="0"/>
              </a:rPr>
              <a:t>12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400" b="1" i="1" baseline="-25000" dirty="0">
                <a:solidFill>
                  <a:srgbClr val="C00000"/>
                </a:solidFill>
                <a:latin typeface="Book Antiqua" pitchFamily="18" charset="0"/>
              </a:rPr>
              <a:t>13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                                                                     </a:t>
            </a:r>
            <a:r>
              <a:rPr lang="en-US" altLang="en-US" sz="2400" b="1" i="1" dirty="0" smtClean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=100</a:t>
            </a:r>
            <a:endParaRPr lang="en-US" altLang="en-US" sz="2400" b="1" i="1" dirty="0">
              <a:solidFill>
                <a:srgbClr val="C00000"/>
              </a:solidFill>
              <a:latin typeface="Book Antiqua" pitchFamily="18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                           +x</a:t>
            </a:r>
            <a:r>
              <a:rPr lang="en-US" altLang="en-US" sz="2400" b="1" i="1" baseline="-25000" dirty="0">
                <a:solidFill>
                  <a:srgbClr val="C00000"/>
                </a:solidFill>
                <a:latin typeface="Book Antiqua" pitchFamily="18" charset="0"/>
              </a:rPr>
              <a:t>21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400" b="1" i="1" baseline="-25000" dirty="0">
                <a:solidFill>
                  <a:srgbClr val="C00000"/>
                </a:solidFill>
                <a:latin typeface="Book Antiqua" pitchFamily="18" charset="0"/>
              </a:rPr>
              <a:t>22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400" b="1" i="1" baseline="-25000" dirty="0">
                <a:solidFill>
                  <a:srgbClr val="C00000"/>
                </a:solidFill>
                <a:latin typeface="Book Antiqua" pitchFamily="18" charset="0"/>
              </a:rPr>
              <a:t>23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                                       </a:t>
            </a:r>
            <a:r>
              <a:rPr lang="en-US" altLang="en-US" sz="2400" b="1" i="1" dirty="0" smtClean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=150</a:t>
            </a:r>
            <a:endParaRPr lang="en-US" altLang="en-US" sz="2400" b="1" i="1" dirty="0">
              <a:solidFill>
                <a:srgbClr val="C00000"/>
              </a:solidFill>
              <a:latin typeface="Book Antiqua" pitchFamily="18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                                                        +x</a:t>
            </a:r>
            <a:r>
              <a:rPr lang="en-US" altLang="en-US" sz="2400" b="1" i="1" baseline="-25000" dirty="0">
                <a:solidFill>
                  <a:srgbClr val="C00000"/>
                </a:solidFill>
                <a:latin typeface="Book Antiqua" pitchFamily="18" charset="0"/>
              </a:rPr>
              <a:t>31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400" b="1" i="1" baseline="-25000" dirty="0">
                <a:solidFill>
                  <a:srgbClr val="C00000"/>
                </a:solidFill>
                <a:latin typeface="Book Antiqua" pitchFamily="18" charset="0"/>
              </a:rPr>
              <a:t>32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400" b="1" i="1" baseline="-25000" dirty="0">
                <a:solidFill>
                  <a:srgbClr val="C00000"/>
                </a:solidFill>
                <a:latin typeface="Book Antiqua" pitchFamily="18" charset="0"/>
              </a:rPr>
              <a:t>33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</a:rPr>
              <a:t>           </a:t>
            </a:r>
            <a:r>
              <a:rPr lang="en-US" altLang="en-US" sz="2400" b="1" i="1" dirty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=200</a:t>
            </a:r>
            <a:endParaRPr lang="en-US" altLang="en-US" sz="2400" b="1" i="1" dirty="0">
              <a:solidFill>
                <a:srgbClr val="C00000"/>
              </a:solidFill>
              <a:latin typeface="Book Antiqua" pitchFamily="18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400" b="1" i="1" baseline="-25000" dirty="0">
                <a:solidFill>
                  <a:srgbClr val="000078"/>
                </a:solidFill>
                <a:latin typeface="Book Antiqua" pitchFamily="18" charset="0"/>
              </a:rPr>
              <a:t>11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                      +  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400" b="1" i="1" baseline="-25000" dirty="0">
                <a:solidFill>
                  <a:srgbClr val="000078"/>
                </a:solidFill>
                <a:latin typeface="Book Antiqua" pitchFamily="18" charset="0"/>
              </a:rPr>
              <a:t>21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                     + x</a:t>
            </a:r>
            <a:r>
              <a:rPr lang="en-US" altLang="en-US" sz="2400" b="1" i="1" baseline="-25000" dirty="0">
                <a:solidFill>
                  <a:srgbClr val="000078"/>
                </a:solidFill>
                <a:latin typeface="Book Antiqua" pitchFamily="18" charset="0"/>
              </a:rPr>
              <a:t>31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                             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=</a:t>
            </a:r>
            <a:r>
              <a:rPr lang="en-US" altLang="en-US" sz="2400" b="1" i="1" dirty="0" smtClean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170</a:t>
            </a:r>
            <a:endParaRPr lang="en-US" altLang="en-US" sz="24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       x</a:t>
            </a:r>
            <a:r>
              <a:rPr lang="en-US" altLang="en-US" sz="2400" b="1" i="1" baseline="-25000" dirty="0">
                <a:solidFill>
                  <a:srgbClr val="000078"/>
                </a:solidFill>
                <a:latin typeface="Book Antiqua" pitchFamily="18" charset="0"/>
              </a:rPr>
              <a:t>12                                      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+ 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400" b="1" i="1" baseline="-25000" dirty="0">
                <a:solidFill>
                  <a:srgbClr val="000078"/>
                </a:solidFill>
                <a:latin typeface="Book Antiqua" pitchFamily="18" charset="0"/>
              </a:rPr>
              <a:t>22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                    + x</a:t>
            </a:r>
            <a:r>
              <a:rPr lang="en-US" altLang="en-US" sz="2400" b="1" i="1" baseline="-25000" dirty="0">
                <a:solidFill>
                  <a:srgbClr val="000078"/>
                </a:solidFill>
                <a:latin typeface="Book Antiqua" pitchFamily="18" charset="0"/>
              </a:rPr>
              <a:t>32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                     </a:t>
            </a:r>
            <a:r>
              <a:rPr lang="en-US" altLang="en-US" sz="2400" b="1" i="1" dirty="0" smtClean="0">
                <a:solidFill>
                  <a:srgbClr val="000078"/>
                </a:solidFill>
                <a:latin typeface="Book Antiqua" pitchFamily="18" charset="0"/>
              </a:rPr>
              <a:t>=</a:t>
            </a:r>
            <a:r>
              <a:rPr lang="en-US" altLang="en-US" sz="2400" b="1" i="1" dirty="0" smtClean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180</a:t>
            </a:r>
            <a:endParaRPr lang="en-US" altLang="en-US" sz="24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                     x</a:t>
            </a:r>
            <a:r>
              <a:rPr lang="en-US" altLang="en-US" sz="2400" b="1" i="1" baseline="-25000" dirty="0">
                <a:solidFill>
                  <a:srgbClr val="000078"/>
                </a:solidFill>
                <a:latin typeface="Book Antiqua" pitchFamily="18" charset="0"/>
              </a:rPr>
              <a:t>13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                     +  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400" b="1" i="1" baseline="-25000" dirty="0">
                <a:solidFill>
                  <a:srgbClr val="000078"/>
                </a:solidFill>
                <a:latin typeface="Book Antiqua" pitchFamily="18" charset="0"/>
              </a:rPr>
              <a:t>23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                    + x</a:t>
            </a:r>
            <a:r>
              <a:rPr lang="en-US" altLang="en-US" sz="2400" b="1" i="1" baseline="-25000" dirty="0">
                <a:solidFill>
                  <a:srgbClr val="000078"/>
                </a:solidFill>
                <a:latin typeface="Book Antiqua" pitchFamily="18" charset="0"/>
              </a:rPr>
              <a:t>33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</a:rPr>
              <a:t>          =</a:t>
            </a:r>
            <a:r>
              <a:rPr lang="en-US" altLang="en-US" sz="24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</a:t>
            </a:r>
            <a:r>
              <a:rPr lang="en-US" altLang="en-US" sz="2400" b="1" i="1" dirty="0" smtClean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100</a:t>
            </a:r>
            <a:endParaRPr lang="en-US" altLang="en-US" sz="24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endParaRPr lang="en-US" altLang="en-US" sz="24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11722" y="4419600"/>
            <a:ext cx="902273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Book Antiqua" pitchFamily="18" charset="0"/>
              </a:rPr>
              <a:t>In transportation problem. each </a:t>
            </a:r>
            <a:r>
              <a:rPr lang="en-US" sz="2400" dirty="0">
                <a:latin typeface="Book Antiqua" pitchFamily="18" charset="0"/>
              </a:rPr>
              <a:t>variable  </a:t>
            </a:r>
            <a:r>
              <a:rPr lang="en-US" sz="2400" i="1" dirty="0" err="1">
                <a:latin typeface="Book Antiqua" pitchFamily="18" charset="0"/>
              </a:rPr>
              <a:t>Xij</a:t>
            </a:r>
            <a:r>
              <a:rPr lang="en-US" sz="2400" i="1" dirty="0">
                <a:latin typeface="Book Antiqua" pitchFamily="18" charset="0"/>
              </a:rPr>
              <a:t> </a:t>
            </a:r>
            <a:r>
              <a:rPr lang="en-US" sz="2400" dirty="0">
                <a:latin typeface="Book Antiqua" pitchFamily="18" charset="0"/>
              </a:rPr>
              <a:t>appears only in two constraints, constraints </a:t>
            </a:r>
            <a:r>
              <a:rPr lang="en-US" sz="2400" i="1" dirty="0" smtClean="0">
                <a:latin typeface="Book Antiqua" pitchFamily="18" charset="0"/>
              </a:rPr>
              <a:t>i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>
                <a:latin typeface="Book Antiqua" pitchFamily="18" charset="0"/>
              </a:rPr>
              <a:t>and constraint </a:t>
            </a:r>
            <a:r>
              <a:rPr lang="en-US" sz="2400" i="1" dirty="0" err="1">
                <a:latin typeface="Book Antiqua" pitchFamily="18" charset="0"/>
              </a:rPr>
              <a:t>m+j</a:t>
            </a:r>
            <a:r>
              <a:rPr lang="en-US" sz="2400" i="1" dirty="0">
                <a:latin typeface="Book Antiqua" pitchFamily="18" charset="0"/>
              </a:rPr>
              <a:t>, </a:t>
            </a:r>
            <a:r>
              <a:rPr lang="en-US" sz="2400" dirty="0">
                <a:latin typeface="Book Antiqua" pitchFamily="18" charset="0"/>
              </a:rPr>
              <a:t>where m is the number of supply nodes.  </a:t>
            </a:r>
            <a:r>
              <a:rPr lang="en-US" sz="2400" dirty="0" smtClean="0">
                <a:latin typeface="Book Antiqua" pitchFamily="18" charset="0"/>
              </a:rPr>
              <a:t>The coefficients of all the variables in the constraints are 1.</a:t>
            </a:r>
          </a:p>
        </p:txBody>
      </p:sp>
    </p:spTree>
    <p:extLst>
      <p:ext uri="{BB962C8B-B14F-4D97-AF65-F5344CB8AC3E}">
        <p14:creationId xmlns:p14="http://schemas.microsoft.com/office/powerpoint/2010/main" val="247284890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Text Box 1027"/>
          <p:cNvSpPr txBox="1">
            <a:spLocks noChangeArrowheads="1"/>
          </p:cNvSpPr>
          <p:nvPr/>
        </p:nvSpPr>
        <p:spPr bwMode="auto">
          <a:xfrm>
            <a:off x="1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Our Task</a:t>
            </a:r>
            <a:r>
              <a:rPr lang="en-US" sz="2800" b="1" i="1" dirty="0">
                <a:latin typeface="Arial" charset="0"/>
              </a:rPr>
              <a:t> </a:t>
            </a:r>
            <a:endParaRPr lang="en-US" sz="2800" dirty="0">
              <a:latin typeface="Arial" charset="0"/>
            </a:endParaRPr>
          </a:p>
        </p:txBody>
      </p:sp>
      <p:sp>
        <p:nvSpPr>
          <p:cNvPr id="168964" name="Text Box 1028"/>
          <p:cNvSpPr txBox="1">
            <a:spLocks noChangeArrowheads="1"/>
          </p:cNvSpPr>
          <p:nvPr/>
        </p:nvSpPr>
        <p:spPr bwMode="auto">
          <a:xfrm>
            <a:off x="129820" y="1066800"/>
            <a:ext cx="771878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Book Antiqua" pitchFamily="18" charset="0"/>
              </a:rPr>
              <a:t>Our main task is to formulate the problem.</a:t>
            </a:r>
          </a:p>
          <a:p>
            <a:endParaRPr lang="en-US" sz="2400" dirty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By problem formulation we mean to  prepare a tabular </a:t>
            </a:r>
          </a:p>
          <a:p>
            <a:r>
              <a:rPr lang="en-US" sz="2400" dirty="0">
                <a:latin typeface="Book Antiqua" pitchFamily="18" charset="0"/>
              </a:rPr>
              <a:t>representation for this problem.</a:t>
            </a:r>
          </a:p>
          <a:p>
            <a:endParaRPr lang="en-US" sz="2400" dirty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Then  we can simply pass our formulation ( tabular </a:t>
            </a:r>
          </a:p>
          <a:p>
            <a:r>
              <a:rPr lang="en-US" sz="2400" dirty="0">
                <a:latin typeface="Book Antiqua" pitchFamily="18" charset="0"/>
              </a:rPr>
              <a:t>representation) to EXCEL. </a:t>
            </a:r>
          </a:p>
          <a:p>
            <a:endParaRPr lang="en-US" sz="2400" dirty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EXCEL will return the optimal solution.</a:t>
            </a:r>
          </a:p>
          <a:p>
            <a:endParaRPr lang="en-US" sz="2400" dirty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What do we mean by formulation?</a:t>
            </a:r>
          </a:p>
          <a:p>
            <a:r>
              <a:rPr lang="en-US" sz="2400" dirty="0">
                <a:latin typeface="Book Antiqu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2000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Text Box 1027"/>
          <p:cNvSpPr txBox="1">
            <a:spLocks noChangeArrowheads="1"/>
          </p:cNvSpPr>
          <p:nvPr/>
        </p:nvSpPr>
        <p:spPr bwMode="auto">
          <a:xfrm>
            <a:off x="1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charset="0"/>
              </a:rPr>
              <a:t>Cost Table</a:t>
            </a:r>
            <a:r>
              <a:rPr lang="en-US" sz="2800" b="1" i="1" dirty="0" smtClean="0">
                <a:latin typeface="Arial" charset="0"/>
              </a:rPr>
              <a:t> </a:t>
            </a:r>
            <a:endParaRPr lang="en-US" sz="2800" dirty="0">
              <a:latin typeface="Arial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437931"/>
              </p:ext>
            </p:extLst>
          </p:nvPr>
        </p:nvGraphicFramePr>
        <p:xfrm>
          <a:off x="1409664" y="990600"/>
          <a:ext cx="6134136" cy="432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Worksheet" r:id="rId3" imgW="3067068" imgH="2162168" progId="Excel.Sheet.12">
                  <p:embed/>
                </p:oleObj>
              </mc:Choice>
              <mc:Fallback>
                <p:oleObj name="Worksheet" r:id="rId3" imgW="3067068" imgH="216216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9664" y="990600"/>
                        <a:ext cx="6134136" cy="43243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84955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Text Box 2"/>
          <p:cNvSpPr txBox="1">
            <a:spLocks noChangeArrowheads="1"/>
          </p:cNvSpPr>
          <p:nvPr/>
        </p:nvSpPr>
        <p:spPr bwMode="auto">
          <a:xfrm>
            <a:off x="0" y="936010"/>
            <a:ext cx="914400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There are 3 plants, 3 warehouses.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Production of Plants 1,  2, and 3  are </a:t>
            </a:r>
            <a:r>
              <a:rPr lang="en-US" altLang="en-US" sz="2400" dirty="0" smtClean="0">
                <a:latin typeface="Book Antiqua" pitchFamily="18" charset="0"/>
              </a:rPr>
              <a:t>100, 150, </a:t>
            </a:r>
            <a:r>
              <a:rPr lang="en-US" altLang="en-US" sz="2400" dirty="0">
                <a:latin typeface="Book Antiqua" pitchFamily="18" charset="0"/>
              </a:rPr>
              <a:t>200 respectively.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Demand of warehouses  1, 2 and 3 are </a:t>
            </a:r>
            <a:r>
              <a:rPr lang="en-US" altLang="en-US" sz="2400" dirty="0" smtClean="0">
                <a:latin typeface="Book Antiqua" pitchFamily="18" charset="0"/>
              </a:rPr>
              <a:t>170, 180,  </a:t>
            </a:r>
            <a:r>
              <a:rPr lang="en-US" altLang="en-US" sz="2400" dirty="0">
                <a:latin typeface="Book Antiqua" pitchFamily="18" charset="0"/>
              </a:rPr>
              <a:t>and </a:t>
            </a:r>
            <a:r>
              <a:rPr lang="en-US" altLang="en-US" sz="2400" dirty="0" smtClean="0">
                <a:latin typeface="Book Antiqua" pitchFamily="18" charset="0"/>
              </a:rPr>
              <a:t>100 </a:t>
            </a:r>
            <a:r>
              <a:rPr lang="en-US" altLang="en-US" sz="2400" dirty="0">
                <a:latin typeface="Book Antiqua" pitchFamily="18" charset="0"/>
              </a:rPr>
              <a:t>units respectively.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Transportation costs for </a:t>
            </a:r>
            <a:r>
              <a:rPr lang="en-US" altLang="en-US" sz="2400" b="1" dirty="0">
                <a:latin typeface="Book Antiqua" pitchFamily="18" charset="0"/>
              </a:rPr>
              <a:t>each unit</a:t>
            </a:r>
            <a:r>
              <a:rPr lang="en-US" altLang="en-US" sz="2400" dirty="0">
                <a:latin typeface="Book Antiqua" pitchFamily="18" charset="0"/>
              </a:rPr>
              <a:t> of product is given below</a:t>
            </a:r>
          </a:p>
        </p:txBody>
      </p:sp>
      <p:sp>
        <p:nvSpPr>
          <p:cNvPr id="231428" name="Text Box 4"/>
          <p:cNvSpPr txBox="1">
            <a:spLocks noChangeArrowheads="1"/>
          </p:cNvSpPr>
          <p:nvPr/>
        </p:nvSpPr>
        <p:spPr bwMode="auto">
          <a:xfrm>
            <a:off x="0" y="27965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Transportation problem : Narrative representation </a:t>
            </a:r>
            <a:endParaRPr lang="en-US" sz="2800" dirty="0">
              <a:latin typeface="Arial" charset="0"/>
            </a:endParaRPr>
          </a:p>
        </p:txBody>
      </p:sp>
      <p:sp>
        <p:nvSpPr>
          <p:cNvPr id="231429" name="Text Box 5"/>
          <p:cNvSpPr txBox="1">
            <a:spLocks noChangeArrowheads="1"/>
          </p:cNvSpPr>
          <p:nvPr/>
        </p:nvSpPr>
        <p:spPr bwMode="auto">
          <a:xfrm>
            <a:off x="914400" y="3471208"/>
            <a:ext cx="603242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Book Antiqua" pitchFamily="18" charset="0"/>
              </a:rPr>
              <a:t>			Warehouse</a:t>
            </a:r>
          </a:p>
          <a:p>
            <a:r>
              <a:rPr lang="en-US" sz="2400" dirty="0">
                <a:latin typeface="Book Antiqua" pitchFamily="18" charset="0"/>
              </a:rPr>
              <a:t>		1		2		3</a:t>
            </a:r>
          </a:p>
          <a:p>
            <a:r>
              <a:rPr lang="en-US" sz="2400" dirty="0">
                <a:latin typeface="Book Antiqua" pitchFamily="18" charset="0"/>
              </a:rPr>
              <a:t>	1	</a:t>
            </a:r>
            <a:r>
              <a:rPr lang="en-US" sz="2400" dirty="0" smtClean="0">
                <a:latin typeface="Book Antiqua" pitchFamily="18" charset="0"/>
              </a:rPr>
              <a:t>12</a:t>
            </a:r>
            <a:r>
              <a:rPr lang="en-US" sz="2400" dirty="0">
                <a:latin typeface="Book Antiqua" pitchFamily="18" charset="0"/>
              </a:rPr>
              <a:t>		</a:t>
            </a:r>
            <a:r>
              <a:rPr lang="en-US" sz="2400" dirty="0" smtClean="0">
                <a:latin typeface="Book Antiqua" pitchFamily="18" charset="0"/>
              </a:rPr>
              <a:t>11</a:t>
            </a:r>
            <a:r>
              <a:rPr lang="en-US" sz="2400" dirty="0">
                <a:latin typeface="Book Antiqua" pitchFamily="18" charset="0"/>
              </a:rPr>
              <a:t>		</a:t>
            </a:r>
            <a:r>
              <a:rPr lang="en-US" sz="2400" dirty="0" smtClean="0">
                <a:latin typeface="Book Antiqua" pitchFamily="18" charset="0"/>
              </a:rPr>
              <a:t>13</a:t>
            </a:r>
            <a:endParaRPr lang="en-US" sz="2400" dirty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Plant 	2	14		</a:t>
            </a:r>
            <a:r>
              <a:rPr lang="en-US" sz="2400" dirty="0" smtClean="0">
                <a:latin typeface="Book Antiqua" pitchFamily="18" charset="0"/>
              </a:rPr>
              <a:t>12</a:t>
            </a:r>
            <a:r>
              <a:rPr lang="en-US" sz="2400" dirty="0">
                <a:latin typeface="Book Antiqua" pitchFamily="18" charset="0"/>
              </a:rPr>
              <a:t>		</a:t>
            </a:r>
            <a:r>
              <a:rPr lang="en-US" sz="2400" dirty="0" smtClean="0">
                <a:latin typeface="Book Antiqua" pitchFamily="18" charset="0"/>
              </a:rPr>
              <a:t>16</a:t>
            </a:r>
            <a:endParaRPr lang="en-US" sz="2400" dirty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	3	</a:t>
            </a:r>
            <a:r>
              <a:rPr lang="en-US" sz="2400" dirty="0" smtClean="0">
                <a:latin typeface="Book Antiqua" pitchFamily="18" charset="0"/>
              </a:rPr>
              <a:t>15</a:t>
            </a:r>
            <a:r>
              <a:rPr lang="en-US" sz="2400" dirty="0">
                <a:latin typeface="Book Antiqua" pitchFamily="18" charset="0"/>
              </a:rPr>
              <a:t>		</a:t>
            </a:r>
            <a:r>
              <a:rPr lang="en-US" sz="2400" dirty="0" smtClean="0">
                <a:latin typeface="Book Antiqua" pitchFamily="18" charset="0"/>
              </a:rPr>
              <a:t>11</a:t>
            </a:r>
            <a:r>
              <a:rPr lang="en-US" sz="2400" dirty="0">
                <a:latin typeface="Book Antiqua" pitchFamily="18" charset="0"/>
              </a:rPr>
              <a:t>		</a:t>
            </a:r>
            <a:r>
              <a:rPr lang="en-US" sz="2400" dirty="0" smtClean="0">
                <a:latin typeface="Book Antiqua" pitchFamily="18" charset="0"/>
              </a:rPr>
              <a:t>12</a:t>
            </a:r>
            <a:endParaRPr lang="en-US" sz="2400" dirty="0">
              <a:latin typeface="Book Antiqua" pitchFamily="18" charset="0"/>
            </a:endParaRPr>
          </a:p>
        </p:txBody>
      </p:sp>
      <p:sp>
        <p:nvSpPr>
          <p:cNvPr id="231430" name="Text Box 6"/>
          <p:cNvSpPr txBox="1">
            <a:spLocks noChangeArrowheads="1"/>
          </p:cNvSpPr>
          <p:nvPr/>
        </p:nvSpPr>
        <p:spPr bwMode="auto">
          <a:xfrm>
            <a:off x="162054" y="5493603"/>
            <a:ext cx="898194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Book Antiqua" pitchFamily="18" charset="0"/>
              </a:rPr>
              <a:t>Formulate this problem as an LP to satisfy demand at minimum </a:t>
            </a:r>
          </a:p>
          <a:p>
            <a:r>
              <a:rPr lang="en-US" sz="2400" dirty="0">
                <a:latin typeface="Book Antiqua" pitchFamily="18" charset="0"/>
              </a:rPr>
              <a:t>transportation costs.</a:t>
            </a:r>
          </a:p>
        </p:txBody>
      </p:sp>
    </p:spTree>
    <p:extLst>
      <p:ext uri="{BB962C8B-B14F-4D97-AF65-F5344CB8AC3E}">
        <p14:creationId xmlns:p14="http://schemas.microsoft.com/office/powerpoint/2010/main" val="110411963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Text Box 1027"/>
          <p:cNvSpPr txBox="1">
            <a:spLocks noChangeArrowheads="1"/>
          </p:cNvSpPr>
          <p:nvPr/>
        </p:nvSpPr>
        <p:spPr bwMode="auto">
          <a:xfrm>
            <a:off x="1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charset="0"/>
              </a:rPr>
              <a:t>Right Hand Side (RHS)</a:t>
            </a:r>
            <a:endParaRPr lang="en-US" sz="2800" dirty="0">
              <a:latin typeface="Arial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251325"/>
              </p:ext>
            </p:extLst>
          </p:nvPr>
        </p:nvGraphicFramePr>
        <p:xfrm>
          <a:off x="695325" y="1304925"/>
          <a:ext cx="7581900" cy="316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Worksheet" r:id="rId3" imgW="3791050" imgH="1581271" progId="Excel.Sheet.12">
                  <p:embed/>
                </p:oleObj>
              </mc:Choice>
              <mc:Fallback>
                <p:oleObj name="Worksheet" r:id="rId3" imgW="3791050" imgH="158127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5325" y="1304925"/>
                        <a:ext cx="7581900" cy="316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7625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804068"/>
              </p:ext>
            </p:extLst>
          </p:nvPr>
        </p:nvGraphicFramePr>
        <p:xfrm>
          <a:off x="76200" y="2524125"/>
          <a:ext cx="9020175" cy="159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Worksheet" r:id="rId3" imgW="9020074" imgH="1590719" progId="Excel.Sheet.12">
                  <p:embed/>
                </p:oleObj>
              </mc:Choice>
              <mc:Fallback>
                <p:oleObj name="Worksheet" r:id="rId3" imgW="9020074" imgH="159071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" y="2524125"/>
                        <a:ext cx="9020175" cy="159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63" name="Text Box 1027"/>
          <p:cNvSpPr txBox="1">
            <a:spLocks noChangeArrowheads="1"/>
          </p:cNvSpPr>
          <p:nvPr/>
        </p:nvSpPr>
        <p:spPr bwMode="auto">
          <a:xfrm>
            <a:off x="1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charset="0"/>
              </a:rPr>
              <a:t>Left Hand Side (RHS),  and Objective Function</a:t>
            </a:r>
            <a:endParaRPr lang="en-US" sz="2800" dirty="0">
              <a:latin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6629400" y="1524000"/>
            <a:ext cx="0" cy="129540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152400" y="3733800"/>
            <a:ext cx="1219200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6860931" y="3856892"/>
            <a:ext cx="1128346" cy="114300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7212306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Text Box 1027"/>
          <p:cNvSpPr txBox="1">
            <a:spLocks noChangeArrowheads="1"/>
          </p:cNvSpPr>
          <p:nvPr/>
        </p:nvSpPr>
        <p:spPr bwMode="auto">
          <a:xfrm>
            <a:off x="1" y="-762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charset="0"/>
              </a:rPr>
              <a:t>≤  for Supply, ≥ for Demand unless </a:t>
            </a:r>
            <a:r>
              <a:rPr lang="en-US" sz="2800" b="1" dirty="0">
                <a:latin typeface="Arial" charset="0"/>
              </a:rPr>
              <a:t>S</a:t>
            </a:r>
            <a:r>
              <a:rPr lang="en-US" sz="2800" b="1" dirty="0" smtClean="0">
                <a:latin typeface="Arial" charset="0"/>
              </a:rPr>
              <a:t>ome </a:t>
            </a:r>
            <a:r>
              <a:rPr lang="en-US" sz="2800" b="1" dirty="0">
                <a:latin typeface="Arial" charset="0"/>
              </a:rPr>
              <a:t>E</a:t>
            </a:r>
            <a:r>
              <a:rPr lang="en-US" sz="2800" b="1" dirty="0" smtClean="0">
                <a:latin typeface="Arial" charset="0"/>
              </a:rPr>
              <a:t>quality </a:t>
            </a:r>
            <a:r>
              <a:rPr lang="en-US" sz="2800" b="1" dirty="0">
                <a:latin typeface="Arial" charset="0"/>
              </a:rPr>
              <a:t>R</a:t>
            </a:r>
            <a:r>
              <a:rPr lang="en-US" sz="2800" b="1" dirty="0" smtClean="0">
                <a:latin typeface="Arial" charset="0"/>
              </a:rPr>
              <a:t>equirement is Enforced</a:t>
            </a:r>
            <a:endParaRPr lang="en-US" sz="2800" dirty="0">
              <a:latin typeface="Arial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789551"/>
              </p:ext>
            </p:extLst>
          </p:nvPr>
        </p:nvGraphicFramePr>
        <p:xfrm>
          <a:off x="609600" y="1762770"/>
          <a:ext cx="8248854" cy="318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Worksheet" r:id="rId3" imgW="4124427" imgH="1590719" progId="Excel.Sheet.12">
                  <p:embed/>
                </p:oleObj>
              </mc:Choice>
              <mc:Fallback>
                <p:oleObj name="Worksheet" r:id="rId3" imgW="4124427" imgH="159071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1762770"/>
                        <a:ext cx="8248854" cy="318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1371600" y="4319954"/>
            <a:ext cx="1330569" cy="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8001000" y="1219200"/>
            <a:ext cx="0" cy="129540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045785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Text Box 1027"/>
          <p:cNvSpPr txBox="1">
            <a:spLocks noChangeArrowheads="1"/>
          </p:cNvSpPr>
          <p:nvPr/>
        </p:nvSpPr>
        <p:spPr bwMode="auto">
          <a:xfrm>
            <a:off x="1" y="-762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charset="0"/>
              </a:rPr>
              <a:t>≤  for Supply, ≥ for Demand unless </a:t>
            </a:r>
            <a:r>
              <a:rPr lang="en-US" sz="2800" b="1" dirty="0">
                <a:latin typeface="Arial" charset="0"/>
              </a:rPr>
              <a:t>S</a:t>
            </a:r>
            <a:r>
              <a:rPr lang="en-US" sz="2800" b="1" dirty="0" smtClean="0">
                <a:latin typeface="Arial" charset="0"/>
              </a:rPr>
              <a:t>ome </a:t>
            </a:r>
            <a:r>
              <a:rPr lang="en-US" sz="2800" b="1" dirty="0">
                <a:latin typeface="Arial" charset="0"/>
              </a:rPr>
              <a:t>E</a:t>
            </a:r>
            <a:r>
              <a:rPr lang="en-US" sz="2800" b="1" dirty="0" smtClean="0">
                <a:latin typeface="Arial" charset="0"/>
              </a:rPr>
              <a:t>quality </a:t>
            </a:r>
            <a:r>
              <a:rPr lang="en-US" sz="2800" b="1" dirty="0">
                <a:latin typeface="Arial" charset="0"/>
              </a:rPr>
              <a:t>R</a:t>
            </a:r>
            <a:r>
              <a:rPr lang="en-US" sz="2800" b="1" dirty="0" smtClean="0">
                <a:latin typeface="Arial" charset="0"/>
              </a:rPr>
              <a:t>equirement is Enforced</a:t>
            </a:r>
            <a:endParaRPr lang="en-US" sz="2800" dirty="0">
              <a:latin typeface="Arial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61201"/>
              </p:ext>
            </p:extLst>
          </p:nvPr>
        </p:nvGraphicFramePr>
        <p:xfrm>
          <a:off x="609600" y="1762770"/>
          <a:ext cx="8248854" cy="318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Worksheet" r:id="rId3" imgW="4124427" imgH="1590719" progId="Excel.Sheet.12">
                  <p:embed/>
                </p:oleObj>
              </mc:Choice>
              <mc:Fallback>
                <p:oleObj name="Worksheet" r:id="rId3" imgW="4124427" imgH="159071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1762770"/>
                        <a:ext cx="8248854" cy="318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1371600" y="4319954"/>
            <a:ext cx="1330569" cy="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8001000" y="1219200"/>
            <a:ext cx="0" cy="129540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16174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120711"/>
              </p:ext>
            </p:extLst>
          </p:nvPr>
        </p:nvGraphicFramePr>
        <p:xfrm>
          <a:off x="457000" y="933362"/>
          <a:ext cx="7848800" cy="318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Worksheet" r:id="rId3" imgW="3924400" imgH="1590719" progId="Excel.Sheet.12">
                  <p:embed/>
                </p:oleObj>
              </mc:Choice>
              <mc:Fallback>
                <p:oleObj name="Worksheet" r:id="rId3" imgW="3924400" imgH="159071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000" y="933362"/>
                        <a:ext cx="7848800" cy="318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63" name="Text Box 1027"/>
          <p:cNvSpPr txBox="1">
            <a:spLocks noChangeArrowheads="1"/>
          </p:cNvSpPr>
          <p:nvPr/>
        </p:nvSpPr>
        <p:spPr bwMode="auto">
          <a:xfrm>
            <a:off x="1" y="-7620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charset="0"/>
              </a:rPr>
              <a:t>Optimal Solution</a:t>
            </a:r>
            <a:endParaRPr lang="en-US" sz="2800" dirty="0">
              <a:latin typeface="Arial" charset="0"/>
            </a:endParaRP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71687" y="4419600"/>
            <a:ext cx="909576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Book Antiqua" pitchFamily="18" charset="0"/>
              </a:rPr>
              <a:t>Extra Credit. How the colors were generated and what they mea?</a:t>
            </a:r>
          </a:p>
          <a:p>
            <a:r>
              <a:rPr lang="en-US" sz="2400" dirty="0" smtClean="0">
                <a:latin typeface="Book Antiqua" pitchFamily="18" charset="0"/>
              </a:rPr>
              <a:t>Using Conditional formatting.</a:t>
            </a:r>
          </a:p>
          <a:p>
            <a:r>
              <a:rPr lang="en-US" sz="2400" dirty="0" smtClean="0">
                <a:latin typeface="Book Antiqua" pitchFamily="18" charset="0"/>
              </a:rPr>
              <a:t>Green if the decision variable is &gt;0</a:t>
            </a:r>
          </a:p>
          <a:p>
            <a:r>
              <a:rPr lang="en-US" sz="2400" dirty="0" smtClean="0">
                <a:latin typeface="Book Antiqua" pitchFamily="18" charset="0"/>
              </a:rPr>
              <a:t>Red if the constraint is binding LHS = RHS</a:t>
            </a:r>
            <a:endParaRPr lang="en-US" sz="2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3911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1" name="Text Box 1027"/>
          <p:cNvSpPr txBox="1">
            <a:spLocks noChangeArrowheads="1"/>
          </p:cNvSpPr>
          <p:nvPr/>
        </p:nvSpPr>
        <p:spPr bwMode="auto">
          <a:xfrm>
            <a:off x="23447" y="0"/>
            <a:ext cx="88717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charset="0"/>
              </a:rPr>
              <a:t>Example: Narrative Representation</a:t>
            </a:r>
            <a:r>
              <a:rPr lang="en-US" sz="2800" b="1" i="1" dirty="0" smtClean="0">
                <a:latin typeface="Arial" charset="0"/>
              </a:rPr>
              <a:t> </a:t>
            </a:r>
            <a:endParaRPr lang="en-US" sz="2800" dirty="0">
              <a:latin typeface="Arial" charset="0"/>
            </a:endParaRPr>
          </a:p>
        </p:txBody>
      </p:sp>
      <p:sp>
        <p:nvSpPr>
          <p:cNvPr id="171012" name="Text Box 1028"/>
          <p:cNvSpPr txBox="1">
            <a:spLocks noChangeArrowheads="1"/>
          </p:cNvSpPr>
          <p:nvPr/>
        </p:nvSpPr>
        <p:spPr bwMode="auto">
          <a:xfrm>
            <a:off x="0" y="914400"/>
            <a:ext cx="889519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Book Antiqua" pitchFamily="18" charset="0"/>
              </a:rPr>
              <a:t>We have 3 factories and 4 warehouses.</a:t>
            </a:r>
          </a:p>
          <a:p>
            <a:r>
              <a:rPr lang="en-US" sz="2400" dirty="0">
                <a:latin typeface="Book Antiqua" pitchFamily="18" charset="0"/>
              </a:rPr>
              <a:t>Production of factories are 100, 200, 150 respectively.</a:t>
            </a:r>
          </a:p>
          <a:p>
            <a:r>
              <a:rPr lang="en-US" sz="2400" dirty="0">
                <a:latin typeface="Book Antiqua" pitchFamily="18" charset="0"/>
              </a:rPr>
              <a:t>Demand of warehouses are 80, 90, 120, 160 respectively.</a:t>
            </a:r>
          </a:p>
          <a:p>
            <a:r>
              <a:rPr lang="en-US" sz="2400" dirty="0">
                <a:latin typeface="Book Antiqua" pitchFamily="18" charset="0"/>
              </a:rPr>
              <a:t>Transportation cost for each unit of material from each origin to </a:t>
            </a:r>
            <a:r>
              <a:rPr lang="en-US" sz="2400" dirty="0" smtClean="0">
                <a:latin typeface="Book Antiqua" pitchFamily="18" charset="0"/>
              </a:rPr>
              <a:t>each </a:t>
            </a:r>
            <a:r>
              <a:rPr lang="en-US" sz="2400" dirty="0">
                <a:latin typeface="Book Antiqua" pitchFamily="18" charset="0"/>
              </a:rPr>
              <a:t>destination is given below.</a:t>
            </a:r>
          </a:p>
          <a:p>
            <a:endParaRPr lang="en-US" sz="2400" dirty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		     </a:t>
            </a:r>
            <a:r>
              <a:rPr lang="en-US" sz="2400" dirty="0" smtClean="0">
                <a:latin typeface="Book Antiqua" pitchFamily="18" charset="0"/>
              </a:rPr>
              <a:t>Destination</a:t>
            </a:r>
            <a:endParaRPr lang="en-US" sz="2400" dirty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		1	2	3	4</a:t>
            </a:r>
          </a:p>
          <a:p>
            <a:r>
              <a:rPr lang="en-US" sz="2400" dirty="0">
                <a:latin typeface="Book Antiqua" pitchFamily="18" charset="0"/>
              </a:rPr>
              <a:t>	 1	4	7	7	1</a:t>
            </a:r>
          </a:p>
          <a:p>
            <a:r>
              <a:rPr lang="en-US" sz="2400" dirty="0">
                <a:latin typeface="Book Antiqua" pitchFamily="18" charset="0"/>
              </a:rPr>
              <a:t>Origin </a:t>
            </a:r>
            <a:r>
              <a:rPr lang="en-US" sz="2400" dirty="0" smtClean="0">
                <a:latin typeface="Book Antiqua" pitchFamily="18" charset="0"/>
              </a:rPr>
              <a:t>2</a:t>
            </a:r>
            <a:r>
              <a:rPr lang="en-US" sz="2400" dirty="0">
                <a:latin typeface="Book Antiqua" pitchFamily="18" charset="0"/>
              </a:rPr>
              <a:t>	12	3	8	8</a:t>
            </a:r>
          </a:p>
          <a:p>
            <a:r>
              <a:rPr lang="en-US" sz="2400" dirty="0">
                <a:latin typeface="Book Antiqua" pitchFamily="18" charset="0"/>
              </a:rPr>
              <a:t>	 3	8	10	16	5	</a:t>
            </a:r>
          </a:p>
          <a:p>
            <a:endParaRPr lang="en-US" sz="2400" dirty="0">
              <a:latin typeface="Book Antiqua" pitchFamily="18" charset="0"/>
            </a:endParaRPr>
          </a:p>
        </p:txBody>
      </p:sp>
      <p:sp>
        <p:nvSpPr>
          <p:cNvPr id="171013" name="Line 1029"/>
          <p:cNvSpPr>
            <a:spLocks noChangeShapeType="1"/>
          </p:cNvSpPr>
          <p:nvPr/>
        </p:nvSpPr>
        <p:spPr bwMode="auto">
          <a:xfrm>
            <a:off x="883110" y="3886200"/>
            <a:ext cx="44508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 smtClean="0">
                <a:latin typeface="Book Antiqua" pitchFamily="18" charset="0"/>
              </a:rPr>
              <a:t>                        </a:t>
            </a:r>
            <a:endParaRPr lang="en-US" sz="2400" dirty="0">
              <a:latin typeface="Book Antiqua" pitchFamily="18" charset="0"/>
            </a:endParaRPr>
          </a:p>
        </p:txBody>
      </p:sp>
      <p:sp>
        <p:nvSpPr>
          <p:cNvPr id="171014" name="Line 1030"/>
          <p:cNvSpPr>
            <a:spLocks noChangeShapeType="1"/>
          </p:cNvSpPr>
          <p:nvPr/>
        </p:nvSpPr>
        <p:spPr bwMode="auto">
          <a:xfrm>
            <a:off x="1645110" y="3429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Book Antiqua" pitchFamily="18" charset="0"/>
            </a:endParaRPr>
          </a:p>
        </p:txBody>
      </p:sp>
      <p:sp>
        <p:nvSpPr>
          <p:cNvPr id="171015" name="Text Box 1031"/>
          <p:cNvSpPr txBox="1">
            <a:spLocks noChangeArrowheads="1"/>
          </p:cNvSpPr>
          <p:nvPr/>
        </p:nvSpPr>
        <p:spPr bwMode="auto">
          <a:xfrm>
            <a:off x="23446" y="5802430"/>
            <a:ext cx="88717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Book Antiqua" pitchFamily="18" charset="0"/>
              </a:rPr>
              <a:t>Formulate this problem as a transportation problem</a:t>
            </a:r>
          </a:p>
        </p:txBody>
      </p:sp>
    </p:spTree>
    <p:extLst>
      <p:ext uri="{BB962C8B-B14F-4D97-AF65-F5344CB8AC3E}">
        <p14:creationId xmlns:p14="http://schemas.microsoft.com/office/powerpoint/2010/main" val="3344527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Excel : Data</a:t>
            </a:r>
            <a:endParaRPr lang="en-US" sz="2800" dirty="0">
              <a:latin typeface="Arial" charset="0"/>
            </a:endParaRP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212725" y="4384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  <p:pic>
        <p:nvPicPr>
          <p:cNvPr id="5223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87425"/>
            <a:ext cx="8153400" cy="587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426730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Text Box 2"/>
          <p:cNvSpPr txBox="1">
            <a:spLocks noChangeArrowheads="1"/>
          </p:cNvSpPr>
          <p:nvPr/>
        </p:nvSpPr>
        <p:spPr bwMode="auto">
          <a:xfrm>
            <a:off x="0" y="990356"/>
            <a:ext cx="8763000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 smtClean="0">
                <a:latin typeface="Book Antiqua" pitchFamily="18" charset="0"/>
              </a:rPr>
              <a:t>11 repairmen and 10 tasks. The time (in minutes) to complete each job by each repairman is given below. </a:t>
            </a:r>
          </a:p>
          <a:p>
            <a:pPr>
              <a:spcBef>
                <a:spcPct val="50000"/>
              </a:spcBef>
            </a:pPr>
            <a:endParaRPr lang="en-US" altLang="en-US" sz="2400" dirty="0">
              <a:latin typeface="Book Antiqua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 dirty="0" smtClean="0">
              <a:latin typeface="Book Antiqua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 dirty="0">
              <a:latin typeface="Book Antiqua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 dirty="0" smtClean="0">
              <a:latin typeface="Book Antiqua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 dirty="0">
              <a:latin typeface="Book Antiqua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 dirty="0" smtClean="0">
                <a:latin typeface="Book Antiqua" pitchFamily="18" charset="0"/>
              </a:rPr>
              <a:t>Assign each task to one repairman in order to minimize to total repair time by all the repairmen.</a:t>
            </a:r>
          </a:p>
          <a:p>
            <a:pPr>
              <a:spcBef>
                <a:spcPct val="50000"/>
              </a:spcBef>
            </a:pPr>
            <a:r>
              <a:rPr lang="en-US" altLang="en-US" sz="2400" dirty="0" smtClean="0">
                <a:latin typeface="Book Antiqua" pitchFamily="18" charset="0"/>
              </a:rPr>
              <a:t>In the assignment problem, all RHSs are 1. That is the only difference with the transportation problem,. </a:t>
            </a:r>
            <a:endParaRPr lang="en-US" altLang="en-US" sz="2400" dirty="0">
              <a:latin typeface="Book Antiqua" pitchFamily="18" charset="0"/>
            </a:endParaRPr>
          </a:p>
        </p:txBody>
      </p:sp>
      <p:sp>
        <p:nvSpPr>
          <p:cNvPr id="254979" name="Rectangle 3"/>
          <p:cNvSpPr>
            <a:spLocks noChangeArrowheads="1"/>
          </p:cNvSpPr>
          <p:nvPr/>
        </p:nvSpPr>
        <p:spPr bwMode="auto">
          <a:xfrm>
            <a:off x="227965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0" name="Rectangle 4"/>
          <p:cNvSpPr>
            <a:spLocks noChangeArrowheads="1"/>
          </p:cNvSpPr>
          <p:nvPr/>
        </p:nvSpPr>
        <p:spPr bwMode="auto">
          <a:xfrm>
            <a:off x="227965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1" name="Rectangle 5"/>
          <p:cNvSpPr>
            <a:spLocks noChangeArrowheads="1"/>
          </p:cNvSpPr>
          <p:nvPr/>
        </p:nvSpPr>
        <p:spPr bwMode="auto">
          <a:xfrm>
            <a:off x="3462338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2" name="Rectangle 6"/>
          <p:cNvSpPr>
            <a:spLocks noChangeArrowheads="1"/>
          </p:cNvSpPr>
          <p:nvPr/>
        </p:nvSpPr>
        <p:spPr bwMode="auto">
          <a:xfrm>
            <a:off x="464820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3" name="Rectangle 7"/>
          <p:cNvSpPr>
            <a:spLocks noChangeArrowheads="1"/>
          </p:cNvSpPr>
          <p:nvPr/>
        </p:nvSpPr>
        <p:spPr bwMode="auto">
          <a:xfrm>
            <a:off x="702310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4" name="Rectangle 8"/>
          <p:cNvSpPr>
            <a:spLocks noChangeArrowheads="1"/>
          </p:cNvSpPr>
          <p:nvPr/>
        </p:nvSpPr>
        <p:spPr bwMode="auto">
          <a:xfrm>
            <a:off x="702310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97" name="Rectangle 21"/>
          <p:cNvSpPr>
            <a:spLocks noChangeArrowheads="1"/>
          </p:cNvSpPr>
          <p:nvPr/>
        </p:nvSpPr>
        <p:spPr bwMode="auto">
          <a:xfrm>
            <a:off x="4648200" y="578485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5133" name="Text Box 157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The Assignment Problem : Example</a:t>
            </a:r>
            <a:endParaRPr lang="en-US" sz="2800" dirty="0">
              <a:latin typeface="Arial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824812"/>
              </p:ext>
            </p:extLst>
          </p:nvPr>
        </p:nvGraphicFramePr>
        <p:xfrm>
          <a:off x="2279650" y="1879560"/>
          <a:ext cx="3714750" cy="2844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4" name="Worksheet" r:id="rId3" imgW="3009841" imgH="2304963" progId="Excel.Sheet.8">
                  <p:embed/>
                </p:oleObj>
              </mc:Choice>
              <mc:Fallback>
                <p:oleObj name="Worksheet" r:id="rId3" imgW="3009841" imgH="2304963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79650" y="1879560"/>
                        <a:ext cx="3714750" cy="28448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15626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9" name="Rectangle 3"/>
          <p:cNvSpPr>
            <a:spLocks noChangeArrowheads="1"/>
          </p:cNvSpPr>
          <p:nvPr/>
        </p:nvSpPr>
        <p:spPr bwMode="auto">
          <a:xfrm>
            <a:off x="227965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0" name="Rectangle 4"/>
          <p:cNvSpPr>
            <a:spLocks noChangeArrowheads="1"/>
          </p:cNvSpPr>
          <p:nvPr/>
        </p:nvSpPr>
        <p:spPr bwMode="auto">
          <a:xfrm>
            <a:off x="227965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1" name="Rectangle 5"/>
          <p:cNvSpPr>
            <a:spLocks noChangeArrowheads="1"/>
          </p:cNvSpPr>
          <p:nvPr/>
        </p:nvSpPr>
        <p:spPr bwMode="auto">
          <a:xfrm>
            <a:off x="3462338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2" name="Rectangle 6"/>
          <p:cNvSpPr>
            <a:spLocks noChangeArrowheads="1"/>
          </p:cNvSpPr>
          <p:nvPr/>
        </p:nvSpPr>
        <p:spPr bwMode="auto">
          <a:xfrm>
            <a:off x="464820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3" name="Rectangle 7"/>
          <p:cNvSpPr>
            <a:spLocks noChangeArrowheads="1"/>
          </p:cNvSpPr>
          <p:nvPr/>
        </p:nvSpPr>
        <p:spPr bwMode="auto">
          <a:xfrm>
            <a:off x="702310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84" name="Rectangle 8"/>
          <p:cNvSpPr>
            <a:spLocks noChangeArrowheads="1"/>
          </p:cNvSpPr>
          <p:nvPr/>
        </p:nvSpPr>
        <p:spPr bwMode="auto">
          <a:xfrm>
            <a:off x="7023100" y="419100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97" name="Rectangle 21"/>
          <p:cNvSpPr>
            <a:spLocks noChangeArrowheads="1"/>
          </p:cNvSpPr>
          <p:nvPr/>
        </p:nvSpPr>
        <p:spPr bwMode="auto">
          <a:xfrm>
            <a:off x="4648200" y="5784850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5133" name="Text Box 157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The Assignment Problem : Example</a:t>
            </a:r>
            <a:endParaRPr lang="en-US" sz="2800" dirty="0">
              <a:latin typeface="Arial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381398"/>
              </p:ext>
            </p:extLst>
          </p:nvPr>
        </p:nvGraphicFramePr>
        <p:xfrm>
          <a:off x="1063625" y="1143000"/>
          <a:ext cx="6604000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6" name="Worksheet" r:id="rId3" imgW="3714656" imgH="2743335" progId="Excel.Sheet.8">
                  <p:embed/>
                </p:oleObj>
              </mc:Choice>
              <mc:Fallback>
                <p:oleObj name="Worksheet" r:id="rId3" imgW="3714656" imgH="2743335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3625" y="1143000"/>
                        <a:ext cx="6604000" cy="487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7986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ChangeArrowheads="1"/>
          </p:cNvSpPr>
          <p:nvPr/>
        </p:nvSpPr>
        <p:spPr bwMode="auto">
          <a:xfrm>
            <a:off x="1039813" y="941388"/>
            <a:ext cx="1206500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 smtClean="0">
                <a:latin typeface="Book Antiqua" pitchFamily="18" charset="0"/>
              </a:rPr>
              <a:t>Plant 1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1066800" y="3760788"/>
            <a:ext cx="1331913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 smtClean="0">
                <a:latin typeface="Book Antiqua" pitchFamily="18" charset="0"/>
              </a:rPr>
              <a:t>Warehouse 1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3478213" y="941388"/>
            <a:ext cx="1435100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>
                <a:latin typeface="Book Antiqua" pitchFamily="18" charset="0"/>
              </a:rPr>
              <a:t>Plant </a:t>
            </a:r>
            <a:r>
              <a:rPr lang="en-US" dirty="0" smtClean="0">
                <a:latin typeface="Book Antiqua" pitchFamily="18" charset="0"/>
              </a:rPr>
              <a:t>2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6069013" y="1017588"/>
            <a:ext cx="1206500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>
                <a:latin typeface="Book Antiqua" pitchFamily="18" charset="0"/>
              </a:rPr>
              <a:t>Plant </a:t>
            </a:r>
            <a:r>
              <a:rPr lang="en-US" dirty="0" smtClean="0">
                <a:latin typeface="Book Antiqua" pitchFamily="18" charset="0"/>
              </a:rPr>
              <a:t>3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3478213" y="3760788"/>
            <a:ext cx="1511300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>
                <a:latin typeface="Book Antiqua" pitchFamily="18" charset="0"/>
              </a:rPr>
              <a:t>Warehouse </a:t>
            </a:r>
            <a:r>
              <a:rPr lang="en-US" dirty="0" smtClean="0">
                <a:latin typeface="Book Antiqua" pitchFamily="18" charset="0"/>
              </a:rPr>
              <a:t>2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6919" name="Rectangle 7"/>
          <p:cNvSpPr>
            <a:spLocks noChangeArrowheads="1"/>
          </p:cNvSpPr>
          <p:nvPr/>
        </p:nvSpPr>
        <p:spPr bwMode="auto">
          <a:xfrm>
            <a:off x="5943600" y="3760788"/>
            <a:ext cx="1331913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>
                <a:latin typeface="Book Antiqua" pitchFamily="18" charset="0"/>
              </a:rPr>
              <a:t>Warehouse </a:t>
            </a:r>
            <a:r>
              <a:rPr lang="en-US" dirty="0" smtClean="0">
                <a:latin typeface="Book Antiqua" pitchFamily="18" charset="0"/>
              </a:rPr>
              <a:t>3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6920" name="Line 8"/>
          <p:cNvSpPr>
            <a:spLocks noChangeShapeType="1"/>
          </p:cNvSpPr>
          <p:nvPr/>
        </p:nvSpPr>
        <p:spPr bwMode="auto">
          <a:xfrm>
            <a:off x="1597025" y="1600200"/>
            <a:ext cx="254000" cy="2130425"/>
          </a:xfrm>
          <a:prstGeom prst="line">
            <a:avLst/>
          </a:prstGeom>
          <a:noFill/>
          <a:ln w="50800">
            <a:solidFill>
              <a:srgbClr val="CC3399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166921" name="Line 9"/>
          <p:cNvSpPr>
            <a:spLocks noChangeShapeType="1"/>
          </p:cNvSpPr>
          <p:nvPr/>
        </p:nvSpPr>
        <p:spPr bwMode="auto">
          <a:xfrm>
            <a:off x="1612900" y="1616075"/>
            <a:ext cx="2773363" cy="2138363"/>
          </a:xfrm>
          <a:prstGeom prst="line">
            <a:avLst/>
          </a:prstGeom>
          <a:noFill/>
          <a:ln w="50800">
            <a:solidFill>
              <a:srgbClr val="CC3399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166922" name="Line 10"/>
          <p:cNvSpPr>
            <a:spLocks noChangeShapeType="1"/>
          </p:cNvSpPr>
          <p:nvPr/>
        </p:nvSpPr>
        <p:spPr bwMode="auto">
          <a:xfrm>
            <a:off x="1676400" y="1600200"/>
            <a:ext cx="4960938" cy="2098675"/>
          </a:xfrm>
          <a:prstGeom prst="line">
            <a:avLst/>
          </a:prstGeom>
          <a:noFill/>
          <a:ln w="50800">
            <a:solidFill>
              <a:srgbClr val="CC3399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166923" name="Line 11"/>
          <p:cNvSpPr>
            <a:spLocks noChangeShapeType="1"/>
          </p:cNvSpPr>
          <p:nvPr/>
        </p:nvSpPr>
        <p:spPr bwMode="auto">
          <a:xfrm flipV="1">
            <a:off x="1951038" y="1584325"/>
            <a:ext cx="2386012" cy="2098675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166924" name="Line 12"/>
          <p:cNvSpPr>
            <a:spLocks noChangeShapeType="1"/>
          </p:cNvSpPr>
          <p:nvPr/>
        </p:nvSpPr>
        <p:spPr bwMode="auto">
          <a:xfrm>
            <a:off x="4384675" y="1552575"/>
            <a:ext cx="53975" cy="2201863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166925" name="Line 13"/>
          <p:cNvSpPr>
            <a:spLocks noChangeShapeType="1"/>
          </p:cNvSpPr>
          <p:nvPr/>
        </p:nvSpPr>
        <p:spPr bwMode="auto">
          <a:xfrm>
            <a:off x="4362450" y="1544638"/>
            <a:ext cx="2438400" cy="21336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166926" name="Line 14"/>
          <p:cNvSpPr>
            <a:spLocks noChangeShapeType="1"/>
          </p:cNvSpPr>
          <p:nvPr/>
        </p:nvSpPr>
        <p:spPr bwMode="auto">
          <a:xfrm>
            <a:off x="6729413" y="1658938"/>
            <a:ext cx="0" cy="2057400"/>
          </a:xfrm>
          <a:prstGeom prst="line">
            <a:avLst/>
          </a:prstGeom>
          <a:noFill/>
          <a:ln w="50800">
            <a:solidFill>
              <a:srgbClr val="33CC33"/>
            </a:solidFill>
            <a:round/>
            <a:headEnd type="none" w="sm" len="sm"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166927" name="Line 15"/>
          <p:cNvSpPr>
            <a:spLocks noChangeShapeType="1"/>
          </p:cNvSpPr>
          <p:nvPr/>
        </p:nvSpPr>
        <p:spPr bwMode="auto">
          <a:xfrm flipV="1">
            <a:off x="4419600" y="1631950"/>
            <a:ext cx="2333625" cy="2084388"/>
          </a:xfrm>
          <a:prstGeom prst="line">
            <a:avLst/>
          </a:prstGeom>
          <a:noFill/>
          <a:ln w="50800">
            <a:solidFill>
              <a:srgbClr val="33CC33"/>
            </a:solidFill>
            <a:round/>
            <a:headEnd type="stealth" w="med" len="lg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166928" name="Line 16"/>
          <p:cNvSpPr>
            <a:spLocks noChangeShapeType="1"/>
          </p:cNvSpPr>
          <p:nvPr/>
        </p:nvSpPr>
        <p:spPr bwMode="auto">
          <a:xfrm flipV="1">
            <a:off x="1951038" y="1647825"/>
            <a:ext cx="4691062" cy="2098675"/>
          </a:xfrm>
          <a:prstGeom prst="line">
            <a:avLst/>
          </a:prstGeom>
          <a:noFill/>
          <a:ln w="50800">
            <a:solidFill>
              <a:srgbClr val="33CC33"/>
            </a:solidFill>
            <a:round/>
            <a:headEnd type="stealth" w="med" len="lg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166930" name="Text Box 18"/>
          <p:cNvSpPr txBox="1">
            <a:spLocks noChangeArrowheads="1"/>
          </p:cNvSpPr>
          <p:nvPr/>
        </p:nvSpPr>
        <p:spPr bwMode="auto">
          <a:xfrm>
            <a:off x="0" y="0"/>
            <a:ext cx="8991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Data for the Transportation Model</a:t>
            </a:r>
            <a:r>
              <a:rPr lang="en-US" sz="2800" b="1" i="1" dirty="0">
                <a:latin typeface="Arial" charset="0"/>
              </a:rPr>
              <a:t> </a:t>
            </a:r>
            <a:endParaRPr lang="en-US" sz="2800" dirty="0">
              <a:latin typeface="Arial" charset="0"/>
            </a:endParaRPr>
          </a:p>
        </p:txBody>
      </p:sp>
      <p:sp>
        <p:nvSpPr>
          <p:cNvPr id="166931" name="Rectangle 19"/>
          <p:cNvSpPr>
            <a:spLocks noChangeArrowheads="1"/>
          </p:cNvSpPr>
          <p:nvPr/>
        </p:nvSpPr>
        <p:spPr bwMode="auto">
          <a:xfrm>
            <a:off x="381000" y="4724400"/>
            <a:ext cx="77724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latin typeface="Book Antiqua" pitchFamily="18" charset="0"/>
              </a:rPr>
              <a:t>Quantity demanded at each destination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latin typeface="Book Antiqua" pitchFamily="18" charset="0"/>
              </a:rPr>
              <a:t>Quantity supplied from each origin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latin typeface="Book Antiqua" pitchFamily="18" charset="0"/>
              </a:rPr>
              <a:t>Cost between origin and destination</a:t>
            </a:r>
          </a:p>
        </p:txBody>
      </p:sp>
    </p:spTree>
    <p:extLst>
      <p:ext uri="{BB962C8B-B14F-4D97-AF65-F5344CB8AC3E}">
        <p14:creationId xmlns:p14="http://schemas.microsoft.com/office/powerpoint/2010/main" val="10720425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6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6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6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6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16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6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6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6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6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6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0" grpId="0" animBg="1"/>
      <p:bldP spid="166921" grpId="0" animBg="1"/>
      <p:bldP spid="166922" grpId="0" animBg="1"/>
      <p:bldP spid="166923" grpId="0" animBg="1"/>
      <p:bldP spid="166924" grpId="0" animBg="1"/>
      <p:bldP spid="166925" grpId="0" animBg="1"/>
      <p:bldP spid="166926" grpId="0" animBg="1"/>
      <p:bldP spid="166927" grpId="0" animBg="1"/>
      <p:bldP spid="166928" grpId="0" animBg="1"/>
      <p:bldP spid="166931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938" name="Group 2"/>
          <p:cNvGrpSpPr>
            <a:grpSpLocks/>
          </p:cNvGrpSpPr>
          <p:nvPr/>
        </p:nvGrpSpPr>
        <p:grpSpPr bwMode="auto">
          <a:xfrm>
            <a:off x="904875" y="2228850"/>
            <a:ext cx="847725" cy="2800350"/>
            <a:chOff x="570" y="1404"/>
            <a:chExt cx="534" cy="1764"/>
          </a:xfrm>
        </p:grpSpPr>
        <p:sp>
          <p:nvSpPr>
            <p:cNvPr id="167939" name="Line 3"/>
            <p:cNvSpPr>
              <a:spLocks noChangeShapeType="1"/>
            </p:cNvSpPr>
            <p:nvPr/>
          </p:nvSpPr>
          <p:spPr bwMode="auto">
            <a:xfrm>
              <a:off x="1104" y="1404"/>
              <a:ext cx="0" cy="1764"/>
            </a:xfrm>
            <a:prstGeom prst="line">
              <a:avLst/>
            </a:prstGeom>
            <a:noFill/>
            <a:ln w="50800">
              <a:solidFill>
                <a:srgbClr val="CC3399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Book Antiqua" pitchFamily="18" charset="0"/>
              </a:endParaRPr>
            </a:p>
          </p:txBody>
        </p:sp>
        <p:sp>
          <p:nvSpPr>
            <p:cNvPr id="167940" name="Rectangle 4"/>
            <p:cNvSpPr>
              <a:spLocks noChangeArrowheads="1"/>
            </p:cNvSpPr>
            <p:nvPr/>
          </p:nvSpPr>
          <p:spPr bwMode="auto">
            <a:xfrm>
              <a:off x="570" y="1633"/>
              <a:ext cx="335" cy="233"/>
            </a:xfrm>
            <a:prstGeom prst="rect">
              <a:avLst/>
            </a:prstGeom>
            <a:noFill/>
            <a:ln w="12700">
              <a:solidFill>
                <a:srgbClr val="CC33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dirty="0" smtClean="0">
                  <a:latin typeface="Book Antiqua" pitchFamily="18" charset="0"/>
                </a:rPr>
                <a:t>$</a:t>
              </a:r>
              <a:r>
                <a:rPr lang="en-US" dirty="0" smtClean="0">
                  <a:latin typeface="Book Antiqua" pitchFamily="18" charset="0"/>
                </a:rPr>
                <a:t>12</a:t>
              </a:r>
              <a:endParaRPr lang="en-US" sz="1800" dirty="0">
                <a:latin typeface="Book Antiqua" pitchFamily="18" charset="0"/>
              </a:endParaRPr>
            </a:p>
          </p:txBody>
        </p:sp>
      </p:grpSp>
      <p:grpSp>
        <p:nvGrpSpPr>
          <p:cNvPr id="167941" name="Group 5"/>
          <p:cNvGrpSpPr>
            <a:grpSpLocks/>
          </p:cNvGrpSpPr>
          <p:nvPr/>
        </p:nvGrpSpPr>
        <p:grpSpPr bwMode="auto">
          <a:xfrm>
            <a:off x="1733550" y="2162175"/>
            <a:ext cx="2514600" cy="2809875"/>
            <a:chOff x="1092" y="1362"/>
            <a:chExt cx="1584" cy="1770"/>
          </a:xfrm>
        </p:grpSpPr>
        <p:sp>
          <p:nvSpPr>
            <p:cNvPr id="167942" name="Line 6"/>
            <p:cNvSpPr>
              <a:spLocks noChangeShapeType="1"/>
            </p:cNvSpPr>
            <p:nvPr/>
          </p:nvSpPr>
          <p:spPr bwMode="auto">
            <a:xfrm>
              <a:off x="1092" y="1362"/>
              <a:ext cx="1584" cy="1770"/>
            </a:xfrm>
            <a:prstGeom prst="line">
              <a:avLst/>
            </a:prstGeom>
            <a:noFill/>
            <a:ln w="50800">
              <a:solidFill>
                <a:srgbClr val="CC3399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Book Antiqua" pitchFamily="18" charset="0"/>
              </a:endParaRPr>
            </a:p>
          </p:txBody>
        </p:sp>
        <p:sp useBgFill="1">
          <p:nvSpPr>
            <p:cNvPr id="167943" name="Rectangle 7"/>
            <p:cNvSpPr>
              <a:spLocks noChangeArrowheads="1"/>
            </p:cNvSpPr>
            <p:nvPr/>
          </p:nvSpPr>
          <p:spPr bwMode="auto">
            <a:xfrm>
              <a:off x="1242" y="1909"/>
              <a:ext cx="335" cy="233"/>
            </a:xfrm>
            <a:prstGeom prst="rect">
              <a:avLst/>
            </a:prstGeom>
            <a:ln w="12700">
              <a:solidFill>
                <a:srgbClr val="CC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dirty="0" smtClean="0">
                  <a:latin typeface="Book Antiqua" pitchFamily="18" charset="0"/>
                </a:rPr>
                <a:t>$</a:t>
              </a:r>
              <a:r>
                <a:rPr lang="en-US" dirty="0" smtClean="0">
                  <a:latin typeface="Book Antiqua" pitchFamily="18" charset="0"/>
                </a:rPr>
                <a:t>11</a:t>
              </a:r>
              <a:endParaRPr lang="en-US" sz="1800" dirty="0">
                <a:latin typeface="Book Antiqua" pitchFamily="18" charset="0"/>
              </a:endParaRPr>
            </a:p>
          </p:txBody>
        </p:sp>
      </p:grpSp>
      <p:grpSp>
        <p:nvGrpSpPr>
          <p:cNvPr id="167944" name="Group 8"/>
          <p:cNvGrpSpPr>
            <a:grpSpLocks/>
          </p:cNvGrpSpPr>
          <p:nvPr/>
        </p:nvGrpSpPr>
        <p:grpSpPr bwMode="auto">
          <a:xfrm>
            <a:off x="1743075" y="2181225"/>
            <a:ext cx="4857750" cy="2847975"/>
            <a:chOff x="1098" y="1374"/>
            <a:chExt cx="3060" cy="1794"/>
          </a:xfrm>
        </p:grpSpPr>
        <p:sp>
          <p:nvSpPr>
            <p:cNvPr id="167945" name="Line 9"/>
            <p:cNvSpPr>
              <a:spLocks noChangeShapeType="1"/>
            </p:cNvSpPr>
            <p:nvPr/>
          </p:nvSpPr>
          <p:spPr bwMode="auto">
            <a:xfrm>
              <a:off x="1098" y="1374"/>
              <a:ext cx="3060" cy="1794"/>
            </a:xfrm>
            <a:prstGeom prst="line">
              <a:avLst/>
            </a:prstGeom>
            <a:noFill/>
            <a:ln w="50800">
              <a:solidFill>
                <a:srgbClr val="CC3399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Book Antiqua" pitchFamily="18" charset="0"/>
              </a:endParaRPr>
            </a:p>
          </p:txBody>
        </p:sp>
        <p:sp useBgFill="1">
          <p:nvSpPr>
            <p:cNvPr id="167946" name="Rectangle 10"/>
            <p:cNvSpPr>
              <a:spLocks noChangeArrowheads="1"/>
            </p:cNvSpPr>
            <p:nvPr/>
          </p:nvSpPr>
          <p:spPr bwMode="auto">
            <a:xfrm>
              <a:off x="1434" y="1429"/>
              <a:ext cx="335" cy="233"/>
            </a:xfrm>
            <a:prstGeom prst="rect">
              <a:avLst/>
            </a:prstGeom>
            <a:ln w="12700">
              <a:solidFill>
                <a:srgbClr val="CC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dirty="0" smtClean="0">
                  <a:latin typeface="Book Antiqua" pitchFamily="18" charset="0"/>
                </a:rPr>
                <a:t>$</a:t>
              </a:r>
              <a:r>
                <a:rPr lang="en-US" dirty="0" smtClean="0">
                  <a:latin typeface="Book Antiqua" pitchFamily="18" charset="0"/>
                </a:rPr>
                <a:t>13</a:t>
              </a:r>
              <a:endParaRPr lang="en-US" sz="1800" dirty="0">
                <a:latin typeface="Book Antiqua" pitchFamily="18" charset="0"/>
              </a:endParaRPr>
            </a:p>
          </p:txBody>
        </p:sp>
      </p:grpSp>
      <p:grpSp>
        <p:nvGrpSpPr>
          <p:cNvPr id="167947" name="Group 11"/>
          <p:cNvGrpSpPr>
            <a:grpSpLocks/>
          </p:cNvGrpSpPr>
          <p:nvPr/>
        </p:nvGrpSpPr>
        <p:grpSpPr bwMode="auto">
          <a:xfrm>
            <a:off x="3952879" y="2209800"/>
            <a:ext cx="531813" cy="2790825"/>
            <a:chOff x="2490" y="1392"/>
            <a:chExt cx="335" cy="1758"/>
          </a:xfrm>
        </p:grpSpPr>
        <p:sp>
          <p:nvSpPr>
            <p:cNvPr id="167948" name="Line 12"/>
            <p:cNvSpPr>
              <a:spLocks noChangeShapeType="1"/>
            </p:cNvSpPr>
            <p:nvPr/>
          </p:nvSpPr>
          <p:spPr bwMode="auto">
            <a:xfrm>
              <a:off x="2736" y="1392"/>
              <a:ext cx="0" cy="1758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Book Antiqua" pitchFamily="18" charset="0"/>
              </a:endParaRPr>
            </a:p>
          </p:txBody>
        </p:sp>
        <p:sp>
          <p:nvSpPr>
            <p:cNvPr id="167949" name="Rectangle 13"/>
            <p:cNvSpPr>
              <a:spLocks noChangeArrowheads="1"/>
            </p:cNvSpPr>
            <p:nvPr/>
          </p:nvSpPr>
          <p:spPr bwMode="auto">
            <a:xfrm>
              <a:off x="2490" y="2629"/>
              <a:ext cx="335" cy="23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dirty="0" smtClean="0">
                  <a:latin typeface="Book Antiqua" pitchFamily="18" charset="0"/>
                </a:rPr>
                <a:t>$</a:t>
              </a:r>
              <a:r>
                <a:rPr lang="en-US" dirty="0" smtClean="0">
                  <a:latin typeface="Book Antiqua" pitchFamily="18" charset="0"/>
                </a:rPr>
                <a:t>12</a:t>
              </a:r>
              <a:endParaRPr lang="en-US" sz="1800" dirty="0">
                <a:latin typeface="Book Antiqua" pitchFamily="18" charset="0"/>
              </a:endParaRPr>
            </a:p>
          </p:txBody>
        </p:sp>
      </p:grpSp>
      <p:sp>
        <p:nvSpPr>
          <p:cNvPr id="167950" name="Rectangle 14"/>
          <p:cNvSpPr>
            <a:spLocks noChangeArrowheads="1"/>
          </p:cNvSpPr>
          <p:nvPr/>
        </p:nvSpPr>
        <p:spPr bwMode="auto">
          <a:xfrm>
            <a:off x="1073150" y="1530350"/>
            <a:ext cx="1206500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 smtClean="0">
                <a:latin typeface="Book Antiqua" pitchFamily="18" charset="0"/>
              </a:rPr>
              <a:t>Plant 1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7951" name="Rectangle 15"/>
          <p:cNvSpPr>
            <a:spLocks noChangeArrowheads="1"/>
          </p:cNvSpPr>
          <p:nvPr/>
        </p:nvSpPr>
        <p:spPr bwMode="auto">
          <a:xfrm>
            <a:off x="3587750" y="1530350"/>
            <a:ext cx="1435100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 smtClean="0">
                <a:latin typeface="Book Antiqua" pitchFamily="18" charset="0"/>
              </a:rPr>
              <a:t>Plant 2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7952" name="Rectangle 16"/>
          <p:cNvSpPr>
            <a:spLocks noChangeArrowheads="1"/>
          </p:cNvSpPr>
          <p:nvPr/>
        </p:nvSpPr>
        <p:spPr bwMode="auto">
          <a:xfrm>
            <a:off x="6102350" y="1530350"/>
            <a:ext cx="1206500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 smtClean="0">
                <a:latin typeface="Book Antiqua" pitchFamily="18" charset="0"/>
              </a:rPr>
              <a:t>Plant 3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7953" name="Rectangle 17"/>
          <p:cNvSpPr>
            <a:spLocks noChangeArrowheads="1"/>
          </p:cNvSpPr>
          <p:nvPr/>
        </p:nvSpPr>
        <p:spPr bwMode="auto">
          <a:xfrm>
            <a:off x="930275" y="5073650"/>
            <a:ext cx="1508125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 smtClean="0">
                <a:latin typeface="Book Antiqua" pitchFamily="18" charset="0"/>
              </a:rPr>
              <a:t>Warehouse 1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7954" name="Rectangle 18"/>
          <p:cNvSpPr>
            <a:spLocks noChangeArrowheads="1"/>
          </p:cNvSpPr>
          <p:nvPr/>
        </p:nvSpPr>
        <p:spPr bwMode="auto">
          <a:xfrm>
            <a:off x="3492500" y="5073650"/>
            <a:ext cx="1511300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>
                <a:latin typeface="Book Antiqua" pitchFamily="18" charset="0"/>
              </a:rPr>
              <a:t>Warehouse </a:t>
            </a:r>
            <a:r>
              <a:rPr lang="en-US" dirty="0" smtClean="0">
                <a:latin typeface="Book Antiqua" pitchFamily="18" charset="0"/>
              </a:rPr>
              <a:t>2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67955" name="Rectangle 19"/>
          <p:cNvSpPr>
            <a:spLocks noChangeArrowheads="1"/>
          </p:cNvSpPr>
          <p:nvPr/>
        </p:nvSpPr>
        <p:spPr bwMode="auto">
          <a:xfrm>
            <a:off x="6159499" y="5073650"/>
            <a:ext cx="1374775" cy="596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dirty="0">
                <a:latin typeface="Book Antiqua" pitchFamily="18" charset="0"/>
              </a:rPr>
              <a:t>Warehouse 1</a:t>
            </a:r>
          </a:p>
        </p:txBody>
      </p:sp>
      <p:grpSp>
        <p:nvGrpSpPr>
          <p:cNvPr id="167956" name="Group 20"/>
          <p:cNvGrpSpPr>
            <a:grpSpLocks/>
          </p:cNvGrpSpPr>
          <p:nvPr/>
        </p:nvGrpSpPr>
        <p:grpSpPr bwMode="auto">
          <a:xfrm>
            <a:off x="1847850" y="2228850"/>
            <a:ext cx="2495550" cy="2800350"/>
            <a:chOff x="1164" y="1404"/>
            <a:chExt cx="1572" cy="1764"/>
          </a:xfrm>
        </p:grpSpPr>
        <p:sp>
          <p:nvSpPr>
            <p:cNvPr id="167957" name="Line 21"/>
            <p:cNvSpPr>
              <a:spLocks noChangeShapeType="1"/>
            </p:cNvSpPr>
            <p:nvPr/>
          </p:nvSpPr>
          <p:spPr bwMode="auto">
            <a:xfrm flipV="1">
              <a:off x="1164" y="1404"/>
              <a:ext cx="1572" cy="1764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Book Antiqua" pitchFamily="18" charset="0"/>
              </a:endParaRPr>
            </a:p>
          </p:txBody>
        </p:sp>
        <p:sp useBgFill="1">
          <p:nvSpPr>
            <p:cNvPr id="167958" name="Rectangle 22"/>
            <p:cNvSpPr>
              <a:spLocks noChangeArrowheads="1"/>
            </p:cNvSpPr>
            <p:nvPr/>
          </p:nvSpPr>
          <p:spPr bwMode="auto">
            <a:xfrm>
              <a:off x="1290" y="2533"/>
              <a:ext cx="335" cy="233"/>
            </a:xfrm>
            <a:prstGeom prst="rect">
              <a:avLst/>
            </a:prstGeom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dirty="0" smtClean="0">
                  <a:latin typeface="Book Antiqua" pitchFamily="18" charset="0"/>
                </a:rPr>
                <a:t>$</a:t>
              </a:r>
              <a:r>
                <a:rPr lang="en-US" dirty="0" smtClean="0">
                  <a:latin typeface="Book Antiqua" pitchFamily="18" charset="0"/>
                </a:rPr>
                <a:t>14</a:t>
              </a:r>
              <a:endParaRPr lang="en-US" sz="1800" dirty="0">
                <a:latin typeface="Book Antiqua" pitchFamily="18" charset="0"/>
              </a:endParaRPr>
            </a:p>
          </p:txBody>
        </p:sp>
      </p:grpSp>
      <p:grpSp>
        <p:nvGrpSpPr>
          <p:cNvPr id="167959" name="Group 23"/>
          <p:cNvGrpSpPr>
            <a:grpSpLocks/>
          </p:cNvGrpSpPr>
          <p:nvPr/>
        </p:nvGrpSpPr>
        <p:grpSpPr bwMode="auto">
          <a:xfrm>
            <a:off x="4343400" y="2190750"/>
            <a:ext cx="2419350" cy="2838450"/>
            <a:chOff x="2736" y="1380"/>
            <a:chExt cx="1524" cy="1788"/>
          </a:xfrm>
        </p:grpSpPr>
        <p:sp>
          <p:nvSpPr>
            <p:cNvPr id="167960" name="Line 24"/>
            <p:cNvSpPr>
              <a:spLocks noChangeShapeType="1"/>
            </p:cNvSpPr>
            <p:nvPr/>
          </p:nvSpPr>
          <p:spPr bwMode="auto">
            <a:xfrm>
              <a:off x="2736" y="1380"/>
              <a:ext cx="1524" cy="1788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Book Antiqua" pitchFamily="18" charset="0"/>
              </a:endParaRPr>
            </a:p>
          </p:txBody>
        </p:sp>
        <p:sp useBgFill="1">
          <p:nvSpPr>
            <p:cNvPr id="167961" name="Rectangle 25"/>
            <p:cNvSpPr>
              <a:spLocks noChangeArrowheads="1"/>
            </p:cNvSpPr>
            <p:nvPr/>
          </p:nvSpPr>
          <p:spPr bwMode="auto">
            <a:xfrm>
              <a:off x="3546" y="2533"/>
              <a:ext cx="335" cy="233"/>
            </a:xfrm>
            <a:prstGeom prst="rect">
              <a:avLst/>
            </a:prstGeom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dirty="0" smtClean="0">
                  <a:latin typeface="Book Antiqua" pitchFamily="18" charset="0"/>
                </a:rPr>
                <a:t>$16</a:t>
              </a:r>
              <a:endParaRPr lang="en-US" sz="1800" dirty="0">
                <a:latin typeface="Book Antiqua" pitchFamily="18" charset="0"/>
              </a:endParaRPr>
            </a:p>
          </p:txBody>
        </p:sp>
      </p:grpSp>
      <p:grpSp>
        <p:nvGrpSpPr>
          <p:cNvPr id="167962" name="Group 26"/>
          <p:cNvGrpSpPr>
            <a:grpSpLocks/>
          </p:cNvGrpSpPr>
          <p:nvPr/>
        </p:nvGrpSpPr>
        <p:grpSpPr bwMode="auto">
          <a:xfrm>
            <a:off x="6781805" y="2209800"/>
            <a:ext cx="623888" cy="2819400"/>
            <a:chOff x="4272" y="1392"/>
            <a:chExt cx="393" cy="1776"/>
          </a:xfrm>
        </p:grpSpPr>
        <p:sp>
          <p:nvSpPr>
            <p:cNvPr id="167963" name="Line 27"/>
            <p:cNvSpPr>
              <a:spLocks noChangeShapeType="1"/>
            </p:cNvSpPr>
            <p:nvPr/>
          </p:nvSpPr>
          <p:spPr bwMode="auto">
            <a:xfrm>
              <a:off x="4272" y="1392"/>
              <a:ext cx="0" cy="1776"/>
            </a:xfrm>
            <a:prstGeom prst="line">
              <a:avLst/>
            </a:prstGeom>
            <a:noFill/>
            <a:ln w="50800">
              <a:solidFill>
                <a:srgbClr val="33CC33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Book Antiqua" pitchFamily="18" charset="0"/>
              </a:endParaRPr>
            </a:p>
          </p:txBody>
        </p:sp>
        <p:sp>
          <p:nvSpPr>
            <p:cNvPr id="167964" name="Rectangle 28"/>
            <p:cNvSpPr>
              <a:spLocks noChangeArrowheads="1"/>
            </p:cNvSpPr>
            <p:nvPr/>
          </p:nvSpPr>
          <p:spPr bwMode="auto">
            <a:xfrm>
              <a:off x="4306" y="2367"/>
              <a:ext cx="359" cy="252"/>
            </a:xfrm>
            <a:prstGeom prst="rect">
              <a:avLst/>
            </a:prstGeom>
            <a:noFill/>
            <a:ln w="12700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dirty="0" smtClean="0">
                  <a:latin typeface="Book Antiqua" pitchFamily="18" charset="0"/>
                </a:rPr>
                <a:t>$12</a:t>
              </a:r>
              <a:endParaRPr lang="en-US" sz="2000" dirty="0">
                <a:latin typeface="Book Antiqua" pitchFamily="18" charset="0"/>
              </a:endParaRPr>
            </a:p>
          </p:txBody>
        </p:sp>
      </p:grpSp>
      <p:grpSp>
        <p:nvGrpSpPr>
          <p:cNvPr id="167965" name="Group 29"/>
          <p:cNvGrpSpPr>
            <a:grpSpLocks/>
          </p:cNvGrpSpPr>
          <p:nvPr/>
        </p:nvGrpSpPr>
        <p:grpSpPr bwMode="auto">
          <a:xfrm>
            <a:off x="4438650" y="2238375"/>
            <a:ext cx="2352675" cy="2724150"/>
            <a:chOff x="2796" y="1410"/>
            <a:chExt cx="1482" cy="1716"/>
          </a:xfrm>
        </p:grpSpPr>
        <p:sp>
          <p:nvSpPr>
            <p:cNvPr id="167966" name="Line 30"/>
            <p:cNvSpPr>
              <a:spLocks noChangeShapeType="1"/>
            </p:cNvSpPr>
            <p:nvPr/>
          </p:nvSpPr>
          <p:spPr bwMode="auto">
            <a:xfrm flipV="1">
              <a:off x="2796" y="1410"/>
              <a:ext cx="1482" cy="1716"/>
            </a:xfrm>
            <a:prstGeom prst="line">
              <a:avLst/>
            </a:prstGeom>
            <a:noFill/>
            <a:ln w="50800">
              <a:solidFill>
                <a:srgbClr val="33CC33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Book Antiqua" pitchFamily="18" charset="0"/>
              </a:endParaRPr>
            </a:p>
          </p:txBody>
        </p:sp>
        <p:sp>
          <p:nvSpPr>
            <p:cNvPr id="167967" name="Rectangle 31"/>
            <p:cNvSpPr>
              <a:spLocks noChangeArrowheads="1"/>
            </p:cNvSpPr>
            <p:nvPr/>
          </p:nvSpPr>
          <p:spPr bwMode="auto">
            <a:xfrm>
              <a:off x="3634" y="1949"/>
              <a:ext cx="335" cy="23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dirty="0" smtClean="0">
                  <a:latin typeface="Book Antiqua" pitchFamily="18" charset="0"/>
                </a:rPr>
                <a:t>$</a:t>
              </a:r>
              <a:r>
                <a:rPr lang="en-US" dirty="0" smtClean="0">
                  <a:latin typeface="Book Antiqua" pitchFamily="18" charset="0"/>
                </a:rPr>
                <a:t>11</a:t>
              </a:r>
              <a:endParaRPr lang="en-US" sz="1800" dirty="0">
                <a:latin typeface="Book Antiqua" pitchFamily="18" charset="0"/>
              </a:endParaRPr>
            </a:p>
          </p:txBody>
        </p:sp>
      </p:grpSp>
      <p:grpSp>
        <p:nvGrpSpPr>
          <p:cNvPr id="167968" name="Group 32"/>
          <p:cNvGrpSpPr>
            <a:grpSpLocks/>
          </p:cNvGrpSpPr>
          <p:nvPr/>
        </p:nvGrpSpPr>
        <p:grpSpPr bwMode="auto">
          <a:xfrm>
            <a:off x="1981200" y="2209800"/>
            <a:ext cx="4800600" cy="2819400"/>
            <a:chOff x="1248" y="1440"/>
            <a:chExt cx="3024" cy="1728"/>
          </a:xfrm>
        </p:grpSpPr>
        <p:sp>
          <p:nvSpPr>
            <p:cNvPr id="167969" name="Line 33"/>
            <p:cNvSpPr>
              <a:spLocks noChangeShapeType="1"/>
            </p:cNvSpPr>
            <p:nvPr/>
          </p:nvSpPr>
          <p:spPr bwMode="auto">
            <a:xfrm flipV="1">
              <a:off x="1248" y="1440"/>
              <a:ext cx="3024" cy="1728"/>
            </a:xfrm>
            <a:prstGeom prst="line">
              <a:avLst/>
            </a:prstGeom>
            <a:noFill/>
            <a:ln w="50800">
              <a:solidFill>
                <a:srgbClr val="33CC33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Book Antiqua" pitchFamily="18" charset="0"/>
              </a:endParaRPr>
            </a:p>
          </p:txBody>
        </p:sp>
        <p:sp useBgFill="1">
          <p:nvSpPr>
            <p:cNvPr id="167970" name="Rectangle 34"/>
            <p:cNvSpPr>
              <a:spLocks noChangeArrowheads="1"/>
            </p:cNvSpPr>
            <p:nvPr/>
          </p:nvSpPr>
          <p:spPr bwMode="auto">
            <a:xfrm>
              <a:off x="3354" y="1477"/>
              <a:ext cx="335" cy="227"/>
            </a:xfrm>
            <a:prstGeom prst="rect">
              <a:avLst/>
            </a:prstGeom>
            <a:ln w="12700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dirty="0" smtClean="0">
                  <a:latin typeface="Book Antiqua" pitchFamily="18" charset="0"/>
                </a:rPr>
                <a:t>$</a:t>
              </a:r>
              <a:r>
                <a:rPr lang="en-US" dirty="0" smtClean="0">
                  <a:latin typeface="Book Antiqua" pitchFamily="18" charset="0"/>
                </a:rPr>
                <a:t>15</a:t>
              </a:r>
              <a:endParaRPr lang="en-US" sz="1800" dirty="0">
                <a:latin typeface="Book Antiqua" pitchFamily="18" charset="0"/>
              </a:endParaRPr>
            </a:p>
          </p:txBody>
        </p:sp>
      </p:grpSp>
      <p:sp>
        <p:nvSpPr>
          <p:cNvPr id="167971" name="Rectangle 35"/>
          <p:cNvSpPr>
            <a:spLocks noChangeArrowheads="1"/>
          </p:cNvSpPr>
          <p:nvPr/>
        </p:nvSpPr>
        <p:spPr bwMode="auto">
          <a:xfrm>
            <a:off x="3048000" y="838200"/>
            <a:ext cx="1966885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Book Antiqua" pitchFamily="18" charset="0"/>
              </a:rPr>
              <a:t>Supply Locations</a:t>
            </a:r>
          </a:p>
        </p:txBody>
      </p:sp>
      <p:sp>
        <p:nvSpPr>
          <p:cNvPr id="167972" name="Rectangle 36"/>
          <p:cNvSpPr>
            <a:spLocks noChangeArrowheads="1"/>
          </p:cNvSpPr>
          <p:nvPr/>
        </p:nvSpPr>
        <p:spPr bwMode="auto">
          <a:xfrm>
            <a:off x="3448239" y="6003925"/>
            <a:ext cx="2114361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dirty="0">
                <a:latin typeface="Book Antiqua" pitchFamily="18" charset="0"/>
              </a:rPr>
              <a:t>Demand Locations</a:t>
            </a:r>
          </a:p>
        </p:txBody>
      </p:sp>
      <p:grpSp>
        <p:nvGrpSpPr>
          <p:cNvPr id="167973" name="Group 37"/>
          <p:cNvGrpSpPr>
            <a:grpSpLocks/>
          </p:cNvGrpSpPr>
          <p:nvPr/>
        </p:nvGrpSpPr>
        <p:grpSpPr bwMode="auto">
          <a:xfrm>
            <a:off x="1470025" y="1127127"/>
            <a:ext cx="5580063" cy="369888"/>
            <a:chOff x="926" y="710"/>
            <a:chExt cx="3515" cy="233"/>
          </a:xfrm>
        </p:grpSpPr>
        <p:sp>
          <p:nvSpPr>
            <p:cNvPr id="167974" name="Rectangle 38"/>
            <p:cNvSpPr>
              <a:spLocks noChangeArrowheads="1"/>
            </p:cNvSpPr>
            <p:nvPr/>
          </p:nvSpPr>
          <p:spPr bwMode="auto">
            <a:xfrm>
              <a:off x="926" y="710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b="1" dirty="0" smtClean="0">
                  <a:solidFill>
                    <a:srgbClr val="CC3399"/>
                  </a:solidFill>
                  <a:latin typeface="Book Antiqua" pitchFamily="18" charset="0"/>
                </a:rPr>
                <a:t>100</a:t>
              </a:r>
              <a:endParaRPr lang="en-US" dirty="0">
                <a:solidFill>
                  <a:srgbClr val="CC3399"/>
                </a:solidFill>
                <a:latin typeface="Book Antiqua" pitchFamily="18" charset="0"/>
              </a:endParaRPr>
            </a:p>
          </p:txBody>
        </p:sp>
        <p:sp>
          <p:nvSpPr>
            <p:cNvPr id="167975" name="Rectangle 39"/>
            <p:cNvSpPr>
              <a:spLocks noChangeArrowheads="1"/>
            </p:cNvSpPr>
            <p:nvPr/>
          </p:nvSpPr>
          <p:spPr bwMode="auto">
            <a:xfrm>
              <a:off x="2606" y="710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b="1" dirty="0" smtClean="0">
                  <a:solidFill>
                    <a:schemeClr val="accent2"/>
                  </a:solidFill>
                  <a:latin typeface="Book Antiqua" pitchFamily="18" charset="0"/>
                </a:rPr>
                <a:t>150</a:t>
              </a:r>
              <a:endParaRPr lang="en-US" dirty="0">
                <a:latin typeface="Book Antiqua" pitchFamily="18" charset="0"/>
              </a:endParaRPr>
            </a:p>
          </p:txBody>
        </p:sp>
        <p:sp>
          <p:nvSpPr>
            <p:cNvPr id="167976" name="Rectangle 40"/>
            <p:cNvSpPr>
              <a:spLocks noChangeArrowheads="1"/>
            </p:cNvSpPr>
            <p:nvPr/>
          </p:nvSpPr>
          <p:spPr bwMode="auto">
            <a:xfrm>
              <a:off x="4106" y="710"/>
              <a:ext cx="33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b="1" dirty="0" smtClean="0">
                  <a:solidFill>
                    <a:srgbClr val="33CC33"/>
                  </a:solidFill>
                  <a:latin typeface="Book Antiqua" pitchFamily="18" charset="0"/>
                </a:rPr>
                <a:t>200</a:t>
              </a:r>
              <a:endParaRPr lang="en-US" dirty="0">
                <a:latin typeface="Book Antiqua" pitchFamily="18" charset="0"/>
              </a:endParaRPr>
            </a:p>
          </p:txBody>
        </p:sp>
      </p:grpSp>
      <p:sp>
        <p:nvSpPr>
          <p:cNvPr id="167978" name="Text Box 42"/>
          <p:cNvSpPr txBox="1">
            <a:spLocks noChangeArrowheads="1"/>
          </p:cNvSpPr>
          <p:nvPr/>
        </p:nvSpPr>
        <p:spPr bwMode="auto">
          <a:xfrm>
            <a:off x="1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Data for the Transportation Model</a:t>
            </a:r>
            <a:r>
              <a:rPr lang="en-US" sz="2800" b="1" i="1" dirty="0">
                <a:latin typeface="Arial" charset="0"/>
              </a:rPr>
              <a:t> </a:t>
            </a:r>
            <a:endParaRPr lang="en-US" sz="2800" dirty="0">
              <a:latin typeface="Arial" charset="0"/>
            </a:endParaRPr>
          </a:p>
        </p:txBody>
      </p:sp>
      <p:grpSp>
        <p:nvGrpSpPr>
          <p:cNvPr id="167979" name="Group 43"/>
          <p:cNvGrpSpPr>
            <a:grpSpLocks/>
          </p:cNvGrpSpPr>
          <p:nvPr/>
        </p:nvGrpSpPr>
        <p:grpSpPr bwMode="auto">
          <a:xfrm>
            <a:off x="1524000" y="5715000"/>
            <a:ext cx="5410200" cy="304800"/>
            <a:chOff x="960" y="3600"/>
            <a:chExt cx="3408" cy="192"/>
          </a:xfrm>
        </p:grpSpPr>
        <p:sp>
          <p:nvSpPr>
            <p:cNvPr id="167980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0" y="3600"/>
              <a:ext cx="240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A603AB"/>
                      </a:gs>
                      <a:gs pos="12000">
                        <a:srgbClr val="E81766"/>
                      </a:gs>
                      <a:gs pos="27000">
                        <a:srgbClr val="EE3F17"/>
                      </a:gs>
                      <a:gs pos="48000">
                        <a:srgbClr val="FFFF00"/>
                      </a:gs>
                      <a:gs pos="64999">
                        <a:srgbClr val="1A8D48"/>
                      </a:gs>
                      <a:gs pos="78999">
                        <a:srgbClr val="0819FB"/>
                      </a:gs>
                      <a:gs pos="100000">
                        <a:srgbClr val="A603AB"/>
                      </a:gs>
                    </a:gsLst>
                    <a:lin ang="0" scaled="1"/>
                  </a:gradFill>
                  <a:effectLst>
                    <a:outerShdw dist="35921" dir="2700000" sy="50000" kx="2115830" algn="bl" rotWithShape="0">
                      <a:srgbClr val="C0C0C0"/>
                    </a:outerShdw>
                  </a:effectLst>
                  <a:latin typeface="Book Antiqua" pitchFamily="18" charset="0"/>
                </a:rPr>
                <a:t>170</a:t>
              </a:r>
              <a:endPara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Book Antiqua" pitchFamily="18" charset="0"/>
              </a:endParaRPr>
            </a:p>
          </p:txBody>
        </p:sp>
        <p:sp>
          <p:nvSpPr>
            <p:cNvPr id="167981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4128" y="3600"/>
              <a:ext cx="240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A603AB"/>
                      </a:gs>
                      <a:gs pos="12000">
                        <a:srgbClr val="E81766"/>
                      </a:gs>
                      <a:gs pos="27000">
                        <a:srgbClr val="EE3F17"/>
                      </a:gs>
                      <a:gs pos="48000">
                        <a:srgbClr val="FFFF00"/>
                      </a:gs>
                      <a:gs pos="64999">
                        <a:srgbClr val="1A8D48"/>
                      </a:gs>
                      <a:gs pos="78999">
                        <a:srgbClr val="0819FB"/>
                      </a:gs>
                      <a:gs pos="100000">
                        <a:srgbClr val="A603AB"/>
                      </a:gs>
                    </a:gsLst>
                    <a:lin ang="0" scaled="1"/>
                  </a:gradFill>
                  <a:effectLst>
                    <a:outerShdw dist="35921" dir="2700000" sy="50000" kx="2115830" algn="bl" rotWithShape="0">
                      <a:srgbClr val="C0C0C0"/>
                    </a:outerShdw>
                  </a:effectLst>
                  <a:latin typeface="Book Antiqua" pitchFamily="18" charset="0"/>
                </a:rPr>
                <a:t>100</a:t>
              </a:r>
              <a:endPara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Book Antiqua" pitchFamily="18" charset="0"/>
              </a:endParaRPr>
            </a:p>
          </p:txBody>
        </p:sp>
        <p:sp>
          <p:nvSpPr>
            <p:cNvPr id="167982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2544" y="3600"/>
              <a:ext cx="240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A603AB"/>
                      </a:gs>
                      <a:gs pos="12000">
                        <a:srgbClr val="E81766"/>
                      </a:gs>
                      <a:gs pos="27000">
                        <a:srgbClr val="EE3F17"/>
                      </a:gs>
                      <a:gs pos="48000">
                        <a:srgbClr val="FFFF00"/>
                      </a:gs>
                      <a:gs pos="64999">
                        <a:srgbClr val="1A8D48"/>
                      </a:gs>
                      <a:gs pos="78999">
                        <a:srgbClr val="0819FB"/>
                      </a:gs>
                      <a:gs pos="100000">
                        <a:srgbClr val="A603AB"/>
                      </a:gs>
                    </a:gsLst>
                    <a:lin ang="0" scaled="1"/>
                  </a:gradFill>
                  <a:effectLst>
                    <a:outerShdw dist="35921" dir="2700000" sy="50000" kx="2115830" algn="bl" rotWithShape="0">
                      <a:srgbClr val="C0C0C0"/>
                    </a:outerShdw>
                  </a:effectLst>
                  <a:latin typeface="Book Antiqua" pitchFamily="18" charset="0"/>
                </a:rPr>
                <a:t>180</a:t>
              </a:r>
              <a:endPara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Book Antiqua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9395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7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7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6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6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5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6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9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167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6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67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500"/>
                                        <p:tgtEl>
                                          <p:spTgt spid="167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67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Text Box 3"/>
          <p:cNvSpPr txBox="1">
            <a:spLocks noChangeArrowheads="1"/>
          </p:cNvSpPr>
          <p:nvPr/>
        </p:nvSpPr>
        <p:spPr bwMode="auto">
          <a:xfrm>
            <a:off x="1" y="0"/>
            <a:ext cx="9143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Transportation problem I : decision </a:t>
            </a:r>
            <a:r>
              <a:rPr lang="en-US" sz="2800" b="1" dirty="0" smtClean="0">
                <a:latin typeface="Arial" charset="0"/>
              </a:rPr>
              <a:t>variables</a:t>
            </a:r>
            <a:endParaRPr lang="en-US" sz="2800" dirty="0">
              <a:latin typeface="Arial" charset="0"/>
            </a:endParaRPr>
          </a:p>
        </p:txBody>
      </p:sp>
      <p:sp>
        <p:nvSpPr>
          <p:cNvPr id="234500" name="Oval 4"/>
          <p:cNvSpPr>
            <a:spLocks noChangeArrowheads="1"/>
          </p:cNvSpPr>
          <p:nvPr/>
        </p:nvSpPr>
        <p:spPr bwMode="auto">
          <a:xfrm>
            <a:off x="838200" y="1371600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01" name="Text Box 5"/>
          <p:cNvSpPr txBox="1">
            <a:spLocks noChangeArrowheads="1"/>
          </p:cNvSpPr>
          <p:nvPr/>
        </p:nvSpPr>
        <p:spPr bwMode="auto">
          <a:xfrm>
            <a:off x="1203325" y="156368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1</a:t>
            </a:r>
          </a:p>
        </p:txBody>
      </p:sp>
      <p:sp>
        <p:nvSpPr>
          <p:cNvPr id="234502" name="Oval 6"/>
          <p:cNvSpPr>
            <a:spLocks noChangeArrowheads="1"/>
          </p:cNvSpPr>
          <p:nvPr/>
        </p:nvSpPr>
        <p:spPr bwMode="auto">
          <a:xfrm>
            <a:off x="838200" y="2819400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03" name="Text Box 7"/>
          <p:cNvSpPr txBox="1">
            <a:spLocks noChangeArrowheads="1"/>
          </p:cNvSpPr>
          <p:nvPr/>
        </p:nvSpPr>
        <p:spPr bwMode="auto">
          <a:xfrm>
            <a:off x="1219200" y="30480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2</a:t>
            </a:r>
          </a:p>
        </p:txBody>
      </p:sp>
      <p:sp>
        <p:nvSpPr>
          <p:cNvPr id="234504" name="Oval 8"/>
          <p:cNvSpPr>
            <a:spLocks noChangeArrowheads="1"/>
          </p:cNvSpPr>
          <p:nvPr/>
        </p:nvSpPr>
        <p:spPr bwMode="auto">
          <a:xfrm>
            <a:off x="6950075" y="1408113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05" name="Text Box 9"/>
          <p:cNvSpPr txBox="1">
            <a:spLocks noChangeArrowheads="1"/>
          </p:cNvSpPr>
          <p:nvPr/>
        </p:nvSpPr>
        <p:spPr bwMode="auto">
          <a:xfrm>
            <a:off x="7315200" y="16002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1</a:t>
            </a:r>
            <a:endParaRPr lang="en-US">
              <a:latin typeface="Book Antiqua" pitchFamily="18" charset="0"/>
            </a:endParaRPr>
          </a:p>
        </p:txBody>
      </p:sp>
      <p:sp>
        <p:nvSpPr>
          <p:cNvPr id="234506" name="Oval 10"/>
          <p:cNvSpPr>
            <a:spLocks noChangeArrowheads="1"/>
          </p:cNvSpPr>
          <p:nvPr/>
        </p:nvSpPr>
        <p:spPr bwMode="auto">
          <a:xfrm>
            <a:off x="6873875" y="4608513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07" name="Text Box 11"/>
          <p:cNvSpPr txBox="1">
            <a:spLocks noChangeArrowheads="1"/>
          </p:cNvSpPr>
          <p:nvPr/>
        </p:nvSpPr>
        <p:spPr bwMode="auto">
          <a:xfrm>
            <a:off x="7239000" y="48006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3</a:t>
            </a:r>
          </a:p>
        </p:txBody>
      </p:sp>
      <p:sp>
        <p:nvSpPr>
          <p:cNvPr id="234508" name="Oval 12"/>
          <p:cNvSpPr>
            <a:spLocks noChangeArrowheads="1"/>
          </p:cNvSpPr>
          <p:nvPr/>
        </p:nvSpPr>
        <p:spPr bwMode="auto">
          <a:xfrm>
            <a:off x="930275" y="4379913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09" name="Text Box 13"/>
          <p:cNvSpPr txBox="1">
            <a:spLocks noChangeArrowheads="1"/>
          </p:cNvSpPr>
          <p:nvPr/>
        </p:nvSpPr>
        <p:spPr bwMode="auto">
          <a:xfrm>
            <a:off x="1295400" y="45720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3</a:t>
            </a:r>
          </a:p>
        </p:txBody>
      </p:sp>
      <p:sp>
        <p:nvSpPr>
          <p:cNvPr id="234510" name="Line 14"/>
          <p:cNvSpPr>
            <a:spLocks noChangeShapeType="1"/>
          </p:cNvSpPr>
          <p:nvPr/>
        </p:nvSpPr>
        <p:spPr bwMode="auto">
          <a:xfrm>
            <a:off x="1905000" y="1752600"/>
            <a:ext cx="5029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11" name="Line 15"/>
          <p:cNvSpPr>
            <a:spLocks noChangeShapeType="1"/>
          </p:cNvSpPr>
          <p:nvPr/>
        </p:nvSpPr>
        <p:spPr bwMode="auto">
          <a:xfrm>
            <a:off x="1828800" y="2057400"/>
            <a:ext cx="518160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12" name="Line 16"/>
          <p:cNvSpPr>
            <a:spLocks noChangeShapeType="1"/>
          </p:cNvSpPr>
          <p:nvPr/>
        </p:nvSpPr>
        <p:spPr bwMode="auto">
          <a:xfrm flipV="1">
            <a:off x="1981200" y="2209800"/>
            <a:ext cx="5105400" cy="2590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13" name="Line 17"/>
          <p:cNvSpPr>
            <a:spLocks noChangeShapeType="1"/>
          </p:cNvSpPr>
          <p:nvPr/>
        </p:nvSpPr>
        <p:spPr bwMode="auto">
          <a:xfrm>
            <a:off x="1981200" y="5029200"/>
            <a:ext cx="48768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14" name="Line 18"/>
          <p:cNvSpPr>
            <a:spLocks noChangeShapeType="1"/>
          </p:cNvSpPr>
          <p:nvPr/>
        </p:nvSpPr>
        <p:spPr bwMode="auto">
          <a:xfrm>
            <a:off x="1752600" y="2133600"/>
            <a:ext cx="525780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15" name="Line 19"/>
          <p:cNvSpPr>
            <a:spLocks noChangeShapeType="1"/>
          </p:cNvSpPr>
          <p:nvPr/>
        </p:nvSpPr>
        <p:spPr bwMode="auto">
          <a:xfrm flipV="1">
            <a:off x="1981200" y="3733800"/>
            <a:ext cx="51054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16" name="Text Box 20"/>
          <p:cNvSpPr txBox="1">
            <a:spLocks noChangeArrowheads="1"/>
          </p:cNvSpPr>
          <p:nvPr/>
        </p:nvSpPr>
        <p:spPr bwMode="auto">
          <a:xfrm>
            <a:off x="304800" y="15240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100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34517" name="Text Box 21"/>
          <p:cNvSpPr txBox="1">
            <a:spLocks noChangeArrowheads="1"/>
          </p:cNvSpPr>
          <p:nvPr/>
        </p:nvSpPr>
        <p:spPr bwMode="auto">
          <a:xfrm>
            <a:off x="2286000" y="1143000"/>
            <a:ext cx="662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11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34518" name="Text Box 22"/>
          <p:cNvSpPr txBox="1">
            <a:spLocks noChangeArrowheads="1"/>
          </p:cNvSpPr>
          <p:nvPr/>
        </p:nvSpPr>
        <p:spPr bwMode="auto">
          <a:xfrm>
            <a:off x="1981200" y="16002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12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34519" name="Oval 23"/>
          <p:cNvSpPr>
            <a:spLocks noChangeArrowheads="1"/>
          </p:cNvSpPr>
          <p:nvPr/>
        </p:nvSpPr>
        <p:spPr bwMode="auto">
          <a:xfrm>
            <a:off x="7026275" y="3008313"/>
            <a:ext cx="1066800" cy="914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20" name="Text Box 24"/>
          <p:cNvSpPr txBox="1">
            <a:spLocks noChangeArrowheads="1"/>
          </p:cNvSpPr>
          <p:nvPr/>
        </p:nvSpPr>
        <p:spPr bwMode="auto">
          <a:xfrm>
            <a:off x="7391400" y="320040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Book Antiqua" pitchFamily="18" charset="0"/>
              </a:rPr>
              <a:t>2</a:t>
            </a:r>
          </a:p>
        </p:txBody>
      </p:sp>
      <p:sp>
        <p:nvSpPr>
          <p:cNvPr id="234521" name="Text Box 25"/>
          <p:cNvSpPr txBox="1">
            <a:spLocks noChangeArrowheads="1"/>
          </p:cNvSpPr>
          <p:nvPr/>
        </p:nvSpPr>
        <p:spPr bwMode="auto">
          <a:xfrm>
            <a:off x="228600" y="30480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150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34522" name="Text Box 26"/>
          <p:cNvSpPr txBox="1">
            <a:spLocks noChangeArrowheads="1"/>
          </p:cNvSpPr>
          <p:nvPr/>
        </p:nvSpPr>
        <p:spPr bwMode="auto">
          <a:xfrm>
            <a:off x="304800" y="48006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200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34523" name="Text Box 27"/>
          <p:cNvSpPr txBox="1">
            <a:spLocks noChangeArrowheads="1"/>
          </p:cNvSpPr>
          <p:nvPr/>
        </p:nvSpPr>
        <p:spPr bwMode="auto">
          <a:xfrm>
            <a:off x="8001000" y="48768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100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34524" name="Text Box 28"/>
          <p:cNvSpPr txBox="1">
            <a:spLocks noChangeArrowheads="1"/>
          </p:cNvSpPr>
          <p:nvPr/>
        </p:nvSpPr>
        <p:spPr bwMode="auto">
          <a:xfrm>
            <a:off x="8153400" y="32766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180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34525" name="Text Box 29"/>
          <p:cNvSpPr txBox="1">
            <a:spLocks noChangeArrowheads="1"/>
          </p:cNvSpPr>
          <p:nvPr/>
        </p:nvSpPr>
        <p:spPr bwMode="auto">
          <a:xfrm>
            <a:off x="8001000" y="1676400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170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34526" name="Text Box 30"/>
          <p:cNvSpPr txBox="1">
            <a:spLocks noChangeArrowheads="1"/>
          </p:cNvSpPr>
          <p:nvPr/>
        </p:nvSpPr>
        <p:spPr bwMode="auto">
          <a:xfrm>
            <a:off x="1676400" y="2133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13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34527" name="Line 31"/>
          <p:cNvSpPr>
            <a:spLocks noChangeShapeType="1"/>
          </p:cNvSpPr>
          <p:nvPr/>
        </p:nvSpPr>
        <p:spPr bwMode="auto">
          <a:xfrm>
            <a:off x="1905000" y="34290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28" name="Line 32"/>
          <p:cNvSpPr>
            <a:spLocks noChangeShapeType="1"/>
          </p:cNvSpPr>
          <p:nvPr/>
        </p:nvSpPr>
        <p:spPr bwMode="auto">
          <a:xfrm>
            <a:off x="1828800" y="3505200"/>
            <a:ext cx="510540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29" name="Line 33"/>
          <p:cNvSpPr>
            <a:spLocks noChangeShapeType="1"/>
          </p:cNvSpPr>
          <p:nvPr/>
        </p:nvSpPr>
        <p:spPr bwMode="auto">
          <a:xfrm flipV="1">
            <a:off x="1905000" y="1981200"/>
            <a:ext cx="510540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Book Antiqua" pitchFamily="18" charset="0"/>
            </a:endParaRPr>
          </a:p>
        </p:txBody>
      </p:sp>
      <p:sp>
        <p:nvSpPr>
          <p:cNvPr id="234530" name="Text Box 34"/>
          <p:cNvSpPr txBox="1">
            <a:spLocks noChangeArrowheads="1"/>
          </p:cNvSpPr>
          <p:nvPr/>
        </p:nvSpPr>
        <p:spPr bwMode="auto">
          <a:xfrm>
            <a:off x="1828800" y="2514600"/>
            <a:ext cx="662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21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34531" name="Text Box 35"/>
          <p:cNvSpPr txBox="1">
            <a:spLocks noChangeArrowheads="1"/>
          </p:cNvSpPr>
          <p:nvPr/>
        </p:nvSpPr>
        <p:spPr bwMode="auto">
          <a:xfrm>
            <a:off x="1981200" y="3962400"/>
            <a:ext cx="662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31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34532" name="Text Box 36"/>
          <p:cNvSpPr txBox="1">
            <a:spLocks noChangeArrowheads="1"/>
          </p:cNvSpPr>
          <p:nvPr/>
        </p:nvSpPr>
        <p:spPr bwMode="auto">
          <a:xfrm>
            <a:off x="2743200" y="32004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22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34533" name="Text Box 37"/>
          <p:cNvSpPr txBox="1">
            <a:spLocks noChangeArrowheads="1"/>
          </p:cNvSpPr>
          <p:nvPr/>
        </p:nvSpPr>
        <p:spPr bwMode="auto">
          <a:xfrm>
            <a:off x="2971800" y="4419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32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34534" name="Text Box 38"/>
          <p:cNvSpPr txBox="1">
            <a:spLocks noChangeArrowheads="1"/>
          </p:cNvSpPr>
          <p:nvPr/>
        </p:nvSpPr>
        <p:spPr bwMode="auto">
          <a:xfrm>
            <a:off x="1905000" y="34290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23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34535" name="Text Box 39"/>
          <p:cNvSpPr txBox="1">
            <a:spLocks noChangeArrowheads="1"/>
          </p:cNvSpPr>
          <p:nvPr/>
        </p:nvSpPr>
        <p:spPr bwMode="auto">
          <a:xfrm>
            <a:off x="2057400" y="4876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3200" b="1" i="1" baseline="-25000">
                <a:solidFill>
                  <a:srgbClr val="FF0000"/>
                </a:solidFill>
                <a:latin typeface="Book Antiqua" pitchFamily="18" charset="0"/>
              </a:rPr>
              <a:t>33</a:t>
            </a:r>
            <a:endParaRPr lang="en-US" sz="3200" b="1" i="1">
              <a:solidFill>
                <a:srgbClr val="FF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27515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7" name="Text Box 3"/>
          <p:cNvSpPr txBox="1">
            <a:spLocks noChangeArrowheads="1"/>
          </p:cNvSpPr>
          <p:nvPr/>
        </p:nvSpPr>
        <p:spPr bwMode="auto">
          <a:xfrm>
            <a:off x="-23446" y="0"/>
            <a:ext cx="91281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Transportation problem I : decision variables </a:t>
            </a:r>
            <a:endParaRPr lang="en-US" sz="2800" dirty="0">
              <a:latin typeface="Arial" charset="0"/>
            </a:endParaRPr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106361" y="955431"/>
            <a:ext cx="8915400" cy="5392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11</a:t>
            </a:r>
            <a:r>
              <a:rPr lang="en-US" altLang="en-US" sz="2400" dirty="0">
                <a:latin typeface="Book Antiqua" pitchFamily="18" charset="0"/>
              </a:rPr>
              <a:t> =  Volume of product sent from P1 to W1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12</a:t>
            </a:r>
            <a:r>
              <a:rPr lang="en-US" altLang="en-US" sz="2400" dirty="0">
                <a:latin typeface="Book Antiqua" pitchFamily="18" charset="0"/>
              </a:rPr>
              <a:t> =  Volume of product sent from P1 to W2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13</a:t>
            </a:r>
            <a:r>
              <a:rPr lang="en-US" altLang="en-US" sz="2400" dirty="0">
                <a:latin typeface="Book Antiqua" pitchFamily="18" charset="0"/>
              </a:rPr>
              <a:t> =  Volume of product sent from P1 to W3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21</a:t>
            </a:r>
            <a:r>
              <a:rPr lang="en-US" altLang="en-US" sz="2400" dirty="0">
                <a:latin typeface="Book Antiqua" pitchFamily="18" charset="0"/>
              </a:rPr>
              <a:t> =  Volume of product sent from P2 to W1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22</a:t>
            </a:r>
            <a:r>
              <a:rPr lang="en-US" altLang="en-US" sz="2400" dirty="0">
                <a:latin typeface="Book Antiqua" pitchFamily="18" charset="0"/>
              </a:rPr>
              <a:t> =  Volume of product sent from P2 to W2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23</a:t>
            </a:r>
            <a:r>
              <a:rPr lang="en-US" altLang="en-US" sz="2400" dirty="0">
                <a:latin typeface="Book Antiqua" pitchFamily="18" charset="0"/>
              </a:rPr>
              <a:t> =  Volume of product sent from P2 to W3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31</a:t>
            </a:r>
            <a:r>
              <a:rPr lang="en-US" altLang="en-US" sz="2400" dirty="0">
                <a:latin typeface="Book Antiqua" pitchFamily="18" charset="0"/>
              </a:rPr>
              <a:t> =  Volume of product sent from P3 to W1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32</a:t>
            </a:r>
            <a:r>
              <a:rPr lang="en-US" altLang="en-US" sz="2400" dirty="0">
                <a:latin typeface="Book Antiqua" pitchFamily="18" charset="0"/>
              </a:rPr>
              <a:t> =  Volume of product sent from P3 to W2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33</a:t>
            </a:r>
            <a:r>
              <a:rPr lang="en-US" altLang="en-US" sz="2400" dirty="0">
                <a:latin typeface="Book Antiqua" pitchFamily="18" charset="0"/>
              </a:rPr>
              <a:t> =  Volume of product sent from P3 to W3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>
                <a:latin typeface="Book Antiqua" pitchFamily="18" charset="0"/>
              </a:rPr>
              <a:t>M</a:t>
            </a:r>
            <a:r>
              <a:rPr lang="en-US" altLang="en-US" sz="2400" dirty="0" smtClean="0">
                <a:latin typeface="Book Antiqua" pitchFamily="18" charset="0"/>
              </a:rPr>
              <a:t>inimize  Z </a:t>
            </a:r>
            <a:r>
              <a:rPr lang="en-US" altLang="en-US" sz="2400" dirty="0">
                <a:latin typeface="Book Antiqua" pitchFamily="18" charset="0"/>
              </a:rPr>
              <a:t>= </a:t>
            </a:r>
            <a:r>
              <a:rPr lang="en-US" altLang="en-US" sz="2400" dirty="0" smtClean="0">
                <a:latin typeface="Book Antiqua" pitchFamily="18" charset="0"/>
              </a:rPr>
              <a:t>12 </a:t>
            </a: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11</a:t>
            </a:r>
            <a:r>
              <a:rPr lang="en-US" altLang="en-US" sz="2400" dirty="0">
                <a:latin typeface="Book Antiqua" pitchFamily="18" charset="0"/>
              </a:rPr>
              <a:t> + </a:t>
            </a:r>
            <a:r>
              <a:rPr lang="en-US" altLang="en-US" sz="2400" dirty="0" smtClean="0">
                <a:latin typeface="Book Antiqua" pitchFamily="18" charset="0"/>
              </a:rPr>
              <a:t>11 </a:t>
            </a: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12</a:t>
            </a:r>
            <a:r>
              <a:rPr lang="en-US" altLang="en-US" sz="2400" dirty="0">
                <a:latin typeface="Book Antiqua" pitchFamily="18" charset="0"/>
              </a:rPr>
              <a:t> +</a:t>
            </a:r>
            <a:r>
              <a:rPr lang="en-US" altLang="en-US" sz="2400" dirty="0" smtClean="0">
                <a:latin typeface="Book Antiqua" pitchFamily="18" charset="0"/>
              </a:rPr>
              <a:t>13 </a:t>
            </a: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13</a:t>
            </a:r>
            <a:r>
              <a:rPr lang="en-US" altLang="en-US" sz="2400" dirty="0">
                <a:latin typeface="Book Antiqua" pitchFamily="18" charset="0"/>
              </a:rPr>
              <a:t> + 14 x</a:t>
            </a:r>
            <a:r>
              <a:rPr lang="en-US" altLang="en-US" sz="2400" baseline="-25000" dirty="0">
                <a:latin typeface="Book Antiqua" pitchFamily="18" charset="0"/>
              </a:rPr>
              <a:t>21</a:t>
            </a:r>
            <a:r>
              <a:rPr lang="en-US" altLang="en-US" sz="2400" dirty="0">
                <a:latin typeface="Book Antiqua" pitchFamily="18" charset="0"/>
              </a:rPr>
              <a:t> + 12 x</a:t>
            </a:r>
            <a:r>
              <a:rPr lang="en-US" altLang="en-US" sz="2400" baseline="-25000" dirty="0">
                <a:latin typeface="Book Antiqua" pitchFamily="18" charset="0"/>
              </a:rPr>
              <a:t>22</a:t>
            </a:r>
            <a:r>
              <a:rPr lang="en-US" altLang="en-US" sz="2400" dirty="0">
                <a:latin typeface="Book Antiqua" pitchFamily="18" charset="0"/>
              </a:rPr>
              <a:t> +</a:t>
            </a:r>
            <a:r>
              <a:rPr lang="en-US" altLang="en-US" sz="2400" dirty="0" smtClean="0">
                <a:latin typeface="Book Antiqua" pitchFamily="18" charset="0"/>
              </a:rPr>
              <a:t>16 </a:t>
            </a: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23</a:t>
            </a:r>
            <a:r>
              <a:rPr lang="en-US" altLang="en-US" sz="2400" dirty="0">
                <a:latin typeface="Book Antiqua" pitchFamily="18" charset="0"/>
              </a:rPr>
              <a:t> 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 dirty="0" smtClean="0">
                <a:latin typeface="Book Antiqua" pitchFamily="18" charset="0"/>
              </a:rPr>
              <a:t>                          +15 </a:t>
            </a: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31</a:t>
            </a:r>
            <a:r>
              <a:rPr lang="en-US" altLang="en-US" sz="2400" dirty="0">
                <a:latin typeface="Book Antiqua" pitchFamily="18" charset="0"/>
              </a:rPr>
              <a:t> + </a:t>
            </a:r>
            <a:r>
              <a:rPr lang="en-US" altLang="en-US" sz="2400" dirty="0" smtClean="0">
                <a:latin typeface="Book Antiqua" pitchFamily="18" charset="0"/>
              </a:rPr>
              <a:t>11 </a:t>
            </a: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32</a:t>
            </a:r>
            <a:r>
              <a:rPr lang="en-US" altLang="en-US" sz="2400" dirty="0">
                <a:latin typeface="Book Antiqua" pitchFamily="18" charset="0"/>
              </a:rPr>
              <a:t> +</a:t>
            </a:r>
            <a:r>
              <a:rPr lang="en-US" altLang="en-US" sz="2400" dirty="0" smtClean="0">
                <a:latin typeface="Book Antiqua" pitchFamily="18" charset="0"/>
              </a:rPr>
              <a:t>12 </a:t>
            </a:r>
            <a:r>
              <a:rPr lang="en-US" altLang="en-US" sz="2400" dirty="0">
                <a:latin typeface="Book Antiqua" pitchFamily="18" charset="0"/>
              </a:rPr>
              <a:t>x</a:t>
            </a:r>
            <a:r>
              <a:rPr lang="en-US" altLang="en-US" sz="2400" baseline="-25000" dirty="0">
                <a:latin typeface="Book Antiqua" pitchFamily="18" charset="0"/>
              </a:rPr>
              <a:t>33</a:t>
            </a:r>
            <a:r>
              <a:rPr lang="en-US" altLang="en-US" sz="2400" dirty="0">
                <a:latin typeface="Book Antiqu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528615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Text Box 3"/>
          <p:cNvSpPr txBox="1">
            <a:spLocks noChangeArrowheads="1"/>
          </p:cNvSpPr>
          <p:nvPr/>
        </p:nvSpPr>
        <p:spPr bwMode="auto">
          <a:xfrm>
            <a:off x="17585" y="-76200"/>
            <a:ext cx="91264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Transportation problem I : supply and demand </a:t>
            </a:r>
            <a:r>
              <a:rPr lang="en-US" sz="2800" b="1" dirty="0" smtClean="0">
                <a:latin typeface="Arial" charset="0"/>
              </a:rPr>
              <a:t>constraints: equal only of Total S = Total D </a:t>
            </a:r>
            <a:endParaRPr lang="en-US" sz="2800" dirty="0">
              <a:latin typeface="Arial" charset="0"/>
            </a:endParaRPr>
          </a:p>
        </p:txBody>
      </p:sp>
      <p:sp>
        <p:nvSpPr>
          <p:cNvPr id="237572" name="Text Box 4"/>
          <p:cNvSpPr txBox="1">
            <a:spLocks noChangeArrowheads="1"/>
          </p:cNvSpPr>
          <p:nvPr/>
        </p:nvSpPr>
        <p:spPr bwMode="auto">
          <a:xfrm>
            <a:off x="89754" y="1142999"/>
            <a:ext cx="8915400" cy="5112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11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12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13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 = 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100</a:t>
            </a:r>
            <a:endParaRPr lang="en-US" altLang="en-US" sz="2800" b="1" i="1" dirty="0">
              <a:solidFill>
                <a:srgbClr val="C00000"/>
              </a:solidFill>
              <a:latin typeface="Book Antiqua" pitchFamily="18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21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22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23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 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=150</a:t>
            </a:r>
            <a:endParaRPr lang="en-US" altLang="en-US" sz="2800" b="1" i="1" dirty="0">
              <a:solidFill>
                <a:srgbClr val="C00000"/>
              </a:solidFill>
              <a:latin typeface="Book Antiqua" pitchFamily="18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31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32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33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 = 200</a:t>
            </a:r>
            <a:endParaRPr lang="en-US" altLang="en-US" sz="2800" b="1" i="1" dirty="0">
              <a:solidFill>
                <a:srgbClr val="C00000"/>
              </a:solidFill>
              <a:latin typeface="Book Antiqua" pitchFamily="18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11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+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21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+ 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31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= </a:t>
            </a:r>
            <a:r>
              <a:rPr lang="en-US" altLang="en-US" sz="2800" b="1" i="1" dirty="0" smtClean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170</a:t>
            </a:r>
            <a:endParaRPr lang="en-US" altLang="en-US" sz="28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12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+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22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+ 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32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= </a:t>
            </a:r>
            <a:r>
              <a:rPr lang="en-US" altLang="en-US" sz="2800" b="1" i="1" dirty="0" smtClean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180</a:t>
            </a:r>
            <a:endParaRPr lang="en-US" altLang="en-US" sz="28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13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+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23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+ 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33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= </a:t>
            </a:r>
            <a:r>
              <a:rPr lang="en-US" altLang="en-US" sz="2800" b="1" i="1" dirty="0" smtClean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100</a:t>
            </a:r>
            <a:endParaRPr lang="en-US" altLang="en-US" sz="28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endParaRPr lang="en-US" altLang="en-US" sz="2800" b="1" i="1" dirty="0"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latin typeface="Book Antiqua" pitchFamily="18" charset="0"/>
              </a:rPr>
              <a:t>11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12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13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21</a:t>
            </a:r>
            <a:r>
              <a:rPr lang="en-US" altLang="en-US" sz="2800" b="1" i="1" dirty="0">
                <a:latin typeface="Book Antiqua" pitchFamily="18" charset="0"/>
              </a:rPr>
              <a:t>,  x</a:t>
            </a:r>
            <a:r>
              <a:rPr lang="en-US" altLang="en-US" sz="2800" b="1" i="1" baseline="-25000" dirty="0">
                <a:latin typeface="Book Antiqua" pitchFamily="18" charset="0"/>
              </a:rPr>
              <a:t>22</a:t>
            </a:r>
            <a:r>
              <a:rPr lang="en-US" altLang="en-US" sz="2800" b="1" i="1" dirty="0">
                <a:latin typeface="Book Antiqua" pitchFamily="18" charset="0"/>
              </a:rPr>
              <a:t>,  x</a:t>
            </a:r>
            <a:r>
              <a:rPr lang="en-US" altLang="en-US" sz="2800" b="1" i="1" baseline="-25000" dirty="0">
                <a:latin typeface="Book Antiqua" pitchFamily="18" charset="0"/>
              </a:rPr>
              <a:t>23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31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32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33</a:t>
            </a:r>
            <a:r>
              <a:rPr lang="en-US" altLang="en-US" sz="2800" b="1" i="1" dirty="0">
                <a:latin typeface="Book Antiqua" pitchFamily="18" charset="0"/>
              </a:rPr>
              <a:t>   </a:t>
            </a:r>
            <a:r>
              <a:rPr lang="en-US" altLang="en-US" sz="2800" b="1" i="1" dirty="0">
                <a:latin typeface="Book Antiqua" pitchFamily="18" charset="0"/>
                <a:sym typeface="Symbol" pitchFamily="18" charset="2"/>
              </a:rPr>
              <a:t>   0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endParaRPr lang="en-US" altLang="en-US" sz="2800" b="1" i="1" dirty="0">
              <a:latin typeface="Book Antiqua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571875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Text Box 3"/>
          <p:cNvSpPr txBox="1">
            <a:spLocks noChangeArrowheads="1"/>
          </p:cNvSpPr>
          <p:nvPr/>
        </p:nvSpPr>
        <p:spPr bwMode="auto">
          <a:xfrm>
            <a:off x="17585" y="-76200"/>
            <a:ext cx="91264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Transportation problem I : supply and demand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constraints: </a:t>
            </a:r>
            <a:r>
              <a:rPr lang="en-US" altLang="en-US" sz="2800" b="1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≤ for S, ≥ for D always correct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7572" name="Text Box 4"/>
          <p:cNvSpPr txBox="1">
            <a:spLocks noChangeArrowheads="1"/>
          </p:cNvSpPr>
          <p:nvPr/>
        </p:nvSpPr>
        <p:spPr bwMode="auto">
          <a:xfrm>
            <a:off x="89754" y="1142999"/>
            <a:ext cx="8915400" cy="5112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11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12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13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 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≤ 100</a:t>
            </a:r>
            <a:endParaRPr lang="en-US" altLang="en-US" sz="2800" b="1" i="1" dirty="0">
              <a:solidFill>
                <a:srgbClr val="C00000"/>
              </a:solidFill>
              <a:latin typeface="Book Antiqua" pitchFamily="18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21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22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23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≤ 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150</a:t>
            </a:r>
            <a:endParaRPr lang="en-US" altLang="en-US" sz="2800" b="1" i="1" dirty="0">
              <a:solidFill>
                <a:srgbClr val="C00000"/>
              </a:solidFill>
              <a:latin typeface="Book Antiqua" pitchFamily="18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31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32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+  x</a:t>
            </a:r>
            <a:r>
              <a:rPr lang="en-US" altLang="en-US" sz="2800" b="1" i="1" baseline="-25000" dirty="0">
                <a:solidFill>
                  <a:srgbClr val="C00000"/>
                </a:solidFill>
                <a:latin typeface="Book Antiqua" pitchFamily="18" charset="0"/>
              </a:rPr>
              <a:t>33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≤ </a:t>
            </a:r>
            <a:r>
              <a:rPr lang="en-US" altLang="en-US" sz="2800" b="1" i="1" dirty="0">
                <a:solidFill>
                  <a:srgbClr val="C00000"/>
                </a:solidFill>
                <a:latin typeface="Book Antiqua" pitchFamily="18" charset="0"/>
                <a:sym typeface="Symbol" pitchFamily="18" charset="2"/>
              </a:rPr>
              <a:t>200</a:t>
            </a:r>
            <a:endParaRPr lang="en-US" altLang="en-US" sz="2800" b="1" i="1" dirty="0">
              <a:solidFill>
                <a:srgbClr val="C00000"/>
              </a:solidFill>
              <a:latin typeface="Book Antiqua" pitchFamily="18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11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+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21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+ 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31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</a:t>
            </a:r>
            <a:r>
              <a:rPr lang="en-US" altLang="en-US" sz="2800" b="1" i="1" dirty="0" smtClean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≥ 170</a:t>
            </a:r>
            <a:endParaRPr lang="en-US" altLang="en-US" sz="28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12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+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22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+ 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32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≥ </a:t>
            </a:r>
            <a:r>
              <a:rPr lang="en-US" altLang="en-US" sz="2800" b="1" i="1" dirty="0" smtClean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180</a:t>
            </a:r>
            <a:endParaRPr lang="en-US" altLang="en-US" sz="28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13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+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23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+ x</a:t>
            </a:r>
            <a:r>
              <a:rPr lang="en-US" altLang="en-US" sz="2800" b="1" i="1" baseline="-25000" dirty="0">
                <a:solidFill>
                  <a:srgbClr val="000078"/>
                </a:solidFill>
                <a:latin typeface="Book Antiqua" pitchFamily="18" charset="0"/>
              </a:rPr>
              <a:t>33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</a:rPr>
              <a:t>  </a:t>
            </a:r>
            <a:r>
              <a:rPr lang="en-US" altLang="en-US" sz="2800" b="1" i="1" dirty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 ≥ </a:t>
            </a:r>
            <a:r>
              <a:rPr lang="en-US" altLang="en-US" sz="2800" b="1" i="1" dirty="0" smtClean="0">
                <a:solidFill>
                  <a:srgbClr val="000078"/>
                </a:solidFill>
                <a:latin typeface="Book Antiqua" pitchFamily="18" charset="0"/>
                <a:sym typeface="Symbol" pitchFamily="18" charset="2"/>
              </a:rPr>
              <a:t>100</a:t>
            </a:r>
            <a:endParaRPr lang="en-US" altLang="en-US" sz="2800" b="1" i="1" dirty="0">
              <a:solidFill>
                <a:srgbClr val="000078"/>
              </a:solidFill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endParaRPr lang="en-US" altLang="en-US" sz="2800" b="1" i="1" dirty="0">
              <a:latin typeface="Book Antiqua" pitchFamily="18" charset="0"/>
              <a:sym typeface="Symbol" pitchFamily="18" charset="2"/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800" b="1" i="1" dirty="0">
                <a:latin typeface="Book Antiqua" pitchFamily="18" charset="0"/>
              </a:rPr>
              <a:t>x</a:t>
            </a:r>
            <a:r>
              <a:rPr lang="en-US" altLang="en-US" sz="2800" b="1" i="1" baseline="-25000" dirty="0">
                <a:latin typeface="Book Antiqua" pitchFamily="18" charset="0"/>
              </a:rPr>
              <a:t>11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12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13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21</a:t>
            </a:r>
            <a:r>
              <a:rPr lang="en-US" altLang="en-US" sz="2800" b="1" i="1" dirty="0">
                <a:latin typeface="Book Antiqua" pitchFamily="18" charset="0"/>
              </a:rPr>
              <a:t>,  x</a:t>
            </a:r>
            <a:r>
              <a:rPr lang="en-US" altLang="en-US" sz="2800" b="1" i="1" baseline="-25000" dirty="0">
                <a:latin typeface="Book Antiqua" pitchFamily="18" charset="0"/>
              </a:rPr>
              <a:t>22</a:t>
            </a:r>
            <a:r>
              <a:rPr lang="en-US" altLang="en-US" sz="2800" b="1" i="1" dirty="0">
                <a:latin typeface="Book Antiqua" pitchFamily="18" charset="0"/>
              </a:rPr>
              <a:t>,  x</a:t>
            </a:r>
            <a:r>
              <a:rPr lang="en-US" altLang="en-US" sz="2800" b="1" i="1" baseline="-25000" dirty="0">
                <a:latin typeface="Book Antiqua" pitchFamily="18" charset="0"/>
              </a:rPr>
              <a:t>23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31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32</a:t>
            </a:r>
            <a:r>
              <a:rPr lang="en-US" altLang="en-US" sz="2800" b="1" i="1" dirty="0">
                <a:latin typeface="Book Antiqua" pitchFamily="18" charset="0"/>
              </a:rPr>
              <a:t>, x</a:t>
            </a:r>
            <a:r>
              <a:rPr lang="en-US" altLang="en-US" sz="2800" b="1" i="1" baseline="-25000" dirty="0">
                <a:latin typeface="Book Antiqua" pitchFamily="18" charset="0"/>
              </a:rPr>
              <a:t>33</a:t>
            </a:r>
            <a:r>
              <a:rPr lang="en-US" altLang="en-US" sz="2800" b="1" i="1" dirty="0">
                <a:latin typeface="Book Antiqua" pitchFamily="18" charset="0"/>
              </a:rPr>
              <a:t>   </a:t>
            </a:r>
            <a:r>
              <a:rPr lang="en-US" altLang="en-US" sz="2800" b="1" i="1" dirty="0">
                <a:latin typeface="Book Antiqua" pitchFamily="18" charset="0"/>
                <a:sym typeface="Symbol" pitchFamily="18" charset="2"/>
              </a:rPr>
              <a:t>   0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endParaRPr lang="en-US" altLang="en-US" sz="2800" b="1" i="1" dirty="0">
              <a:latin typeface="Book Antiqua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7374355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charset="0"/>
              </a:rPr>
              <a:t>Origins</a:t>
            </a:r>
            <a:endParaRPr lang="en-US" sz="2800" dirty="0">
              <a:latin typeface="Arial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2438400" y="1065213"/>
            <a:ext cx="6705600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Book Antiqua" pitchFamily="18" charset="0"/>
              </a:rPr>
              <a:t>We have a set of </a:t>
            </a:r>
            <a:r>
              <a:rPr lang="en-US" b="1">
                <a:latin typeface="Book Antiqua" pitchFamily="18" charset="0"/>
              </a:rPr>
              <a:t>ORIGINs</a:t>
            </a:r>
          </a:p>
          <a:p>
            <a:r>
              <a:rPr lang="en-US" sz="2800">
                <a:latin typeface="Book Antiqua" pitchFamily="18" charset="0"/>
              </a:rPr>
              <a:t>Origin Definition: A source of material</a:t>
            </a:r>
          </a:p>
          <a:p>
            <a:endParaRPr lang="en-US" b="1">
              <a:latin typeface="Book Antiqua" pitchFamily="18" charset="0"/>
            </a:endParaRPr>
          </a:p>
          <a:p>
            <a:r>
              <a:rPr lang="en-US">
                <a:latin typeface="Book Antiqua" pitchFamily="18" charset="0"/>
              </a:rPr>
              <a:t>- A set of Manufacturing</a:t>
            </a:r>
            <a:r>
              <a:rPr lang="en-US" b="1">
                <a:latin typeface="Book Antiqua" pitchFamily="18" charset="0"/>
              </a:rPr>
              <a:t> </a:t>
            </a:r>
            <a:r>
              <a:rPr lang="en-US">
                <a:latin typeface="Book Antiqua" pitchFamily="18" charset="0"/>
              </a:rPr>
              <a:t>Plants</a:t>
            </a:r>
          </a:p>
          <a:p>
            <a:r>
              <a:rPr lang="en-US">
                <a:latin typeface="Book Antiqua" pitchFamily="18" charset="0"/>
              </a:rPr>
              <a:t>- A set of Suppliers</a:t>
            </a:r>
          </a:p>
          <a:p>
            <a:r>
              <a:rPr lang="en-US">
                <a:latin typeface="Book Antiqua" pitchFamily="18" charset="0"/>
              </a:rPr>
              <a:t>- A set of Warehouses</a:t>
            </a:r>
          </a:p>
          <a:p>
            <a:r>
              <a:rPr lang="en-US">
                <a:latin typeface="Book Antiqua" pitchFamily="18" charset="0"/>
              </a:rPr>
              <a:t>- A set of Distribution Centers (DC)</a:t>
            </a:r>
          </a:p>
          <a:p>
            <a:pPr lvl="1">
              <a:buFont typeface="Monotype Sorts" pitchFamily="2" charset="2"/>
              <a:buNone/>
            </a:pPr>
            <a:endParaRPr lang="en-US" sz="2800">
              <a:latin typeface="Book Antiqua" pitchFamily="18" charset="0"/>
            </a:endParaRPr>
          </a:p>
          <a:p>
            <a:r>
              <a:rPr lang="en-US">
                <a:latin typeface="Book Antiqua" pitchFamily="18" charset="0"/>
              </a:rPr>
              <a:t>In general we refer to them as Origins</a:t>
            </a:r>
          </a:p>
        </p:txBody>
      </p:sp>
      <p:grpSp>
        <p:nvGrpSpPr>
          <p:cNvPr id="37905" name="Group 17"/>
          <p:cNvGrpSpPr>
            <a:grpSpLocks/>
          </p:cNvGrpSpPr>
          <p:nvPr/>
        </p:nvGrpSpPr>
        <p:grpSpPr bwMode="auto">
          <a:xfrm>
            <a:off x="762000" y="1066800"/>
            <a:ext cx="685800" cy="5334000"/>
            <a:chOff x="480" y="672"/>
            <a:chExt cx="432" cy="3360"/>
          </a:xfrm>
        </p:grpSpPr>
        <p:sp>
          <p:nvSpPr>
            <p:cNvPr id="37893" name="Oval 5"/>
            <p:cNvSpPr>
              <a:spLocks noChangeArrowheads="1"/>
            </p:cNvSpPr>
            <p:nvPr/>
          </p:nvSpPr>
          <p:spPr bwMode="auto">
            <a:xfrm>
              <a:off x="508" y="3648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m</a:t>
              </a:r>
            </a:p>
          </p:txBody>
        </p:sp>
        <p:sp>
          <p:nvSpPr>
            <p:cNvPr id="37894" name="Oval 6"/>
            <p:cNvSpPr>
              <a:spLocks noChangeArrowheads="1"/>
            </p:cNvSpPr>
            <p:nvPr/>
          </p:nvSpPr>
          <p:spPr bwMode="auto">
            <a:xfrm>
              <a:off x="480" y="3024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7895" name="Oval 7"/>
            <p:cNvSpPr>
              <a:spLocks noChangeArrowheads="1"/>
            </p:cNvSpPr>
            <p:nvPr/>
          </p:nvSpPr>
          <p:spPr bwMode="auto">
            <a:xfrm>
              <a:off x="480" y="2448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7896" name="Oval 8"/>
            <p:cNvSpPr>
              <a:spLocks noChangeArrowheads="1"/>
            </p:cNvSpPr>
            <p:nvPr/>
          </p:nvSpPr>
          <p:spPr bwMode="auto">
            <a:xfrm>
              <a:off x="480" y="1824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7897" name="Oval 9"/>
            <p:cNvSpPr>
              <a:spLocks noChangeArrowheads="1"/>
            </p:cNvSpPr>
            <p:nvPr/>
          </p:nvSpPr>
          <p:spPr bwMode="auto">
            <a:xfrm>
              <a:off x="480" y="1200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7898" name="Oval 10"/>
            <p:cNvSpPr>
              <a:spLocks noChangeArrowheads="1"/>
            </p:cNvSpPr>
            <p:nvPr/>
          </p:nvSpPr>
          <p:spPr bwMode="auto">
            <a:xfrm>
              <a:off x="480" y="672"/>
              <a:ext cx="40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7899" name="Text Box 11"/>
            <p:cNvSpPr txBox="1">
              <a:spLocks noChangeArrowheads="1"/>
            </p:cNvSpPr>
            <p:nvPr/>
          </p:nvSpPr>
          <p:spPr bwMode="auto">
            <a:xfrm>
              <a:off x="566" y="74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37900" name="Text Box 12"/>
            <p:cNvSpPr txBox="1">
              <a:spLocks noChangeArrowheads="1"/>
            </p:cNvSpPr>
            <p:nvPr/>
          </p:nvSpPr>
          <p:spPr bwMode="auto">
            <a:xfrm>
              <a:off x="566" y="127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37901" name="Text Box 13"/>
            <p:cNvSpPr txBox="1">
              <a:spLocks noChangeArrowheads="1"/>
            </p:cNvSpPr>
            <p:nvPr/>
          </p:nvSpPr>
          <p:spPr bwMode="auto">
            <a:xfrm>
              <a:off x="566" y="2426"/>
              <a:ext cx="1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i</a:t>
              </a:r>
            </a:p>
          </p:txBody>
        </p:sp>
      </p:grp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304800" y="914400"/>
            <a:ext cx="449263" cy="546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latin typeface="Times New Roman" pitchFamily="18" charset="0"/>
              </a:rPr>
              <a:t>s</a:t>
            </a:r>
            <a:r>
              <a:rPr lang="en-US" i="1" baseline="-25000">
                <a:latin typeface="Times New Roman" pitchFamily="18" charset="0"/>
              </a:rPr>
              <a:t>1</a:t>
            </a:r>
            <a:endParaRPr lang="en-US">
              <a:latin typeface="Times New Roman" pitchFamily="18" charset="0"/>
            </a:endParaRPr>
          </a:p>
          <a:p>
            <a:endParaRPr lang="en-US">
              <a:latin typeface="Times New Roman" pitchFamily="18" charset="0"/>
            </a:endParaRPr>
          </a:p>
          <a:p>
            <a:r>
              <a:rPr lang="en-US" i="1">
                <a:latin typeface="Times New Roman" pitchFamily="18" charset="0"/>
              </a:rPr>
              <a:t>s</a:t>
            </a:r>
            <a:r>
              <a:rPr lang="en-US" i="1" baseline="-25000">
                <a:latin typeface="Times New Roman" pitchFamily="18" charset="0"/>
              </a:rPr>
              <a:t>2</a:t>
            </a: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r>
              <a:rPr lang="en-US" i="1">
                <a:latin typeface="Times New Roman" pitchFamily="18" charset="0"/>
              </a:rPr>
              <a:t>s</a:t>
            </a:r>
            <a:r>
              <a:rPr lang="en-US" i="1" baseline="-25000">
                <a:latin typeface="Times New Roman" pitchFamily="18" charset="0"/>
              </a:rPr>
              <a:t>i</a:t>
            </a: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endParaRPr lang="en-US" i="1" baseline="-25000">
              <a:latin typeface="Times New Roman" pitchFamily="18" charset="0"/>
            </a:endParaRPr>
          </a:p>
          <a:p>
            <a:r>
              <a:rPr lang="en-US" i="1">
                <a:latin typeface="Times New Roman" pitchFamily="18" charset="0"/>
              </a:rPr>
              <a:t>s</a:t>
            </a:r>
            <a:r>
              <a:rPr lang="en-US" i="1" baseline="-25000">
                <a:latin typeface="Times New Roman" pitchFamily="18" charset="0"/>
              </a:rPr>
              <a:t>m</a:t>
            </a:r>
          </a:p>
          <a:p>
            <a:endParaRPr lang="en-US" i="1" baseline="-25000">
              <a:latin typeface="Times New Roman" pitchFamily="18" charset="0"/>
            </a:endParaRPr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2590800" y="5305425"/>
            <a:ext cx="6553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Book Antiqua" pitchFamily="18" charset="0"/>
              </a:rPr>
              <a:t>There are</a:t>
            </a:r>
            <a:r>
              <a:rPr lang="en-US" i="1">
                <a:latin typeface="Book Antiqua" pitchFamily="18" charset="0"/>
              </a:rPr>
              <a:t> m </a:t>
            </a:r>
            <a:r>
              <a:rPr lang="en-US">
                <a:latin typeface="Book Antiqua" pitchFamily="18" charset="0"/>
              </a:rPr>
              <a:t>origins</a:t>
            </a:r>
            <a:r>
              <a:rPr lang="en-US" i="1">
                <a:latin typeface="Book Antiqua" pitchFamily="18" charset="0"/>
              </a:rPr>
              <a:t> i=1,2, ………., m</a:t>
            </a:r>
            <a:endParaRPr lang="en-US">
              <a:latin typeface="Book Antiqua" pitchFamily="18" charset="0"/>
            </a:endParaRPr>
          </a:p>
          <a:p>
            <a:endParaRPr lang="en-US">
              <a:latin typeface="Book Antiqua" pitchFamily="18" charset="0"/>
            </a:endParaRPr>
          </a:p>
          <a:p>
            <a:r>
              <a:rPr lang="en-US">
                <a:latin typeface="Book Antiqua" pitchFamily="18" charset="0"/>
              </a:rPr>
              <a:t>Each origin</a:t>
            </a:r>
            <a:r>
              <a:rPr lang="en-US" i="1">
                <a:latin typeface="Book Antiqua" pitchFamily="18" charset="0"/>
              </a:rPr>
              <a:t> i</a:t>
            </a:r>
            <a:r>
              <a:rPr lang="en-US">
                <a:latin typeface="Book Antiqua" pitchFamily="18" charset="0"/>
              </a:rPr>
              <a:t> has a supply of </a:t>
            </a:r>
            <a:r>
              <a:rPr lang="en-US" i="1">
                <a:latin typeface="Book Antiqua" pitchFamily="18" charset="0"/>
              </a:rPr>
              <a:t>s</a:t>
            </a:r>
            <a:r>
              <a:rPr lang="en-US" i="1" baseline="-25000">
                <a:latin typeface="Book Antiqua" pitchFamily="18" charset="0"/>
              </a:rPr>
              <a:t>i</a:t>
            </a:r>
          </a:p>
          <a:p>
            <a:endParaRPr lang="en-US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9338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utoUpdateAnimBg="0"/>
      <p:bldP spid="37903" grpId="0" autoUpdateAnimBg="0"/>
      <p:bldP spid="37904" grpId="0" autoUpdateAnimBg="0"/>
    </p:bldLst>
  </p:timing>
</p:sld>
</file>

<file path=ppt/theme/theme1.xml><?xml version="1.0" encoding="utf-8"?>
<a:theme xmlns:a="http://schemas.openxmlformats.org/drawingml/2006/main" name="Lean Thinking Final.ppt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an Thinking Fina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ean Thinking Fina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Lean Thinking Fina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Lean Thinking Final.ppt</Template>
  <TotalTime>13426</TotalTime>
  <Words>1187</Words>
  <Application>Microsoft Office PowerPoint</Application>
  <PresentationFormat>On-screen Show (4:3)</PresentationFormat>
  <Paragraphs>312</Paragraphs>
  <Slides>28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Lean Thinking Final.ppt</vt:lpstr>
      <vt:lpstr>1_Lean Thinking Final</vt:lpstr>
      <vt:lpstr>Lean Thinking Final</vt:lpstr>
      <vt:lpstr>2_Lean Thinking Final</vt:lpstr>
      <vt:lpstr>Clip</vt:lpstr>
      <vt:lpstr>Equation</vt:lpstr>
      <vt:lpstr>Worksheet</vt:lpstr>
      <vt:lpstr>Transportation Problem  and Related Topics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CSU, Northridge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Thinking</dc:title>
  <dc:creator>aa2035</dc:creator>
  <cp:lastModifiedBy>Asef-Vaziri, Ardavan</cp:lastModifiedBy>
  <cp:revision>341</cp:revision>
  <dcterms:created xsi:type="dcterms:W3CDTF">2008-11-22T01:06:20Z</dcterms:created>
  <dcterms:modified xsi:type="dcterms:W3CDTF">2013-07-28T04:09:16Z</dcterms:modified>
</cp:coreProperties>
</file>